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19"/>
  </p:notesMasterIdLst>
  <p:sldIdLst>
    <p:sldId id="293" r:id="rId2"/>
    <p:sldId id="295" r:id="rId3"/>
    <p:sldId id="271" r:id="rId4"/>
    <p:sldId id="296" r:id="rId5"/>
    <p:sldId id="298" r:id="rId6"/>
    <p:sldId id="301" r:id="rId7"/>
    <p:sldId id="341" r:id="rId8"/>
    <p:sldId id="336" r:id="rId9"/>
    <p:sldId id="349" r:id="rId10"/>
    <p:sldId id="350" r:id="rId11"/>
    <p:sldId id="351" r:id="rId12"/>
    <p:sldId id="352" r:id="rId13"/>
    <p:sldId id="355" r:id="rId14"/>
    <p:sldId id="354" r:id="rId15"/>
    <p:sldId id="353" r:id="rId16"/>
    <p:sldId id="356" r:id="rId17"/>
    <p:sldId id="343" r:id="rId18"/>
  </p:sldIdLst>
  <p:sldSz cx="9144000" cy="6858000" type="screen4x3"/>
  <p:notesSz cx="7023100" cy="9309100"/>
  <p:defaultTextStyle>
    <a:defPPr>
      <a:defRPr lang="en-US"/>
    </a:defPPr>
    <a:lvl1pPr algn="l" rtl="0" eaLnBrk="0" fontAlgn="base" hangingPunct="0">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8000"/>
    <a:srgbClr val="0308C9"/>
    <a:srgbClr val="F9DE6D"/>
    <a:srgbClr val="FFFF66"/>
    <a:srgbClr val="FFD47D"/>
    <a:srgbClr val="FFFF00"/>
    <a:srgbClr val="886F55"/>
    <a:srgbClr val="752619"/>
    <a:srgbClr val="A0352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540" autoAdjust="0"/>
    <p:restoredTop sz="94747" autoAdjust="0"/>
  </p:normalViewPr>
  <p:slideViewPr>
    <p:cSldViewPr snapToGrid="0">
      <p:cViewPr varScale="1">
        <p:scale>
          <a:sx n="111" d="100"/>
          <a:sy n="111" d="100"/>
        </p:scale>
        <p:origin x="1308" y="11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228600" cy="2286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t" anchorCtr="0" compatLnSpc="1">
            <a:prstTxWarp prst="textNoShape">
              <a:avLst/>
            </a:prstTxWarp>
          </a:bodyPr>
          <a:lstStyle>
            <a:lvl1pPr eaLnBrk="1" hangingPunct="1">
              <a:defRPr sz="1200" smtClean="0">
                <a:effectLst/>
                <a:latin typeface="Arial" panose="020B0604020202020204" pitchFamily="34" charset="0"/>
              </a:defRPr>
            </a:lvl1pPr>
          </a:lstStyle>
          <a:p>
            <a:pPr>
              <a:defRPr/>
            </a:pPr>
            <a:endParaRPr lang="en-US" altLang="en-US"/>
          </a:p>
        </p:txBody>
      </p:sp>
      <p:sp>
        <p:nvSpPr>
          <p:cNvPr id="7171" name="Rectangle 3"/>
          <p:cNvSpPr>
            <a:spLocks noGrp="1" noChangeArrowheads="1"/>
          </p:cNvSpPr>
          <p:nvPr>
            <p:ph type="dt" idx="1"/>
          </p:nvPr>
        </p:nvSpPr>
        <p:spPr bwMode="auto">
          <a:xfrm>
            <a:off x="3978132" y="0"/>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t" anchorCtr="0" compatLnSpc="1">
            <a:prstTxWarp prst="textNoShape">
              <a:avLst/>
            </a:prstTxWarp>
          </a:bodyPr>
          <a:lstStyle>
            <a:lvl1pPr algn="r" eaLnBrk="1" hangingPunct="1">
              <a:defRPr sz="1200" smtClean="0">
                <a:effectLst/>
                <a:latin typeface="Arial" panose="020B0604020202020204" pitchFamily="34" charset="0"/>
              </a:defRPr>
            </a:lvl1pPr>
          </a:lstStyle>
          <a:p>
            <a:pPr>
              <a:defRPr/>
            </a:pPr>
            <a:endParaRPr lang="en-US" altLang="en-US"/>
          </a:p>
        </p:txBody>
      </p:sp>
      <p:sp>
        <p:nvSpPr>
          <p:cNvPr id="3076" name="Rectangle 4"/>
          <p:cNvSpPr>
            <a:spLocks noGrp="1" noRot="1" noChangeAspect="1" noChangeArrowheads="1" noTextEdit="1"/>
          </p:cNvSpPr>
          <p:nvPr>
            <p:ph type="sldImg" idx="2"/>
          </p:nvPr>
        </p:nvSpPr>
        <p:spPr bwMode="auto">
          <a:xfrm>
            <a:off x="1184275" y="698500"/>
            <a:ext cx="4654550" cy="3490913"/>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173" name="Rectangle 5"/>
          <p:cNvSpPr>
            <a:spLocks noGrp="1" noChangeArrowheads="1"/>
          </p:cNvSpPr>
          <p:nvPr>
            <p:ph type="body" sz="quarter" idx="3"/>
          </p:nvPr>
        </p:nvSpPr>
        <p:spPr bwMode="auto">
          <a:xfrm>
            <a:off x="702310" y="4421823"/>
            <a:ext cx="5618480" cy="41890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7174" name="Rectangle 6"/>
          <p:cNvSpPr>
            <a:spLocks noGrp="1" noChangeArrowheads="1"/>
          </p:cNvSpPr>
          <p:nvPr>
            <p:ph type="ftr" sz="quarter" idx="4"/>
          </p:nvPr>
        </p:nvSpPr>
        <p:spPr bwMode="auto">
          <a:xfrm>
            <a:off x="0" y="8842029"/>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b" anchorCtr="0" compatLnSpc="1">
            <a:prstTxWarp prst="textNoShape">
              <a:avLst/>
            </a:prstTxWarp>
          </a:bodyPr>
          <a:lstStyle>
            <a:lvl1pPr eaLnBrk="1" hangingPunct="1">
              <a:defRPr sz="1200" smtClean="0">
                <a:effectLst/>
                <a:latin typeface="Arial" panose="020B0604020202020204" pitchFamily="34" charset="0"/>
              </a:defRPr>
            </a:lvl1pPr>
          </a:lstStyle>
          <a:p>
            <a:pPr>
              <a:defRPr/>
            </a:pPr>
            <a:endParaRPr lang="en-US" altLang="en-US"/>
          </a:p>
        </p:txBody>
      </p:sp>
      <p:sp>
        <p:nvSpPr>
          <p:cNvPr id="7175" name="Rectangle 7"/>
          <p:cNvSpPr>
            <a:spLocks noGrp="1" noChangeArrowheads="1"/>
          </p:cNvSpPr>
          <p:nvPr>
            <p:ph type="sldNum" sz="quarter" idx="5"/>
          </p:nvPr>
        </p:nvSpPr>
        <p:spPr bwMode="auto">
          <a:xfrm>
            <a:off x="3978132" y="8842029"/>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b" anchorCtr="0" compatLnSpc="1">
            <a:prstTxWarp prst="textNoShape">
              <a:avLst/>
            </a:prstTxWarp>
          </a:bodyPr>
          <a:lstStyle>
            <a:lvl1pPr algn="r" eaLnBrk="1" hangingPunct="1">
              <a:defRPr sz="1200" smtClean="0">
                <a:effectLst/>
                <a:latin typeface="Arial" panose="020B0604020202020204" pitchFamily="34" charset="0"/>
              </a:defRPr>
            </a:lvl1pPr>
          </a:lstStyle>
          <a:p>
            <a:pPr>
              <a:defRPr/>
            </a:pPr>
            <a:fld id="{0FC3B6A6-FC62-461C-8949-4A9F48833600}"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F30E7B9A-1A11-4E46-AC6A-1CFB5FB3EEFF}" type="slidenum">
              <a:rPr lang="en-US" smtClean="0"/>
              <a:pPr/>
              <a:t>4</a:t>
            </a:fld>
            <a:endParaRPr lang="en-US"/>
          </a:p>
        </p:txBody>
      </p:sp>
      <p:sp>
        <p:nvSpPr>
          <p:cNvPr id="2969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970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en-US"/>
          </a:p>
        </p:txBody>
      </p:sp>
    </p:spTree>
    <p:extLst>
      <p:ext uri="{BB962C8B-B14F-4D97-AF65-F5344CB8AC3E}">
        <p14:creationId xmlns:p14="http://schemas.microsoft.com/office/powerpoint/2010/main" val="42164540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13</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26230044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14</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7003083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15</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15031222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7"/>
          <p:cNvSpPr>
            <a:spLocks noGrp="1" noChangeArrowheads="1"/>
          </p:cNvSpPr>
          <p:nvPr>
            <p:ph type="sldNum" sz="quarter" idx="5"/>
          </p:nvPr>
        </p:nvSpPr>
        <p:spPr>
          <a:noFill/>
        </p:spPr>
        <p:txBody>
          <a:bodyPr/>
          <a:lstStyle/>
          <a:p>
            <a:fld id="{E9C263BA-2FCB-43A4-89F2-BC9171239475}" type="slidenum">
              <a:rPr lang="en-US" smtClean="0"/>
              <a:pPr/>
              <a:t>16</a:t>
            </a:fld>
            <a:endParaRPr lang="en-US" smtClean="0"/>
          </a:p>
        </p:txBody>
      </p:sp>
      <p:sp>
        <p:nvSpPr>
          <p:cNvPr id="154627" name="Rectangle 2"/>
          <p:cNvSpPr>
            <a:spLocks noGrp="1" noRot="1" noChangeAspect="1" noChangeArrowheads="1" noTextEdit="1"/>
          </p:cNvSpPr>
          <p:nvPr>
            <p:ph type="sldImg"/>
          </p:nvPr>
        </p:nvSpPr>
        <p:spPr>
          <a:ln/>
        </p:spPr>
      </p:sp>
      <p:sp>
        <p:nvSpPr>
          <p:cNvPr id="154628"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10253506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5</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19130704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6</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4204692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7</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26538476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8</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35762824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9</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20448054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10</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30012519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11</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41051601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12</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41431631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type="title" preserve="1">
  <p:cSld name="Title Slide">
    <p:spTree>
      <p:nvGrpSpPr>
        <p:cNvPr id="1" name=""/>
        <p:cNvGrpSpPr/>
        <p:nvPr/>
      </p:nvGrpSpPr>
      <p:grpSpPr>
        <a:xfrm>
          <a:off x="0" y="0"/>
          <a:ext cx="0" cy="0"/>
          <a:chOff x="0" y="0"/>
          <a:chExt cx="0" cy="0"/>
        </a:xfrm>
      </p:grpSpPr>
      <p:sp>
        <p:nvSpPr>
          <p:cNvPr id="2" name="Rectangle 10"/>
          <p:cNvSpPr>
            <a:spLocks noChangeArrowheads="1"/>
          </p:cNvSpPr>
          <p:nvPr userDrawn="1"/>
        </p:nvSpPr>
        <p:spPr bwMode="auto">
          <a:xfrm>
            <a:off x="0" y="5511800"/>
            <a:ext cx="9144000" cy="1371600"/>
          </a:xfrm>
          <a:prstGeom prst="rect">
            <a:avLst/>
          </a:prstGeom>
          <a:solidFill>
            <a:srgbClr val="A0352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en-US">
              <a:effectLst>
                <a:outerShdw blurRad="38100" dist="38100" dir="2700000" algn="tl">
                  <a:srgbClr val="000000">
                    <a:alpha val="43137"/>
                  </a:srgbClr>
                </a:outerShdw>
              </a:effectLst>
            </a:endParaRPr>
          </a:p>
        </p:txBody>
      </p:sp>
      <p:sp>
        <p:nvSpPr>
          <p:cNvPr id="3" name="Rectangle 11"/>
          <p:cNvSpPr>
            <a:spLocks noChangeArrowheads="1"/>
          </p:cNvSpPr>
          <p:nvPr userDrawn="1"/>
        </p:nvSpPr>
        <p:spPr bwMode="auto">
          <a:xfrm>
            <a:off x="0" y="6492875"/>
            <a:ext cx="5051425" cy="206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r>
              <a:rPr lang="en-US" altLang="en-US" sz="700">
                <a:solidFill>
                  <a:schemeClr val="bg1"/>
                </a:solidFill>
                <a:latin typeface="Arial" panose="020B0604020202020204" pitchFamily="34" charset="0"/>
              </a:rPr>
              <a:t>© 2011 Cengage Learning. All Rights Reserved. May not be copied, scanned, or duplicated, in whole or in part, except for use as permitted in a license distributed with a certain product or service or otherwise on a password-protected website for classroom use.</a:t>
            </a:r>
          </a:p>
        </p:txBody>
      </p:sp>
      <p:sp>
        <p:nvSpPr>
          <p:cNvPr id="4" name="Rectangle 4"/>
          <p:cNvSpPr>
            <a:spLocks noGrp="1" noChangeArrowheads="1"/>
          </p:cNvSpPr>
          <p:nvPr>
            <p:ph type="dt" sz="half" idx="10"/>
          </p:nvPr>
        </p:nvSpPr>
        <p:spPr bwMode="auto">
          <a:xfrm>
            <a:off x="457200" y="6245225"/>
            <a:ext cx="21336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smtClean="0">
                <a:effectLst/>
                <a:latin typeface="Arial" panose="020B0604020202020204" pitchFamily="34" charset="0"/>
              </a:defRPr>
            </a:lvl1pPr>
          </a:lstStyle>
          <a:p>
            <a:pPr>
              <a:defRPr/>
            </a:pPr>
            <a:endParaRPr lang="en-US" altLang="en-US"/>
          </a:p>
        </p:txBody>
      </p:sp>
      <p:sp>
        <p:nvSpPr>
          <p:cNvPr id="5" name="Rectangle 5"/>
          <p:cNvSpPr>
            <a:spLocks noGrp="1" noChangeArrowheads="1"/>
          </p:cNvSpPr>
          <p:nvPr>
            <p:ph type="ftr" sz="quarter" idx="11"/>
          </p:nvPr>
        </p:nvSpPr>
        <p:spPr bwMode="auto">
          <a:xfrm>
            <a:off x="3124200" y="6245225"/>
            <a:ext cx="28956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smtClean="0">
                <a:effectLst/>
                <a:latin typeface="Arial" panose="020B0604020202020204" pitchFamily="34" charset="0"/>
              </a:defRPr>
            </a:lvl1pPr>
          </a:lstStyle>
          <a:p>
            <a:pPr>
              <a:defRPr/>
            </a:pPr>
            <a:endParaRPr lang="en-US" altLang="en-US"/>
          </a:p>
        </p:txBody>
      </p:sp>
      <p:sp>
        <p:nvSpPr>
          <p:cNvPr id="6" name="Rectangle 6"/>
          <p:cNvSpPr>
            <a:spLocks noGrp="1" noChangeArrowheads="1"/>
          </p:cNvSpPr>
          <p:nvPr>
            <p:ph type="sldNum" sz="quarter" idx="12"/>
          </p:nvPr>
        </p:nvSpPr>
        <p:spPr>
          <a:xfrm>
            <a:off x="6553200" y="6245225"/>
            <a:ext cx="2133600" cy="476250"/>
          </a:xfrm>
        </p:spPr>
        <p:txBody>
          <a:bodyPr/>
          <a:lstStyle>
            <a:lvl1pPr>
              <a:defRPr sz="1400" smtClean="0">
                <a:solidFill>
                  <a:schemeClr val="tx1"/>
                </a:solidFill>
                <a:latin typeface="Arial" panose="020B0604020202020204" pitchFamily="34" charset="0"/>
              </a:defRPr>
            </a:lvl1pPr>
          </a:lstStyle>
          <a:p>
            <a:pPr>
              <a:defRPr/>
            </a:pPr>
            <a:fld id="{8BF819C1-1D7E-4937-9521-E7060FABCA10}" type="slidenum">
              <a:rPr lang="en-US" altLang="en-US"/>
              <a:pPr>
                <a:defRPr/>
              </a:pPr>
              <a:t>‹#›</a:t>
            </a:fld>
            <a:endParaRPr lang="en-US" altLang="en-US"/>
          </a:p>
        </p:txBody>
      </p:sp>
    </p:spTree>
    <p:extLst>
      <p:ext uri="{BB962C8B-B14F-4D97-AF65-F5344CB8AC3E}">
        <p14:creationId xmlns:p14="http://schemas.microsoft.com/office/powerpoint/2010/main" val="257415532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DA8F8FF1-D198-43D1-B47C-78DC5B7DD6ED}" type="slidenum">
              <a:rPr lang="en-US" altLang="en-US"/>
              <a:pPr>
                <a:defRPr/>
              </a:pPr>
              <a:t>‹#›</a:t>
            </a:fld>
            <a:endParaRPr lang="en-US" altLang="en-US"/>
          </a:p>
        </p:txBody>
      </p:sp>
    </p:spTree>
    <p:extLst>
      <p:ext uri="{BB962C8B-B14F-4D97-AF65-F5344CB8AC3E}">
        <p14:creationId xmlns:p14="http://schemas.microsoft.com/office/powerpoint/2010/main" val="10236883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0"/>
            <a:ext cx="2286000" cy="61245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0"/>
            <a:ext cx="6705600" cy="612457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042120DB-9057-4F13-AD7D-C91679F4C735}" type="slidenum">
              <a:rPr lang="en-US" altLang="en-US"/>
              <a:pPr>
                <a:defRPr/>
              </a:pPr>
              <a:t>‹#›</a:t>
            </a:fld>
            <a:endParaRPr lang="en-US" altLang="en-US"/>
          </a:p>
        </p:txBody>
      </p:sp>
    </p:spTree>
    <p:extLst>
      <p:ext uri="{BB962C8B-B14F-4D97-AF65-F5344CB8AC3E}">
        <p14:creationId xmlns:p14="http://schemas.microsoft.com/office/powerpoint/2010/main" val="2022145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A713AF98-F2AA-411E-8937-17423F66A28E}" type="slidenum">
              <a:rPr lang="en-US" altLang="en-US"/>
              <a:pPr>
                <a:defRPr/>
              </a:pPr>
              <a:t>‹#›</a:t>
            </a:fld>
            <a:endParaRPr lang="en-US" altLang="en-US"/>
          </a:p>
        </p:txBody>
      </p:sp>
    </p:spTree>
    <p:extLst>
      <p:ext uri="{BB962C8B-B14F-4D97-AF65-F5344CB8AC3E}">
        <p14:creationId xmlns:p14="http://schemas.microsoft.com/office/powerpoint/2010/main" val="27042862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F02636B3-F9FD-4E90-9215-B1610BA0C580}" type="slidenum">
              <a:rPr lang="en-US" altLang="en-US"/>
              <a:pPr>
                <a:defRPr/>
              </a:pPr>
              <a:t>‹#›</a:t>
            </a:fld>
            <a:endParaRPr lang="en-US" altLang="en-US"/>
          </a:p>
        </p:txBody>
      </p:sp>
    </p:spTree>
    <p:extLst>
      <p:ext uri="{BB962C8B-B14F-4D97-AF65-F5344CB8AC3E}">
        <p14:creationId xmlns:p14="http://schemas.microsoft.com/office/powerpoint/2010/main" val="1927942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5613" y="1598613"/>
            <a:ext cx="4117975" cy="452596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25988" y="1598613"/>
            <a:ext cx="4119562" cy="452596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a:ln/>
        </p:spPr>
        <p:txBody>
          <a:bodyPr/>
          <a:lstStyle>
            <a:lvl1pPr>
              <a:defRPr/>
            </a:lvl1pPr>
          </a:lstStyle>
          <a:p>
            <a:pPr>
              <a:defRPr/>
            </a:pPr>
            <a:fld id="{4C41BC15-6643-4D39-9C09-BF8D61E038A6}" type="slidenum">
              <a:rPr lang="en-US" altLang="en-US"/>
              <a:pPr>
                <a:defRPr/>
              </a:pPr>
              <a:t>‹#›</a:t>
            </a:fld>
            <a:endParaRPr lang="en-US" altLang="en-US"/>
          </a:p>
        </p:txBody>
      </p:sp>
    </p:spTree>
    <p:extLst>
      <p:ext uri="{BB962C8B-B14F-4D97-AF65-F5344CB8AC3E}">
        <p14:creationId xmlns:p14="http://schemas.microsoft.com/office/powerpoint/2010/main" val="3931562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sldNum" sz="quarter" idx="10"/>
          </p:nvPr>
        </p:nvSpPr>
        <p:spPr>
          <a:ln/>
        </p:spPr>
        <p:txBody>
          <a:bodyPr/>
          <a:lstStyle>
            <a:lvl1pPr>
              <a:defRPr/>
            </a:lvl1pPr>
          </a:lstStyle>
          <a:p>
            <a:pPr>
              <a:defRPr/>
            </a:pPr>
            <a:fld id="{F0F4F28F-D2DA-4F32-BC69-2B17A45AD40C}" type="slidenum">
              <a:rPr lang="en-US" altLang="en-US"/>
              <a:pPr>
                <a:defRPr/>
              </a:pPr>
              <a:t>‹#›</a:t>
            </a:fld>
            <a:endParaRPr lang="en-US" altLang="en-US"/>
          </a:p>
        </p:txBody>
      </p:sp>
    </p:spTree>
    <p:extLst>
      <p:ext uri="{BB962C8B-B14F-4D97-AF65-F5344CB8AC3E}">
        <p14:creationId xmlns:p14="http://schemas.microsoft.com/office/powerpoint/2010/main" val="10183163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sldNum" sz="quarter" idx="10"/>
          </p:nvPr>
        </p:nvSpPr>
        <p:spPr>
          <a:ln/>
        </p:spPr>
        <p:txBody>
          <a:bodyPr/>
          <a:lstStyle>
            <a:lvl1pPr>
              <a:defRPr/>
            </a:lvl1pPr>
          </a:lstStyle>
          <a:p>
            <a:pPr>
              <a:defRPr/>
            </a:pPr>
            <a:fld id="{921002EB-D4C4-4C42-B458-36343B94202D}" type="slidenum">
              <a:rPr lang="en-US" altLang="en-US"/>
              <a:pPr>
                <a:defRPr/>
              </a:pPr>
              <a:t>‹#›</a:t>
            </a:fld>
            <a:endParaRPr lang="en-US" altLang="en-US"/>
          </a:p>
        </p:txBody>
      </p:sp>
    </p:spTree>
    <p:extLst>
      <p:ext uri="{BB962C8B-B14F-4D97-AF65-F5344CB8AC3E}">
        <p14:creationId xmlns:p14="http://schemas.microsoft.com/office/powerpoint/2010/main" val="28812627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6AF412B5-83D5-40A0-B7FB-BDEDD6FC4056}" type="slidenum">
              <a:rPr lang="en-US" altLang="en-US"/>
              <a:pPr>
                <a:defRPr/>
              </a:pPr>
              <a:t>‹#›</a:t>
            </a:fld>
            <a:endParaRPr lang="en-US" altLang="en-US"/>
          </a:p>
        </p:txBody>
      </p:sp>
    </p:spTree>
    <p:extLst>
      <p:ext uri="{BB962C8B-B14F-4D97-AF65-F5344CB8AC3E}">
        <p14:creationId xmlns:p14="http://schemas.microsoft.com/office/powerpoint/2010/main" val="42325052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61C5F50A-4F0D-45DD-A437-D0FA1FBAE01B}" type="slidenum">
              <a:rPr lang="en-US" altLang="en-US"/>
              <a:pPr>
                <a:defRPr/>
              </a:pPr>
              <a:t>‹#›</a:t>
            </a:fld>
            <a:endParaRPr lang="en-US" altLang="en-US"/>
          </a:p>
        </p:txBody>
      </p:sp>
    </p:spTree>
    <p:extLst>
      <p:ext uri="{BB962C8B-B14F-4D97-AF65-F5344CB8AC3E}">
        <p14:creationId xmlns:p14="http://schemas.microsoft.com/office/powerpoint/2010/main" val="12137371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D8E198B6-6F52-4D26-91CD-7DEB2409B43D}" type="slidenum">
              <a:rPr lang="en-US" altLang="en-US"/>
              <a:pPr>
                <a:defRPr/>
              </a:pPr>
              <a:t>‹#›</a:t>
            </a:fld>
            <a:endParaRPr lang="en-US" altLang="en-US"/>
          </a:p>
        </p:txBody>
      </p:sp>
    </p:spTree>
    <p:extLst>
      <p:ext uri="{BB962C8B-B14F-4D97-AF65-F5344CB8AC3E}">
        <p14:creationId xmlns:p14="http://schemas.microsoft.com/office/powerpoint/2010/main" val="28645186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4104" name="Rectangle 8"/>
          <p:cNvSpPr>
            <a:spLocks noChangeArrowheads="1"/>
          </p:cNvSpPr>
          <p:nvPr userDrawn="1"/>
        </p:nvSpPr>
        <p:spPr bwMode="auto">
          <a:xfrm>
            <a:off x="0" y="0"/>
            <a:ext cx="9144000" cy="1373188"/>
          </a:xfrm>
          <a:prstGeom prst="rect">
            <a:avLst/>
          </a:prstGeom>
          <a:solidFill>
            <a:srgbClr val="A0352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en-US">
              <a:effectLst>
                <a:outerShdw blurRad="38100" dist="38100" dir="2700000" algn="tl">
                  <a:srgbClr val="000000">
                    <a:alpha val="43137"/>
                  </a:srgbClr>
                </a:outerShdw>
              </a:effectLst>
            </a:endParaRPr>
          </a:p>
        </p:txBody>
      </p:sp>
      <p:sp>
        <p:nvSpPr>
          <p:cNvPr id="4103" name="Rectangle 7"/>
          <p:cNvSpPr>
            <a:spLocks noChangeArrowheads="1"/>
          </p:cNvSpPr>
          <p:nvPr userDrawn="1"/>
        </p:nvSpPr>
        <p:spPr bwMode="auto">
          <a:xfrm>
            <a:off x="0" y="6237288"/>
            <a:ext cx="9144000" cy="646112"/>
          </a:xfrm>
          <a:prstGeom prst="rect">
            <a:avLst/>
          </a:prstGeom>
          <a:solidFill>
            <a:srgbClr val="A0352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en-US">
              <a:effectLst>
                <a:outerShdw blurRad="38100" dist="38100" dir="2700000" algn="tl">
                  <a:srgbClr val="000000">
                    <a:alpha val="43137"/>
                  </a:srgbClr>
                </a:outerShdw>
              </a:effectLst>
            </a:endParaRPr>
          </a:p>
        </p:txBody>
      </p:sp>
      <p:sp>
        <p:nvSpPr>
          <p:cNvPr id="4098" name="Rectangle 2"/>
          <p:cNvSpPr>
            <a:spLocks noGrp="1" noChangeArrowheads="1"/>
          </p:cNvSpPr>
          <p:nvPr>
            <p:ph type="title"/>
          </p:nvPr>
        </p:nvSpPr>
        <p:spPr bwMode="auto">
          <a:xfrm>
            <a:off x="0" y="0"/>
            <a:ext cx="9144000" cy="1330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4099" name="Rectangle 3"/>
          <p:cNvSpPr>
            <a:spLocks noGrp="1" noChangeArrowheads="1"/>
          </p:cNvSpPr>
          <p:nvPr>
            <p:ph type="body" idx="1"/>
          </p:nvPr>
        </p:nvSpPr>
        <p:spPr bwMode="auto">
          <a:xfrm>
            <a:off x="455613" y="1598613"/>
            <a:ext cx="8389937" cy="452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p:txBody>
      </p:sp>
      <p:sp>
        <p:nvSpPr>
          <p:cNvPr id="4102" name="Rectangle 6"/>
          <p:cNvSpPr>
            <a:spLocks noGrp="1" noChangeArrowheads="1"/>
          </p:cNvSpPr>
          <p:nvPr>
            <p:ph type="sldNum" sz="quarter" idx="4"/>
          </p:nvPr>
        </p:nvSpPr>
        <p:spPr bwMode="auto">
          <a:xfrm>
            <a:off x="6867525" y="631825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mtClean="0">
                <a:solidFill>
                  <a:schemeClr val="bg1"/>
                </a:solidFill>
                <a:effectLst/>
                <a:latin typeface="+mn-lt"/>
              </a:defRPr>
            </a:lvl1pPr>
          </a:lstStyle>
          <a:p>
            <a:pPr>
              <a:defRPr/>
            </a:pPr>
            <a:fld id="{8D6DD45D-8EBA-4E69-8D6C-CC6FBA38863A}" type="slidenum">
              <a:rPr lang="en-US" altLang="en-US"/>
              <a:pPr>
                <a:defRPr/>
              </a:pPr>
              <a:t>‹#›</a:t>
            </a:fld>
            <a:endParaRPr lang="en-US" altLang="en-US"/>
          </a:p>
        </p:txBody>
      </p:sp>
      <p:sp>
        <p:nvSpPr>
          <p:cNvPr id="1031" name="Rectangle 9"/>
          <p:cNvSpPr>
            <a:spLocks noChangeArrowheads="1"/>
          </p:cNvSpPr>
          <p:nvPr userDrawn="1"/>
        </p:nvSpPr>
        <p:spPr bwMode="auto">
          <a:xfrm>
            <a:off x="0" y="6583363"/>
            <a:ext cx="5527675" cy="2936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r>
              <a:rPr lang="en-US" altLang="en-US" sz="700">
                <a:solidFill>
                  <a:schemeClr val="bg1"/>
                </a:solidFill>
                <a:latin typeface="Arial" panose="020B0604020202020204" pitchFamily="34" charset="0"/>
              </a:rPr>
              <a:t>© 2011 Cengage Learning. All Rights Reserved. May not be copied, scanned, or duplicated, in whole or in part, except for use as permitted in a license distributed with a certain product or service or otherwise on a password-protected website for classroom use.</a:t>
            </a:r>
          </a:p>
        </p:txBody>
      </p:sp>
      <p:sp>
        <p:nvSpPr>
          <p:cNvPr id="1032" name="Text Box 11"/>
          <p:cNvSpPr txBox="1">
            <a:spLocks noChangeArrowheads="1"/>
          </p:cNvSpPr>
          <p:nvPr userDrawn="1"/>
        </p:nvSpPr>
        <p:spPr bwMode="auto">
          <a:xfrm>
            <a:off x="0" y="6334125"/>
            <a:ext cx="525303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spcBef>
                <a:spcPct val="50000"/>
              </a:spcBef>
            </a:pPr>
            <a:r>
              <a:rPr lang="en-US" altLang="en-US" sz="1000">
                <a:solidFill>
                  <a:schemeClr val="bg1"/>
                </a:solidFill>
                <a:latin typeface="Arial" panose="020B0604020202020204" pitchFamily="34" charset="0"/>
              </a:rPr>
              <a:t>Twomey-Jennings, </a:t>
            </a:r>
            <a:r>
              <a:rPr lang="en-US" altLang="en-US" sz="1000" i="1">
                <a:solidFill>
                  <a:schemeClr val="bg1"/>
                </a:solidFill>
                <a:latin typeface="Arial" panose="020B0604020202020204" pitchFamily="34" charset="0"/>
              </a:rPr>
              <a:t>Anderson’s Business Law and the Legal Environment, 21</a:t>
            </a:r>
            <a:r>
              <a:rPr lang="en-US" altLang="en-US" sz="1000" i="1" baseline="30000">
                <a:solidFill>
                  <a:schemeClr val="bg1"/>
                </a:solidFill>
                <a:latin typeface="Arial" panose="020B0604020202020204" pitchFamily="34" charset="0"/>
              </a:rPr>
              <a:t>st</a:t>
            </a:r>
            <a:r>
              <a:rPr lang="en-US" altLang="en-US" sz="1000" i="1">
                <a:solidFill>
                  <a:schemeClr val="bg1"/>
                </a:solidFill>
                <a:latin typeface="Arial" panose="020B0604020202020204" pitchFamily="34" charset="0"/>
              </a:rPr>
              <a:t> Ed.</a:t>
            </a:r>
          </a:p>
        </p:txBody>
      </p:sp>
    </p:spTree>
  </p:cSld>
  <p:clrMap bg1="lt1" tx1="dk1" bg2="lt2" tx2="dk2" accent1="accent1" accent2="accent2" accent3="accent3" accent4="accent4" accent5="accent5" accent6="accent6" hlink="hlink" folHlink="folHlink"/>
  <p:sldLayoutIdLst>
    <p:sldLayoutId id="2147483673"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blinds(horizontal)">
                                      <p:cBhvr>
                                        <p:cTn id="7" dur="500"/>
                                        <p:tgtEl>
                                          <p:spTgt spid="4099">
                                            <p:txEl>
                                              <p:pRg st="0" end="0"/>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4099">
                                            <p:txEl>
                                              <p:pRg st="1" end="1"/>
                                            </p:txEl>
                                          </p:spTgt>
                                        </p:tgtEl>
                                        <p:attrNameLst>
                                          <p:attrName>style.visibility</p:attrName>
                                        </p:attrNameLst>
                                      </p:cBhvr>
                                      <p:to>
                                        <p:strVal val="visible"/>
                                      </p:to>
                                    </p:set>
                                    <p:animEffect transition="in" filter="blinds(horizontal)">
                                      <p:cBhvr>
                                        <p:cTn id="10" dur="500"/>
                                        <p:tgtEl>
                                          <p:spTgt spid="4099">
                                            <p:txEl>
                                              <p:pRg st="1" end="1"/>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4099">
                                            <p:txEl>
                                              <p:pRg st="2" end="2"/>
                                            </p:txEl>
                                          </p:spTgt>
                                        </p:tgtEl>
                                        <p:attrNameLst>
                                          <p:attrName>style.visibility</p:attrName>
                                        </p:attrNameLst>
                                      </p:cBhvr>
                                      <p:to>
                                        <p:strVal val="visible"/>
                                      </p:to>
                                    </p:set>
                                    <p:animEffect transition="in" filter="blinds(horizontal)">
                                      <p:cBhvr>
                                        <p:cTn id="13" dur="500"/>
                                        <p:tgtEl>
                                          <p:spTgt spid="409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tmplLst>
          <p:tmpl lvl="1">
            <p:tnLst>
              <p:par>
                <p:cTn presetID="3" presetClass="entr" presetSubtype="10" fill="hold" nodeType="clickEffect">
                  <p:stCondLst>
                    <p:cond delay="0"/>
                  </p:stCondLst>
                  <p:childTnLst>
                    <p:set>
                      <p:cBhvr>
                        <p:cTn dur="1" fill="hold">
                          <p:stCondLst>
                            <p:cond delay="0"/>
                          </p:stCondLst>
                        </p:cTn>
                        <p:tgtEl>
                          <p:spTgt spid="4099"/>
                        </p:tgtEl>
                        <p:attrNameLst>
                          <p:attrName>style.visibility</p:attrName>
                        </p:attrNameLst>
                      </p:cBhvr>
                      <p:to>
                        <p:strVal val="visible"/>
                      </p:to>
                    </p:set>
                    <p:animEffect transition="in" filter="blinds(horizontal)">
                      <p:cBhvr>
                        <p:cTn dur="500"/>
                        <p:tgtEl>
                          <p:spTgt spid="4099"/>
                        </p:tgtEl>
                      </p:cBhvr>
                    </p:animEffect>
                  </p:childTnLst>
                </p:cTn>
              </p:par>
            </p:tnLst>
          </p:tmpl>
          <p:tmpl lvl="2">
            <p:tnLst>
              <p:par>
                <p:cTn presetID="3" presetClass="entr" presetSubtype="10" fill="hold" nodeType="withEffect">
                  <p:stCondLst>
                    <p:cond delay="0"/>
                  </p:stCondLst>
                  <p:childTnLst>
                    <p:set>
                      <p:cBhvr>
                        <p:cTn dur="1" fill="hold">
                          <p:stCondLst>
                            <p:cond delay="0"/>
                          </p:stCondLst>
                        </p:cTn>
                        <p:tgtEl>
                          <p:spTgt spid="4099"/>
                        </p:tgtEl>
                        <p:attrNameLst>
                          <p:attrName>style.visibility</p:attrName>
                        </p:attrNameLst>
                      </p:cBhvr>
                      <p:to>
                        <p:strVal val="visible"/>
                      </p:to>
                    </p:set>
                    <p:animEffect transition="in" filter="blinds(horizontal)">
                      <p:cBhvr>
                        <p:cTn dur="500"/>
                        <p:tgtEl>
                          <p:spTgt spid="4099"/>
                        </p:tgtEl>
                      </p:cBhvr>
                    </p:animEffect>
                  </p:childTnLst>
                </p:cTn>
              </p:par>
            </p:tnLst>
          </p:tmpl>
          <p:tmpl lvl="3">
            <p:tnLst>
              <p:par>
                <p:cTn presetID="3" presetClass="entr" presetSubtype="10" fill="hold" nodeType="withEffect">
                  <p:stCondLst>
                    <p:cond delay="0"/>
                  </p:stCondLst>
                  <p:childTnLst>
                    <p:set>
                      <p:cBhvr>
                        <p:cTn dur="1" fill="hold">
                          <p:stCondLst>
                            <p:cond delay="0"/>
                          </p:stCondLst>
                        </p:cTn>
                        <p:tgtEl>
                          <p:spTgt spid="4099"/>
                        </p:tgtEl>
                        <p:attrNameLst>
                          <p:attrName>style.visibility</p:attrName>
                        </p:attrNameLst>
                      </p:cBhvr>
                      <p:to>
                        <p:strVal val="visible"/>
                      </p:to>
                    </p:set>
                    <p:animEffect transition="in" filter="blinds(horizontal)">
                      <p:cBhvr>
                        <p:cTn dur="500"/>
                        <p:tgtEl>
                          <p:spTgt spid="4099"/>
                        </p:tgtEl>
                      </p:cBhvr>
                    </p:animEffect>
                  </p:childTnLst>
                </p:cTn>
              </p:par>
            </p:tnLst>
          </p:tmpl>
        </p:tmplLst>
      </p:bldP>
    </p:bldLst>
  </p:timing>
  <p:hf hdr="0" ftr="0" dt="0"/>
  <p:txStyles>
    <p:titleStyle>
      <a:lvl1pPr algn="ctr" rtl="0" eaLnBrk="0" fontAlgn="base" hangingPunct="0">
        <a:lnSpc>
          <a:spcPct val="90000"/>
        </a:lnSpc>
        <a:spcBef>
          <a:spcPct val="0"/>
        </a:spcBef>
        <a:spcAft>
          <a:spcPct val="0"/>
        </a:spcAft>
        <a:defRPr sz="4400" kern="1200">
          <a:solidFill>
            <a:schemeClr val="bg1"/>
          </a:solidFill>
          <a:effectLst>
            <a:outerShdw blurRad="38100" dist="38100" dir="2700000" algn="tl">
              <a:srgbClr val="000000"/>
            </a:outerShdw>
          </a:effectLst>
          <a:latin typeface="+mj-lt"/>
          <a:ea typeface="+mj-ea"/>
          <a:cs typeface="+mj-cs"/>
        </a:defRPr>
      </a:lvl1pPr>
      <a:lvl2pPr algn="ctr" rtl="0" eaLnBrk="0" fontAlgn="base" hangingPunct="0">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2pPr>
      <a:lvl3pPr algn="ctr" rtl="0" eaLnBrk="0" fontAlgn="base" hangingPunct="0">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3pPr>
      <a:lvl4pPr algn="ctr" rtl="0" eaLnBrk="0" fontAlgn="base" hangingPunct="0">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4pPr>
      <a:lvl5pPr algn="ctr" rtl="0" eaLnBrk="0" fontAlgn="base" hangingPunct="0">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5pPr>
      <a:lvl6pPr marL="457200" algn="ctr" rtl="0" fontAlgn="base">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6pPr>
      <a:lvl7pPr marL="914400" algn="ctr" rtl="0" fontAlgn="base">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7pPr>
      <a:lvl8pPr marL="1371600" algn="ctr" rtl="0" fontAlgn="base">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8pPr>
      <a:lvl9pPr marL="1828800" algn="ctr" rtl="0" fontAlgn="base">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9pPr>
    </p:titleStyle>
    <p:bodyStyle>
      <a:lvl1pPr marL="576263" indent="-576263" algn="l" defTabSz="685800" rtl="0" eaLnBrk="0" fontAlgn="base" hangingPunct="0">
        <a:spcBef>
          <a:spcPct val="10000"/>
        </a:spcBef>
        <a:spcAft>
          <a:spcPct val="0"/>
        </a:spcAft>
        <a:buClr>
          <a:schemeClr val="bg1"/>
        </a:buClr>
        <a:buAutoNum type="arabicPeriod"/>
        <a:defRPr sz="3200" kern="1200">
          <a:solidFill>
            <a:schemeClr val="bg1"/>
          </a:solidFill>
          <a:effectLst>
            <a:outerShdw blurRad="38100" dist="38100" dir="2700000" algn="tl">
              <a:srgbClr val="000000"/>
            </a:outerShdw>
          </a:effectLst>
          <a:latin typeface="+mn-lt"/>
          <a:ea typeface="+mn-ea"/>
          <a:cs typeface="+mn-cs"/>
        </a:defRPr>
      </a:lvl1pPr>
      <a:lvl2pPr marL="1250950" indent="-560388" algn="l" defTabSz="685800" rtl="0" eaLnBrk="0" fontAlgn="base" hangingPunct="0">
        <a:spcBef>
          <a:spcPct val="10000"/>
        </a:spcBef>
        <a:spcAft>
          <a:spcPct val="0"/>
        </a:spcAft>
        <a:buAutoNum type="alphaUcPeriod"/>
        <a:defRPr sz="2800" kern="1200">
          <a:solidFill>
            <a:schemeClr val="bg1"/>
          </a:solidFill>
          <a:effectLst>
            <a:outerShdw blurRad="38100" dist="38100" dir="2700000" algn="tl">
              <a:srgbClr val="000000"/>
            </a:outerShdw>
          </a:effectLst>
          <a:latin typeface="Tahoma" panose="020B0604030504040204" pitchFamily="34" charset="0"/>
          <a:ea typeface="+mn-ea"/>
          <a:cs typeface="+mn-cs"/>
        </a:defRPr>
      </a:lvl2pPr>
      <a:lvl3pPr marL="1784350" indent="-419100" algn="l" defTabSz="685800" rtl="0" eaLnBrk="0" fontAlgn="base" hangingPunct="0">
        <a:spcBef>
          <a:spcPct val="10000"/>
        </a:spcBef>
        <a:spcAft>
          <a:spcPct val="0"/>
        </a:spcAft>
        <a:buAutoNum type="arabicPeriod"/>
        <a:defRPr sz="2400" kern="1200">
          <a:solidFill>
            <a:schemeClr val="bg1"/>
          </a:solidFill>
          <a:effectLst>
            <a:outerShdw blurRad="38100" dist="38100" dir="2700000" algn="tl">
              <a:srgbClr val="000000"/>
            </a:outerShdw>
          </a:effectLst>
          <a:latin typeface="Arial" panose="020B0604020202020204" pitchFamily="34" charset="0"/>
          <a:ea typeface="+mn-ea"/>
          <a:cs typeface="+mn-cs"/>
        </a:defRPr>
      </a:lvl3pPr>
      <a:lvl4pPr marL="2311400" indent="-381000" algn="l" defTabSz="685800" rtl="0" eaLnBrk="0" fontAlgn="base" hangingPunct="0">
        <a:spcBef>
          <a:spcPct val="20000"/>
        </a:spcBef>
        <a:spcAft>
          <a:spcPct val="0"/>
        </a:spcAft>
        <a:buChar char="–"/>
        <a:defRPr sz="2000" kern="1200">
          <a:solidFill>
            <a:schemeClr val="bg1"/>
          </a:solidFill>
          <a:effectLst>
            <a:outerShdw blurRad="38100" dist="38100" dir="2700000" algn="tl">
              <a:srgbClr val="000000"/>
            </a:outerShdw>
          </a:effectLst>
          <a:latin typeface="Arial" panose="020B0604020202020204" pitchFamily="34" charset="0"/>
          <a:ea typeface="+mn-ea"/>
          <a:cs typeface="+mn-cs"/>
        </a:defRPr>
      </a:lvl4pPr>
      <a:lvl5pPr marL="2806700" indent="-381000" algn="l" defTabSz="685800" rtl="0" eaLnBrk="0" fontAlgn="base" hangingPunct="0">
        <a:spcBef>
          <a:spcPct val="20000"/>
        </a:spcBef>
        <a:spcAft>
          <a:spcPct val="0"/>
        </a:spcAft>
        <a:buChar char="»"/>
        <a:defRPr sz="2000" kern="1200">
          <a:solidFill>
            <a:schemeClr val="bg1"/>
          </a:solidFill>
          <a:effectLst>
            <a:outerShdw blurRad="38100" dist="38100" dir="2700000" algn="tl">
              <a:srgbClr val="000000"/>
            </a:outerShdw>
          </a:effectLst>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Rectangle 3"/>
          <p:cNvSpPr txBox="1">
            <a:spLocks noChangeArrowheads="1"/>
          </p:cNvSpPr>
          <p:nvPr/>
        </p:nvSpPr>
        <p:spPr>
          <a:xfrm>
            <a:off x="996950" y="5394325"/>
            <a:ext cx="7288213" cy="1169988"/>
          </a:xfrm>
          <a:prstGeom prst="rect">
            <a:avLst/>
          </a:prstGeom>
          <a:solidFill>
            <a:schemeClr val="tx1"/>
          </a:solidFill>
        </p:spPr>
        <p:txBody>
          <a:bodyPr lIns="91436" tIns="45718" rIns="91436" bIns="45718"/>
          <a:lstStyle/>
          <a:p>
            <a:pPr marL="342889" indent="-342889" algn="ctr">
              <a:spcBef>
                <a:spcPct val="20000"/>
              </a:spcBef>
              <a:defRPr/>
            </a:pPr>
            <a:r>
              <a:rPr lang="en-US" sz="3200" b="1" kern="0" dirty="0">
                <a:solidFill>
                  <a:srgbClr val="FFFF00"/>
                </a:solidFill>
                <a:latin typeface="+mn-lt"/>
              </a:rPr>
              <a:t>Slide Set </a:t>
            </a:r>
            <a:r>
              <a:rPr lang="en-US" sz="3200" b="1" kern="0" dirty="0" smtClean="0">
                <a:solidFill>
                  <a:srgbClr val="FFFF00"/>
                </a:solidFill>
                <a:latin typeface="+mn-lt"/>
              </a:rPr>
              <a:t>Five C:</a:t>
            </a:r>
            <a:endParaRPr lang="en-US" sz="3200" b="1" kern="0" dirty="0">
              <a:solidFill>
                <a:srgbClr val="FFFF00"/>
              </a:solidFill>
              <a:latin typeface="+mn-lt"/>
            </a:endParaRPr>
          </a:p>
          <a:p>
            <a:pPr marL="342889" indent="-342889" algn="ctr">
              <a:spcBef>
                <a:spcPct val="20000"/>
              </a:spcBef>
              <a:defRPr/>
            </a:pPr>
            <a:r>
              <a:rPr lang="en-US" sz="3200" b="1" kern="0" dirty="0" smtClean="0">
                <a:solidFill>
                  <a:srgbClr val="FFFF00"/>
                </a:solidFill>
                <a:latin typeface="+mn-lt"/>
              </a:rPr>
              <a:t>Deception or Pressure</a:t>
            </a:r>
            <a:endParaRPr lang="en-US" sz="3200" b="1" kern="0" dirty="0">
              <a:solidFill>
                <a:srgbClr val="FFFF00"/>
              </a:solidFill>
              <a:latin typeface="+mn-lt"/>
            </a:endParaRPr>
          </a:p>
        </p:txBody>
      </p:sp>
      <p:pic>
        <p:nvPicPr>
          <p:cNvPr id="3" name="Picture 2"/>
          <p:cNvPicPr>
            <a:picLocks noChangeAspect="1"/>
          </p:cNvPicPr>
          <p:nvPr/>
        </p:nvPicPr>
        <p:blipFill>
          <a:blip r:embed="rId2"/>
          <a:stretch>
            <a:fillRect/>
          </a:stretch>
        </p:blipFill>
        <p:spPr>
          <a:xfrm>
            <a:off x="2976562" y="2328862"/>
            <a:ext cx="3190875" cy="2200275"/>
          </a:xfrm>
          <a:prstGeom prst="rect">
            <a:avLst/>
          </a:prstGeom>
        </p:spPr>
      </p:pic>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28483" y="314762"/>
            <a:ext cx="3025146" cy="638557"/>
          </a:xfrm>
          <a:prstGeom prst="rect">
            <a:avLst/>
          </a:prstGeom>
        </p:spPr>
      </p:pic>
    </p:spTree>
    <p:extLst>
      <p:ext uri="{BB962C8B-B14F-4D97-AF65-F5344CB8AC3E}">
        <p14:creationId xmlns:p14="http://schemas.microsoft.com/office/powerpoint/2010/main" val="39977865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818080"/>
            <a:ext cx="8382000" cy="5715000"/>
          </a:xfrm>
          <a:prstGeom prst="rect">
            <a:avLst/>
          </a:prstGeom>
          <a:noFill/>
          <a:ln w="9525">
            <a:noFill/>
            <a:miter lim="800000"/>
            <a:headEnd/>
            <a:tailEnd/>
          </a:ln>
        </p:spPr>
        <p:txBody>
          <a:bodyPr/>
          <a:lstStyle/>
          <a:p>
            <a:pPr marL="342900" indent="-342900" algn="ctr">
              <a:lnSpc>
                <a:spcPct val="80000"/>
              </a:lnSpc>
              <a:spcBef>
                <a:spcPts val="0"/>
              </a:spcBef>
              <a:defRPr/>
            </a:pPr>
            <a:r>
              <a:rPr lang="en-US" sz="3600" b="1" dirty="0">
                <a:solidFill>
                  <a:srgbClr val="0308C9"/>
                </a:solidFill>
              </a:rPr>
              <a:t>Contractual Deception or Pressure </a:t>
            </a:r>
            <a:r>
              <a:rPr lang="en-US" sz="2800" b="1" i="1" dirty="0" smtClean="0">
                <a:solidFill>
                  <a:srgbClr val="006600"/>
                </a:solidFill>
              </a:rPr>
              <a:t>Fraud</a:t>
            </a:r>
            <a:endParaRPr lang="en-US" sz="2800" b="1" i="1" dirty="0">
              <a:solidFill>
                <a:srgbClr val="006600"/>
              </a:solidFill>
            </a:endParaRPr>
          </a:p>
          <a:p>
            <a:pPr algn="just">
              <a:lnSpc>
                <a:spcPct val="80000"/>
              </a:lnSpc>
              <a:spcBef>
                <a:spcPts val="0"/>
              </a:spcBef>
              <a:defRPr/>
            </a:pPr>
            <a:endParaRPr lang="en-US" sz="800" b="1" i="1" dirty="0" smtClean="0"/>
          </a:p>
          <a:p>
            <a:pPr algn="just" eaLnBrk="1" hangingPunct="1">
              <a:lnSpc>
                <a:spcPct val="80000"/>
              </a:lnSpc>
              <a:spcBef>
                <a:spcPts val="0"/>
              </a:spcBef>
              <a:defRPr/>
            </a:pPr>
            <a:r>
              <a:rPr lang="en-US" altLang="en-US" sz="2000" dirty="0" smtClean="0"/>
              <a:t>Because of </a:t>
            </a:r>
            <a:r>
              <a:rPr lang="en-US" altLang="en-US" sz="2000" b="1" i="1" dirty="0" smtClean="0"/>
              <a:t>Genuine Intent</a:t>
            </a:r>
            <a:r>
              <a:rPr lang="en-US" altLang="en-US" sz="2000" dirty="0" smtClean="0"/>
              <a:t>, </a:t>
            </a:r>
            <a:r>
              <a:rPr lang="en-US" altLang="en-US" sz="2000" b="1" dirty="0" smtClean="0">
                <a:solidFill>
                  <a:srgbClr val="0000FF"/>
                </a:solidFill>
              </a:rPr>
              <a:t>contracts</a:t>
            </a:r>
            <a:r>
              <a:rPr lang="en-US" altLang="en-US" sz="2000" dirty="0" smtClean="0"/>
              <a:t>, are impeded from enforcement where </a:t>
            </a:r>
            <a:r>
              <a:rPr lang="en-US" altLang="en-US" sz="2000" b="1" i="1" dirty="0" smtClean="0">
                <a:solidFill>
                  <a:srgbClr val="C00000"/>
                </a:solidFill>
              </a:rPr>
              <a:t>fraud </a:t>
            </a:r>
            <a:r>
              <a:rPr lang="en-US" altLang="en-US" sz="2000" dirty="0" smtClean="0"/>
              <a:t>has taken place.</a:t>
            </a:r>
          </a:p>
          <a:p>
            <a:pPr algn="just" eaLnBrk="1" hangingPunct="1">
              <a:lnSpc>
                <a:spcPct val="80000"/>
              </a:lnSpc>
              <a:spcBef>
                <a:spcPts val="0"/>
              </a:spcBef>
              <a:defRPr/>
            </a:pPr>
            <a:endParaRPr lang="en-US" sz="1000" b="1" i="1" dirty="0">
              <a:solidFill>
                <a:srgbClr val="C00000"/>
              </a:solidFill>
            </a:endParaRPr>
          </a:p>
          <a:p>
            <a:pPr algn="just">
              <a:lnSpc>
                <a:spcPct val="80000"/>
              </a:lnSpc>
              <a:spcBef>
                <a:spcPts val="0"/>
              </a:spcBef>
            </a:pPr>
            <a:r>
              <a:rPr lang="en-US" sz="1600" b="1" i="1" dirty="0" smtClean="0">
                <a:solidFill>
                  <a:srgbClr val="0000FF"/>
                </a:solidFill>
              </a:rPr>
              <a:t>Fraud:</a:t>
            </a:r>
            <a:r>
              <a:rPr lang="en-US" sz="1600" dirty="0" smtClean="0">
                <a:solidFill>
                  <a:srgbClr val="0000FF"/>
                </a:solidFill>
              </a:rPr>
              <a:t>  </a:t>
            </a:r>
            <a:r>
              <a:rPr lang="en-US" sz="1600" dirty="0" smtClean="0"/>
              <a:t>Is where</a:t>
            </a:r>
            <a:r>
              <a:rPr lang="en-US" sz="1600" dirty="0" smtClean="0">
                <a:solidFill>
                  <a:srgbClr val="0000FF"/>
                </a:solidFill>
              </a:rPr>
              <a:t> </a:t>
            </a:r>
            <a:r>
              <a:rPr lang="en-US" sz="1600" dirty="0" smtClean="0"/>
              <a:t>one party to a contract of intentionally or purposefully makes a false or misleading assertion about a material fact contained in the contract, for the purpose </a:t>
            </a:r>
            <a:r>
              <a:rPr lang="en-US" sz="1600" dirty="0"/>
              <a:t>of inducing </a:t>
            </a:r>
            <a:r>
              <a:rPr lang="en-US" sz="1600" dirty="0" smtClean="0"/>
              <a:t>the other party </a:t>
            </a:r>
            <a:r>
              <a:rPr lang="en-US" sz="1600" dirty="0"/>
              <a:t>to act to their detriment</a:t>
            </a:r>
            <a:r>
              <a:rPr lang="en-US" sz="1600" dirty="0" smtClean="0"/>
              <a:t>.  </a:t>
            </a:r>
          </a:p>
          <a:p>
            <a:pPr algn="just">
              <a:lnSpc>
                <a:spcPct val="80000"/>
              </a:lnSpc>
              <a:spcBef>
                <a:spcPts val="0"/>
              </a:spcBef>
            </a:pPr>
            <a:endParaRPr lang="en-US" sz="500" dirty="0"/>
          </a:p>
          <a:p>
            <a:pPr marL="457200" algn="just">
              <a:lnSpc>
                <a:spcPct val="80000"/>
              </a:lnSpc>
              <a:spcBef>
                <a:spcPts val="0"/>
              </a:spcBef>
            </a:pPr>
            <a:r>
              <a:rPr lang="en-US" sz="1400" b="1" i="1" dirty="0" smtClean="0">
                <a:solidFill>
                  <a:srgbClr val="C00000"/>
                </a:solidFill>
              </a:rPr>
              <a:t>Scienter:</a:t>
            </a:r>
            <a:r>
              <a:rPr lang="en-US" sz="1400" i="1" dirty="0" smtClean="0"/>
              <a:t> </a:t>
            </a:r>
            <a:r>
              <a:rPr lang="en-US" sz="1400" dirty="0" smtClean="0"/>
              <a:t>Unlike intentional misrepresentation, fraud requires a </a:t>
            </a:r>
            <a:r>
              <a:rPr lang="en-US" sz="1400" b="1" dirty="0" smtClean="0"/>
              <a:t>“scienter”</a:t>
            </a:r>
            <a:r>
              <a:rPr lang="en-US" sz="1400" dirty="0" smtClean="0"/>
              <a:t> element, where the party making the material misrepresentation, not only has the intent and knowledge of wrongdoing, but is making such misrepresentation for the express purpose of inducing the other party to rely on such, to their detriment or injury, and/or for the misrepresenting party’s benefit. </a:t>
            </a:r>
            <a:endParaRPr lang="en-US" altLang="en-US" sz="1400" dirty="0"/>
          </a:p>
          <a:p>
            <a:pPr algn="just">
              <a:lnSpc>
                <a:spcPct val="80000"/>
              </a:lnSpc>
              <a:spcBef>
                <a:spcPts val="0"/>
              </a:spcBef>
            </a:pPr>
            <a:endParaRPr lang="en-US" sz="500" dirty="0"/>
          </a:p>
          <a:p>
            <a:pPr algn="just">
              <a:lnSpc>
                <a:spcPct val="80000"/>
              </a:lnSpc>
              <a:spcBef>
                <a:spcPts val="0"/>
              </a:spcBef>
            </a:pPr>
            <a:r>
              <a:rPr lang="en-US" sz="1600" b="1" i="1" dirty="0" smtClean="0">
                <a:solidFill>
                  <a:srgbClr val="0000FF"/>
                </a:solidFill>
              </a:rPr>
              <a:t>Removes Genuine Assent:</a:t>
            </a:r>
            <a:r>
              <a:rPr lang="en-US" sz="1600" dirty="0" smtClean="0">
                <a:solidFill>
                  <a:srgbClr val="0000FF"/>
                </a:solidFill>
              </a:rPr>
              <a:t> </a:t>
            </a:r>
            <a:r>
              <a:rPr lang="en-US" sz="1600" dirty="0" smtClean="0"/>
              <a:t>Such fraud removes the genuine assent of the other party to the contract, in that they are relying to their detriment, </a:t>
            </a:r>
            <a:r>
              <a:rPr lang="en-US" sz="1600" dirty="0"/>
              <a:t>o</a:t>
            </a:r>
            <a:r>
              <a:rPr lang="en-US" sz="1600" dirty="0" smtClean="0"/>
              <a:t>n such misrepresentation, believing it to be true, and forming an untrue basis of their understanding of the contract.</a:t>
            </a:r>
            <a:endParaRPr lang="en-US" altLang="en-US" sz="1600" dirty="0" smtClean="0"/>
          </a:p>
          <a:p>
            <a:pPr algn="just">
              <a:lnSpc>
                <a:spcPct val="80000"/>
              </a:lnSpc>
              <a:spcBef>
                <a:spcPts val="0"/>
              </a:spcBef>
            </a:pPr>
            <a:endParaRPr lang="en-US" altLang="en-US" sz="500" dirty="0"/>
          </a:p>
          <a:p>
            <a:pPr algn="just">
              <a:lnSpc>
                <a:spcPct val="80000"/>
              </a:lnSpc>
              <a:spcBef>
                <a:spcPts val="0"/>
              </a:spcBef>
            </a:pPr>
            <a:r>
              <a:rPr lang="en-US" sz="1600" b="1" i="1" dirty="0" smtClean="0">
                <a:solidFill>
                  <a:srgbClr val="0000FF"/>
                </a:solidFill>
              </a:rPr>
              <a:t>To Qualify as Fraud:</a:t>
            </a:r>
            <a:r>
              <a:rPr lang="en-US" sz="1600" dirty="0" smtClean="0">
                <a:solidFill>
                  <a:srgbClr val="0000FF"/>
                </a:solidFill>
              </a:rPr>
              <a:t>  </a:t>
            </a:r>
            <a:r>
              <a:rPr lang="en-US" sz="1600" dirty="0"/>
              <a:t>To qualify as </a:t>
            </a:r>
            <a:r>
              <a:rPr lang="en-US" sz="1600" dirty="0" smtClean="0"/>
              <a:t>fraud, the </a:t>
            </a:r>
            <a:r>
              <a:rPr lang="en-US" sz="1600" dirty="0"/>
              <a:t>misrepresentation must be made with </a:t>
            </a:r>
            <a:r>
              <a:rPr lang="en-US" sz="1600" dirty="0" smtClean="0"/>
              <a:t>deliberate dishonest intent, and </a:t>
            </a:r>
            <a:r>
              <a:rPr lang="en-US" sz="1600" dirty="0"/>
              <a:t>t</a:t>
            </a:r>
            <a:r>
              <a:rPr lang="en-US" sz="1600" dirty="0" smtClean="0"/>
              <a:t>he </a:t>
            </a:r>
            <a:r>
              <a:rPr lang="en-US" sz="1600" dirty="0"/>
              <a:t>person making </a:t>
            </a:r>
            <a:r>
              <a:rPr lang="en-US" sz="1600" dirty="0" smtClean="0"/>
              <a:t>it, </a:t>
            </a:r>
            <a:r>
              <a:rPr lang="en-US" sz="1600" dirty="0"/>
              <a:t>must know it is </a:t>
            </a:r>
            <a:r>
              <a:rPr lang="en-US" sz="1600" dirty="0" smtClean="0"/>
              <a:t>false, </a:t>
            </a:r>
            <a:r>
              <a:rPr lang="en-US" sz="1600" dirty="0"/>
              <a:t>and must </a:t>
            </a:r>
            <a:r>
              <a:rPr lang="en-US" sz="1600" dirty="0" smtClean="0"/>
              <a:t>intend to </a:t>
            </a:r>
            <a:r>
              <a:rPr lang="en-US" sz="1600" dirty="0"/>
              <a:t>induce the other party to enter the </a:t>
            </a:r>
            <a:r>
              <a:rPr lang="en-US" sz="1600" dirty="0" smtClean="0"/>
              <a:t>contract (scienter). </a:t>
            </a:r>
          </a:p>
          <a:p>
            <a:pPr algn="just">
              <a:lnSpc>
                <a:spcPct val="80000"/>
              </a:lnSpc>
              <a:spcBef>
                <a:spcPts val="0"/>
              </a:spcBef>
            </a:pPr>
            <a:endParaRPr lang="en-US" sz="500" dirty="0"/>
          </a:p>
          <a:p>
            <a:pPr marL="457200" algn="just">
              <a:lnSpc>
                <a:spcPct val="80000"/>
              </a:lnSpc>
              <a:spcBef>
                <a:spcPts val="0"/>
              </a:spcBef>
            </a:pPr>
            <a:r>
              <a:rPr lang="en-US" sz="1400" b="1" i="1" dirty="0" smtClean="0">
                <a:solidFill>
                  <a:srgbClr val="C00000"/>
                </a:solidFill>
              </a:rPr>
              <a:t>When Fraud Arises: </a:t>
            </a:r>
            <a:r>
              <a:rPr lang="en-US" sz="1400" dirty="0" smtClean="0"/>
              <a:t>For fraud to </a:t>
            </a:r>
            <a:r>
              <a:rPr lang="en-US" sz="1400" dirty="0"/>
              <a:t>arise, a party must have made a </a:t>
            </a:r>
            <a:r>
              <a:rPr lang="en-US" sz="1400" dirty="0" smtClean="0"/>
              <a:t>false representation </a:t>
            </a:r>
            <a:r>
              <a:rPr lang="en-US" sz="1400" dirty="0"/>
              <a:t>of </a:t>
            </a:r>
            <a:r>
              <a:rPr lang="en-US" sz="1400" dirty="0" smtClean="0"/>
              <a:t>a material fact, </a:t>
            </a:r>
            <a:r>
              <a:rPr lang="en-US" sz="1400" dirty="0"/>
              <a:t>with knowledge of its </a:t>
            </a:r>
            <a:r>
              <a:rPr lang="en-US" sz="1400" dirty="0" smtClean="0"/>
              <a:t>falsity, </a:t>
            </a:r>
            <a:r>
              <a:rPr lang="en-US" sz="1400" dirty="0"/>
              <a:t>and with intent to </a:t>
            </a:r>
            <a:r>
              <a:rPr lang="en-US" sz="1400" dirty="0" smtClean="0"/>
              <a:t>induce the </a:t>
            </a:r>
            <a:r>
              <a:rPr lang="en-US" sz="1400" dirty="0"/>
              <a:t>other party to enter the </a:t>
            </a:r>
            <a:r>
              <a:rPr lang="en-US" sz="1400" dirty="0" smtClean="0"/>
              <a:t>contract, and the other </a:t>
            </a:r>
            <a:r>
              <a:rPr lang="en-US" sz="1400" dirty="0"/>
              <a:t>party </a:t>
            </a:r>
            <a:r>
              <a:rPr lang="en-US" sz="1400" dirty="0" smtClean="0"/>
              <a:t>to the contract must </a:t>
            </a:r>
            <a:r>
              <a:rPr lang="en-US" sz="1400" dirty="0"/>
              <a:t>have relied on </a:t>
            </a:r>
            <a:r>
              <a:rPr lang="en-US" sz="1400" dirty="0" smtClean="0"/>
              <a:t>it, to their </a:t>
            </a:r>
            <a:r>
              <a:rPr lang="en-US" sz="1400" dirty="0"/>
              <a:t>injury</a:t>
            </a:r>
            <a:r>
              <a:rPr lang="en-US" sz="1400" dirty="0" smtClean="0"/>
              <a:t>.  </a:t>
            </a:r>
          </a:p>
          <a:p>
            <a:pPr marL="457200" algn="just">
              <a:lnSpc>
                <a:spcPct val="80000"/>
              </a:lnSpc>
              <a:spcBef>
                <a:spcPts val="0"/>
              </a:spcBef>
            </a:pPr>
            <a:endParaRPr lang="en-US" sz="500" b="1" i="1" dirty="0">
              <a:solidFill>
                <a:srgbClr val="C00000"/>
              </a:solidFill>
            </a:endParaRPr>
          </a:p>
          <a:p>
            <a:pPr marL="457200" algn="just">
              <a:lnSpc>
                <a:spcPct val="80000"/>
              </a:lnSpc>
              <a:spcBef>
                <a:spcPts val="0"/>
              </a:spcBef>
            </a:pPr>
            <a:r>
              <a:rPr lang="en-US" sz="1400" b="1" i="1" dirty="0" smtClean="0">
                <a:solidFill>
                  <a:srgbClr val="C00000"/>
                </a:solidFill>
              </a:rPr>
              <a:t>Proof of Harm</a:t>
            </a:r>
            <a:r>
              <a:rPr lang="en-US" sz="1400" b="1" i="1" dirty="0">
                <a:solidFill>
                  <a:srgbClr val="C00000"/>
                </a:solidFill>
              </a:rPr>
              <a:t>:</a:t>
            </a:r>
            <a:r>
              <a:rPr lang="en-US" sz="1400" dirty="0" smtClean="0"/>
              <a:t> </a:t>
            </a:r>
            <a:r>
              <a:rPr lang="en-US" sz="1400" dirty="0"/>
              <a:t>For an individual to recover damages for fraud, proof of harm to that individual </a:t>
            </a:r>
            <a:r>
              <a:rPr lang="en-US" sz="1400" dirty="0" smtClean="0"/>
              <a:t>is required</a:t>
            </a:r>
            <a:r>
              <a:rPr lang="en-US" sz="1400" dirty="0"/>
              <a:t>. </a:t>
            </a:r>
            <a:r>
              <a:rPr lang="en-US" sz="1400" dirty="0" smtClean="0"/>
              <a:t>This means that the </a:t>
            </a:r>
            <a:r>
              <a:rPr lang="en-US" sz="1400" dirty="0"/>
              <a:t>injured party may recover the actual losses suffered as a result of the </a:t>
            </a:r>
            <a:r>
              <a:rPr lang="en-US" sz="1400" dirty="0" smtClean="0"/>
              <a:t>fraud as </a:t>
            </a:r>
            <a:r>
              <a:rPr lang="en-US" sz="1400" dirty="0"/>
              <a:t>well as punitive damages when the fraud is gross or oppressive. </a:t>
            </a:r>
            <a:endParaRPr lang="en-US" sz="1400" dirty="0" smtClean="0"/>
          </a:p>
          <a:p>
            <a:pPr>
              <a:lnSpc>
                <a:spcPct val="80000"/>
              </a:lnSpc>
              <a:spcBef>
                <a:spcPts val="0"/>
              </a:spcBef>
            </a:pPr>
            <a:endParaRPr lang="en-US" sz="500" dirty="0" smtClean="0"/>
          </a:p>
          <a:p>
            <a:pPr algn="just">
              <a:lnSpc>
                <a:spcPct val="80000"/>
              </a:lnSpc>
              <a:spcBef>
                <a:spcPts val="0"/>
              </a:spcBef>
            </a:pPr>
            <a:r>
              <a:rPr lang="en-US" sz="1600" b="1" i="1" dirty="0" smtClean="0">
                <a:solidFill>
                  <a:srgbClr val="0000FF"/>
                </a:solidFill>
              </a:rPr>
              <a:t>Grounds for Rescission:</a:t>
            </a:r>
            <a:r>
              <a:rPr lang="en-US" sz="1600" dirty="0" smtClean="0">
                <a:solidFill>
                  <a:srgbClr val="0000FF"/>
                </a:solidFill>
              </a:rPr>
              <a:t> </a:t>
            </a:r>
            <a:r>
              <a:rPr lang="en-US" sz="1600" dirty="0" smtClean="0"/>
              <a:t>Fraud is grounds for rescission (cancellation) of the contract, as the reliance on the untrue assertion can constitute no true genuine assent of the parties.</a:t>
            </a:r>
            <a:endParaRPr lang="en-US" altLang="en-US" sz="1600" b="1" i="1" dirty="0" smtClean="0">
              <a:solidFill>
                <a:srgbClr val="0000FF"/>
              </a:solidFill>
            </a:endParaRPr>
          </a:p>
        </p:txBody>
      </p:sp>
    </p:spTree>
    <p:extLst>
      <p:ext uri="{BB962C8B-B14F-4D97-AF65-F5344CB8AC3E}">
        <p14:creationId xmlns:p14="http://schemas.microsoft.com/office/powerpoint/2010/main" val="9474085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818080"/>
            <a:ext cx="8382000" cy="5715000"/>
          </a:xfrm>
          <a:prstGeom prst="rect">
            <a:avLst/>
          </a:prstGeom>
          <a:noFill/>
          <a:ln w="9525">
            <a:noFill/>
            <a:miter lim="800000"/>
            <a:headEnd/>
            <a:tailEnd/>
          </a:ln>
        </p:spPr>
        <p:txBody>
          <a:bodyPr/>
          <a:lstStyle/>
          <a:p>
            <a:pPr marL="342900" indent="-342900" algn="ctr">
              <a:lnSpc>
                <a:spcPct val="80000"/>
              </a:lnSpc>
              <a:spcBef>
                <a:spcPts val="0"/>
              </a:spcBef>
              <a:defRPr/>
            </a:pPr>
            <a:r>
              <a:rPr lang="en-US" sz="3600" b="1" dirty="0">
                <a:solidFill>
                  <a:srgbClr val="0308C9"/>
                </a:solidFill>
              </a:rPr>
              <a:t>Contractual Deception or Pressure </a:t>
            </a:r>
            <a:r>
              <a:rPr lang="en-US" sz="2800" b="1" i="1" dirty="0" smtClean="0">
                <a:solidFill>
                  <a:srgbClr val="006600"/>
                </a:solidFill>
              </a:rPr>
              <a:t>Negligent Misrepresentation</a:t>
            </a:r>
            <a:endParaRPr lang="en-US" sz="2800" b="1" i="1" dirty="0">
              <a:solidFill>
                <a:srgbClr val="006600"/>
              </a:solidFill>
            </a:endParaRPr>
          </a:p>
          <a:p>
            <a:pPr algn="just">
              <a:lnSpc>
                <a:spcPct val="80000"/>
              </a:lnSpc>
              <a:spcBef>
                <a:spcPts val="0"/>
              </a:spcBef>
              <a:defRPr/>
            </a:pPr>
            <a:endParaRPr lang="en-US" sz="1000" b="1" i="1" dirty="0"/>
          </a:p>
          <a:p>
            <a:pPr algn="just">
              <a:lnSpc>
                <a:spcPct val="80000"/>
              </a:lnSpc>
              <a:spcBef>
                <a:spcPts val="0"/>
              </a:spcBef>
              <a:defRPr/>
            </a:pPr>
            <a:endParaRPr lang="en-US" sz="800" b="1" i="1" dirty="0"/>
          </a:p>
          <a:p>
            <a:pPr algn="just" eaLnBrk="1" hangingPunct="1">
              <a:lnSpc>
                <a:spcPct val="80000"/>
              </a:lnSpc>
              <a:spcBef>
                <a:spcPts val="0"/>
              </a:spcBef>
              <a:defRPr/>
            </a:pPr>
            <a:r>
              <a:rPr lang="en-US" altLang="en-US" sz="2000" dirty="0" smtClean="0"/>
              <a:t>Because of </a:t>
            </a:r>
            <a:r>
              <a:rPr lang="en-US" altLang="en-US" sz="2000" b="1" i="1" dirty="0" smtClean="0"/>
              <a:t>Genuine Intent</a:t>
            </a:r>
            <a:r>
              <a:rPr lang="en-US" altLang="en-US" sz="2000" dirty="0" smtClean="0"/>
              <a:t>, </a:t>
            </a:r>
            <a:r>
              <a:rPr lang="en-US" altLang="en-US" sz="2000" b="1" dirty="0" smtClean="0">
                <a:solidFill>
                  <a:srgbClr val="0000FF"/>
                </a:solidFill>
              </a:rPr>
              <a:t>contracts</a:t>
            </a:r>
            <a:r>
              <a:rPr lang="en-US" altLang="en-US" sz="2000" dirty="0" smtClean="0"/>
              <a:t>, are impeded from enforcement where </a:t>
            </a:r>
            <a:r>
              <a:rPr lang="en-US" altLang="en-US" sz="2000" b="1" i="1" dirty="0" smtClean="0">
                <a:solidFill>
                  <a:srgbClr val="C00000"/>
                </a:solidFill>
              </a:rPr>
              <a:t>negligent misrepresentation </a:t>
            </a:r>
            <a:r>
              <a:rPr lang="en-US" altLang="en-US" sz="2000" dirty="0" smtClean="0"/>
              <a:t>has taken place.</a:t>
            </a:r>
          </a:p>
          <a:p>
            <a:pPr algn="just" eaLnBrk="1" hangingPunct="1">
              <a:lnSpc>
                <a:spcPct val="80000"/>
              </a:lnSpc>
              <a:spcBef>
                <a:spcPts val="0"/>
              </a:spcBef>
              <a:defRPr/>
            </a:pPr>
            <a:endParaRPr lang="en-US" sz="1000" b="1" i="1" dirty="0">
              <a:solidFill>
                <a:srgbClr val="C00000"/>
              </a:solidFill>
            </a:endParaRPr>
          </a:p>
          <a:p>
            <a:pPr algn="just" eaLnBrk="1" hangingPunct="1">
              <a:lnSpc>
                <a:spcPct val="80000"/>
              </a:lnSpc>
              <a:spcBef>
                <a:spcPts val="0"/>
              </a:spcBef>
              <a:defRPr/>
            </a:pPr>
            <a:r>
              <a:rPr lang="en-US" sz="1600" b="1" i="1" dirty="0" smtClean="0">
                <a:solidFill>
                  <a:srgbClr val="0000FF"/>
                </a:solidFill>
              </a:rPr>
              <a:t>Negligent Misrepresentation:</a:t>
            </a:r>
            <a:r>
              <a:rPr lang="en-US" sz="1600" dirty="0" smtClean="0">
                <a:solidFill>
                  <a:srgbClr val="0000FF"/>
                </a:solidFill>
              </a:rPr>
              <a:t>  </a:t>
            </a:r>
            <a:r>
              <a:rPr lang="en-US" sz="1600" dirty="0" smtClean="0"/>
              <a:t>Is where</a:t>
            </a:r>
            <a:r>
              <a:rPr lang="en-US" sz="1600" dirty="0" smtClean="0">
                <a:solidFill>
                  <a:srgbClr val="0000FF"/>
                </a:solidFill>
              </a:rPr>
              <a:t> </a:t>
            </a:r>
            <a:r>
              <a:rPr lang="en-US" sz="1600" dirty="0" smtClean="0"/>
              <a:t>one party to a contract of carelessly or inadvertently makes a false or misleading assertion about something relevant to, or contained in, the contract when care or certainty should have been taken. </a:t>
            </a:r>
          </a:p>
          <a:p>
            <a:pPr algn="just">
              <a:lnSpc>
                <a:spcPct val="80000"/>
              </a:lnSpc>
              <a:spcBef>
                <a:spcPts val="0"/>
              </a:spcBef>
            </a:pPr>
            <a:endParaRPr lang="en-US" sz="1000" dirty="0"/>
          </a:p>
          <a:p>
            <a:pPr algn="just">
              <a:lnSpc>
                <a:spcPct val="80000"/>
              </a:lnSpc>
              <a:spcBef>
                <a:spcPts val="0"/>
              </a:spcBef>
            </a:pPr>
            <a:r>
              <a:rPr lang="en-US" sz="1600" b="1" i="1" dirty="0" smtClean="0">
                <a:solidFill>
                  <a:srgbClr val="0000FF"/>
                </a:solidFill>
              </a:rPr>
              <a:t>Removes Genuine Assent:</a:t>
            </a:r>
            <a:r>
              <a:rPr lang="en-US" sz="1600" dirty="0" smtClean="0">
                <a:solidFill>
                  <a:srgbClr val="0000FF"/>
                </a:solidFill>
              </a:rPr>
              <a:t> </a:t>
            </a:r>
            <a:r>
              <a:rPr lang="en-US" sz="1600" dirty="0" smtClean="0"/>
              <a:t>Such an negligent misrepresentation is seen to remove the genuine assent of the other party to the contract, in that they are relying to their detriment, </a:t>
            </a:r>
            <a:r>
              <a:rPr lang="en-US" sz="1600" dirty="0"/>
              <a:t>o</a:t>
            </a:r>
            <a:r>
              <a:rPr lang="en-US" sz="1600" dirty="0" smtClean="0"/>
              <a:t>n such misrepresentation, believing it to be true, and forming an untrue basis of their understanding of the contract.</a:t>
            </a:r>
            <a:endParaRPr lang="en-US" altLang="en-US" sz="1600" dirty="0" smtClean="0"/>
          </a:p>
          <a:p>
            <a:pPr algn="just">
              <a:lnSpc>
                <a:spcPct val="80000"/>
              </a:lnSpc>
              <a:spcBef>
                <a:spcPts val="0"/>
              </a:spcBef>
            </a:pPr>
            <a:endParaRPr lang="en-US" altLang="en-US" sz="1000" dirty="0"/>
          </a:p>
          <a:p>
            <a:pPr algn="just">
              <a:lnSpc>
                <a:spcPct val="80000"/>
              </a:lnSpc>
              <a:spcBef>
                <a:spcPts val="0"/>
              </a:spcBef>
            </a:pPr>
            <a:r>
              <a:rPr lang="en-US" sz="1600" b="1" i="1" dirty="0" smtClean="0">
                <a:solidFill>
                  <a:srgbClr val="0000FF"/>
                </a:solidFill>
              </a:rPr>
              <a:t>Not the Same as Fraud:</a:t>
            </a:r>
            <a:r>
              <a:rPr lang="en-US" sz="1600" dirty="0" smtClean="0">
                <a:solidFill>
                  <a:srgbClr val="0000FF"/>
                </a:solidFill>
              </a:rPr>
              <a:t> </a:t>
            </a:r>
            <a:r>
              <a:rPr lang="en-US" sz="1600" dirty="0"/>
              <a:t>While fraud requires the critical element of a known or recklessly made </a:t>
            </a:r>
            <a:r>
              <a:rPr lang="en-US" sz="1600" dirty="0" smtClean="0"/>
              <a:t>falsity (scienter), </a:t>
            </a:r>
            <a:r>
              <a:rPr lang="en-US" sz="1600" dirty="0"/>
              <a:t>a claim </a:t>
            </a:r>
            <a:r>
              <a:rPr lang="en-US" sz="1600" dirty="0" smtClean="0"/>
              <a:t>of negligent </a:t>
            </a:r>
            <a:r>
              <a:rPr lang="en-US" sz="1600" dirty="0"/>
              <a:t>misrepresentation </a:t>
            </a:r>
            <a:r>
              <a:rPr lang="en-US" sz="1600" dirty="0" smtClean="0"/>
              <a:t>is </a:t>
            </a:r>
            <a:r>
              <a:rPr lang="en-US" sz="1600" dirty="0"/>
              <a:t>predicated </a:t>
            </a:r>
            <a:r>
              <a:rPr lang="en-US" sz="1600" dirty="0" smtClean="0"/>
              <a:t>only on </a:t>
            </a:r>
            <a:r>
              <a:rPr lang="en-US" sz="1600" dirty="0"/>
              <a:t>a </a:t>
            </a:r>
            <a:r>
              <a:rPr lang="en-US" sz="1600" dirty="0" smtClean="0"/>
              <a:t>negligently made </a:t>
            </a:r>
            <a:r>
              <a:rPr lang="en-US" sz="1600" dirty="0"/>
              <a:t>false statement. </a:t>
            </a:r>
            <a:r>
              <a:rPr lang="en-US" sz="1600" dirty="0" smtClean="0"/>
              <a:t>Such occurs when </a:t>
            </a:r>
            <a:r>
              <a:rPr lang="en-US" sz="1600" dirty="0"/>
              <a:t>the </a:t>
            </a:r>
            <a:r>
              <a:rPr lang="en-US" sz="1600" dirty="0" smtClean="0"/>
              <a:t>party committing the negligent misrepresentation fails </a:t>
            </a:r>
            <a:r>
              <a:rPr lang="en-US" sz="1600" dirty="0"/>
              <a:t>to exercise due care </a:t>
            </a:r>
            <a:r>
              <a:rPr lang="en-US" sz="1600" dirty="0" smtClean="0"/>
              <a:t>regarding material </a:t>
            </a:r>
            <a:r>
              <a:rPr lang="en-US" sz="1600" dirty="0"/>
              <a:t>information communicated to the </a:t>
            </a:r>
            <a:r>
              <a:rPr lang="en-US" sz="1600" dirty="0" smtClean="0"/>
              <a:t>listener, </a:t>
            </a:r>
            <a:r>
              <a:rPr lang="en-US" sz="1600" dirty="0"/>
              <a:t>but did not </a:t>
            </a:r>
            <a:r>
              <a:rPr lang="en-US" sz="1600" dirty="0" smtClean="0"/>
              <a:t>make such statement intending </a:t>
            </a:r>
            <a:r>
              <a:rPr lang="en-US" sz="1600" dirty="0"/>
              <a:t>to deceive. </a:t>
            </a:r>
            <a:endParaRPr lang="en-US" sz="1600" dirty="0" smtClean="0"/>
          </a:p>
          <a:p>
            <a:pPr algn="just">
              <a:lnSpc>
                <a:spcPct val="80000"/>
              </a:lnSpc>
              <a:spcBef>
                <a:spcPts val="0"/>
              </a:spcBef>
            </a:pPr>
            <a:endParaRPr lang="en-US" sz="500" dirty="0"/>
          </a:p>
          <a:p>
            <a:pPr algn="just">
              <a:lnSpc>
                <a:spcPct val="80000"/>
              </a:lnSpc>
              <a:spcBef>
                <a:spcPts val="0"/>
              </a:spcBef>
            </a:pPr>
            <a:r>
              <a:rPr lang="en-US" sz="1600" dirty="0" smtClean="0"/>
              <a:t>When a negligent </a:t>
            </a:r>
            <a:r>
              <a:rPr lang="en-US" sz="1600" dirty="0"/>
              <a:t>misrepresentation of a material fact that the listener relies on results in </a:t>
            </a:r>
            <a:r>
              <a:rPr lang="en-US" sz="1600" dirty="0" smtClean="0"/>
              <a:t>harm to </a:t>
            </a:r>
            <a:r>
              <a:rPr lang="en-US" sz="1600" dirty="0"/>
              <a:t>the listener, the contract is voidable at the option of the injured party. </a:t>
            </a:r>
            <a:r>
              <a:rPr lang="en-US" sz="1600" dirty="0" smtClean="0"/>
              <a:t>Because it is often </a:t>
            </a:r>
            <a:r>
              <a:rPr lang="en-US" sz="1600" dirty="0"/>
              <a:t>difficult to prove the intentional </a:t>
            </a:r>
            <a:r>
              <a:rPr lang="en-US" sz="1600" dirty="0" smtClean="0"/>
              <a:t>falsity required </a:t>
            </a:r>
            <a:r>
              <a:rPr lang="en-US" sz="1600" dirty="0"/>
              <a:t>for </a:t>
            </a:r>
            <a:r>
              <a:rPr lang="en-US" sz="1600" dirty="0" smtClean="0"/>
              <a:t>fraud (scienter), </a:t>
            </a:r>
            <a:r>
              <a:rPr lang="en-US" sz="1600" dirty="0"/>
              <a:t>it is common for a lawsuit to allege both a claim of fraud and </a:t>
            </a:r>
            <a:r>
              <a:rPr lang="en-US" sz="1600" dirty="0" smtClean="0"/>
              <a:t>a claim </a:t>
            </a:r>
            <a:r>
              <a:rPr lang="en-US" sz="1600" dirty="0"/>
              <a:t>of negligent misrepresentation</a:t>
            </a:r>
            <a:r>
              <a:rPr lang="en-US" sz="1600" dirty="0" smtClean="0"/>
              <a:t>.</a:t>
            </a:r>
          </a:p>
          <a:p>
            <a:pPr algn="just">
              <a:lnSpc>
                <a:spcPct val="80000"/>
              </a:lnSpc>
              <a:spcBef>
                <a:spcPts val="0"/>
              </a:spcBef>
            </a:pPr>
            <a:endParaRPr lang="en-US" sz="1000" dirty="0">
              <a:solidFill>
                <a:srgbClr val="0000FF"/>
              </a:solidFill>
            </a:endParaRPr>
          </a:p>
          <a:p>
            <a:pPr algn="just">
              <a:lnSpc>
                <a:spcPct val="80000"/>
              </a:lnSpc>
              <a:spcBef>
                <a:spcPts val="0"/>
              </a:spcBef>
            </a:pPr>
            <a:r>
              <a:rPr lang="en-US" sz="1600" b="1" i="1" dirty="0" smtClean="0">
                <a:solidFill>
                  <a:srgbClr val="0000FF"/>
                </a:solidFill>
              </a:rPr>
              <a:t>Grounds for Rescission:</a:t>
            </a:r>
            <a:r>
              <a:rPr lang="en-US" sz="1600" dirty="0" smtClean="0">
                <a:solidFill>
                  <a:srgbClr val="0000FF"/>
                </a:solidFill>
              </a:rPr>
              <a:t> </a:t>
            </a:r>
            <a:r>
              <a:rPr lang="en-US" sz="1600" dirty="0" smtClean="0"/>
              <a:t>Negligent misrepresentation is grounds for rescission (cancellation) of the contract, as the reliance on the untrue assertion can constitute no true genuine assent of the parties</a:t>
            </a:r>
            <a:r>
              <a:rPr lang="en-US" sz="1600" dirty="0"/>
              <a:t>. Such contract is thereby </a:t>
            </a:r>
            <a:r>
              <a:rPr lang="en-US" sz="1600" b="1" dirty="0"/>
              <a:t>voidable.</a:t>
            </a:r>
            <a:endParaRPr lang="en-US" altLang="en-US" sz="1600" b="1" dirty="0"/>
          </a:p>
          <a:p>
            <a:pPr algn="just">
              <a:lnSpc>
                <a:spcPct val="80000"/>
              </a:lnSpc>
              <a:spcBef>
                <a:spcPts val="0"/>
              </a:spcBef>
            </a:pPr>
            <a:endParaRPr lang="en-US" altLang="en-US" sz="1600" b="1" i="1" dirty="0" smtClean="0">
              <a:solidFill>
                <a:srgbClr val="0000FF"/>
              </a:solidFill>
            </a:endParaRPr>
          </a:p>
        </p:txBody>
      </p:sp>
    </p:spTree>
    <p:extLst>
      <p:ext uri="{BB962C8B-B14F-4D97-AF65-F5344CB8AC3E}">
        <p14:creationId xmlns:p14="http://schemas.microsoft.com/office/powerpoint/2010/main" val="34124705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818080"/>
            <a:ext cx="8382000" cy="5715000"/>
          </a:xfrm>
          <a:prstGeom prst="rect">
            <a:avLst/>
          </a:prstGeom>
          <a:noFill/>
          <a:ln w="9525">
            <a:noFill/>
            <a:miter lim="800000"/>
            <a:headEnd/>
            <a:tailEnd/>
          </a:ln>
        </p:spPr>
        <p:txBody>
          <a:bodyPr/>
          <a:lstStyle/>
          <a:p>
            <a:pPr marL="342900" indent="-342900" algn="ctr">
              <a:lnSpc>
                <a:spcPct val="80000"/>
              </a:lnSpc>
              <a:spcBef>
                <a:spcPts val="0"/>
              </a:spcBef>
              <a:defRPr/>
            </a:pPr>
            <a:r>
              <a:rPr lang="en-US" sz="3600" b="1" dirty="0">
                <a:solidFill>
                  <a:srgbClr val="0308C9"/>
                </a:solidFill>
              </a:rPr>
              <a:t>Contractual Deception or Pressure </a:t>
            </a:r>
            <a:r>
              <a:rPr lang="en-US" sz="2800" b="1" i="1" dirty="0" smtClean="0">
                <a:solidFill>
                  <a:srgbClr val="006600"/>
                </a:solidFill>
              </a:rPr>
              <a:t>Non Disclosure</a:t>
            </a:r>
            <a:endParaRPr lang="en-US" sz="2800" b="1" i="1" dirty="0">
              <a:solidFill>
                <a:srgbClr val="006600"/>
              </a:solidFill>
            </a:endParaRPr>
          </a:p>
          <a:p>
            <a:pPr algn="just">
              <a:lnSpc>
                <a:spcPct val="80000"/>
              </a:lnSpc>
              <a:spcBef>
                <a:spcPts val="0"/>
              </a:spcBef>
              <a:defRPr/>
            </a:pPr>
            <a:endParaRPr lang="en-US" sz="1000" b="1" i="1" dirty="0"/>
          </a:p>
          <a:p>
            <a:pPr algn="just">
              <a:lnSpc>
                <a:spcPct val="80000"/>
              </a:lnSpc>
              <a:spcBef>
                <a:spcPts val="0"/>
              </a:spcBef>
              <a:defRPr/>
            </a:pPr>
            <a:endParaRPr lang="en-US" sz="800" b="1" i="1" dirty="0"/>
          </a:p>
          <a:p>
            <a:pPr algn="just" eaLnBrk="1" hangingPunct="1">
              <a:lnSpc>
                <a:spcPct val="80000"/>
              </a:lnSpc>
              <a:spcBef>
                <a:spcPts val="0"/>
              </a:spcBef>
              <a:defRPr/>
            </a:pPr>
            <a:r>
              <a:rPr lang="en-US" altLang="en-US" sz="2000" dirty="0" smtClean="0"/>
              <a:t>Because of </a:t>
            </a:r>
            <a:r>
              <a:rPr lang="en-US" altLang="en-US" sz="2000" b="1" i="1" dirty="0" smtClean="0"/>
              <a:t>Genuine Intent</a:t>
            </a:r>
            <a:r>
              <a:rPr lang="en-US" altLang="en-US" sz="2000" dirty="0" smtClean="0"/>
              <a:t>, </a:t>
            </a:r>
            <a:r>
              <a:rPr lang="en-US" altLang="en-US" sz="2000" b="1" dirty="0" smtClean="0">
                <a:solidFill>
                  <a:srgbClr val="0000FF"/>
                </a:solidFill>
              </a:rPr>
              <a:t>contracts</a:t>
            </a:r>
            <a:r>
              <a:rPr lang="en-US" altLang="en-US" sz="2000" dirty="0" smtClean="0"/>
              <a:t>, may, in certain circumstances, be impeded from enforcement where </a:t>
            </a:r>
            <a:r>
              <a:rPr lang="en-US" altLang="en-US" sz="2000" b="1" i="1" dirty="0" smtClean="0">
                <a:solidFill>
                  <a:srgbClr val="C00000"/>
                </a:solidFill>
              </a:rPr>
              <a:t>nondisclosure </a:t>
            </a:r>
            <a:r>
              <a:rPr lang="en-US" altLang="en-US" sz="2000" dirty="0" smtClean="0"/>
              <a:t>has taken place.</a:t>
            </a:r>
          </a:p>
          <a:p>
            <a:pPr algn="just" eaLnBrk="1" hangingPunct="1">
              <a:lnSpc>
                <a:spcPct val="80000"/>
              </a:lnSpc>
              <a:spcBef>
                <a:spcPts val="0"/>
              </a:spcBef>
              <a:defRPr/>
            </a:pPr>
            <a:endParaRPr lang="en-US" sz="1000" b="1" i="1" dirty="0">
              <a:solidFill>
                <a:srgbClr val="C00000"/>
              </a:solidFill>
            </a:endParaRPr>
          </a:p>
          <a:p>
            <a:pPr algn="just" eaLnBrk="1" hangingPunct="1">
              <a:lnSpc>
                <a:spcPct val="80000"/>
              </a:lnSpc>
              <a:spcBef>
                <a:spcPts val="0"/>
              </a:spcBef>
              <a:defRPr/>
            </a:pPr>
            <a:r>
              <a:rPr lang="en-US" sz="1600" b="1" i="1" dirty="0" smtClean="0">
                <a:solidFill>
                  <a:srgbClr val="0000FF"/>
                </a:solidFill>
              </a:rPr>
              <a:t>Non Disclosure:</a:t>
            </a:r>
            <a:r>
              <a:rPr lang="en-US" sz="1600" dirty="0" smtClean="0">
                <a:solidFill>
                  <a:srgbClr val="0000FF"/>
                </a:solidFill>
              </a:rPr>
              <a:t>  </a:t>
            </a:r>
            <a:r>
              <a:rPr lang="en-US" sz="1600" dirty="0" smtClean="0"/>
              <a:t>Is where</a:t>
            </a:r>
            <a:r>
              <a:rPr lang="en-US" sz="1600" dirty="0" smtClean="0">
                <a:solidFill>
                  <a:srgbClr val="0000FF"/>
                </a:solidFill>
              </a:rPr>
              <a:t> </a:t>
            </a:r>
            <a:r>
              <a:rPr lang="en-US" sz="1600" dirty="0" smtClean="0"/>
              <a:t>one party to a contract of fails to disclose something relevant to, or contained in, the contract. </a:t>
            </a:r>
          </a:p>
          <a:p>
            <a:pPr algn="just" eaLnBrk="1" hangingPunct="1">
              <a:lnSpc>
                <a:spcPct val="80000"/>
              </a:lnSpc>
              <a:spcBef>
                <a:spcPts val="0"/>
              </a:spcBef>
              <a:defRPr/>
            </a:pPr>
            <a:endParaRPr lang="en-US" sz="500" dirty="0"/>
          </a:p>
          <a:p>
            <a:pPr algn="just">
              <a:lnSpc>
                <a:spcPct val="80000"/>
              </a:lnSpc>
              <a:spcBef>
                <a:spcPts val="0"/>
              </a:spcBef>
            </a:pPr>
            <a:r>
              <a:rPr lang="en-US" sz="1600" dirty="0"/>
              <a:t>Ordinarily, a party to a contract has </a:t>
            </a:r>
            <a:r>
              <a:rPr lang="en-US" sz="1600" b="1" i="1" dirty="0"/>
              <a:t>no duty </a:t>
            </a:r>
            <a:r>
              <a:rPr lang="en-US" sz="1600" dirty="0"/>
              <a:t>to volunteer information to the other party.</a:t>
            </a:r>
            <a:r>
              <a:rPr lang="en-US" sz="1600" dirty="0" smtClean="0"/>
              <a:t> </a:t>
            </a:r>
          </a:p>
          <a:p>
            <a:pPr algn="just">
              <a:lnSpc>
                <a:spcPct val="80000"/>
              </a:lnSpc>
              <a:spcBef>
                <a:spcPts val="0"/>
              </a:spcBef>
            </a:pPr>
            <a:endParaRPr lang="en-US" sz="500" dirty="0"/>
          </a:p>
          <a:p>
            <a:pPr algn="just">
              <a:lnSpc>
                <a:spcPct val="80000"/>
              </a:lnSpc>
              <a:spcBef>
                <a:spcPts val="0"/>
              </a:spcBef>
            </a:pPr>
            <a:r>
              <a:rPr lang="en-US" sz="1600" dirty="0" smtClean="0"/>
              <a:t>Moreover, the </a:t>
            </a:r>
            <a:r>
              <a:rPr lang="en-US" sz="1600" dirty="0"/>
              <a:t>nondisclosure of </a:t>
            </a:r>
            <a:r>
              <a:rPr lang="en-US" sz="1600" dirty="0" smtClean="0"/>
              <a:t>information that </a:t>
            </a:r>
            <a:r>
              <a:rPr lang="en-US" sz="1600" dirty="0"/>
              <a:t>is not asked </a:t>
            </a:r>
            <a:r>
              <a:rPr lang="en-US" sz="1600" dirty="0" smtClean="0"/>
              <a:t>for, and where the other party does not have any legal duty to disclose, </a:t>
            </a:r>
            <a:r>
              <a:rPr lang="en-US" sz="1600" dirty="0"/>
              <a:t>does not impose fraud liability or impair the validity of a contract.</a:t>
            </a:r>
            <a:endParaRPr lang="en-US" sz="1600" dirty="0" smtClean="0"/>
          </a:p>
          <a:p>
            <a:pPr algn="just">
              <a:lnSpc>
                <a:spcPct val="80000"/>
              </a:lnSpc>
              <a:spcBef>
                <a:spcPts val="0"/>
              </a:spcBef>
            </a:pPr>
            <a:endParaRPr lang="en-US" sz="500" dirty="0"/>
          </a:p>
          <a:p>
            <a:pPr algn="just">
              <a:lnSpc>
                <a:spcPct val="80000"/>
              </a:lnSpc>
              <a:spcBef>
                <a:spcPts val="0"/>
              </a:spcBef>
            </a:pPr>
            <a:r>
              <a:rPr lang="en-US" sz="1600" dirty="0" smtClean="0"/>
              <a:t>Under </a:t>
            </a:r>
            <a:r>
              <a:rPr lang="en-US" sz="1600" dirty="0"/>
              <a:t>certain circumstances, </a:t>
            </a:r>
            <a:r>
              <a:rPr lang="en-US" sz="1600" dirty="0" smtClean="0"/>
              <a:t>however, nondisclosure </a:t>
            </a:r>
            <a:r>
              <a:rPr lang="en-US" sz="1600" dirty="0"/>
              <a:t>serves to make a contract </a:t>
            </a:r>
            <a:r>
              <a:rPr lang="en-US" sz="1600" b="1" dirty="0"/>
              <a:t>voidable,</a:t>
            </a:r>
            <a:r>
              <a:rPr lang="en-US" sz="1600" dirty="0"/>
              <a:t> </a:t>
            </a:r>
            <a:r>
              <a:rPr lang="en-US" sz="1600" dirty="0" smtClean="0"/>
              <a:t>when the party failing to disclose (1) has a duty to disclose because of the </a:t>
            </a:r>
            <a:r>
              <a:rPr lang="en-US" sz="1600" b="1" dirty="0" smtClean="0"/>
              <a:t>nature of the issue or because of a confidential relationship</a:t>
            </a:r>
            <a:r>
              <a:rPr lang="en-US" sz="1600" dirty="0" smtClean="0"/>
              <a:t>, or (2) when </a:t>
            </a:r>
            <a:r>
              <a:rPr lang="en-US" sz="1600" dirty="0"/>
              <a:t>the nondisclosure consists of </a:t>
            </a:r>
            <a:r>
              <a:rPr lang="en-US" sz="1600" b="1" dirty="0"/>
              <a:t>active </a:t>
            </a:r>
            <a:r>
              <a:rPr lang="en-US" sz="1600" b="1" dirty="0" smtClean="0"/>
              <a:t>concealment </a:t>
            </a:r>
            <a:r>
              <a:rPr lang="en-US" sz="1600" dirty="0" smtClean="0"/>
              <a:t>(where the party affirmatively hides a defect).</a:t>
            </a:r>
          </a:p>
          <a:p>
            <a:pPr algn="just">
              <a:lnSpc>
                <a:spcPct val="80000"/>
              </a:lnSpc>
              <a:spcBef>
                <a:spcPts val="0"/>
              </a:spcBef>
            </a:pPr>
            <a:endParaRPr lang="en-US" sz="1000" dirty="0"/>
          </a:p>
          <a:p>
            <a:pPr algn="just">
              <a:lnSpc>
                <a:spcPct val="80000"/>
              </a:lnSpc>
              <a:spcBef>
                <a:spcPts val="0"/>
              </a:spcBef>
            </a:pPr>
            <a:r>
              <a:rPr lang="en-US" sz="1600" b="1" i="1" dirty="0" smtClean="0">
                <a:solidFill>
                  <a:srgbClr val="0000FF"/>
                </a:solidFill>
              </a:rPr>
              <a:t>Removes Genuine Assent:</a:t>
            </a:r>
            <a:r>
              <a:rPr lang="en-US" sz="1600" dirty="0" smtClean="0">
                <a:solidFill>
                  <a:srgbClr val="0000FF"/>
                </a:solidFill>
              </a:rPr>
              <a:t> </a:t>
            </a:r>
            <a:r>
              <a:rPr lang="en-US" sz="1600" dirty="0" smtClean="0"/>
              <a:t>Such a non disclosure, where a duty exists under the limited circumstances above, can be seen to remove the genuine assent of the other party to the contract, in that they are relying to their detriment, </a:t>
            </a:r>
            <a:r>
              <a:rPr lang="en-US" sz="1600" dirty="0"/>
              <a:t>o</a:t>
            </a:r>
            <a:r>
              <a:rPr lang="en-US" sz="1600" dirty="0" smtClean="0"/>
              <a:t>n the fact that the other party had a duty to disclose certain defects, and did not, thereby forming an untrue basis of their understanding of the contract.  Such contract is thereby </a:t>
            </a:r>
            <a:r>
              <a:rPr lang="en-US" sz="1600" b="1" dirty="0" smtClean="0"/>
              <a:t>voidable.</a:t>
            </a:r>
            <a:endParaRPr lang="en-US" altLang="en-US" sz="1600" b="1" dirty="0" smtClean="0"/>
          </a:p>
          <a:p>
            <a:pPr algn="just">
              <a:lnSpc>
                <a:spcPct val="80000"/>
              </a:lnSpc>
              <a:spcBef>
                <a:spcPts val="0"/>
              </a:spcBef>
            </a:pPr>
            <a:endParaRPr lang="en-US" altLang="en-US" sz="1000" dirty="0" smtClean="0"/>
          </a:p>
          <a:p>
            <a:pPr algn="just">
              <a:lnSpc>
                <a:spcPct val="80000"/>
              </a:lnSpc>
              <a:spcBef>
                <a:spcPts val="0"/>
              </a:spcBef>
            </a:pPr>
            <a:r>
              <a:rPr lang="en-US" sz="1600" b="1" i="1" dirty="0" smtClean="0">
                <a:solidFill>
                  <a:srgbClr val="0000FF"/>
                </a:solidFill>
              </a:rPr>
              <a:t>Grounds for Rescission:</a:t>
            </a:r>
            <a:r>
              <a:rPr lang="en-US" sz="1600" dirty="0" smtClean="0">
                <a:solidFill>
                  <a:srgbClr val="0000FF"/>
                </a:solidFill>
              </a:rPr>
              <a:t> </a:t>
            </a:r>
            <a:r>
              <a:rPr lang="en-US" sz="1600" dirty="0" smtClean="0"/>
              <a:t>In the specific instances referred to above, non disclosure is grounds for rescission (cancellation) of the contract, as the reliance on the non disclosed issue can constitute no true genuine assent of the parties.</a:t>
            </a:r>
            <a:endParaRPr lang="en-US" altLang="en-US" sz="1600" b="1" i="1" dirty="0" smtClean="0">
              <a:solidFill>
                <a:srgbClr val="0000FF"/>
              </a:solidFill>
            </a:endParaRPr>
          </a:p>
        </p:txBody>
      </p:sp>
    </p:spTree>
    <p:extLst>
      <p:ext uri="{BB962C8B-B14F-4D97-AF65-F5344CB8AC3E}">
        <p14:creationId xmlns:p14="http://schemas.microsoft.com/office/powerpoint/2010/main" val="21449405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818080"/>
            <a:ext cx="8382000" cy="5715000"/>
          </a:xfrm>
          <a:prstGeom prst="rect">
            <a:avLst/>
          </a:prstGeom>
          <a:noFill/>
          <a:ln w="9525">
            <a:noFill/>
            <a:miter lim="800000"/>
            <a:headEnd/>
            <a:tailEnd/>
          </a:ln>
        </p:spPr>
        <p:txBody>
          <a:bodyPr/>
          <a:lstStyle/>
          <a:p>
            <a:pPr marL="342900" indent="-342900" algn="ctr">
              <a:lnSpc>
                <a:spcPct val="77000"/>
              </a:lnSpc>
              <a:spcBef>
                <a:spcPts val="0"/>
              </a:spcBef>
              <a:defRPr/>
            </a:pPr>
            <a:r>
              <a:rPr lang="en-US" sz="3600" b="1" dirty="0">
                <a:solidFill>
                  <a:srgbClr val="0308C9"/>
                </a:solidFill>
              </a:rPr>
              <a:t>Contractual Deception or Pressure </a:t>
            </a:r>
            <a:r>
              <a:rPr lang="en-US" sz="2800" b="1" i="1" dirty="0" smtClean="0">
                <a:solidFill>
                  <a:srgbClr val="006600"/>
                </a:solidFill>
              </a:rPr>
              <a:t>Undue Influence</a:t>
            </a:r>
            <a:endParaRPr lang="en-US" sz="2800" b="1" i="1" dirty="0">
              <a:solidFill>
                <a:srgbClr val="006600"/>
              </a:solidFill>
            </a:endParaRPr>
          </a:p>
          <a:p>
            <a:pPr algn="just">
              <a:lnSpc>
                <a:spcPct val="77000"/>
              </a:lnSpc>
              <a:spcBef>
                <a:spcPts val="0"/>
              </a:spcBef>
              <a:defRPr/>
            </a:pPr>
            <a:endParaRPr lang="en-US" sz="1000" b="1" i="1" dirty="0"/>
          </a:p>
          <a:p>
            <a:pPr algn="just">
              <a:lnSpc>
                <a:spcPct val="77000"/>
              </a:lnSpc>
              <a:spcBef>
                <a:spcPts val="0"/>
              </a:spcBef>
              <a:defRPr/>
            </a:pPr>
            <a:endParaRPr lang="en-US" sz="800" b="1" i="1" dirty="0"/>
          </a:p>
          <a:p>
            <a:pPr algn="just" eaLnBrk="1" hangingPunct="1">
              <a:lnSpc>
                <a:spcPct val="77000"/>
              </a:lnSpc>
              <a:spcBef>
                <a:spcPts val="0"/>
              </a:spcBef>
              <a:defRPr/>
            </a:pPr>
            <a:r>
              <a:rPr lang="en-US" altLang="en-US" sz="2000" dirty="0" smtClean="0"/>
              <a:t>Because of </a:t>
            </a:r>
            <a:r>
              <a:rPr lang="en-US" altLang="en-US" sz="2000" b="1" i="1" dirty="0" smtClean="0"/>
              <a:t>Genuine Intent</a:t>
            </a:r>
            <a:r>
              <a:rPr lang="en-US" altLang="en-US" sz="2000" dirty="0" smtClean="0"/>
              <a:t>, </a:t>
            </a:r>
            <a:r>
              <a:rPr lang="en-US" altLang="en-US" sz="2000" b="1" dirty="0" smtClean="0">
                <a:solidFill>
                  <a:srgbClr val="0000FF"/>
                </a:solidFill>
              </a:rPr>
              <a:t>contracts</a:t>
            </a:r>
            <a:r>
              <a:rPr lang="en-US" altLang="en-US" sz="2000" dirty="0" smtClean="0"/>
              <a:t>, may, in certain circumstances, be impeded from enforcement where </a:t>
            </a:r>
            <a:r>
              <a:rPr lang="en-US" altLang="en-US" sz="2000" b="1" i="1" dirty="0" smtClean="0">
                <a:solidFill>
                  <a:srgbClr val="C00000"/>
                </a:solidFill>
              </a:rPr>
              <a:t>undue influence </a:t>
            </a:r>
            <a:r>
              <a:rPr lang="en-US" altLang="en-US" sz="2000" dirty="0" smtClean="0"/>
              <a:t>has taken place.</a:t>
            </a:r>
          </a:p>
          <a:p>
            <a:pPr algn="just" eaLnBrk="1" hangingPunct="1">
              <a:lnSpc>
                <a:spcPct val="77000"/>
              </a:lnSpc>
              <a:spcBef>
                <a:spcPts val="0"/>
              </a:spcBef>
              <a:defRPr/>
            </a:pPr>
            <a:endParaRPr lang="en-US" sz="1000" b="1" i="1" dirty="0">
              <a:solidFill>
                <a:srgbClr val="C00000"/>
              </a:solidFill>
            </a:endParaRPr>
          </a:p>
          <a:p>
            <a:pPr algn="just" eaLnBrk="1" hangingPunct="1">
              <a:lnSpc>
                <a:spcPct val="77000"/>
              </a:lnSpc>
              <a:spcBef>
                <a:spcPts val="0"/>
              </a:spcBef>
              <a:defRPr/>
            </a:pPr>
            <a:r>
              <a:rPr lang="en-US" sz="1600" b="1" i="1" dirty="0" smtClean="0">
                <a:solidFill>
                  <a:srgbClr val="0000FF"/>
                </a:solidFill>
              </a:rPr>
              <a:t>Undue Influence:</a:t>
            </a:r>
            <a:r>
              <a:rPr lang="en-US" sz="1600" dirty="0" smtClean="0">
                <a:solidFill>
                  <a:srgbClr val="0000FF"/>
                </a:solidFill>
              </a:rPr>
              <a:t>  </a:t>
            </a:r>
            <a:r>
              <a:rPr lang="en-US" sz="1600" dirty="0" smtClean="0"/>
              <a:t>Is where</a:t>
            </a:r>
            <a:r>
              <a:rPr lang="en-US" sz="1600" dirty="0" smtClean="0">
                <a:solidFill>
                  <a:srgbClr val="0000FF"/>
                </a:solidFill>
              </a:rPr>
              <a:t> </a:t>
            </a:r>
            <a:r>
              <a:rPr lang="en-US" sz="1600" dirty="0" smtClean="0"/>
              <a:t>one party to a </a:t>
            </a:r>
            <a:r>
              <a:rPr lang="en-US" sz="1600" dirty="0"/>
              <a:t>contract </a:t>
            </a:r>
            <a:r>
              <a:rPr lang="en-US" sz="1600" dirty="0" smtClean="0"/>
              <a:t>employs an </a:t>
            </a:r>
            <a:r>
              <a:rPr lang="en-US" sz="1600" dirty="0"/>
              <a:t>improper use of power or </a:t>
            </a:r>
            <a:r>
              <a:rPr lang="en-US" sz="1600" dirty="0" smtClean="0"/>
              <a:t>trust, </a:t>
            </a:r>
            <a:r>
              <a:rPr lang="en-US" sz="1600" dirty="0"/>
              <a:t>in a way that deprives </a:t>
            </a:r>
            <a:r>
              <a:rPr lang="en-US" sz="1600" dirty="0" smtClean="0"/>
              <a:t>the other person to the contract, from their free </a:t>
            </a:r>
            <a:r>
              <a:rPr lang="en-US" sz="1600" dirty="0"/>
              <a:t>will </a:t>
            </a:r>
            <a:r>
              <a:rPr lang="en-US" sz="1600" dirty="0" smtClean="0"/>
              <a:t>and self judgment, and </a:t>
            </a:r>
            <a:r>
              <a:rPr lang="en-US" sz="1600" dirty="0"/>
              <a:t>substitutes </a:t>
            </a:r>
            <a:r>
              <a:rPr lang="en-US" sz="1600" dirty="0" smtClean="0"/>
              <a:t>the objective of the person exercising the undue influence.</a:t>
            </a:r>
          </a:p>
          <a:p>
            <a:pPr algn="just" eaLnBrk="1" hangingPunct="1">
              <a:lnSpc>
                <a:spcPct val="77000"/>
              </a:lnSpc>
              <a:spcBef>
                <a:spcPts val="0"/>
              </a:spcBef>
              <a:defRPr/>
            </a:pPr>
            <a:endParaRPr lang="en-US" sz="500" dirty="0"/>
          </a:p>
          <a:p>
            <a:pPr algn="just">
              <a:lnSpc>
                <a:spcPct val="77000"/>
              </a:lnSpc>
              <a:spcBef>
                <a:spcPts val="0"/>
              </a:spcBef>
            </a:pPr>
            <a:r>
              <a:rPr lang="en-US" sz="1600" b="1" i="1" dirty="0" smtClean="0">
                <a:solidFill>
                  <a:srgbClr val="0000FF"/>
                </a:solidFill>
              </a:rPr>
              <a:t>Requires a Confidential Relationship:</a:t>
            </a:r>
            <a:r>
              <a:rPr lang="en-US" sz="1600" dirty="0" smtClean="0"/>
              <a:t> Undue influence requires that the person exercising such influence must be in a position of power or influence over the other person (such as a parent-child, doctor-patient, attorney-client, boss-employee, </a:t>
            </a:r>
            <a:r>
              <a:rPr lang="en-US" sz="1600" dirty="0" err="1" smtClean="0"/>
              <a:t>ect</a:t>
            </a:r>
            <a:r>
              <a:rPr lang="en-US" sz="1600" dirty="0" smtClean="0"/>
              <a:t>.)</a:t>
            </a:r>
          </a:p>
          <a:p>
            <a:pPr algn="just">
              <a:lnSpc>
                <a:spcPct val="77000"/>
              </a:lnSpc>
              <a:spcBef>
                <a:spcPts val="0"/>
              </a:spcBef>
            </a:pPr>
            <a:endParaRPr lang="en-US" sz="500" dirty="0"/>
          </a:p>
          <a:p>
            <a:pPr algn="just">
              <a:lnSpc>
                <a:spcPct val="77000"/>
              </a:lnSpc>
              <a:spcBef>
                <a:spcPts val="0"/>
              </a:spcBef>
            </a:pPr>
            <a:r>
              <a:rPr lang="en-US" sz="1600" dirty="0" smtClean="0"/>
              <a:t>When </a:t>
            </a:r>
            <a:r>
              <a:rPr lang="en-US" sz="1600" dirty="0"/>
              <a:t>such a confidential relationship exists, it </a:t>
            </a:r>
            <a:r>
              <a:rPr lang="en-US" sz="1600" dirty="0" smtClean="0"/>
              <a:t>can become </a:t>
            </a:r>
            <a:r>
              <a:rPr lang="en-US" sz="1600" dirty="0"/>
              <a:t>apparent that the </a:t>
            </a:r>
            <a:r>
              <a:rPr lang="en-US" sz="1600" dirty="0" smtClean="0"/>
              <a:t>influenced party did </a:t>
            </a:r>
            <a:r>
              <a:rPr lang="en-US" sz="1600" dirty="0"/>
              <a:t>not </a:t>
            </a:r>
            <a:r>
              <a:rPr lang="en-US" sz="1600" dirty="0" smtClean="0"/>
              <a:t>exercise their free </a:t>
            </a:r>
            <a:r>
              <a:rPr lang="en-US" sz="1600" dirty="0"/>
              <a:t>will in making </a:t>
            </a:r>
            <a:r>
              <a:rPr lang="en-US" sz="1600" dirty="0" smtClean="0"/>
              <a:t>the contract, but merely followed </a:t>
            </a:r>
            <a:r>
              <a:rPr lang="en-US" sz="1600" dirty="0"/>
              <a:t>the will of the </a:t>
            </a:r>
            <a:r>
              <a:rPr lang="en-US" sz="1600" dirty="0" smtClean="0"/>
              <a:t>influencing other party.</a:t>
            </a:r>
            <a:endParaRPr lang="en-US" sz="1600" dirty="0"/>
          </a:p>
          <a:p>
            <a:pPr algn="just">
              <a:lnSpc>
                <a:spcPct val="77000"/>
              </a:lnSpc>
              <a:spcBef>
                <a:spcPts val="0"/>
              </a:spcBef>
            </a:pPr>
            <a:endParaRPr lang="en-US" sz="500" dirty="0" smtClean="0"/>
          </a:p>
          <a:p>
            <a:pPr algn="just">
              <a:lnSpc>
                <a:spcPct val="77000"/>
              </a:lnSpc>
              <a:spcBef>
                <a:spcPts val="0"/>
              </a:spcBef>
            </a:pPr>
            <a:r>
              <a:rPr lang="en-US" sz="1600" b="1" i="1" dirty="0">
                <a:solidFill>
                  <a:srgbClr val="0000FF"/>
                </a:solidFill>
              </a:rPr>
              <a:t>Removes Genuine Assent:</a:t>
            </a:r>
            <a:r>
              <a:rPr lang="en-US" sz="1600" dirty="0">
                <a:solidFill>
                  <a:srgbClr val="0000FF"/>
                </a:solidFill>
              </a:rPr>
              <a:t> </a:t>
            </a:r>
            <a:r>
              <a:rPr lang="en-US" sz="1600" dirty="0"/>
              <a:t>Such </a:t>
            </a:r>
            <a:r>
              <a:rPr lang="en-US" sz="1600" dirty="0" smtClean="0"/>
              <a:t>undue influence, </a:t>
            </a:r>
            <a:r>
              <a:rPr lang="en-US" sz="1600" dirty="0"/>
              <a:t>because of the great possibility of unfair advantage, </a:t>
            </a:r>
            <a:r>
              <a:rPr lang="en-US" sz="1600" dirty="0" smtClean="0"/>
              <a:t>can thereby remove </a:t>
            </a:r>
            <a:r>
              <a:rPr lang="en-US" sz="1600" dirty="0"/>
              <a:t>the genuine assent </a:t>
            </a:r>
            <a:r>
              <a:rPr lang="en-US" sz="1600" dirty="0" smtClean="0"/>
              <a:t>to </a:t>
            </a:r>
            <a:r>
              <a:rPr lang="en-US" sz="1600" dirty="0"/>
              <a:t>the </a:t>
            </a:r>
            <a:r>
              <a:rPr lang="en-US" sz="1600" dirty="0" smtClean="0"/>
              <a:t>contract. </a:t>
            </a:r>
          </a:p>
          <a:p>
            <a:pPr algn="just">
              <a:lnSpc>
                <a:spcPct val="77000"/>
              </a:lnSpc>
              <a:spcBef>
                <a:spcPts val="0"/>
              </a:spcBef>
            </a:pPr>
            <a:endParaRPr lang="en-US" sz="500" dirty="0" smtClean="0"/>
          </a:p>
          <a:p>
            <a:pPr algn="just">
              <a:lnSpc>
                <a:spcPct val="77000"/>
              </a:lnSpc>
              <a:spcBef>
                <a:spcPts val="0"/>
              </a:spcBef>
            </a:pPr>
            <a:r>
              <a:rPr lang="en-US" sz="1600" dirty="0" smtClean="0"/>
              <a:t>In such cases, the </a:t>
            </a:r>
            <a:r>
              <a:rPr lang="en-US" sz="1600" dirty="0"/>
              <a:t>law presumes that the </a:t>
            </a:r>
            <a:r>
              <a:rPr lang="en-US" sz="1600" dirty="0" smtClean="0"/>
              <a:t>dominating person has exerted </a:t>
            </a:r>
            <a:r>
              <a:rPr lang="en-US" sz="1600" b="1" dirty="0"/>
              <a:t>undue influence </a:t>
            </a:r>
            <a:r>
              <a:rPr lang="en-US" sz="1600" dirty="0"/>
              <a:t>on the other </a:t>
            </a:r>
            <a:r>
              <a:rPr lang="en-US" sz="1600" dirty="0" smtClean="0"/>
              <a:t>person, </a:t>
            </a:r>
            <a:r>
              <a:rPr lang="en-US" sz="1600" dirty="0"/>
              <a:t>whenever </a:t>
            </a:r>
            <a:r>
              <a:rPr lang="en-US" sz="1600" dirty="0" smtClean="0"/>
              <a:t>a substantial </a:t>
            </a:r>
            <a:r>
              <a:rPr lang="en-US" sz="1600" dirty="0"/>
              <a:t>benefit from </a:t>
            </a:r>
            <a:r>
              <a:rPr lang="en-US" sz="1600" dirty="0" smtClean="0"/>
              <a:t>the </a:t>
            </a:r>
            <a:r>
              <a:rPr lang="en-US" sz="1600" dirty="0"/>
              <a:t>contract </a:t>
            </a:r>
            <a:r>
              <a:rPr lang="en-US" sz="1600" dirty="0" smtClean="0"/>
              <a:t>is awarded to dominating person.</a:t>
            </a:r>
          </a:p>
          <a:p>
            <a:pPr algn="just">
              <a:lnSpc>
                <a:spcPct val="77000"/>
              </a:lnSpc>
              <a:spcBef>
                <a:spcPts val="0"/>
              </a:spcBef>
            </a:pPr>
            <a:endParaRPr lang="en-US" sz="500" dirty="0"/>
          </a:p>
          <a:p>
            <a:pPr algn="just">
              <a:lnSpc>
                <a:spcPct val="77000"/>
              </a:lnSpc>
              <a:spcBef>
                <a:spcPts val="0"/>
              </a:spcBef>
            </a:pPr>
            <a:r>
              <a:rPr lang="en-US" sz="1600" dirty="0" smtClean="0"/>
              <a:t>Such a </a:t>
            </a:r>
            <a:r>
              <a:rPr lang="en-US" sz="1600" dirty="0"/>
              <a:t>contract </a:t>
            </a:r>
            <a:r>
              <a:rPr lang="en-US" sz="1600" dirty="0" smtClean="0"/>
              <a:t>is then </a:t>
            </a:r>
            <a:r>
              <a:rPr lang="en-US" sz="1600" b="1" dirty="0" smtClean="0"/>
              <a:t>voidable</a:t>
            </a:r>
            <a:r>
              <a:rPr lang="en-US" sz="1600" dirty="0" smtClean="0"/>
              <a:t>, and it </a:t>
            </a:r>
            <a:r>
              <a:rPr lang="en-US" sz="1600" dirty="0"/>
              <a:t>may be set aside by the dominated </a:t>
            </a:r>
            <a:r>
              <a:rPr lang="en-US" sz="1600" dirty="0" smtClean="0"/>
              <a:t>person, </a:t>
            </a:r>
            <a:r>
              <a:rPr lang="en-US" sz="1600" dirty="0"/>
              <a:t>unless the dominating </a:t>
            </a:r>
            <a:r>
              <a:rPr lang="en-US" sz="1600" dirty="0" smtClean="0"/>
              <a:t>person </a:t>
            </a:r>
            <a:r>
              <a:rPr lang="en-US" sz="1600" dirty="0"/>
              <a:t>can prove that, at the time the contract was made, no unfair advantage had been taken</a:t>
            </a:r>
            <a:r>
              <a:rPr lang="en-US" sz="1600" dirty="0" smtClean="0"/>
              <a:t>.</a:t>
            </a:r>
            <a:endParaRPr lang="en-US" altLang="en-US" sz="1600" dirty="0" smtClean="0"/>
          </a:p>
          <a:p>
            <a:pPr algn="just">
              <a:lnSpc>
                <a:spcPct val="77000"/>
              </a:lnSpc>
              <a:spcBef>
                <a:spcPts val="0"/>
              </a:spcBef>
            </a:pPr>
            <a:endParaRPr lang="en-US" altLang="en-US" sz="1000" dirty="0"/>
          </a:p>
          <a:p>
            <a:pPr algn="just">
              <a:lnSpc>
                <a:spcPct val="77000"/>
              </a:lnSpc>
              <a:spcBef>
                <a:spcPts val="0"/>
              </a:spcBef>
            </a:pPr>
            <a:r>
              <a:rPr lang="en-US" sz="1600" b="1" i="1" dirty="0" smtClean="0">
                <a:solidFill>
                  <a:srgbClr val="0000FF"/>
                </a:solidFill>
              </a:rPr>
              <a:t>Grounds for Rescission:</a:t>
            </a:r>
            <a:r>
              <a:rPr lang="en-US" sz="1600" dirty="0" smtClean="0">
                <a:solidFill>
                  <a:srgbClr val="0000FF"/>
                </a:solidFill>
              </a:rPr>
              <a:t> </a:t>
            </a:r>
            <a:r>
              <a:rPr lang="en-US" sz="1600" dirty="0" smtClean="0"/>
              <a:t>In the specific instances referred to above, undue influence is grounds for rescission (cancellation) of the contract, as its exertion can result in no true genuine assent of the parties.</a:t>
            </a:r>
            <a:endParaRPr lang="en-US" altLang="en-US" sz="1600" b="1" i="1" dirty="0" smtClean="0">
              <a:solidFill>
                <a:srgbClr val="0000FF"/>
              </a:solidFill>
            </a:endParaRPr>
          </a:p>
        </p:txBody>
      </p:sp>
    </p:spTree>
    <p:extLst>
      <p:ext uri="{BB962C8B-B14F-4D97-AF65-F5344CB8AC3E}">
        <p14:creationId xmlns:p14="http://schemas.microsoft.com/office/powerpoint/2010/main" val="20037477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818080"/>
            <a:ext cx="8382000" cy="5715000"/>
          </a:xfrm>
          <a:prstGeom prst="rect">
            <a:avLst/>
          </a:prstGeom>
          <a:noFill/>
          <a:ln w="9525">
            <a:noFill/>
            <a:miter lim="800000"/>
            <a:headEnd/>
            <a:tailEnd/>
          </a:ln>
        </p:spPr>
        <p:txBody>
          <a:bodyPr/>
          <a:lstStyle/>
          <a:p>
            <a:pPr marL="342900" indent="-342900" algn="ctr">
              <a:lnSpc>
                <a:spcPct val="77000"/>
              </a:lnSpc>
              <a:spcBef>
                <a:spcPts val="0"/>
              </a:spcBef>
              <a:defRPr/>
            </a:pPr>
            <a:r>
              <a:rPr lang="en-US" sz="3600" b="1" dirty="0">
                <a:solidFill>
                  <a:srgbClr val="0308C9"/>
                </a:solidFill>
              </a:rPr>
              <a:t>Contractual Deception or Pressure </a:t>
            </a:r>
            <a:r>
              <a:rPr lang="en-US" sz="2800" b="1" i="1" dirty="0" smtClean="0">
                <a:solidFill>
                  <a:srgbClr val="006600"/>
                </a:solidFill>
              </a:rPr>
              <a:t>Duress</a:t>
            </a:r>
            <a:endParaRPr lang="en-US" sz="2800" b="1" i="1" dirty="0">
              <a:solidFill>
                <a:srgbClr val="006600"/>
              </a:solidFill>
            </a:endParaRPr>
          </a:p>
          <a:p>
            <a:pPr algn="just">
              <a:lnSpc>
                <a:spcPct val="77000"/>
              </a:lnSpc>
              <a:spcBef>
                <a:spcPts val="0"/>
              </a:spcBef>
              <a:defRPr/>
            </a:pPr>
            <a:endParaRPr lang="en-US" sz="1000" b="1" i="1" dirty="0"/>
          </a:p>
          <a:p>
            <a:pPr algn="just" eaLnBrk="1" hangingPunct="1">
              <a:lnSpc>
                <a:spcPct val="77000"/>
              </a:lnSpc>
              <a:spcBef>
                <a:spcPts val="0"/>
              </a:spcBef>
              <a:defRPr/>
            </a:pPr>
            <a:r>
              <a:rPr lang="en-US" altLang="en-US" sz="2000" dirty="0" smtClean="0"/>
              <a:t>Because of </a:t>
            </a:r>
            <a:r>
              <a:rPr lang="en-US" altLang="en-US" sz="2000" b="1" i="1" dirty="0" smtClean="0"/>
              <a:t>Genuine Intent</a:t>
            </a:r>
            <a:r>
              <a:rPr lang="en-US" altLang="en-US" sz="2000" dirty="0" smtClean="0"/>
              <a:t>, </a:t>
            </a:r>
            <a:r>
              <a:rPr lang="en-US" altLang="en-US" sz="2000" b="1" dirty="0" smtClean="0">
                <a:solidFill>
                  <a:srgbClr val="0000FF"/>
                </a:solidFill>
              </a:rPr>
              <a:t>contracts</a:t>
            </a:r>
            <a:r>
              <a:rPr lang="en-US" altLang="en-US" sz="2000" dirty="0" smtClean="0"/>
              <a:t>, may, in certain circumstances, be impeded from enforcement, where </a:t>
            </a:r>
            <a:r>
              <a:rPr lang="en-US" altLang="en-US" sz="2000" b="1" i="1" dirty="0" smtClean="0">
                <a:solidFill>
                  <a:srgbClr val="C00000"/>
                </a:solidFill>
              </a:rPr>
              <a:t>duress </a:t>
            </a:r>
            <a:r>
              <a:rPr lang="en-US" altLang="en-US" sz="2000" dirty="0" smtClean="0"/>
              <a:t>has taken place.</a:t>
            </a:r>
          </a:p>
          <a:p>
            <a:pPr algn="just" eaLnBrk="1" hangingPunct="1">
              <a:lnSpc>
                <a:spcPct val="77000"/>
              </a:lnSpc>
              <a:spcBef>
                <a:spcPts val="0"/>
              </a:spcBef>
              <a:defRPr/>
            </a:pPr>
            <a:endParaRPr lang="en-US" sz="1000" b="1" i="1" dirty="0">
              <a:solidFill>
                <a:srgbClr val="C00000"/>
              </a:solidFill>
            </a:endParaRPr>
          </a:p>
          <a:p>
            <a:pPr algn="just" eaLnBrk="1" hangingPunct="1">
              <a:lnSpc>
                <a:spcPct val="77000"/>
              </a:lnSpc>
              <a:spcBef>
                <a:spcPts val="0"/>
              </a:spcBef>
              <a:defRPr/>
            </a:pPr>
            <a:r>
              <a:rPr lang="en-US" sz="1600" b="1" i="1" dirty="0" smtClean="0">
                <a:solidFill>
                  <a:srgbClr val="0000FF"/>
                </a:solidFill>
              </a:rPr>
              <a:t>Duress:</a:t>
            </a:r>
            <a:r>
              <a:rPr lang="en-US" sz="1600" dirty="0" smtClean="0">
                <a:solidFill>
                  <a:srgbClr val="0000FF"/>
                </a:solidFill>
              </a:rPr>
              <a:t>  </a:t>
            </a:r>
            <a:r>
              <a:rPr lang="en-US" sz="1600" dirty="0" smtClean="0"/>
              <a:t>Is where</a:t>
            </a:r>
            <a:r>
              <a:rPr lang="en-US" sz="1600" dirty="0" smtClean="0">
                <a:solidFill>
                  <a:srgbClr val="0000FF"/>
                </a:solidFill>
              </a:rPr>
              <a:t> </a:t>
            </a:r>
            <a:r>
              <a:rPr lang="en-US" sz="1600" dirty="0" smtClean="0"/>
              <a:t>one party to a contract, </a:t>
            </a:r>
            <a:r>
              <a:rPr lang="en-US" sz="1600" b="1" dirty="0" smtClean="0"/>
              <a:t>threatens</a:t>
            </a:r>
            <a:r>
              <a:rPr lang="en-US" sz="1600" dirty="0" smtClean="0"/>
              <a:t> the other party, in order </a:t>
            </a:r>
            <a:r>
              <a:rPr lang="en-US" sz="1600" dirty="0"/>
              <a:t>to compel or induce </a:t>
            </a:r>
            <a:r>
              <a:rPr lang="en-US" sz="1600" dirty="0" smtClean="0"/>
              <a:t>such other party </a:t>
            </a:r>
            <a:r>
              <a:rPr lang="en-US" sz="1600" dirty="0"/>
              <a:t>to do something against their </a:t>
            </a:r>
            <a:r>
              <a:rPr lang="en-US" sz="1600" dirty="0" smtClean="0"/>
              <a:t>will, </a:t>
            </a:r>
            <a:r>
              <a:rPr lang="en-US" sz="1600" dirty="0"/>
              <a:t>or </a:t>
            </a:r>
            <a:r>
              <a:rPr lang="en-US" sz="1600" dirty="0" smtClean="0"/>
              <a:t>judgment, in a contract.</a:t>
            </a:r>
          </a:p>
          <a:p>
            <a:pPr algn="just" eaLnBrk="1" hangingPunct="1">
              <a:lnSpc>
                <a:spcPct val="77000"/>
              </a:lnSpc>
              <a:spcBef>
                <a:spcPts val="0"/>
              </a:spcBef>
              <a:defRPr/>
            </a:pPr>
            <a:endParaRPr lang="en-US" sz="500" dirty="0"/>
          </a:p>
          <a:p>
            <a:pPr algn="just" eaLnBrk="1" hangingPunct="1">
              <a:lnSpc>
                <a:spcPct val="77000"/>
              </a:lnSpc>
              <a:spcBef>
                <a:spcPts val="0"/>
              </a:spcBef>
              <a:defRPr/>
            </a:pPr>
            <a:r>
              <a:rPr lang="en-US" sz="1600" dirty="0" smtClean="0"/>
              <a:t>In such a case, the threatened party enters </a:t>
            </a:r>
            <a:r>
              <a:rPr lang="en-US" sz="1600" dirty="0"/>
              <a:t>into a </a:t>
            </a:r>
            <a:r>
              <a:rPr lang="en-US" sz="1600" dirty="0" smtClean="0"/>
              <a:t>contract, or agrees to a contractual provision, in order to </a:t>
            </a:r>
            <a:r>
              <a:rPr lang="en-US" sz="1600" dirty="0"/>
              <a:t>avoid a threatened danger. </a:t>
            </a:r>
            <a:r>
              <a:rPr lang="en-US" sz="1600" dirty="0" smtClean="0"/>
              <a:t> Such danger may </a:t>
            </a:r>
            <a:r>
              <a:rPr lang="en-US" sz="1600" dirty="0"/>
              <a:t>be </a:t>
            </a:r>
            <a:r>
              <a:rPr lang="en-US" sz="1600" dirty="0" smtClean="0"/>
              <a:t>physical harm </a:t>
            </a:r>
            <a:r>
              <a:rPr lang="en-US" sz="1600" dirty="0"/>
              <a:t>to </a:t>
            </a:r>
            <a:r>
              <a:rPr lang="en-US" sz="1600" dirty="0" smtClean="0"/>
              <a:t>the person </a:t>
            </a:r>
            <a:r>
              <a:rPr lang="en-US" sz="1600" dirty="0"/>
              <a:t>or </a:t>
            </a:r>
            <a:r>
              <a:rPr lang="en-US" sz="1600" dirty="0" smtClean="0"/>
              <a:t>their property</a:t>
            </a:r>
            <a:r>
              <a:rPr lang="en-US" sz="1600" dirty="0"/>
              <a:t>, called </a:t>
            </a:r>
            <a:r>
              <a:rPr lang="en-US" sz="1600" b="1" dirty="0"/>
              <a:t>physical duress, </a:t>
            </a:r>
            <a:r>
              <a:rPr lang="en-US" sz="1600" dirty="0"/>
              <a:t>or it may be </a:t>
            </a:r>
            <a:r>
              <a:rPr lang="en-US" sz="1600" dirty="0" smtClean="0"/>
              <a:t>a financial loss for such person, </a:t>
            </a:r>
            <a:r>
              <a:rPr lang="en-US" sz="1600" dirty="0"/>
              <a:t>called </a:t>
            </a:r>
            <a:r>
              <a:rPr lang="en-US" sz="1600" b="1" dirty="0"/>
              <a:t>economic duress</a:t>
            </a:r>
            <a:r>
              <a:rPr lang="en-US" sz="1600" b="1" dirty="0" smtClean="0"/>
              <a:t>.</a:t>
            </a:r>
            <a:endParaRPr lang="en-US" sz="1600" dirty="0"/>
          </a:p>
          <a:p>
            <a:pPr algn="just" eaLnBrk="1" hangingPunct="1">
              <a:lnSpc>
                <a:spcPct val="77000"/>
              </a:lnSpc>
              <a:spcBef>
                <a:spcPts val="0"/>
              </a:spcBef>
              <a:defRPr/>
            </a:pPr>
            <a:endParaRPr lang="en-US" sz="500" dirty="0" smtClean="0"/>
          </a:p>
          <a:p>
            <a:pPr marL="344488" algn="just">
              <a:lnSpc>
                <a:spcPct val="77000"/>
              </a:lnSpc>
              <a:spcBef>
                <a:spcPts val="0"/>
              </a:spcBef>
            </a:pPr>
            <a:r>
              <a:rPr lang="en-US" sz="1400" b="1" dirty="0">
                <a:solidFill>
                  <a:srgbClr val="C00000"/>
                </a:solidFill>
              </a:rPr>
              <a:t>Physical </a:t>
            </a:r>
            <a:r>
              <a:rPr lang="en-US" sz="1400" b="1" dirty="0" smtClean="0">
                <a:solidFill>
                  <a:srgbClr val="C00000"/>
                </a:solidFill>
              </a:rPr>
              <a:t>Duress: </a:t>
            </a:r>
            <a:r>
              <a:rPr lang="en-US" sz="1400" dirty="0" smtClean="0"/>
              <a:t>Occurs when a </a:t>
            </a:r>
            <a:r>
              <a:rPr lang="en-US" sz="1400" dirty="0"/>
              <a:t>person makes a contract under </a:t>
            </a:r>
            <a:r>
              <a:rPr lang="en-US" sz="1400" b="1" dirty="0" smtClean="0"/>
              <a:t>duress, </a:t>
            </a:r>
            <a:r>
              <a:rPr lang="en-US" sz="1400" dirty="0"/>
              <a:t>when there is </a:t>
            </a:r>
            <a:r>
              <a:rPr lang="en-US" sz="1400" dirty="0" smtClean="0"/>
              <a:t>physical coercion, or a </a:t>
            </a:r>
            <a:r>
              <a:rPr lang="en-US" sz="1400" dirty="0"/>
              <a:t>threat of </a:t>
            </a:r>
            <a:r>
              <a:rPr lang="en-US" sz="1400" dirty="0" smtClean="0"/>
              <a:t>violence, so that </a:t>
            </a:r>
            <a:r>
              <a:rPr lang="en-US" sz="1400" dirty="0"/>
              <a:t>the </a:t>
            </a:r>
            <a:r>
              <a:rPr lang="en-US" sz="1400" dirty="0" smtClean="0"/>
              <a:t>person so threatened, </a:t>
            </a:r>
            <a:r>
              <a:rPr lang="en-US" sz="1400" dirty="0"/>
              <a:t>is deprived of </a:t>
            </a:r>
            <a:r>
              <a:rPr lang="en-US" sz="1400" dirty="0" smtClean="0"/>
              <a:t>their free will, </a:t>
            </a:r>
            <a:r>
              <a:rPr lang="en-US" sz="1400" dirty="0"/>
              <a:t>and makes the contract </a:t>
            </a:r>
            <a:r>
              <a:rPr lang="en-US" sz="1400" dirty="0" smtClean="0"/>
              <a:t>in order to </a:t>
            </a:r>
            <a:r>
              <a:rPr lang="en-US" sz="1400" dirty="0"/>
              <a:t>avoid </a:t>
            </a:r>
            <a:r>
              <a:rPr lang="en-US" sz="1400" dirty="0" smtClean="0"/>
              <a:t>the harm</a:t>
            </a:r>
            <a:r>
              <a:rPr lang="en-US" sz="1400" dirty="0"/>
              <a:t>. </a:t>
            </a:r>
            <a:endParaRPr lang="en-US" sz="1400" dirty="0" smtClean="0"/>
          </a:p>
          <a:p>
            <a:pPr marL="344488" algn="just">
              <a:lnSpc>
                <a:spcPct val="77000"/>
              </a:lnSpc>
              <a:spcBef>
                <a:spcPts val="0"/>
              </a:spcBef>
            </a:pPr>
            <a:endParaRPr lang="en-US" sz="500" dirty="0"/>
          </a:p>
          <a:p>
            <a:pPr marL="344488" algn="just">
              <a:lnSpc>
                <a:spcPct val="77000"/>
              </a:lnSpc>
              <a:spcBef>
                <a:spcPts val="0"/>
              </a:spcBef>
            </a:pPr>
            <a:r>
              <a:rPr lang="en-US" sz="1400" dirty="0" smtClean="0"/>
              <a:t>The threatened harm </a:t>
            </a:r>
            <a:r>
              <a:rPr lang="en-US" sz="1400" dirty="0"/>
              <a:t>may </a:t>
            </a:r>
            <a:r>
              <a:rPr lang="en-US" sz="1400" dirty="0" smtClean="0"/>
              <a:t>also be </a:t>
            </a:r>
            <a:r>
              <a:rPr lang="en-US" sz="1400" dirty="0"/>
              <a:t>directed either at a </a:t>
            </a:r>
            <a:r>
              <a:rPr lang="en-US" sz="1400" dirty="0" smtClean="0"/>
              <a:t>loved one </a:t>
            </a:r>
            <a:r>
              <a:rPr lang="en-US" sz="1400" dirty="0"/>
              <a:t>of the contracting </a:t>
            </a:r>
            <a:r>
              <a:rPr lang="en-US" sz="1400" dirty="0" smtClean="0"/>
              <a:t>party, or at the contracting party themselves. </a:t>
            </a:r>
          </a:p>
          <a:p>
            <a:pPr marL="344488" algn="just">
              <a:lnSpc>
                <a:spcPct val="77000"/>
              </a:lnSpc>
              <a:spcBef>
                <a:spcPts val="0"/>
              </a:spcBef>
            </a:pPr>
            <a:endParaRPr lang="en-US" sz="500" b="1" dirty="0">
              <a:solidFill>
                <a:srgbClr val="C00000"/>
              </a:solidFill>
            </a:endParaRPr>
          </a:p>
          <a:p>
            <a:pPr marL="344488" algn="just">
              <a:lnSpc>
                <a:spcPct val="77000"/>
              </a:lnSpc>
              <a:spcBef>
                <a:spcPts val="0"/>
              </a:spcBef>
            </a:pPr>
            <a:r>
              <a:rPr lang="en-US" sz="1400" b="1" dirty="0" smtClean="0">
                <a:solidFill>
                  <a:srgbClr val="C00000"/>
                </a:solidFill>
              </a:rPr>
              <a:t>Economic Duress:</a:t>
            </a:r>
            <a:r>
              <a:rPr lang="en-US" sz="1400" b="1" dirty="0">
                <a:solidFill>
                  <a:srgbClr val="C00000"/>
                </a:solidFill>
              </a:rPr>
              <a:t> </a:t>
            </a:r>
            <a:r>
              <a:rPr lang="en-US" sz="1400" dirty="0" smtClean="0"/>
              <a:t>Economic </a:t>
            </a:r>
            <a:r>
              <a:rPr lang="en-US" sz="1400" dirty="0"/>
              <a:t>duress is a condition in which one is induced by a wrongful act or threat </a:t>
            </a:r>
            <a:r>
              <a:rPr lang="en-US" sz="1400" dirty="0" smtClean="0"/>
              <a:t>of another, </a:t>
            </a:r>
            <a:r>
              <a:rPr lang="en-US" sz="1400" dirty="0"/>
              <a:t>to make a contract under circumstances that </a:t>
            </a:r>
            <a:r>
              <a:rPr lang="en-US" sz="1400" dirty="0" smtClean="0"/>
              <a:t>would deprive one </a:t>
            </a:r>
            <a:r>
              <a:rPr lang="en-US" sz="1400" dirty="0"/>
              <a:t>of the exercise of </a:t>
            </a:r>
            <a:r>
              <a:rPr lang="en-US" sz="1400" dirty="0" smtClean="0"/>
              <a:t>their own </a:t>
            </a:r>
            <a:r>
              <a:rPr lang="en-US" sz="1400" dirty="0"/>
              <a:t>free will</a:t>
            </a:r>
            <a:endParaRPr lang="en-US" sz="1400" dirty="0" smtClean="0"/>
          </a:p>
          <a:p>
            <a:pPr algn="just">
              <a:lnSpc>
                <a:spcPct val="77000"/>
              </a:lnSpc>
              <a:spcBef>
                <a:spcPts val="0"/>
              </a:spcBef>
            </a:pPr>
            <a:endParaRPr lang="en-US" sz="1000" dirty="0"/>
          </a:p>
          <a:p>
            <a:pPr algn="just">
              <a:lnSpc>
                <a:spcPct val="77000"/>
              </a:lnSpc>
              <a:spcBef>
                <a:spcPts val="0"/>
              </a:spcBef>
            </a:pPr>
            <a:r>
              <a:rPr lang="en-US" sz="1600" b="1" i="1" dirty="0" smtClean="0">
                <a:solidFill>
                  <a:srgbClr val="0000FF"/>
                </a:solidFill>
              </a:rPr>
              <a:t>Removes Genuine Assent:</a:t>
            </a:r>
            <a:r>
              <a:rPr lang="en-US" sz="1600" dirty="0" smtClean="0">
                <a:solidFill>
                  <a:srgbClr val="0000FF"/>
                </a:solidFill>
              </a:rPr>
              <a:t> </a:t>
            </a:r>
            <a:r>
              <a:rPr lang="en-US" sz="1600" dirty="0" smtClean="0"/>
              <a:t>Such duress, is seen to remove the genuine assent of the threatened party to the contract, in that they are not actually agreeing to the contract based upon their own free will.</a:t>
            </a:r>
            <a:endParaRPr lang="en-US" altLang="en-US" sz="1600" dirty="0" smtClean="0"/>
          </a:p>
          <a:p>
            <a:pPr algn="just">
              <a:lnSpc>
                <a:spcPct val="77000"/>
              </a:lnSpc>
              <a:spcBef>
                <a:spcPts val="0"/>
              </a:spcBef>
            </a:pPr>
            <a:endParaRPr lang="en-US" altLang="en-US" sz="1000" dirty="0"/>
          </a:p>
          <a:p>
            <a:pPr algn="just">
              <a:lnSpc>
                <a:spcPct val="77000"/>
              </a:lnSpc>
              <a:spcBef>
                <a:spcPts val="0"/>
              </a:spcBef>
            </a:pPr>
            <a:r>
              <a:rPr lang="en-US" sz="1600" b="1" i="1" dirty="0" smtClean="0">
                <a:solidFill>
                  <a:srgbClr val="0000FF"/>
                </a:solidFill>
              </a:rPr>
              <a:t>Grounds for Rescission:</a:t>
            </a:r>
            <a:r>
              <a:rPr lang="en-US" sz="1600" dirty="0" smtClean="0">
                <a:solidFill>
                  <a:srgbClr val="0000FF"/>
                </a:solidFill>
              </a:rPr>
              <a:t> </a:t>
            </a:r>
            <a:r>
              <a:rPr lang="en-US" sz="1600" dirty="0"/>
              <a:t>If a contract is made under duress, the resulting agreement is </a:t>
            </a:r>
            <a:r>
              <a:rPr lang="en-US" sz="1600" b="1" dirty="0"/>
              <a:t>voidable</a:t>
            </a:r>
            <a:r>
              <a:rPr lang="en-US" sz="1600" dirty="0"/>
              <a:t> at the victim’s election</a:t>
            </a:r>
            <a:r>
              <a:rPr lang="en-US" sz="1600" dirty="0" smtClean="0"/>
              <a:t>.</a:t>
            </a:r>
          </a:p>
          <a:p>
            <a:pPr algn="just">
              <a:lnSpc>
                <a:spcPct val="77000"/>
              </a:lnSpc>
              <a:spcBef>
                <a:spcPts val="0"/>
              </a:spcBef>
            </a:pPr>
            <a:endParaRPr lang="en-US" altLang="en-US" sz="500" b="1" i="1" dirty="0">
              <a:solidFill>
                <a:srgbClr val="0000FF"/>
              </a:solidFill>
            </a:endParaRPr>
          </a:p>
          <a:p>
            <a:pPr marL="344488" algn="just">
              <a:lnSpc>
                <a:spcPct val="77000"/>
              </a:lnSpc>
              <a:spcBef>
                <a:spcPts val="0"/>
              </a:spcBef>
            </a:pPr>
            <a:r>
              <a:rPr lang="en-US" sz="1400" b="1" dirty="0" smtClean="0">
                <a:solidFill>
                  <a:srgbClr val="C00000"/>
                </a:solidFill>
              </a:rPr>
              <a:t>Threat of Harm Required:</a:t>
            </a:r>
            <a:r>
              <a:rPr lang="en-US" sz="1400" dirty="0" smtClean="0"/>
              <a:t> One </a:t>
            </a:r>
            <a:r>
              <a:rPr lang="en-US" sz="1400" dirty="0"/>
              <a:t>may not void a contract on claim of duress, merely because it was entered into with great reluctance, and proves to be very disadvantageous to that individual</a:t>
            </a:r>
            <a:r>
              <a:rPr lang="en-US" sz="1600" dirty="0" smtClean="0"/>
              <a:t>.</a:t>
            </a:r>
            <a:endParaRPr lang="en-US" sz="1600" dirty="0"/>
          </a:p>
          <a:p>
            <a:pPr algn="just">
              <a:lnSpc>
                <a:spcPct val="77000"/>
              </a:lnSpc>
              <a:spcBef>
                <a:spcPts val="0"/>
              </a:spcBef>
            </a:pPr>
            <a:endParaRPr lang="en-US" altLang="en-US" sz="1600" b="1" i="1" dirty="0" smtClean="0">
              <a:solidFill>
                <a:srgbClr val="0000FF"/>
              </a:solidFill>
            </a:endParaRPr>
          </a:p>
        </p:txBody>
      </p:sp>
    </p:spTree>
    <p:extLst>
      <p:ext uri="{BB962C8B-B14F-4D97-AF65-F5344CB8AC3E}">
        <p14:creationId xmlns:p14="http://schemas.microsoft.com/office/powerpoint/2010/main" val="13392889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818080"/>
            <a:ext cx="8382000" cy="5715000"/>
          </a:xfrm>
          <a:prstGeom prst="rect">
            <a:avLst/>
          </a:prstGeom>
          <a:noFill/>
          <a:ln w="9525">
            <a:noFill/>
            <a:miter lim="800000"/>
            <a:headEnd/>
            <a:tailEnd/>
          </a:ln>
        </p:spPr>
        <p:txBody>
          <a:bodyPr/>
          <a:lstStyle/>
          <a:p>
            <a:pPr marL="342900" indent="-342900" algn="ctr">
              <a:lnSpc>
                <a:spcPct val="77000"/>
              </a:lnSpc>
              <a:spcBef>
                <a:spcPts val="0"/>
              </a:spcBef>
              <a:defRPr/>
            </a:pPr>
            <a:r>
              <a:rPr lang="en-US" sz="3600" b="1" dirty="0">
                <a:solidFill>
                  <a:srgbClr val="0308C9"/>
                </a:solidFill>
              </a:rPr>
              <a:t>Contractual Deception or Pressure </a:t>
            </a:r>
            <a:r>
              <a:rPr lang="en-US" sz="2800" b="1" i="1" dirty="0" err="1" smtClean="0">
                <a:solidFill>
                  <a:srgbClr val="006600"/>
                </a:solidFill>
              </a:rPr>
              <a:t>Unconscionability</a:t>
            </a:r>
            <a:endParaRPr lang="en-US" sz="2800" b="1" i="1" dirty="0">
              <a:solidFill>
                <a:srgbClr val="006600"/>
              </a:solidFill>
            </a:endParaRPr>
          </a:p>
          <a:p>
            <a:pPr algn="just">
              <a:lnSpc>
                <a:spcPct val="77000"/>
              </a:lnSpc>
              <a:spcBef>
                <a:spcPts val="0"/>
              </a:spcBef>
              <a:defRPr/>
            </a:pPr>
            <a:endParaRPr lang="en-US" sz="1000" b="1" i="1" dirty="0"/>
          </a:p>
          <a:p>
            <a:pPr algn="just">
              <a:lnSpc>
                <a:spcPct val="77000"/>
              </a:lnSpc>
              <a:spcBef>
                <a:spcPts val="0"/>
              </a:spcBef>
              <a:defRPr/>
            </a:pPr>
            <a:endParaRPr lang="en-US" sz="800" b="1" i="1" dirty="0"/>
          </a:p>
          <a:p>
            <a:pPr algn="just" eaLnBrk="1" hangingPunct="1">
              <a:lnSpc>
                <a:spcPct val="77000"/>
              </a:lnSpc>
              <a:spcBef>
                <a:spcPts val="0"/>
              </a:spcBef>
              <a:defRPr/>
            </a:pPr>
            <a:r>
              <a:rPr lang="en-US" altLang="en-US" sz="2000" dirty="0" smtClean="0"/>
              <a:t>Because of </a:t>
            </a:r>
            <a:r>
              <a:rPr lang="en-US" altLang="en-US" sz="2000" b="1" i="1" dirty="0" smtClean="0"/>
              <a:t>Genuine Intent</a:t>
            </a:r>
            <a:r>
              <a:rPr lang="en-US" altLang="en-US" sz="2000" dirty="0" smtClean="0"/>
              <a:t>, </a:t>
            </a:r>
            <a:r>
              <a:rPr lang="en-US" altLang="en-US" sz="2000" b="1" dirty="0" smtClean="0">
                <a:solidFill>
                  <a:srgbClr val="0000FF"/>
                </a:solidFill>
              </a:rPr>
              <a:t>contracts</a:t>
            </a:r>
            <a:r>
              <a:rPr lang="en-US" altLang="en-US" sz="2000" dirty="0" smtClean="0"/>
              <a:t>, may, in certain circumstances, be impeded from enforcement where </a:t>
            </a:r>
            <a:r>
              <a:rPr lang="en-US" b="1" i="1" dirty="0" err="1">
                <a:solidFill>
                  <a:srgbClr val="C00000"/>
                </a:solidFill>
              </a:rPr>
              <a:t>Unconscionability</a:t>
            </a:r>
            <a:r>
              <a:rPr lang="en-US" altLang="en-US" sz="2000" b="1" i="1" dirty="0" smtClean="0">
                <a:solidFill>
                  <a:srgbClr val="C00000"/>
                </a:solidFill>
              </a:rPr>
              <a:t> </a:t>
            </a:r>
            <a:r>
              <a:rPr lang="en-US" altLang="en-US" sz="2000" dirty="0" smtClean="0"/>
              <a:t>has taken place.</a:t>
            </a:r>
          </a:p>
          <a:p>
            <a:pPr algn="just" eaLnBrk="1" hangingPunct="1">
              <a:lnSpc>
                <a:spcPct val="77000"/>
              </a:lnSpc>
              <a:spcBef>
                <a:spcPts val="0"/>
              </a:spcBef>
              <a:defRPr/>
            </a:pPr>
            <a:endParaRPr lang="en-US" sz="1000" b="1" i="1" dirty="0">
              <a:solidFill>
                <a:srgbClr val="C00000"/>
              </a:solidFill>
            </a:endParaRPr>
          </a:p>
          <a:p>
            <a:pPr algn="just" eaLnBrk="1" hangingPunct="1">
              <a:lnSpc>
                <a:spcPct val="77000"/>
              </a:lnSpc>
              <a:spcBef>
                <a:spcPts val="0"/>
              </a:spcBef>
              <a:defRPr/>
            </a:pPr>
            <a:r>
              <a:rPr lang="en-US" sz="1600" b="1" i="1" dirty="0" err="1" smtClean="0">
                <a:solidFill>
                  <a:srgbClr val="0000FF"/>
                </a:solidFill>
              </a:rPr>
              <a:t>Unconscionability</a:t>
            </a:r>
            <a:r>
              <a:rPr lang="en-US" sz="1600" b="1" i="1" dirty="0" smtClean="0">
                <a:solidFill>
                  <a:srgbClr val="0000FF"/>
                </a:solidFill>
              </a:rPr>
              <a:t>:</a:t>
            </a:r>
            <a:r>
              <a:rPr lang="en-US" sz="1600" dirty="0" smtClean="0">
                <a:solidFill>
                  <a:srgbClr val="0000FF"/>
                </a:solidFill>
              </a:rPr>
              <a:t>  </a:t>
            </a:r>
            <a:r>
              <a:rPr lang="en-US" sz="1600" dirty="0" smtClean="0"/>
              <a:t>Is where</a:t>
            </a:r>
            <a:r>
              <a:rPr lang="en-US" sz="1600" dirty="0" smtClean="0">
                <a:solidFill>
                  <a:srgbClr val="0000FF"/>
                </a:solidFill>
              </a:rPr>
              <a:t> </a:t>
            </a:r>
            <a:r>
              <a:rPr lang="en-US" sz="1600" dirty="0" smtClean="0"/>
              <a:t>one party to a contract of exerts such </a:t>
            </a:r>
            <a:r>
              <a:rPr lang="en-US" sz="1600" b="1" dirty="0" smtClean="0"/>
              <a:t>extreme </a:t>
            </a:r>
            <a:r>
              <a:rPr lang="en-US" sz="1600" b="1" dirty="0"/>
              <a:t>unfairness </a:t>
            </a:r>
            <a:r>
              <a:rPr lang="en-US" sz="1600" dirty="0" smtClean="0"/>
              <a:t>in </a:t>
            </a:r>
            <a:r>
              <a:rPr lang="en-US" sz="1600" dirty="0"/>
              <a:t>a contract </a:t>
            </a:r>
            <a:r>
              <a:rPr lang="en-US" sz="1600" dirty="0" smtClean="0"/>
              <a:t>(when viewed through </a:t>
            </a:r>
            <a:r>
              <a:rPr lang="en-US" sz="1600" dirty="0"/>
              <a:t>an objective </a:t>
            </a:r>
            <a:r>
              <a:rPr lang="en-US" sz="1600" dirty="0" smtClean="0"/>
              <a:t>standard), so that </a:t>
            </a:r>
            <a:r>
              <a:rPr lang="en-US" sz="1600" b="1" dirty="0" smtClean="0"/>
              <a:t>the other </a:t>
            </a:r>
            <a:r>
              <a:rPr lang="en-US" sz="1600" b="1" dirty="0"/>
              <a:t>party lacks a meaningful </a:t>
            </a:r>
            <a:r>
              <a:rPr lang="en-US" sz="1600" b="1" dirty="0" smtClean="0"/>
              <a:t>choice.  </a:t>
            </a:r>
            <a:r>
              <a:rPr lang="en-US" sz="1600" dirty="0" smtClean="0"/>
              <a:t>In such case the </a:t>
            </a:r>
            <a:r>
              <a:rPr lang="en-US" sz="1600" dirty="0"/>
              <a:t>contract’s terms are </a:t>
            </a:r>
            <a:r>
              <a:rPr lang="en-US" sz="1600" dirty="0" smtClean="0"/>
              <a:t>deemed so </a:t>
            </a:r>
            <a:r>
              <a:rPr lang="en-US" sz="1600" b="1" i="1" dirty="0">
                <a:solidFill>
                  <a:srgbClr val="C00000"/>
                </a:solidFill>
              </a:rPr>
              <a:t>shockingly unfair </a:t>
            </a:r>
            <a:r>
              <a:rPr lang="en-US" sz="1600" dirty="0"/>
              <a:t>as to unreasonably favor the other </a:t>
            </a:r>
            <a:r>
              <a:rPr lang="en-US" sz="1600" dirty="0" smtClean="0"/>
              <a:t>party, and thereby </a:t>
            </a:r>
            <a:r>
              <a:rPr lang="en-US" sz="1600" b="1" i="1" dirty="0" smtClean="0">
                <a:solidFill>
                  <a:srgbClr val="C00000"/>
                </a:solidFill>
              </a:rPr>
              <a:t>“</a:t>
            </a:r>
            <a:r>
              <a:rPr lang="en-US" sz="1600" b="1" i="1" dirty="0">
                <a:solidFill>
                  <a:srgbClr val="C00000"/>
                </a:solidFill>
              </a:rPr>
              <a:t>shock the conscious of the court</a:t>
            </a:r>
            <a:r>
              <a:rPr lang="en-US" sz="1600" b="1" i="1" dirty="0" smtClean="0">
                <a:solidFill>
                  <a:srgbClr val="C00000"/>
                </a:solidFill>
              </a:rPr>
              <a:t>”.</a:t>
            </a:r>
          </a:p>
          <a:p>
            <a:pPr algn="just" eaLnBrk="1" hangingPunct="1">
              <a:lnSpc>
                <a:spcPct val="77000"/>
              </a:lnSpc>
              <a:spcBef>
                <a:spcPts val="0"/>
              </a:spcBef>
              <a:defRPr/>
            </a:pPr>
            <a:endParaRPr lang="en-US" sz="500" dirty="0"/>
          </a:p>
          <a:p>
            <a:pPr algn="just" eaLnBrk="1" hangingPunct="1">
              <a:lnSpc>
                <a:spcPct val="77000"/>
              </a:lnSpc>
              <a:spcBef>
                <a:spcPts val="0"/>
              </a:spcBef>
              <a:defRPr/>
            </a:pPr>
            <a:r>
              <a:rPr lang="en-US" sz="1600" dirty="0" smtClean="0"/>
              <a:t>In such cases, the </a:t>
            </a:r>
            <a:r>
              <a:rPr lang="en-US" sz="1600" dirty="0"/>
              <a:t>court </a:t>
            </a:r>
            <a:r>
              <a:rPr lang="en-US" sz="1600" dirty="0" smtClean="0"/>
              <a:t>has the </a:t>
            </a:r>
            <a:r>
              <a:rPr lang="en-US" sz="1600" dirty="0"/>
              <a:t>power to refuse enforcement of an unconscionable contract or to </a:t>
            </a:r>
            <a:r>
              <a:rPr lang="en-US" sz="1600" dirty="0" smtClean="0"/>
              <a:t>adjust the </a:t>
            </a:r>
            <a:r>
              <a:rPr lang="en-US" sz="1600" dirty="0"/>
              <a:t>contract by removing or modifying </a:t>
            </a:r>
            <a:r>
              <a:rPr lang="en-US" sz="1600" dirty="0" smtClean="0"/>
              <a:t>an </a:t>
            </a:r>
            <a:r>
              <a:rPr lang="en-US" sz="1600" dirty="0"/>
              <a:t>unconscionable </a:t>
            </a:r>
            <a:r>
              <a:rPr lang="en-US" sz="1600" dirty="0" smtClean="0"/>
              <a:t>provision.</a:t>
            </a:r>
          </a:p>
          <a:p>
            <a:pPr algn="just" eaLnBrk="1" hangingPunct="1">
              <a:lnSpc>
                <a:spcPct val="77000"/>
              </a:lnSpc>
              <a:spcBef>
                <a:spcPts val="0"/>
              </a:spcBef>
              <a:defRPr/>
            </a:pPr>
            <a:endParaRPr lang="en-US" sz="500" dirty="0"/>
          </a:p>
          <a:p>
            <a:pPr algn="just" eaLnBrk="1" hangingPunct="1">
              <a:lnSpc>
                <a:spcPct val="77000"/>
              </a:lnSpc>
              <a:spcBef>
                <a:spcPts val="0"/>
              </a:spcBef>
              <a:defRPr/>
            </a:pPr>
            <a:r>
              <a:rPr lang="en-US" sz="1600" dirty="0" smtClean="0"/>
              <a:t>The </a:t>
            </a:r>
            <a:r>
              <a:rPr lang="en-US" sz="1600" dirty="0"/>
              <a:t>basic test </a:t>
            </a:r>
            <a:r>
              <a:rPr lang="en-US" sz="1600" dirty="0" smtClean="0"/>
              <a:t>for </a:t>
            </a:r>
            <a:r>
              <a:rPr lang="en-US" sz="1600" b="1" i="1" dirty="0" err="1"/>
              <a:t>Unconscionability</a:t>
            </a:r>
            <a:r>
              <a:rPr lang="en-US" sz="1600" dirty="0" smtClean="0"/>
              <a:t> is </a:t>
            </a:r>
            <a:r>
              <a:rPr lang="en-US" sz="1600" dirty="0"/>
              <a:t>whether, in </a:t>
            </a:r>
            <a:r>
              <a:rPr lang="en-US" sz="1600" dirty="0" smtClean="0"/>
              <a:t>the context </a:t>
            </a:r>
            <a:r>
              <a:rPr lang="en-US" sz="1600" dirty="0"/>
              <a:t>of the commercial background and transactional circumstances, </a:t>
            </a:r>
            <a:r>
              <a:rPr lang="en-US" sz="1600" dirty="0" smtClean="0"/>
              <a:t>the contract </a:t>
            </a:r>
            <a:r>
              <a:rPr lang="en-US" sz="1600" dirty="0"/>
              <a:t>or term is </a:t>
            </a:r>
            <a:r>
              <a:rPr lang="en-US" sz="1600" b="1" i="1" dirty="0">
                <a:solidFill>
                  <a:srgbClr val="C00000"/>
                </a:solidFill>
              </a:rPr>
              <a:t>so one-sided as to be unconscionable</a:t>
            </a:r>
            <a:r>
              <a:rPr lang="en-US" sz="1600" dirty="0"/>
              <a:t>. It expresses the </a:t>
            </a:r>
            <a:r>
              <a:rPr lang="en-US" sz="1600" dirty="0" smtClean="0"/>
              <a:t>aim </a:t>
            </a:r>
            <a:r>
              <a:rPr lang="en-US" sz="1600" dirty="0"/>
              <a:t>of the doctrine as the </a:t>
            </a:r>
            <a:r>
              <a:rPr lang="en-US" sz="1600" b="1" i="1" dirty="0"/>
              <a:t>prevention of “oppression and unfair surprise” </a:t>
            </a:r>
            <a:r>
              <a:rPr lang="en-US" sz="1600" dirty="0"/>
              <a:t>but </a:t>
            </a:r>
            <a:r>
              <a:rPr lang="en-US" sz="1600" dirty="0" smtClean="0"/>
              <a:t>not the </a:t>
            </a:r>
            <a:r>
              <a:rPr lang="en-US" sz="1600" dirty="0"/>
              <a:t>disturbance of the “allocation of risks because of superior </a:t>
            </a:r>
            <a:r>
              <a:rPr lang="en-US" sz="1600" dirty="0" smtClean="0"/>
              <a:t>bargaining power.”</a:t>
            </a:r>
          </a:p>
          <a:p>
            <a:pPr algn="just" eaLnBrk="1" hangingPunct="1">
              <a:lnSpc>
                <a:spcPct val="77000"/>
              </a:lnSpc>
              <a:spcBef>
                <a:spcPts val="0"/>
              </a:spcBef>
              <a:defRPr/>
            </a:pPr>
            <a:endParaRPr lang="en-US" sz="500" dirty="0"/>
          </a:p>
          <a:p>
            <a:pPr algn="just" eaLnBrk="1" hangingPunct="1">
              <a:lnSpc>
                <a:spcPct val="77000"/>
              </a:lnSpc>
              <a:spcBef>
                <a:spcPts val="0"/>
              </a:spcBef>
              <a:defRPr/>
            </a:pPr>
            <a:r>
              <a:rPr lang="en-US" sz="1600" dirty="0" smtClean="0"/>
              <a:t>It is also been described as </a:t>
            </a:r>
            <a:r>
              <a:rPr lang="en-US" sz="1600" b="1" i="1" dirty="0" smtClean="0"/>
              <a:t>a combination of gross inequality of bargaining power combined with substantively unfair terms.</a:t>
            </a:r>
            <a:endParaRPr lang="en-US" sz="1600" b="1" i="1" dirty="0"/>
          </a:p>
          <a:p>
            <a:pPr algn="just" eaLnBrk="1" hangingPunct="1">
              <a:lnSpc>
                <a:spcPct val="77000"/>
              </a:lnSpc>
              <a:spcBef>
                <a:spcPts val="0"/>
              </a:spcBef>
              <a:defRPr/>
            </a:pPr>
            <a:endParaRPr lang="en-US" sz="1000" dirty="0"/>
          </a:p>
          <a:p>
            <a:pPr algn="just">
              <a:lnSpc>
                <a:spcPct val="77000"/>
              </a:lnSpc>
              <a:spcBef>
                <a:spcPts val="0"/>
              </a:spcBef>
            </a:pPr>
            <a:r>
              <a:rPr lang="en-US" sz="1600" b="1" i="1" dirty="0" smtClean="0">
                <a:solidFill>
                  <a:srgbClr val="0000FF"/>
                </a:solidFill>
              </a:rPr>
              <a:t>Removes Genuine Assent:</a:t>
            </a:r>
            <a:r>
              <a:rPr lang="en-US" sz="1600" dirty="0" smtClean="0">
                <a:solidFill>
                  <a:srgbClr val="0000FF"/>
                </a:solidFill>
              </a:rPr>
              <a:t> </a:t>
            </a:r>
            <a:r>
              <a:rPr lang="en-US" sz="1600" dirty="0" smtClean="0"/>
              <a:t>Such </a:t>
            </a:r>
            <a:r>
              <a:rPr lang="en-US" sz="1600" dirty="0" err="1" smtClean="0"/>
              <a:t>unconsionability</a:t>
            </a:r>
            <a:r>
              <a:rPr lang="en-US" sz="1600" dirty="0" smtClean="0"/>
              <a:t> is deemed, through equitable principles, to remove the genuine assent of the distressed party, in that, because they are held to such extremely unfair terms, that they couldn’t have truly understood the contract.</a:t>
            </a:r>
            <a:endParaRPr lang="en-US" altLang="en-US" sz="1600" dirty="0" smtClean="0"/>
          </a:p>
          <a:p>
            <a:pPr algn="just">
              <a:lnSpc>
                <a:spcPct val="77000"/>
              </a:lnSpc>
              <a:spcBef>
                <a:spcPts val="0"/>
              </a:spcBef>
            </a:pPr>
            <a:endParaRPr lang="en-US" altLang="en-US" sz="1000" dirty="0"/>
          </a:p>
          <a:p>
            <a:pPr algn="just">
              <a:lnSpc>
                <a:spcPct val="77000"/>
              </a:lnSpc>
              <a:spcBef>
                <a:spcPts val="0"/>
              </a:spcBef>
            </a:pPr>
            <a:r>
              <a:rPr lang="en-US" sz="1600" b="1" i="1" dirty="0" smtClean="0">
                <a:solidFill>
                  <a:srgbClr val="0000FF"/>
                </a:solidFill>
              </a:rPr>
              <a:t>Grounds for Rescission:</a:t>
            </a:r>
            <a:r>
              <a:rPr lang="en-US" sz="1600" dirty="0" smtClean="0">
                <a:solidFill>
                  <a:srgbClr val="0000FF"/>
                </a:solidFill>
              </a:rPr>
              <a:t> </a:t>
            </a:r>
            <a:r>
              <a:rPr lang="en-US" sz="1600" dirty="0" smtClean="0"/>
              <a:t>In the specific instances referred to above, </a:t>
            </a:r>
            <a:r>
              <a:rPr lang="en-US" sz="1600" dirty="0" err="1" smtClean="0"/>
              <a:t>unconsionability</a:t>
            </a:r>
            <a:r>
              <a:rPr lang="en-US" sz="1600" dirty="0" smtClean="0"/>
              <a:t> is grounds for rescission (cancellation) or reformation (the court re-writing) of the contract, as the </a:t>
            </a:r>
            <a:r>
              <a:rPr lang="en-US" sz="1600" dirty="0" err="1" smtClean="0"/>
              <a:t>unconsionability</a:t>
            </a:r>
            <a:r>
              <a:rPr lang="en-US" sz="1600" dirty="0" smtClean="0"/>
              <a:t> can be deemed as no true genuine assent of the parties.</a:t>
            </a:r>
            <a:endParaRPr lang="en-US" altLang="en-US" sz="1600" b="1" i="1" dirty="0" smtClean="0">
              <a:solidFill>
                <a:srgbClr val="0000FF"/>
              </a:solidFill>
            </a:endParaRPr>
          </a:p>
        </p:txBody>
      </p:sp>
    </p:spTree>
    <p:extLst>
      <p:ext uri="{BB962C8B-B14F-4D97-AF65-F5344CB8AC3E}">
        <p14:creationId xmlns:p14="http://schemas.microsoft.com/office/powerpoint/2010/main" val="5111416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6323" name="Rectangle 3"/>
          <p:cNvSpPr>
            <a:spLocks noChangeArrowheads="1"/>
          </p:cNvSpPr>
          <p:nvPr/>
        </p:nvSpPr>
        <p:spPr bwMode="auto">
          <a:xfrm>
            <a:off x="990600" y="990600"/>
            <a:ext cx="7620000" cy="5459956"/>
          </a:xfrm>
          <a:prstGeom prst="rect">
            <a:avLst/>
          </a:prstGeom>
          <a:noFill/>
          <a:ln w="9525">
            <a:noFill/>
            <a:miter lim="800000"/>
            <a:headEnd/>
            <a:tailEnd/>
          </a:ln>
        </p:spPr>
        <p:txBody>
          <a:bodyPr wrap="square">
            <a:spAutoFit/>
          </a:bodyPr>
          <a:lstStyle/>
          <a:p>
            <a:pPr marL="342900" indent="-342900" algn="ctr">
              <a:lnSpc>
                <a:spcPct val="80000"/>
              </a:lnSpc>
              <a:spcBef>
                <a:spcPct val="20000"/>
              </a:spcBef>
            </a:pPr>
            <a:r>
              <a:rPr lang="en-US" sz="3600" b="1" dirty="0" smtClean="0">
                <a:solidFill>
                  <a:schemeClr val="tx2"/>
                </a:solidFill>
              </a:rPr>
              <a:t>Case Study:</a:t>
            </a:r>
            <a:endParaRPr lang="en-US" sz="3600" dirty="0">
              <a:solidFill>
                <a:schemeClr val="tx2"/>
              </a:solidFill>
            </a:endParaRPr>
          </a:p>
          <a:p>
            <a:pPr marL="342900" indent="-342900" algn="ctr">
              <a:lnSpc>
                <a:spcPct val="80000"/>
              </a:lnSpc>
              <a:spcBef>
                <a:spcPct val="20000"/>
              </a:spcBef>
            </a:pPr>
            <a:r>
              <a:rPr lang="en-US" sz="3600" b="1" dirty="0" smtClean="0">
                <a:solidFill>
                  <a:srgbClr val="CC0000"/>
                </a:solidFill>
              </a:rPr>
              <a:t>Gerstein v. Broad Hollow Co.</a:t>
            </a:r>
            <a:endParaRPr lang="en-US" sz="3600" b="1" dirty="0">
              <a:solidFill>
                <a:srgbClr val="CC0000"/>
              </a:solidFill>
            </a:endParaRPr>
          </a:p>
          <a:p>
            <a:pPr marL="342900" indent="-342900" algn="ctr">
              <a:lnSpc>
                <a:spcPct val="80000"/>
              </a:lnSpc>
              <a:spcBef>
                <a:spcPct val="20000"/>
              </a:spcBef>
            </a:pPr>
            <a:r>
              <a:rPr lang="en-US" sz="3600" b="1" dirty="0" smtClean="0">
                <a:solidFill>
                  <a:srgbClr val="002060"/>
                </a:solidFill>
              </a:rPr>
              <a:t>Free Will to Contract</a:t>
            </a:r>
          </a:p>
          <a:p>
            <a:pPr marL="342900" indent="-342900" algn="ctr">
              <a:lnSpc>
                <a:spcPct val="80000"/>
              </a:lnSpc>
              <a:spcBef>
                <a:spcPct val="20000"/>
              </a:spcBef>
            </a:pPr>
            <a:endParaRPr lang="en-US" sz="3600" b="1" dirty="0" smtClean="0">
              <a:solidFill>
                <a:srgbClr val="002060"/>
              </a:solidFill>
            </a:endParaRPr>
          </a:p>
          <a:p>
            <a:pPr marL="342900" indent="-342900">
              <a:lnSpc>
                <a:spcPct val="80000"/>
              </a:lnSpc>
              <a:spcBef>
                <a:spcPct val="20000"/>
              </a:spcBef>
            </a:pPr>
            <a:endParaRPr lang="en-US" sz="3600" b="1" dirty="0">
              <a:solidFill>
                <a:srgbClr val="002060"/>
              </a:solidFill>
            </a:endParaRPr>
          </a:p>
          <a:p>
            <a:pPr marL="342900" indent="-342900">
              <a:lnSpc>
                <a:spcPct val="80000"/>
              </a:lnSpc>
              <a:spcBef>
                <a:spcPct val="20000"/>
              </a:spcBef>
            </a:pPr>
            <a:endParaRPr lang="en-US" sz="3600" b="1" dirty="0" smtClean="0">
              <a:solidFill>
                <a:srgbClr val="002060"/>
              </a:solidFill>
            </a:endParaRPr>
          </a:p>
          <a:p>
            <a:pPr marL="342900" indent="-342900">
              <a:lnSpc>
                <a:spcPct val="80000"/>
              </a:lnSpc>
              <a:spcBef>
                <a:spcPct val="20000"/>
              </a:spcBef>
            </a:pPr>
            <a:endParaRPr lang="en-US" sz="3600" b="1" dirty="0">
              <a:solidFill>
                <a:srgbClr val="002060"/>
              </a:solidFill>
            </a:endParaRPr>
          </a:p>
          <a:p>
            <a:pPr marL="342900" indent="-342900">
              <a:lnSpc>
                <a:spcPct val="80000"/>
              </a:lnSpc>
              <a:spcBef>
                <a:spcPct val="20000"/>
              </a:spcBef>
            </a:pPr>
            <a:endParaRPr lang="en-US" sz="3600" b="1" dirty="0" smtClean="0">
              <a:solidFill>
                <a:srgbClr val="002060"/>
              </a:solidFill>
            </a:endParaRPr>
          </a:p>
          <a:p>
            <a:pPr marL="342900" indent="-342900">
              <a:lnSpc>
                <a:spcPct val="80000"/>
              </a:lnSpc>
              <a:spcBef>
                <a:spcPct val="20000"/>
              </a:spcBef>
            </a:pPr>
            <a:endParaRPr lang="en-US" sz="1000" b="1" dirty="0"/>
          </a:p>
          <a:p>
            <a:pPr marL="342900" indent="-342900">
              <a:lnSpc>
                <a:spcPct val="80000"/>
              </a:lnSpc>
              <a:spcBef>
                <a:spcPct val="20000"/>
              </a:spcBef>
            </a:pPr>
            <a:endParaRPr lang="en-US" sz="1000" b="1" dirty="0" smtClean="0">
              <a:solidFill>
                <a:srgbClr val="CC0000"/>
              </a:solidFill>
            </a:endParaRPr>
          </a:p>
          <a:p>
            <a:pPr marL="342900" indent="-342900">
              <a:lnSpc>
                <a:spcPct val="80000"/>
              </a:lnSpc>
              <a:spcBef>
                <a:spcPct val="20000"/>
              </a:spcBef>
            </a:pPr>
            <a:endParaRPr lang="en-US" sz="1600" b="1" dirty="0" smtClean="0"/>
          </a:p>
          <a:p>
            <a:pPr marL="342900" indent="-342900">
              <a:lnSpc>
                <a:spcPct val="80000"/>
              </a:lnSpc>
              <a:spcBef>
                <a:spcPct val="20000"/>
              </a:spcBef>
            </a:pPr>
            <a:r>
              <a:rPr lang="en-US" sz="1600" b="1" dirty="0" smtClean="0"/>
              <a:t>      The Long Island Office Building and What Constitutes Duress</a:t>
            </a:r>
            <a:r>
              <a:rPr lang="en-US" sz="1600" b="1" dirty="0">
                <a:solidFill>
                  <a:srgbClr val="CC0000"/>
                </a:solidFill>
              </a:rPr>
              <a:t>	</a:t>
            </a:r>
            <a:r>
              <a:rPr lang="en-US" sz="2000" b="1" dirty="0">
                <a:solidFill>
                  <a:srgbClr val="CC0000"/>
                </a:solidFill>
              </a:rPr>
              <a:t>	</a:t>
            </a:r>
          </a:p>
        </p:txBody>
      </p:sp>
      <p:sp>
        <p:nvSpPr>
          <p:cNvPr id="5" name="Slide Number Placeholder 4"/>
          <p:cNvSpPr>
            <a:spLocks noGrp="1"/>
          </p:cNvSpPr>
          <p:nvPr>
            <p:ph type="sldNum" sz="quarter" idx="4294967295"/>
          </p:nvPr>
        </p:nvSpPr>
        <p:spPr/>
        <p:txBody>
          <a:bodyPr/>
          <a:lstStyle/>
          <a:p>
            <a:pPr>
              <a:defRPr/>
            </a:pPr>
            <a:fld id="{0EEC0DD6-4348-451F-8F15-35F523BD7EEF}" type="slidenum">
              <a:rPr lang="en-US" smtClean="0"/>
              <a:pPr>
                <a:defRPr/>
              </a:pPr>
              <a:t>16</a:t>
            </a:fld>
            <a:endParaRPr lang="en-US"/>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78116" y="2636405"/>
            <a:ext cx="4583402" cy="3059069"/>
          </a:xfrm>
          <a:prstGeom prst="rect">
            <a:avLst/>
          </a:prstGeom>
        </p:spPr>
      </p:pic>
    </p:spTree>
    <p:extLst>
      <p:ext uri="{BB962C8B-B14F-4D97-AF65-F5344CB8AC3E}">
        <p14:creationId xmlns:p14="http://schemas.microsoft.com/office/powerpoint/2010/main" val="33852672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0" name="Rectangle 5"/>
          <p:cNvSpPr>
            <a:spLocks noChangeArrowheads="1"/>
          </p:cNvSpPr>
          <p:nvPr/>
        </p:nvSpPr>
        <p:spPr bwMode="auto">
          <a:xfrm>
            <a:off x="381000" y="990600"/>
            <a:ext cx="8229600" cy="5486400"/>
          </a:xfrm>
          <a:prstGeom prst="rect">
            <a:avLst/>
          </a:prstGeom>
          <a:noFill/>
          <a:ln w="9525">
            <a:noFill/>
            <a:miter lim="800000"/>
            <a:headEnd/>
            <a:tailEnd/>
          </a:ln>
        </p:spPr>
        <p:txBody>
          <a:bodyPr/>
          <a:lstStyle/>
          <a:p>
            <a:pPr marL="342900" indent="-342900">
              <a:spcBef>
                <a:spcPts val="0"/>
              </a:spcBef>
            </a:pPr>
            <a:r>
              <a:rPr lang="en-US" sz="4400" b="1" i="1" dirty="0">
                <a:solidFill>
                  <a:srgbClr val="C00000"/>
                </a:solidFill>
              </a:rPr>
              <a:t>Thank you for Coming</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For next time – Review Assignments as follows on the Webpage:</a:t>
            </a:r>
          </a:p>
          <a:p>
            <a:pPr marL="342900" indent="-342900">
              <a:spcBef>
                <a:spcPts val="0"/>
              </a:spcBef>
              <a:buFontTx/>
              <a:buChar char="•"/>
            </a:pPr>
            <a:endParaRPr lang="en-US" sz="1000" b="1" dirty="0">
              <a:solidFill>
                <a:srgbClr val="002060"/>
              </a:solidFill>
            </a:endParaRPr>
          </a:p>
          <a:p>
            <a:pPr marL="800100" lvl="1" indent="-342900">
              <a:spcBef>
                <a:spcPts val="0"/>
              </a:spcBef>
              <a:buFontTx/>
              <a:buChar char="•"/>
            </a:pPr>
            <a:r>
              <a:rPr lang="en-US" sz="2400" b="1" i="1" dirty="0">
                <a:solidFill>
                  <a:srgbClr val="C00000"/>
                </a:solidFill>
              </a:rPr>
              <a:t>Lecture Slides</a:t>
            </a:r>
          </a:p>
          <a:p>
            <a:pPr marL="800100" lvl="1" indent="-342900">
              <a:spcBef>
                <a:spcPts val="0"/>
              </a:spcBef>
              <a:buFontTx/>
              <a:buChar char="•"/>
            </a:pPr>
            <a:r>
              <a:rPr lang="en-US" sz="2400" b="1" i="1" dirty="0">
                <a:solidFill>
                  <a:srgbClr val="C00000"/>
                </a:solidFill>
              </a:rPr>
              <a:t>Selected Readings</a:t>
            </a:r>
          </a:p>
          <a:p>
            <a:pPr marL="800100" lvl="1" indent="-342900">
              <a:spcBef>
                <a:spcPts val="0"/>
              </a:spcBef>
              <a:buFontTx/>
              <a:buChar char="•"/>
            </a:pPr>
            <a:r>
              <a:rPr lang="en-US" sz="2400" b="1" i="1" dirty="0">
                <a:solidFill>
                  <a:srgbClr val="C00000"/>
                </a:solidFill>
              </a:rPr>
              <a:t>Cases and Exercises</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We are a hot bench.</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Questions?</a:t>
            </a:r>
          </a:p>
          <a:p>
            <a:pPr marL="342900" indent="-342900">
              <a:spcBef>
                <a:spcPct val="20000"/>
              </a:spcBef>
            </a:pPr>
            <a:endParaRPr lang="en-US" sz="2400" dirty="0">
              <a:solidFill>
                <a:srgbClr val="0033CC"/>
              </a:solidFill>
            </a:endParaRPr>
          </a:p>
        </p:txBody>
      </p:sp>
    </p:spTree>
    <p:extLst>
      <p:ext uri="{BB962C8B-B14F-4D97-AF65-F5344CB8AC3E}">
        <p14:creationId xmlns:p14="http://schemas.microsoft.com/office/powerpoint/2010/main" val="35240125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075" name="Picture 3"/>
          <p:cNvPicPr>
            <a:picLocks noChangeAspect="1" noChangeArrowheads="1"/>
          </p:cNvPicPr>
          <p:nvPr/>
        </p:nvPicPr>
        <p:blipFill>
          <a:blip r:embed="rId2" cstate="print"/>
          <a:srcRect/>
          <a:stretch>
            <a:fillRect/>
          </a:stretch>
        </p:blipFill>
        <p:spPr bwMode="auto">
          <a:xfrm>
            <a:off x="432758" y="810883"/>
            <a:ext cx="8458200" cy="5715000"/>
          </a:xfrm>
          <a:prstGeom prst="rect">
            <a:avLst/>
          </a:prstGeom>
          <a:noFill/>
          <a:ln w="9525">
            <a:noFill/>
            <a:miter lim="800000"/>
            <a:headEnd/>
            <a:tailEnd/>
          </a:ln>
        </p:spPr>
      </p:pic>
      <p:sp>
        <p:nvSpPr>
          <p:cNvPr id="5" name="TextBox 4"/>
          <p:cNvSpPr txBox="1"/>
          <p:nvPr/>
        </p:nvSpPr>
        <p:spPr>
          <a:xfrm>
            <a:off x="828136" y="1522566"/>
            <a:ext cx="7694762" cy="4204228"/>
          </a:xfrm>
          <a:prstGeom prst="rect">
            <a:avLst/>
          </a:prstGeom>
          <a:solidFill>
            <a:schemeClr val="accent3"/>
          </a:solidFill>
        </p:spPr>
        <p:txBody>
          <a:bodyPr wrap="square">
            <a:spAutoFit/>
          </a:bodyPr>
          <a:lstStyle/>
          <a:p>
            <a:pPr>
              <a:lnSpc>
                <a:spcPct val="80000"/>
              </a:lnSpc>
              <a:defRPr/>
            </a:pPr>
            <a:r>
              <a:rPr lang="en-US" sz="3200" b="1" dirty="0" smtClean="0"/>
              <a:t>Last Time </a:t>
            </a:r>
            <a:r>
              <a:rPr lang="en-US" sz="3200" b="1" dirty="0"/>
              <a:t>– We </a:t>
            </a:r>
            <a:r>
              <a:rPr lang="en-US" sz="3200" b="1" dirty="0" smtClean="0"/>
              <a:t>Spoke About</a:t>
            </a:r>
            <a:r>
              <a:rPr lang="en-US" sz="3200" b="1" dirty="0"/>
              <a:t>:</a:t>
            </a:r>
          </a:p>
          <a:p>
            <a:pPr>
              <a:lnSpc>
                <a:spcPct val="80000"/>
              </a:lnSpc>
              <a:defRPr/>
            </a:pPr>
            <a:endParaRPr lang="en-US" sz="600" b="1" dirty="0"/>
          </a:p>
          <a:p>
            <a:pPr>
              <a:lnSpc>
                <a:spcPct val="80000"/>
              </a:lnSpc>
              <a:defRPr/>
            </a:pPr>
            <a:endParaRPr lang="en-US" sz="600" b="1" dirty="0"/>
          </a:p>
          <a:p>
            <a:pPr>
              <a:defRPr/>
            </a:pPr>
            <a:endParaRPr lang="en-US" sz="600" b="1" dirty="0"/>
          </a:p>
          <a:p>
            <a:pPr>
              <a:defRPr/>
            </a:pPr>
            <a:endParaRPr lang="en-US" sz="100" b="1" dirty="0"/>
          </a:p>
          <a:p>
            <a:pPr>
              <a:buFont typeface="Arial" pitchFamily="34" charset="0"/>
              <a:buChar char="•"/>
              <a:defRPr/>
            </a:pPr>
            <a:r>
              <a:rPr lang="en-US" sz="2800" b="1" dirty="0">
                <a:solidFill>
                  <a:srgbClr val="002060"/>
                </a:solidFill>
              </a:rPr>
              <a:t> The Rights in Contracts</a:t>
            </a:r>
          </a:p>
          <a:p>
            <a:pPr algn="ctr">
              <a:defRPr/>
            </a:pPr>
            <a:r>
              <a:rPr lang="en-US" b="1" i="1" dirty="0">
                <a:solidFill>
                  <a:srgbClr val="C00000"/>
                </a:solidFill>
              </a:rPr>
              <a:t>Part One: Founders/Common Law/Definition/Elements/Nature</a:t>
            </a:r>
          </a:p>
          <a:p>
            <a:pPr>
              <a:buFont typeface="Arial" pitchFamily="34" charset="0"/>
              <a:buChar char="•"/>
              <a:defRPr/>
            </a:pPr>
            <a:endParaRPr lang="en-US" sz="100" b="1" dirty="0">
              <a:solidFill>
                <a:srgbClr val="002060"/>
              </a:solidFill>
            </a:endParaRPr>
          </a:p>
          <a:p>
            <a:pPr>
              <a:buFont typeface="Arial" pitchFamily="34" charset="0"/>
              <a:buChar char="•"/>
              <a:defRPr/>
            </a:pPr>
            <a:endParaRPr lang="en-US" sz="100" b="1" dirty="0">
              <a:solidFill>
                <a:srgbClr val="002060"/>
              </a:solidFill>
            </a:endParaRPr>
          </a:p>
          <a:p>
            <a:pPr>
              <a:buFont typeface="Arial" pitchFamily="34" charset="0"/>
              <a:buChar char="•"/>
              <a:defRPr/>
            </a:pPr>
            <a:r>
              <a:rPr lang="en-US" sz="2800" b="1" dirty="0">
                <a:solidFill>
                  <a:srgbClr val="002060"/>
                </a:solidFill>
              </a:rPr>
              <a:t> Contract Formation – Offer</a:t>
            </a:r>
          </a:p>
          <a:p>
            <a:pPr>
              <a:defRPr/>
            </a:pPr>
            <a:r>
              <a:rPr lang="en-US" b="1" i="1" dirty="0">
                <a:solidFill>
                  <a:srgbClr val="C00000"/>
                </a:solidFill>
              </a:rPr>
              <a:t>  Part Two: Definition/Requirements/Termination</a:t>
            </a:r>
          </a:p>
          <a:p>
            <a:pPr>
              <a:defRPr/>
            </a:pPr>
            <a:endParaRPr lang="en-US" sz="100" b="1" i="1" dirty="0">
              <a:solidFill>
                <a:srgbClr val="C00000"/>
              </a:solidFill>
            </a:endParaRPr>
          </a:p>
          <a:p>
            <a:pPr>
              <a:defRPr/>
            </a:pPr>
            <a:endParaRPr lang="en-US" sz="100" b="1" i="1" dirty="0">
              <a:solidFill>
                <a:srgbClr val="C00000"/>
              </a:solidFill>
            </a:endParaRPr>
          </a:p>
          <a:p>
            <a:pPr>
              <a:buFont typeface="Arial" pitchFamily="34" charset="0"/>
              <a:buChar char="•"/>
              <a:defRPr/>
            </a:pPr>
            <a:r>
              <a:rPr lang="en-US" sz="2800" b="1" dirty="0">
                <a:solidFill>
                  <a:srgbClr val="002060"/>
                </a:solidFill>
              </a:rPr>
              <a:t> Contract Formation - Acceptance</a:t>
            </a:r>
          </a:p>
          <a:p>
            <a:pPr algn="ctr">
              <a:defRPr/>
            </a:pPr>
            <a:r>
              <a:rPr lang="en-US" sz="800" b="1" i="1" dirty="0">
                <a:solidFill>
                  <a:srgbClr val="C00000"/>
                </a:solidFill>
              </a:rPr>
              <a:t> </a:t>
            </a:r>
            <a:r>
              <a:rPr lang="en-US" b="1" i="1" dirty="0">
                <a:solidFill>
                  <a:srgbClr val="C00000"/>
                </a:solidFill>
              </a:rPr>
              <a:t>Part Three: Definition/Requirements/Form/Nature/Effect</a:t>
            </a:r>
            <a:endParaRPr lang="en-US" b="1" dirty="0">
              <a:solidFill>
                <a:srgbClr val="002060"/>
              </a:solidFill>
            </a:endParaRPr>
          </a:p>
          <a:p>
            <a:pPr>
              <a:buFont typeface="Arial" pitchFamily="34" charset="0"/>
              <a:buChar char="•"/>
              <a:defRPr/>
            </a:pPr>
            <a:endParaRPr lang="en-US" sz="100" b="1" dirty="0">
              <a:solidFill>
                <a:srgbClr val="002060"/>
              </a:solidFill>
            </a:endParaRPr>
          </a:p>
          <a:p>
            <a:pPr>
              <a:buFont typeface="Arial" pitchFamily="34" charset="0"/>
              <a:buChar char="•"/>
              <a:defRPr/>
            </a:pPr>
            <a:endParaRPr lang="en-US" sz="100" b="1" dirty="0">
              <a:solidFill>
                <a:srgbClr val="002060"/>
              </a:solidFill>
            </a:endParaRPr>
          </a:p>
          <a:p>
            <a:pPr>
              <a:buFont typeface="Arial" pitchFamily="34" charset="0"/>
              <a:buChar char="•"/>
              <a:defRPr/>
            </a:pPr>
            <a:r>
              <a:rPr lang="en-US" sz="2700" b="1" dirty="0">
                <a:solidFill>
                  <a:srgbClr val="002060"/>
                </a:solidFill>
              </a:rPr>
              <a:t> Class Case – </a:t>
            </a:r>
            <a:r>
              <a:rPr lang="en-US" sz="2700" b="1" dirty="0" err="1">
                <a:solidFill>
                  <a:srgbClr val="002060"/>
                </a:solidFill>
              </a:rPr>
              <a:t>Kolchins</a:t>
            </a:r>
            <a:r>
              <a:rPr lang="en-US" sz="2700" b="1" dirty="0">
                <a:solidFill>
                  <a:srgbClr val="002060"/>
                </a:solidFill>
              </a:rPr>
              <a:t> v. Evolution Market</a:t>
            </a:r>
          </a:p>
          <a:p>
            <a:pPr algn="ctr">
              <a:defRPr/>
            </a:pPr>
            <a:r>
              <a:rPr lang="en-US" sz="1000" b="1" i="1" dirty="0">
                <a:solidFill>
                  <a:srgbClr val="C00000"/>
                </a:solidFill>
              </a:rPr>
              <a:t>     </a:t>
            </a:r>
            <a:r>
              <a:rPr lang="en-US" b="1" i="1" dirty="0">
                <a:solidFill>
                  <a:srgbClr val="C00000"/>
                </a:solidFill>
              </a:rPr>
              <a:t>Recognition of Contractual </a:t>
            </a:r>
            <a:r>
              <a:rPr lang="en-US" b="1" i="1" dirty="0" smtClean="0">
                <a:solidFill>
                  <a:srgbClr val="C00000"/>
                </a:solidFill>
              </a:rPr>
              <a:t>Elements</a:t>
            </a:r>
          </a:p>
          <a:p>
            <a:pPr algn="ctr">
              <a:defRPr/>
            </a:pPr>
            <a:endParaRPr lang="en-US" b="1" i="1" dirty="0">
              <a:solidFill>
                <a:srgbClr val="C00000"/>
              </a:solidFill>
            </a:endParaRPr>
          </a:p>
          <a:p>
            <a:pPr algn="ctr">
              <a:defRPr/>
            </a:pPr>
            <a:endParaRPr lang="en-US" b="1" dirty="0">
              <a:solidFill>
                <a:srgbClr val="C00000"/>
              </a:solidFill>
            </a:endParaRPr>
          </a:p>
        </p:txBody>
      </p:sp>
      <p:sp>
        <p:nvSpPr>
          <p:cNvPr id="4" name="Slide Number Placeholder 3"/>
          <p:cNvSpPr>
            <a:spLocks noGrp="1"/>
          </p:cNvSpPr>
          <p:nvPr>
            <p:ph type="sldNum" sz="quarter" idx="4294967295"/>
          </p:nvPr>
        </p:nvSpPr>
        <p:spPr/>
        <p:txBody>
          <a:bodyPr/>
          <a:lstStyle/>
          <a:p>
            <a:pPr>
              <a:defRPr/>
            </a:pPr>
            <a:fld id="{BF9E4174-A6D1-4830-B2F8-450508E6994C}" type="slidenum">
              <a:rPr lang="en-US" smtClean="0"/>
              <a:pPr>
                <a:defRPr/>
              </a:pPr>
              <a:t>2</a:t>
            </a:fld>
            <a:endParaRPr lang="en-US"/>
          </a:p>
        </p:txBody>
      </p:sp>
    </p:spTree>
    <p:extLst>
      <p:ext uri="{BB962C8B-B14F-4D97-AF65-F5344CB8AC3E}">
        <p14:creationId xmlns:p14="http://schemas.microsoft.com/office/powerpoint/2010/main" val="28142596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9" name="TextBox 8"/>
          <p:cNvSpPr txBox="1"/>
          <p:nvPr/>
        </p:nvSpPr>
        <p:spPr>
          <a:xfrm>
            <a:off x="828136" y="1522566"/>
            <a:ext cx="7694762" cy="4265783"/>
          </a:xfrm>
          <a:prstGeom prst="rect">
            <a:avLst/>
          </a:prstGeom>
          <a:solidFill>
            <a:schemeClr val="accent3"/>
          </a:solidFill>
        </p:spPr>
        <p:txBody>
          <a:bodyPr wrap="square">
            <a:spAutoFit/>
          </a:bodyPr>
          <a:lstStyle/>
          <a:p>
            <a:pPr>
              <a:lnSpc>
                <a:spcPct val="80000"/>
              </a:lnSpc>
              <a:defRPr/>
            </a:pPr>
            <a:r>
              <a:rPr lang="en-US" sz="3200" b="1" dirty="0" smtClean="0"/>
              <a:t>Tonight – </a:t>
            </a:r>
            <a:r>
              <a:rPr lang="en-US" sz="3200" b="1" dirty="0"/>
              <a:t>We </a:t>
            </a:r>
            <a:r>
              <a:rPr lang="en-US" sz="3200" b="1" dirty="0" smtClean="0"/>
              <a:t>Will Speak About</a:t>
            </a:r>
            <a:r>
              <a:rPr lang="en-US" sz="3200" b="1" dirty="0"/>
              <a:t>:</a:t>
            </a:r>
          </a:p>
          <a:p>
            <a:pPr>
              <a:lnSpc>
                <a:spcPct val="80000"/>
              </a:lnSpc>
              <a:defRPr/>
            </a:pPr>
            <a:endParaRPr lang="en-US" sz="600" b="1" dirty="0"/>
          </a:p>
          <a:p>
            <a:pPr>
              <a:lnSpc>
                <a:spcPct val="80000"/>
              </a:lnSpc>
              <a:defRPr/>
            </a:pPr>
            <a:endParaRPr lang="en-US" sz="600" b="1" dirty="0"/>
          </a:p>
          <a:p>
            <a:pPr>
              <a:defRPr/>
            </a:pPr>
            <a:endParaRPr lang="en-US" sz="600" b="1" dirty="0"/>
          </a:p>
          <a:p>
            <a:pPr>
              <a:defRPr/>
            </a:pPr>
            <a:endParaRPr lang="en-US" sz="600" b="1" dirty="0"/>
          </a:p>
          <a:p>
            <a:pPr>
              <a:buFont typeface="Arial" pitchFamily="34" charset="0"/>
              <a:buChar char="•"/>
              <a:defRPr/>
            </a:pPr>
            <a:r>
              <a:rPr lang="en-US" sz="2800" b="1" dirty="0">
                <a:solidFill>
                  <a:srgbClr val="002060"/>
                </a:solidFill>
              </a:rPr>
              <a:t> </a:t>
            </a:r>
            <a:r>
              <a:rPr lang="en-US" sz="2800" b="1" dirty="0" smtClean="0">
                <a:solidFill>
                  <a:srgbClr val="002060"/>
                </a:solidFill>
              </a:rPr>
              <a:t>Contractual Capacity</a:t>
            </a:r>
            <a:endParaRPr lang="en-US" sz="2800" b="1" dirty="0">
              <a:solidFill>
                <a:srgbClr val="002060"/>
              </a:solidFill>
            </a:endParaRPr>
          </a:p>
          <a:p>
            <a:pPr algn="ctr">
              <a:defRPr/>
            </a:pPr>
            <a:r>
              <a:rPr lang="en-US" b="1" i="1" dirty="0">
                <a:solidFill>
                  <a:srgbClr val="C00000"/>
                </a:solidFill>
              </a:rPr>
              <a:t>Part One: </a:t>
            </a:r>
            <a:r>
              <a:rPr lang="en-US" b="1" i="1" dirty="0" smtClean="0">
                <a:solidFill>
                  <a:srgbClr val="C00000"/>
                </a:solidFill>
              </a:rPr>
              <a:t>Definitions /Minors / Incompetents / Intoxication</a:t>
            </a:r>
            <a:endParaRPr lang="en-US" b="1" i="1" dirty="0">
              <a:solidFill>
                <a:srgbClr val="C00000"/>
              </a:solidFill>
            </a:endParaRPr>
          </a:p>
          <a:p>
            <a:pPr>
              <a:buFont typeface="Arial" pitchFamily="34" charset="0"/>
              <a:buChar char="•"/>
              <a:defRPr/>
            </a:pPr>
            <a:endParaRPr lang="en-US" sz="600" b="1" dirty="0">
              <a:solidFill>
                <a:srgbClr val="002060"/>
              </a:solidFill>
            </a:endParaRPr>
          </a:p>
          <a:p>
            <a:pPr>
              <a:buFont typeface="Arial" pitchFamily="34" charset="0"/>
              <a:buChar char="•"/>
              <a:defRPr/>
            </a:pPr>
            <a:endParaRPr lang="en-US" sz="600" b="1" dirty="0">
              <a:solidFill>
                <a:srgbClr val="002060"/>
              </a:solidFill>
            </a:endParaRPr>
          </a:p>
          <a:p>
            <a:pPr>
              <a:buFont typeface="Arial" pitchFamily="34" charset="0"/>
              <a:buChar char="•"/>
              <a:defRPr/>
            </a:pPr>
            <a:r>
              <a:rPr lang="en-US" sz="2800" b="1" dirty="0">
                <a:solidFill>
                  <a:srgbClr val="002060"/>
                </a:solidFill>
              </a:rPr>
              <a:t> </a:t>
            </a:r>
            <a:r>
              <a:rPr lang="en-US" sz="2800" b="1" dirty="0" smtClean="0">
                <a:solidFill>
                  <a:srgbClr val="002060"/>
                </a:solidFill>
              </a:rPr>
              <a:t>Mistake</a:t>
            </a:r>
          </a:p>
          <a:p>
            <a:pPr>
              <a:defRPr/>
            </a:pPr>
            <a:r>
              <a:rPr lang="en-US" b="1" i="1" dirty="0" smtClean="0">
                <a:solidFill>
                  <a:srgbClr val="C00000"/>
                </a:solidFill>
              </a:rPr>
              <a:t>  Part </a:t>
            </a:r>
            <a:r>
              <a:rPr lang="en-US" b="1" i="1" dirty="0">
                <a:solidFill>
                  <a:srgbClr val="C00000"/>
                </a:solidFill>
              </a:rPr>
              <a:t>Two: </a:t>
            </a:r>
            <a:r>
              <a:rPr lang="en-US" b="1" i="1" dirty="0" smtClean="0">
                <a:solidFill>
                  <a:srgbClr val="C00000"/>
                </a:solidFill>
              </a:rPr>
              <a:t>Unilateral Mistake / Mutual Mistake / Transcriptions</a:t>
            </a:r>
            <a:endParaRPr lang="en-US" b="1" i="1" dirty="0">
              <a:solidFill>
                <a:srgbClr val="C00000"/>
              </a:solidFill>
            </a:endParaRPr>
          </a:p>
          <a:p>
            <a:pPr>
              <a:defRPr/>
            </a:pPr>
            <a:endParaRPr lang="en-US" sz="600" b="1" i="1" dirty="0">
              <a:solidFill>
                <a:srgbClr val="C00000"/>
              </a:solidFill>
            </a:endParaRPr>
          </a:p>
          <a:p>
            <a:pPr>
              <a:defRPr/>
            </a:pPr>
            <a:endParaRPr lang="en-US" sz="600" b="1" i="1" dirty="0">
              <a:solidFill>
                <a:srgbClr val="C00000"/>
              </a:solidFill>
            </a:endParaRPr>
          </a:p>
          <a:p>
            <a:pPr>
              <a:buFont typeface="Arial" pitchFamily="34" charset="0"/>
              <a:buChar char="•"/>
              <a:defRPr/>
            </a:pPr>
            <a:r>
              <a:rPr lang="en-US" sz="2800" b="1" dirty="0">
                <a:solidFill>
                  <a:srgbClr val="002060"/>
                </a:solidFill>
              </a:rPr>
              <a:t> </a:t>
            </a:r>
            <a:r>
              <a:rPr lang="en-US" sz="2800" b="1" dirty="0" smtClean="0">
                <a:solidFill>
                  <a:srgbClr val="002060"/>
                </a:solidFill>
              </a:rPr>
              <a:t>Deception or Pressure</a:t>
            </a:r>
            <a:endParaRPr lang="en-US" sz="2800" b="1" dirty="0">
              <a:solidFill>
                <a:srgbClr val="002060"/>
              </a:solidFill>
            </a:endParaRPr>
          </a:p>
          <a:p>
            <a:pPr algn="ctr">
              <a:defRPr/>
            </a:pPr>
            <a:r>
              <a:rPr lang="en-US" b="1" i="1" dirty="0">
                <a:solidFill>
                  <a:srgbClr val="C00000"/>
                </a:solidFill>
              </a:rPr>
              <a:t> Part Three: </a:t>
            </a:r>
            <a:r>
              <a:rPr lang="en-US" b="1" i="1" dirty="0" smtClean="0">
                <a:solidFill>
                  <a:srgbClr val="C00000"/>
                </a:solidFill>
              </a:rPr>
              <a:t>Intentional Misrepresentation/Fraud/</a:t>
            </a:r>
            <a:r>
              <a:rPr lang="en-US" b="1" i="1" dirty="0" err="1" smtClean="0">
                <a:solidFill>
                  <a:srgbClr val="C00000"/>
                </a:solidFill>
              </a:rPr>
              <a:t>NonDisclosure</a:t>
            </a:r>
            <a:endParaRPr lang="en-US" b="1" dirty="0">
              <a:solidFill>
                <a:srgbClr val="002060"/>
              </a:solidFill>
            </a:endParaRPr>
          </a:p>
          <a:p>
            <a:pPr>
              <a:buFont typeface="Arial" pitchFamily="34" charset="0"/>
              <a:buChar char="•"/>
              <a:defRPr/>
            </a:pPr>
            <a:endParaRPr lang="en-US" sz="600" b="1" dirty="0">
              <a:solidFill>
                <a:srgbClr val="002060"/>
              </a:solidFill>
            </a:endParaRPr>
          </a:p>
          <a:p>
            <a:pPr>
              <a:buFont typeface="Arial" pitchFamily="34" charset="0"/>
              <a:buChar char="•"/>
              <a:defRPr/>
            </a:pPr>
            <a:endParaRPr lang="en-US" sz="600" b="1" dirty="0">
              <a:solidFill>
                <a:srgbClr val="002060"/>
              </a:solidFill>
            </a:endParaRPr>
          </a:p>
          <a:p>
            <a:pPr>
              <a:buFont typeface="Arial" pitchFamily="34" charset="0"/>
              <a:buChar char="•"/>
              <a:defRPr/>
            </a:pPr>
            <a:r>
              <a:rPr lang="en-US" sz="2600" b="1" dirty="0">
                <a:solidFill>
                  <a:srgbClr val="002060"/>
                </a:solidFill>
              </a:rPr>
              <a:t> Class </a:t>
            </a:r>
            <a:r>
              <a:rPr lang="en-US" sz="2600" b="1" dirty="0" smtClean="0">
                <a:solidFill>
                  <a:srgbClr val="002060"/>
                </a:solidFill>
              </a:rPr>
              <a:t>Case </a:t>
            </a:r>
            <a:r>
              <a:rPr lang="en-US" sz="2600" b="1" dirty="0">
                <a:solidFill>
                  <a:srgbClr val="002060"/>
                </a:solidFill>
              </a:rPr>
              <a:t>– </a:t>
            </a:r>
            <a:r>
              <a:rPr lang="en-US" sz="2600" b="1" dirty="0" smtClean="0">
                <a:solidFill>
                  <a:srgbClr val="002060"/>
                </a:solidFill>
              </a:rPr>
              <a:t>Gerstein v. Broad Hollow Co.</a:t>
            </a:r>
            <a:endParaRPr lang="en-US" sz="2600" b="1" dirty="0">
              <a:solidFill>
                <a:srgbClr val="002060"/>
              </a:solidFill>
            </a:endParaRPr>
          </a:p>
          <a:p>
            <a:pPr algn="ctr">
              <a:defRPr/>
            </a:pPr>
            <a:r>
              <a:rPr lang="en-US" sz="2400" b="1" i="1" dirty="0">
                <a:solidFill>
                  <a:srgbClr val="C00000"/>
                </a:solidFill>
              </a:rPr>
              <a:t>     </a:t>
            </a:r>
            <a:r>
              <a:rPr lang="en-US" b="1" i="1" dirty="0" smtClean="0">
                <a:solidFill>
                  <a:srgbClr val="C00000"/>
                </a:solidFill>
              </a:rPr>
              <a:t>Requirement of Free Will to Contract</a:t>
            </a:r>
            <a:endParaRPr lang="en-US" b="1" dirty="0">
              <a:solidFill>
                <a:srgbClr val="C0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2" name="Rectangle 7"/>
          <p:cNvSpPr>
            <a:spLocks noChangeArrowheads="1"/>
          </p:cNvSpPr>
          <p:nvPr/>
        </p:nvSpPr>
        <p:spPr bwMode="auto">
          <a:xfrm>
            <a:off x="381000" y="762000"/>
            <a:ext cx="8458200" cy="5791200"/>
          </a:xfrm>
          <a:prstGeom prst="rect">
            <a:avLst/>
          </a:prstGeom>
          <a:noFill/>
          <a:ln w="9525">
            <a:noFill/>
            <a:miter lim="800000"/>
            <a:headEnd/>
            <a:tailEnd/>
          </a:ln>
        </p:spPr>
        <p:txBody>
          <a:bodyPr/>
          <a:lstStyle/>
          <a:p>
            <a:pPr marL="342900" indent="-342900" algn="ctr">
              <a:lnSpc>
                <a:spcPct val="120000"/>
              </a:lnSpc>
              <a:spcBef>
                <a:spcPts val="0"/>
              </a:spcBef>
              <a:defRPr/>
            </a:pPr>
            <a:r>
              <a:rPr lang="en-US" sz="5800" b="1" i="1" dirty="0" smtClean="0">
                <a:solidFill>
                  <a:srgbClr val="C00000"/>
                </a:solidFill>
              </a:rPr>
              <a:t>Deception or Pressure</a:t>
            </a:r>
            <a:endParaRPr lang="en-US" sz="5800" b="1" i="1" dirty="0">
              <a:solidFill>
                <a:srgbClr val="0033CC"/>
              </a:solidFill>
            </a:endParaRPr>
          </a:p>
          <a:p>
            <a:pPr marL="457200" indent="-457200">
              <a:lnSpc>
                <a:spcPct val="120000"/>
              </a:lnSpc>
              <a:spcBef>
                <a:spcPts val="0"/>
              </a:spcBef>
              <a:buFont typeface="Arial" panose="020B0604020202020204" pitchFamily="34" charset="0"/>
              <a:buChar char="•"/>
              <a:defRPr/>
            </a:pPr>
            <a:r>
              <a:rPr lang="en-US" sz="3200" b="1" i="1" dirty="0" smtClean="0">
                <a:solidFill>
                  <a:srgbClr val="0033CC"/>
                </a:solidFill>
              </a:rPr>
              <a:t>Definitions</a:t>
            </a:r>
            <a:endParaRPr lang="en-US" sz="3200" b="1" i="1" dirty="0">
              <a:solidFill>
                <a:srgbClr val="0033CC"/>
              </a:solidFill>
            </a:endParaRPr>
          </a:p>
          <a:p>
            <a:pPr marL="457200" indent="-457200">
              <a:lnSpc>
                <a:spcPct val="120000"/>
              </a:lnSpc>
              <a:spcBef>
                <a:spcPts val="0"/>
              </a:spcBef>
              <a:buFont typeface="Arial" panose="020B0604020202020204" pitchFamily="34" charset="0"/>
              <a:buChar char="•"/>
              <a:defRPr/>
            </a:pPr>
            <a:r>
              <a:rPr lang="en-US" sz="3200" b="1" i="1" dirty="0" smtClean="0">
                <a:solidFill>
                  <a:srgbClr val="0033CC"/>
                </a:solidFill>
              </a:rPr>
              <a:t>Intentional Misrepresentation / Fraud</a:t>
            </a:r>
            <a:endParaRPr lang="en-US" sz="2000" b="1" i="1" dirty="0">
              <a:solidFill>
                <a:srgbClr val="0033CC"/>
              </a:solidFill>
            </a:endParaRPr>
          </a:p>
          <a:p>
            <a:pPr marL="457200" lvl="1" indent="-457200">
              <a:lnSpc>
                <a:spcPct val="120000"/>
              </a:lnSpc>
              <a:spcBef>
                <a:spcPts val="0"/>
              </a:spcBef>
              <a:buFont typeface="Arial" panose="020B0604020202020204" pitchFamily="34" charset="0"/>
              <a:buChar char="•"/>
              <a:defRPr/>
            </a:pPr>
            <a:r>
              <a:rPr lang="en-US" sz="3200" b="1" i="1" dirty="0" smtClean="0">
                <a:solidFill>
                  <a:srgbClr val="0033CC"/>
                </a:solidFill>
              </a:rPr>
              <a:t>Negligent Misrepresentation</a:t>
            </a:r>
          </a:p>
          <a:p>
            <a:pPr marL="457200" lvl="1" indent="-457200">
              <a:lnSpc>
                <a:spcPct val="120000"/>
              </a:lnSpc>
              <a:spcBef>
                <a:spcPts val="0"/>
              </a:spcBef>
              <a:buFont typeface="Arial" panose="020B0604020202020204" pitchFamily="34" charset="0"/>
              <a:buChar char="•"/>
              <a:defRPr/>
            </a:pPr>
            <a:r>
              <a:rPr lang="en-US" sz="3200" b="1" i="1" dirty="0" smtClean="0">
                <a:solidFill>
                  <a:srgbClr val="0033CC"/>
                </a:solidFill>
              </a:rPr>
              <a:t>Non Disclosure</a:t>
            </a:r>
          </a:p>
          <a:p>
            <a:pPr marL="457200" lvl="1" indent="-457200">
              <a:lnSpc>
                <a:spcPct val="120000"/>
              </a:lnSpc>
              <a:spcBef>
                <a:spcPts val="0"/>
              </a:spcBef>
              <a:buFont typeface="Arial" panose="020B0604020202020204" pitchFamily="34" charset="0"/>
              <a:buChar char="•"/>
              <a:defRPr/>
            </a:pPr>
            <a:r>
              <a:rPr lang="en-US" sz="3200" b="1" i="1" dirty="0" smtClean="0">
                <a:solidFill>
                  <a:srgbClr val="0033CC"/>
                </a:solidFill>
              </a:rPr>
              <a:t>Duress</a:t>
            </a:r>
            <a:endParaRPr lang="en-US" sz="3200" b="1" i="1" dirty="0">
              <a:solidFill>
                <a:srgbClr val="0033CC"/>
              </a:solidFill>
            </a:endParaRPr>
          </a:p>
          <a:p>
            <a:pPr marL="342900" indent="-342900">
              <a:lnSpc>
                <a:spcPct val="120000"/>
              </a:lnSpc>
              <a:spcBef>
                <a:spcPct val="20000"/>
              </a:spcBef>
              <a:defRPr/>
            </a:pPr>
            <a:endParaRPr lang="en-US" sz="1000" dirty="0">
              <a:solidFill>
                <a:srgbClr val="0033CC"/>
              </a:solidFill>
            </a:endParaRPr>
          </a:p>
        </p:txBody>
      </p:sp>
      <p:sp>
        <p:nvSpPr>
          <p:cNvPr id="4" name="Slide Number Placeholder 3"/>
          <p:cNvSpPr>
            <a:spLocks noGrp="1"/>
          </p:cNvSpPr>
          <p:nvPr>
            <p:ph type="sldNum" sz="quarter" idx="4294967295"/>
          </p:nvPr>
        </p:nvSpPr>
        <p:spPr/>
        <p:txBody>
          <a:bodyPr/>
          <a:lstStyle/>
          <a:p>
            <a:pPr>
              <a:defRPr/>
            </a:pPr>
            <a:fld id="{77B7C00C-44B9-4C93-A084-25E9CFC07697}" type="slidenum">
              <a:rPr lang="en-US" smtClean="0"/>
              <a:pPr>
                <a:defRPr/>
              </a:pPr>
              <a:t>4</a:t>
            </a:fld>
            <a:endParaRPr lang="en-US" dirty="0"/>
          </a:p>
        </p:txBody>
      </p:sp>
    </p:spTree>
    <p:extLst>
      <p:ext uri="{BB962C8B-B14F-4D97-AF65-F5344CB8AC3E}">
        <p14:creationId xmlns:p14="http://schemas.microsoft.com/office/powerpoint/2010/main" val="29510520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990600"/>
            <a:ext cx="8382000" cy="5715000"/>
          </a:xfrm>
          <a:prstGeom prst="rect">
            <a:avLst/>
          </a:prstGeom>
          <a:noFill/>
          <a:ln w="9525">
            <a:noFill/>
            <a:miter lim="800000"/>
            <a:headEnd/>
            <a:tailEnd/>
          </a:ln>
        </p:spPr>
        <p:txBody>
          <a:bodyPr/>
          <a:lstStyle/>
          <a:p>
            <a:pPr marL="342900" indent="-342900" algn="ctr">
              <a:lnSpc>
                <a:spcPct val="75000"/>
              </a:lnSpc>
              <a:spcBef>
                <a:spcPct val="20000"/>
              </a:spcBef>
              <a:defRPr/>
            </a:pPr>
            <a:r>
              <a:rPr lang="en-US" sz="3600" b="1" dirty="0" smtClean="0">
                <a:solidFill>
                  <a:srgbClr val="0308C9"/>
                </a:solidFill>
              </a:rPr>
              <a:t>Contractual Deception or Pressure</a:t>
            </a:r>
            <a:endParaRPr lang="en-US" sz="3600" b="1" dirty="0">
              <a:solidFill>
                <a:srgbClr val="0308C9"/>
              </a:solidFill>
            </a:endParaRPr>
          </a:p>
          <a:p>
            <a:pPr marL="342900" indent="-342900" algn="ctr">
              <a:lnSpc>
                <a:spcPct val="75000"/>
              </a:lnSpc>
              <a:spcBef>
                <a:spcPct val="20000"/>
              </a:spcBef>
              <a:defRPr/>
            </a:pPr>
            <a:r>
              <a:rPr lang="en-US" sz="2800" b="1" i="1" dirty="0">
                <a:solidFill>
                  <a:srgbClr val="006600"/>
                </a:solidFill>
              </a:rPr>
              <a:t>Definition</a:t>
            </a:r>
          </a:p>
          <a:p>
            <a:pPr>
              <a:lnSpc>
                <a:spcPct val="75000"/>
              </a:lnSpc>
              <a:defRPr/>
            </a:pPr>
            <a:endParaRPr lang="en-US" sz="1000" b="1" i="1" dirty="0"/>
          </a:p>
          <a:p>
            <a:pPr algn="just">
              <a:lnSpc>
                <a:spcPct val="75000"/>
              </a:lnSpc>
              <a:defRPr/>
            </a:pPr>
            <a:endParaRPr lang="en-US" sz="800" b="1" i="1" dirty="0"/>
          </a:p>
          <a:p>
            <a:pPr marL="342900" indent="-342900" algn="just">
              <a:lnSpc>
                <a:spcPct val="130000"/>
              </a:lnSpc>
              <a:spcBef>
                <a:spcPts val="0"/>
              </a:spcBef>
              <a:defRPr/>
            </a:pPr>
            <a:r>
              <a:rPr lang="en-US" sz="2000" b="1" dirty="0"/>
              <a:t>Black’s Law Dictionary </a:t>
            </a:r>
            <a:r>
              <a:rPr lang="en-US" sz="2000" dirty="0"/>
              <a:t>defines the term </a:t>
            </a:r>
            <a:r>
              <a:rPr lang="en-US" sz="2000" b="1" dirty="0" smtClean="0">
                <a:solidFill>
                  <a:srgbClr val="0308C9"/>
                </a:solidFill>
              </a:rPr>
              <a:t>“Contract” </a:t>
            </a:r>
            <a:r>
              <a:rPr lang="en-US" sz="2000" dirty="0"/>
              <a:t>as:</a:t>
            </a:r>
          </a:p>
          <a:p>
            <a:pPr marL="342900" indent="-342900" algn="just">
              <a:lnSpc>
                <a:spcPct val="130000"/>
              </a:lnSpc>
              <a:spcBef>
                <a:spcPts val="0"/>
              </a:spcBef>
              <a:defRPr/>
            </a:pPr>
            <a:endParaRPr lang="en-US" sz="1000" dirty="0"/>
          </a:p>
          <a:p>
            <a:pPr algn="just">
              <a:lnSpc>
                <a:spcPct val="130000"/>
              </a:lnSpc>
              <a:spcBef>
                <a:spcPts val="0"/>
              </a:spcBef>
              <a:defRPr/>
            </a:pPr>
            <a:r>
              <a:rPr lang="en-US" sz="2600" b="1" i="1" dirty="0" smtClean="0">
                <a:solidFill>
                  <a:srgbClr val="C00000"/>
                </a:solidFill>
              </a:rPr>
              <a:t>“An agreement between </a:t>
            </a:r>
          </a:p>
          <a:p>
            <a:pPr algn="just">
              <a:lnSpc>
                <a:spcPct val="130000"/>
              </a:lnSpc>
              <a:spcBef>
                <a:spcPts val="0"/>
              </a:spcBef>
              <a:defRPr/>
            </a:pPr>
            <a:r>
              <a:rPr lang="en-US" sz="2600" b="1" i="1" dirty="0" smtClean="0">
                <a:solidFill>
                  <a:srgbClr val="C00000"/>
                </a:solidFill>
              </a:rPr>
              <a:t>two or more parties </a:t>
            </a:r>
          </a:p>
          <a:p>
            <a:pPr algn="just">
              <a:lnSpc>
                <a:spcPct val="130000"/>
              </a:lnSpc>
              <a:spcBef>
                <a:spcPts val="0"/>
              </a:spcBef>
              <a:defRPr/>
            </a:pPr>
            <a:r>
              <a:rPr lang="en-US" sz="2600" b="1" i="1" dirty="0" smtClean="0">
                <a:solidFill>
                  <a:srgbClr val="C00000"/>
                </a:solidFill>
              </a:rPr>
              <a:t>creating obligations </a:t>
            </a:r>
          </a:p>
          <a:p>
            <a:pPr algn="just">
              <a:lnSpc>
                <a:spcPct val="130000"/>
              </a:lnSpc>
              <a:spcBef>
                <a:spcPts val="0"/>
              </a:spcBef>
              <a:defRPr/>
            </a:pPr>
            <a:r>
              <a:rPr lang="en-US" sz="2600" b="1" i="1" dirty="0" smtClean="0">
                <a:solidFill>
                  <a:srgbClr val="C00000"/>
                </a:solidFill>
              </a:rPr>
              <a:t>that are enforceable </a:t>
            </a:r>
          </a:p>
          <a:p>
            <a:pPr algn="just">
              <a:lnSpc>
                <a:spcPct val="130000"/>
              </a:lnSpc>
              <a:spcBef>
                <a:spcPts val="0"/>
              </a:spcBef>
              <a:defRPr/>
            </a:pPr>
            <a:r>
              <a:rPr lang="en-US" sz="2600" b="1" i="1" dirty="0" smtClean="0">
                <a:solidFill>
                  <a:srgbClr val="C00000"/>
                </a:solidFill>
              </a:rPr>
              <a:t>or otherwise recognizable </a:t>
            </a:r>
          </a:p>
          <a:p>
            <a:pPr algn="just">
              <a:lnSpc>
                <a:spcPct val="130000"/>
              </a:lnSpc>
              <a:spcBef>
                <a:spcPts val="0"/>
              </a:spcBef>
              <a:defRPr/>
            </a:pPr>
            <a:r>
              <a:rPr lang="en-US" sz="2600" b="1" i="1" dirty="0" smtClean="0">
                <a:solidFill>
                  <a:srgbClr val="C00000"/>
                </a:solidFill>
              </a:rPr>
              <a:t>at law.”</a:t>
            </a:r>
            <a:endParaRPr lang="en-US" sz="2000" b="1" i="1" dirty="0">
              <a:solidFill>
                <a:srgbClr val="C00000"/>
              </a:solidFill>
            </a:endParaRPr>
          </a:p>
          <a:p>
            <a:pPr algn="just">
              <a:lnSpc>
                <a:spcPct val="95000"/>
              </a:lnSpc>
              <a:spcBef>
                <a:spcPct val="20000"/>
              </a:spcBef>
              <a:defRPr/>
            </a:pPr>
            <a:endParaRPr lang="en-US" sz="1000" b="1" i="1" dirty="0">
              <a:solidFill>
                <a:srgbClr val="C00000"/>
              </a:solidFill>
            </a:endParaRPr>
          </a:p>
        </p:txBody>
      </p:sp>
      <p:sp>
        <p:nvSpPr>
          <p:cNvPr id="3" name="Slide Number Placeholder 2"/>
          <p:cNvSpPr>
            <a:spLocks noGrp="1"/>
          </p:cNvSpPr>
          <p:nvPr>
            <p:ph type="sldNum" sz="quarter" idx="4294967295"/>
          </p:nvPr>
        </p:nvSpPr>
        <p:spPr/>
        <p:txBody>
          <a:bodyPr/>
          <a:lstStyle/>
          <a:p>
            <a:pPr>
              <a:defRPr/>
            </a:pPr>
            <a:fld id="{B65D0F76-24EF-4F3B-BC83-A9C3E2996108}" type="slidenum">
              <a:rPr lang="en-US" smtClean="0"/>
              <a:pPr>
                <a:defRPr/>
              </a:pPr>
              <a:t>5</a:t>
            </a:fld>
            <a:endParaRPr lang="en-US"/>
          </a:p>
        </p:txBody>
      </p:sp>
      <p:pic>
        <p:nvPicPr>
          <p:cNvPr id="4" name="Picture 4" descr="GARNER, BRYAN A. (EDITOR) - Black's Law Dictionary. Eighth Edition. Hardcover. June 2004."/>
          <p:cNvPicPr>
            <a:picLocks noChangeAspect="1" noChangeArrowheads="1"/>
          </p:cNvPicPr>
          <p:nvPr/>
        </p:nvPicPr>
        <p:blipFill>
          <a:blip r:embed="rId3" cstate="print"/>
          <a:srcRect/>
          <a:stretch>
            <a:fillRect/>
          </a:stretch>
        </p:blipFill>
        <p:spPr bwMode="auto">
          <a:xfrm>
            <a:off x="5803138" y="2707258"/>
            <a:ext cx="2901950" cy="3009900"/>
          </a:xfrm>
          <a:prstGeom prst="rect">
            <a:avLst/>
          </a:prstGeom>
          <a:noFill/>
          <a:ln w="9525">
            <a:noFill/>
            <a:miter lim="800000"/>
            <a:headEnd/>
            <a:tailEnd/>
          </a:ln>
        </p:spPr>
      </p:pic>
    </p:spTree>
    <p:extLst>
      <p:ext uri="{BB962C8B-B14F-4D97-AF65-F5344CB8AC3E}">
        <p14:creationId xmlns:p14="http://schemas.microsoft.com/office/powerpoint/2010/main" val="9780637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990600"/>
            <a:ext cx="8382000" cy="5715000"/>
          </a:xfrm>
          <a:prstGeom prst="rect">
            <a:avLst/>
          </a:prstGeom>
          <a:noFill/>
          <a:ln w="9525">
            <a:noFill/>
            <a:miter lim="800000"/>
            <a:headEnd/>
            <a:tailEnd/>
          </a:ln>
        </p:spPr>
        <p:txBody>
          <a:bodyPr/>
          <a:lstStyle/>
          <a:p>
            <a:pPr marL="342900" indent="-342900" algn="ctr">
              <a:lnSpc>
                <a:spcPct val="75000"/>
              </a:lnSpc>
              <a:spcBef>
                <a:spcPct val="20000"/>
              </a:spcBef>
              <a:defRPr/>
            </a:pPr>
            <a:r>
              <a:rPr lang="en-US" sz="3600" b="1" dirty="0" smtClean="0">
                <a:solidFill>
                  <a:srgbClr val="0308C9"/>
                </a:solidFill>
              </a:rPr>
              <a:t>Contractual Deception or Pressure</a:t>
            </a:r>
            <a:endParaRPr lang="en-US" sz="3600" b="1" dirty="0">
              <a:solidFill>
                <a:srgbClr val="0308C9"/>
              </a:solidFill>
            </a:endParaRPr>
          </a:p>
          <a:p>
            <a:pPr marL="342900" indent="-342900" algn="ctr">
              <a:lnSpc>
                <a:spcPct val="75000"/>
              </a:lnSpc>
              <a:spcBef>
                <a:spcPct val="20000"/>
              </a:spcBef>
              <a:defRPr/>
            </a:pPr>
            <a:r>
              <a:rPr lang="en-US" sz="2800" b="1" i="1" dirty="0" smtClean="0">
                <a:solidFill>
                  <a:srgbClr val="006600"/>
                </a:solidFill>
              </a:rPr>
              <a:t>Definition - Elements of a Contract</a:t>
            </a:r>
            <a:endParaRPr lang="en-US" sz="2800" b="1" i="1" dirty="0">
              <a:solidFill>
                <a:srgbClr val="006600"/>
              </a:solidFill>
            </a:endParaRPr>
          </a:p>
          <a:p>
            <a:pPr>
              <a:lnSpc>
                <a:spcPct val="75000"/>
              </a:lnSpc>
              <a:defRPr/>
            </a:pPr>
            <a:endParaRPr lang="en-US" sz="1000" b="1" i="1" dirty="0"/>
          </a:p>
          <a:p>
            <a:pPr algn="just">
              <a:lnSpc>
                <a:spcPct val="75000"/>
              </a:lnSpc>
              <a:defRPr/>
            </a:pPr>
            <a:endParaRPr lang="en-US" sz="800" b="1" i="1" dirty="0"/>
          </a:p>
          <a:p>
            <a:pPr algn="just">
              <a:lnSpc>
                <a:spcPct val="130000"/>
              </a:lnSpc>
              <a:spcBef>
                <a:spcPts val="0"/>
              </a:spcBef>
              <a:defRPr/>
            </a:pPr>
            <a:r>
              <a:rPr lang="en-US" sz="2400" b="1" dirty="0" smtClean="0"/>
              <a:t>In Accordance with Common Law, the </a:t>
            </a:r>
            <a:r>
              <a:rPr lang="en-US" sz="2400" b="1" dirty="0" smtClean="0">
                <a:solidFill>
                  <a:srgbClr val="0308C9"/>
                </a:solidFill>
              </a:rPr>
              <a:t>Elements of a Contract </a:t>
            </a:r>
            <a:r>
              <a:rPr lang="en-US" sz="2400" b="1" dirty="0" smtClean="0"/>
              <a:t>include:</a:t>
            </a:r>
            <a:endParaRPr lang="en-US" sz="2400" dirty="0"/>
          </a:p>
          <a:p>
            <a:pPr marL="342900" indent="-342900" algn="just">
              <a:lnSpc>
                <a:spcPct val="130000"/>
              </a:lnSpc>
              <a:spcBef>
                <a:spcPts val="0"/>
              </a:spcBef>
              <a:defRPr/>
            </a:pPr>
            <a:endParaRPr lang="en-US" sz="1000" dirty="0"/>
          </a:p>
          <a:p>
            <a:pPr marL="342900" indent="-342900" algn="just">
              <a:lnSpc>
                <a:spcPct val="130000"/>
              </a:lnSpc>
              <a:spcBef>
                <a:spcPts val="0"/>
              </a:spcBef>
              <a:buFont typeface="Arial" panose="020B0604020202020204" pitchFamily="34" charset="0"/>
              <a:buChar char="•"/>
              <a:defRPr/>
            </a:pPr>
            <a:r>
              <a:rPr lang="en-US" altLang="en-US" sz="2400" b="1" i="1" dirty="0">
                <a:solidFill>
                  <a:srgbClr val="C00000"/>
                </a:solidFill>
              </a:rPr>
              <a:t>A</a:t>
            </a:r>
            <a:r>
              <a:rPr lang="en-US" altLang="en-US" sz="2400" b="1" i="1" dirty="0" smtClean="0">
                <a:solidFill>
                  <a:srgbClr val="C00000"/>
                </a:solidFill>
              </a:rPr>
              <a:t>greement,</a:t>
            </a:r>
          </a:p>
          <a:p>
            <a:pPr marL="342900" indent="-342900" algn="just">
              <a:lnSpc>
                <a:spcPct val="130000"/>
              </a:lnSpc>
              <a:spcBef>
                <a:spcPts val="0"/>
              </a:spcBef>
              <a:buFont typeface="Arial" panose="020B0604020202020204" pitchFamily="34" charset="0"/>
              <a:buChar char="•"/>
              <a:defRPr/>
            </a:pPr>
            <a:r>
              <a:rPr lang="en-US" altLang="en-US" sz="2400" b="1" i="1" dirty="0">
                <a:solidFill>
                  <a:srgbClr val="C00000"/>
                </a:solidFill>
              </a:rPr>
              <a:t>B</a:t>
            </a:r>
            <a:r>
              <a:rPr lang="en-US" altLang="en-US" sz="2400" b="1" i="1" dirty="0" smtClean="0">
                <a:solidFill>
                  <a:srgbClr val="C00000"/>
                </a:solidFill>
              </a:rPr>
              <a:t>etween </a:t>
            </a:r>
            <a:r>
              <a:rPr lang="en-US" altLang="en-US" sz="2400" b="1" i="1" dirty="0">
                <a:solidFill>
                  <a:srgbClr val="C00000"/>
                </a:solidFill>
              </a:rPr>
              <a:t>C</a:t>
            </a:r>
            <a:r>
              <a:rPr lang="en-US" altLang="en-US" sz="2400" b="1" i="1" dirty="0" smtClean="0">
                <a:solidFill>
                  <a:srgbClr val="C00000"/>
                </a:solidFill>
              </a:rPr>
              <a:t>ompetent </a:t>
            </a:r>
            <a:r>
              <a:rPr lang="en-US" altLang="en-US" sz="2400" b="1" i="1" dirty="0">
                <a:solidFill>
                  <a:srgbClr val="C00000"/>
                </a:solidFill>
              </a:rPr>
              <a:t>P</a:t>
            </a:r>
            <a:r>
              <a:rPr lang="en-US" altLang="en-US" sz="2400" b="1" i="1" dirty="0" smtClean="0">
                <a:solidFill>
                  <a:srgbClr val="C00000"/>
                </a:solidFill>
              </a:rPr>
              <a:t>arties,</a:t>
            </a:r>
          </a:p>
          <a:p>
            <a:pPr marL="342900" indent="-342900" algn="just">
              <a:lnSpc>
                <a:spcPct val="130000"/>
              </a:lnSpc>
              <a:spcBef>
                <a:spcPts val="0"/>
              </a:spcBef>
              <a:buFont typeface="Arial" panose="020B0604020202020204" pitchFamily="34" charset="0"/>
              <a:buChar char="•"/>
              <a:defRPr/>
            </a:pPr>
            <a:r>
              <a:rPr lang="en-US" altLang="en-US" sz="2400" b="1" i="1" dirty="0">
                <a:solidFill>
                  <a:srgbClr val="C00000"/>
                </a:solidFill>
              </a:rPr>
              <a:t>B</a:t>
            </a:r>
            <a:r>
              <a:rPr lang="en-US" altLang="en-US" sz="2400" b="1" i="1" dirty="0" smtClean="0">
                <a:solidFill>
                  <a:srgbClr val="C00000"/>
                </a:solidFill>
              </a:rPr>
              <a:t>ased </a:t>
            </a:r>
            <a:r>
              <a:rPr lang="en-US" altLang="en-US" sz="2400" b="1" i="1" dirty="0">
                <a:solidFill>
                  <a:srgbClr val="C00000"/>
                </a:solidFill>
              </a:rPr>
              <a:t>on </a:t>
            </a:r>
            <a:r>
              <a:rPr lang="en-US" altLang="en-US" sz="2400" b="1" i="1" dirty="0" smtClean="0">
                <a:solidFill>
                  <a:srgbClr val="C00000"/>
                </a:solidFill>
              </a:rPr>
              <a:t>Genuine </a:t>
            </a:r>
            <a:r>
              <a:rPr lang="en-US" altLang="en-US" sz="2400" b="1" i="1" dirty="0">
                <a:solidFill>
                  <a:srgbClr val="C00000"/>
                </a:solidFill>
              </a:rPr>
              <a:t>A</a:t>
            </a:r>
            <a:r>
              <a:rPr lang="en-US" altLang="en-US" sz="2400" b="1" i="1" dirty="0" smtClean="0">
                <a:solidFill>
                  <a:srgbClr val="C00000"/>
                </a:solidFill>
              </a:rPr>
              <a:t>ssent,</a:t>
            </a:r>
          </a:p>
          <a:p>
            <a:pPr marL="342900" indent="-342900" algn="just">
              <a:lnSpc>
                <a:spcPct val="130000"/>
              </a:lnSpc>
              <a:spcBef>
                <a:spcPts val="0"/>
              </a:spcBef>
              <a:buFont typeface="Arial" panose="020B0604020202020204" pitchFamily="34" charset="0"/>
              <a:buChar char="•"/>
              <a:defRPr/>
            </a:pPr>
            <a:r>
              <a:rPr lang="en-US" altLang="en-US" sz="2400" b="1" i="1" dirty="0">
                <a:solidFill>
                  <a:srgbClr val="C00000"/>
                </a:solidFill>
              </a:rPr>
              <a:t>S</a:t>
            </a:r>
            <a:r>
              <a:rPr lang="en-US" altLang="en-US" sz="2400" b="1" i="1" dirty="0" smtClean="0">
                <a:solidFill>
                  <a:srgbClr val="C00000"/>
                </a:solidFill>
              </a:rPr>
              <a:t>upported </a:t>
            </a:r>
            <a:r>
              <a:rPr lang="en-US" altLang="en-US" sz="2400" b="1" i="1" dirty="0">
                <a:solidFill>
                  <a:srgbClr val="C00000"/>
                </a:solidFill>
              </a:rPr>
              <a:t>by C</a:t>
            </a:r>
            <a:r>
              <a:rPr lang="en-US" altLang="en-US" sz="2400" b="1" i="1" dirty="0" smtClean="0">
                <a:solidFill>
                  <a:srgbClr val="C00000"/>
                </a:solidFill>
              </a:rPr>
              <a:t>onsideration,</a:t>
            </a:r>
          </a:p>
          <a:p>
            <a:pPr marL="342900" indent="-342900" algn="just">
              <a:lnSpc>
                <a:spcPct val="130000"/>
              </a:lnSpc>
              <a:spcBef>
                <a:spcPts val="0"/>
              </a:spcBef>
              <a:buFont typeface="Arial" panose="020B0604020202020204" pitchFamily="34" charset="0"/>
              <a:buChar char="•"/>
              <a:defRPr/>
            </a:pPr>
            <a:r>
              <a:rPr lang="en-US" altLang="en-US" sz="2400" b="1" i="1" dirty="0" smtClean="0">
                <a:solidFill>
                  <a:srgbClr val="C00000"/>
                </a:solidFill>
              </a:rPr>
              <a:t>for </a:t>
            </a:r>
            <a:r>
              <a:rPr lang="en-US" altLang="en-US" sz="2400" b="1" i="1" dirty="0">
                <a:solidFill>
                  <a:srgbClr val="C00000"/>
                </a:solidFill>
              </a:rPr>
              <a:t>L</a:t>
            </a:r>
            <a:r>
              <a:rPr lang="en-US" altLang="en-US" sz="2400" b="1" i="1" dirty="0" smtClean="0">
                <a:solidFill>
                  <a:srgbClr val="C00000"/>
                </a:solidFill>
              </a:rPr>
              <a:t>awful </a:t>
            </a:r>
            <a:r>
              <a:rPr lang="en-US" altLang="en-US" sz="2400" b="1" i="1" dirty="0">
                <a:solidFill>
                  <a:srgbClr val="C00000"/>
                </a:solidFill>
              </a:rPr>
              <a:t>P</a:t>
            </a:r>
            <a:r>
              <a:rPr lang="en-US" altLang="en-US" sz="2400" b="1" i="1" dirty="0" smtClean="0">
                <a:solidFill>
                  <a:srgbClr val="C00000"/>
                </a:solidFill>
              </a:rPr>
              <a:t>urpose </a:t>
            </a:r>
            <a:r>
              <a:rPr lang="en-US" altLang="en-US" sz="2400" b="1" i="1" dirty="0">
                <a:solidFill>
                  <a:srgbClr val="C00000"/>
                </a:solidFill>
              </a:rPr>
              <a:t>S</a:t>
            </a:r>
            <a:r>
              <a:rPr lang="en-US" altLang="en-US" sz="2400" b="1" i="1" dirty="0" smtClean="0">
                <a:solidFill>
                  <a:srgbClr val="C00000"/>
                </a:solidFill>
              </a:rPr>
              <a:t>ubject </a:t>
            </a:r>
            <a:r>
              <a:rPr lang="en-US" altLang="en-US" sz="2400" b="1" i="1" dirty="0">
                <a:solidFill>
                  <a:srgbClr val="C00000"/>
                </a:solidFill>
              </a:rPr>
              <a:t>M</a:t>
            </a:r>
            <a:r>
              <a:rPr lang="en-US" altLang="en-US" sz="2400" b="1" i="1" dirty="0" smtClean="0">
                <a:solidFill>
                  <a:srgbClr val="C00000"/>
                </a:solidFill>
              </a:rPr>
              <a:t>atter,</a:t>
            </a:r>
          </a:p>
          <a:p>
            <a:pPr marL="342900" indent="-342900" algn="just">
              <a:lnSpc>
                <a:spcPct val="130000"/>
              </a:lnSpc>
              <a:spcBef>
                <a:spcPts val="0"/>
              </a:spcBef>
              <a:buFont typeface="Arial" panose="020B0604020202020204" pitchFamily="34" charset="0"/>
              <a:buChar char="•"/>
              <a:defRPr/>
            </a:pPr>
            <a:r>
              <a:rPr lang="en-US" altLang="en-US" sz="2400" b="1" i="1" dirty="0" smtClean="0">
                <a:solidFill>
                  <a:srgbClr val="C00000"/>
                </a:solidFill>
              </a:rPr>
              <a:t>in </a:t>
            </a:r>
            <a:r>
              <a:rPr lang="en-US" altLang="en-US" sz="2400" b="1" i="1" dirty="0">
                <a:solidFill>
                  <a:srgbClr val="C00000"/>
                </a:solidFill>
              </a:rPr>
              <a:t>L</a:t>
            </a:r>
            <a:r>
              <a:rPr lang="en-US" altLang="en-US" sz="2400" b="1" i="1" dirty="0" smtClean="0">
                <a:solidFill>
                  <a:srgbClr val="C00000"/>
                </a:solidFill>
              </a:rPr>
              <a:t>egal </a:t>
            </a:r>
            <a:r>
              <a:rPr lang="en-US" altLang="en-US" sz="2400" b="1" i="1" dirty="0">
                <a:solidFill>
                  <a:srgbClr val="C00000"/>
                </a:solidFill>
              </a:rPr>
              <a:t>F</a:t>
            </a:r>
            <a:r>
              <a:rPr lang="en-US" altLang="en-US" sz="2400" b="1" i="1" dirty="0" smtClean="0">
                <a:solidFill>
                  <a:srgbClr val="C00000"/>
                </a:solidFill>
              </a:rPr>
              <a:t>orm</a:t>
            </a:r>
            <a:r>
              <a:rPr lang="en-US" altLang="en-US" sz="2400" b="1" i="1" dirty="0">
                <a:solidFill>
                  <a:srgbClr val="C00000"/>
                </a:solidFill>
              </a:rPr>
              <a:t>.</a:t>
            </a:r>
            <a:endParaRPr lang="en-US" sz="1000" b="1" i="1" dirty="0">
              <a:solidFill>
                <a:srgbClr val="C00000"/>
              </a:solidFill>
            </a:endParaRPr>
          </a:p>
        </p:txBody>
      </p:sp>
    </p:spTree>
    <p:extLst>
      <p:ext uri="{BB962C8B-B14F-4D97-AF65-F5344CB8AC3E}">
        <p14:creationId xmlns:p14="http://schemas.microsoft.com/office/powerpoint/2010/main" val="11628629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818080"/>
            <a:ext cx="8382000" cy="5715000"/>
          </a:xfrm>
          <a:prstGeom prst="rect">
            <a:avLst/>
          </a:prstGeom>
          <a:noFill/>
          <a:ln w="9525">
            <a:noFill/>
            <a:miter lim="800000"/>
            <a:headEnd/>
            <a:tailEnd/>
          </a:ln>
        </p:spPr>
        <p:txBody>
          <a:bodyPr/>
          <a:lstStyle/>
          <a:p>
            <a:pPr marL="342900" indent="-342900" algn="ctr">
              <a:spcBef>
                <a:spcPts val="0"/>
              </a:spcBef>
              <a:defRPr/>
            </a:pPr>
            <a:r>
              <a:rPr lang="en-US" sz="3600" b="1" dirty="0">
                <a:solidFill>
                  <a:srgbClr val="0308C9"/>
                </a:solidFill>
              </a:rPr>
              <a:t>Contractual </a:t>
            </a:r>
            <a:r>
              <a:rPr lang="en-US" sz="3600" b="1" dirty="0" smtClean="0">
                <a:solidFill>
                  <a:srgbClr val="0308C9"/>
                </a:solidFill>
              </a:rPr>
              <a:t>Deception or Pressure</a:t>
            </a:r>
            <a:endParaRPr lang="en-US" sz="3600" b="1" dirty="0">
              <a:solidFill>
                <a:srgbClr val="0308C9"/>
              </a:solidFill>
            </a:endParaRPr>
          </a:p>
          <a:p>
            <a:pPr marL="342900" indent="-342900" algn="ctr">
              <a:spcBef>
                <a:spcPts val="0"/>
              </a:spcBef>
              <a:defRPr/>
            </a:pPr>
            <a:r>
              <a:rPr lang="en-US" sz="2700" b="1" i="1" dirty="0" smtClean="0">
                <a:solidFill>
                  <a:srgbClr val="006600"/>
                </a:solidFill>
              </a:rPr>
              <a:t>Definition – Deception / Pressure - Reasoning</a:t>
            </a:r>
            <a:endParaRPr lang="en-US" sz="2700" b="1" i="1" dirty="0">
              <a:solidFill>
                <a:srgbClr val="006600"/>
              </a:solidFill>
            </a:endParaRPr>
          </a:p>
          <a:p>
            <a:pPr>
              <a:spcBef>
                <a:spcPts val="0"/>
              </a:spcBef>
              <a:defRPr/>
            </a:pPr>
            <a:endParaRPr lang="en-US" sz="1000" b="1" i="1" dirty="0"/>
          </a:p>
          <a:p>
            <a:pPr algn="just">
              <a:spcBef>
                <a:spcPts val="0"/>
              </a:spcBef>
              <a:defRPr/>
            </a:pPr>
            <a:endParaRPr lang="en-US" sz="800" b="1" i="1" dirty="0"/>
          </a:p>
          <a:p>
            <a:pPr algn="just" eaLnBrk="1" hangingPunct="1">
              <a:spcBef>
                <a:spcPts val="0"/>
              </a:spcBef>
              <a:defRPr/>
            </a:pPr>
            <a:r>
              <a:rPr lang="en-US" altLang="en-US" sz="2000" dirty="0" smtClean="0"/>
              <a:t>The reason the law is concerned regarding </a:t>
            </a:r>
            <a:r>
              <a:rPr lang="en-US" altLang="en-US" sz="2000" b="1" dirty="0" smtClean="0">
                <a:solidFill>
                  <a:srgbClr val="C00000"/>
                </a:solidFill>
              </a:rPr>
              <a:t>Deception and Pressure</a:t>
            </a:r>
            <a:r>
              <a:rPr lang="en-US" altLang="en-US" sz="2000" dirty="0" smtClean="0"/>
              <a:t>, is because in order to fully agree to a contract, the parties must have:  </a:t>
            </a:r>
          </a:p>
          <a:p>
            <a:pPr eaLnBrk="1" hangingPunct="1">
              <a:spcBef>
                <a:spcPts val="0"/>
              </a:spcBef>
              <a:defRPr/>
            </a:pPr>
            <a:endParaRPr lang="en-US" altLang="en-US" sz="1000" dirty="0"/>
          </a:p>
          <a:p>
            <a:pPr algn="ctr" eaLnBrk="1" hangingPunct="1">
              <a:spcBef>
                <a:spcPts val="0"/>
              </a:spcBef>
              <a:defRPr/>
            </a:pPr>
            <a:r>
              <a:rPr lang="en-US" altLang="en-US" sz="2400" b="1" i="1" dirty="0" smtClean="0">
                <a:solidFill>
                  <a:srgbClr val="0308C9"/>
                </a:solidFill>
              </a:rPr>
              <a:t>“Genuine Assent”  </a:t>
            </a:r>
          </a:p>
          <a:p>
            <a:pPr eaLnBrk="1" hangingPunct="1">
              <a:spcBef>
                <a:spcPts val="0"/>
              </a:spcBef>
              <a:defRPr/>
            </a:pPr>
            <a:endParaRPr lang="en-US" altLang="en-US" sz="1000" dirty="0"/>
          </a:p>
          <a:p>
            <a:pPr algn="just">
              <a:spcBef>
                <a:spcPts val="0"/>
              </a:spcBef>
              <a:defRPr/>
            </a:pPr>
            <a:r>
              <a:rPr lang="en-US" altLang="en-US" sz="2000" dirty="0"/>
              <a:t>According to Black’s law dictionary, </a:t>
            </a:r>
            <a:r>
              <a:rPr lang="en-US" altLang="en-US" sz="2000" b="1" i="1" dirty="0">
                <a:solidFill>
                  <a:srgbClr val="0308C9"/>
                </a:solidFill>
              </a:rPr>
              <a:t>genuine assent</a:t>
            </a:r>
            <a:r>
              <a:rPr lang="en-US" altLang="en-US" sz="2000" b="1" i="1" dirty="0">
                <a:solidFill>
                  <a:srgbClr val="C00000"/>
                </a:solidFill>
              </a:rPr>
              <a:t> </a:t>
            </a:r>
            <a:r>
              <a:rPr lang="en-US" altLang="en-US" sz="2000" dirty="0"/>
              <a:t>is defined as: </a:t>
            </a:r>
          </a:p>
          <a:p>
            <a:pPr algn="just">
              <a:spcBef>
                <a:spcPts val="0"/>
              </a:spcBef>
              <a:defRPr/>
            </a:pPr>
            <a:endParaRPr lang="en-US" altLang="en-US" sz="800" b="1" dirty="0"/>
          </a:p>
          <a:p>
            <a:pPr algn="just">
              <a:spcBef>
                <a:spcPts val="0"/>
              </a:spcBef>
              <a:defRPr/>
            </a:pPr>
            <a:r>
              <a:rPr lang="en-US" altLang="en-US" sz="2400" b="1" i="1" dirty="0">
                <a:solidFill>
                  <a:srgbClr val="C00000"/>
                </a:solidFill>
              </a:rPr>
              <a:t>“Agreement, approval or permission that is authentic, real and has the quality of what it is purported to be</a:t>
            </a:r>
            <a:r>
              <a:rPr lang="en-US" altLang="en-US" sz="2400" b="1" i="1" dirty="0" smtClean="0">
                <a:solidFill>
                  <a:srgbClr val="C00000"/>
                </a:solidFill>
              </a:rPr>
              <a:t>.”</a:t>
            </a:r>
          </a:p>
          <a:p>
            <a:pPr algn="just">
              <a:spcBef>
                <a:spcPts val="0"/>
              </a:spcBef>
              <a:defRPr/>
            </a:pPr>
            <a:endParaRPr lang="en-US" sz="1600" b="1" i="1" dirty="0">
              <a:solidFill>
                <a:srgbClr val="C00000"/>
              </a:solidFill>
            </a:endParaRPr>
          </a:p>
          <a:p>
            <a:pPr algn="just">
              <a:spcBef>
                <a:spcPts val="0"/>
              </a:spcBef>
              <a:defRPr/>
            </a:pPr>
            <a:r>
              <a:rPr lang="en-US" altLang="en-US" dirty="0" smtClean="0"/>
              <a:t>When there is a </a:t>
            </a:r>
            <a:r>
              <a:rPr lang="en-US" altLang="en-US" b="1" dirty="0" smtClean="0">
                <a:solidFill>
                  <a:srgbClr val="C00000"/>
                </a:solidFill>
              </a:rPr>
              <a:t>Deception or Pressure </a:t>
            </a:r>
            <a:r>
              <a:rPr lang="en-US" altLang="en-US" dirty="0" smtClean="0"/>
              <a:t>in the contract, there can be no </a:t>
            </a:r>
            <a:r>
              <a:rPr lang="en-US" altLang="en-US" b="1" dirty="0" smtClean="0">
                <a:solidFill>
                  <a:srgbClr val="0000FF"/>
                </a:solidFill>
              </a:rPr>
              <a:t>genuine assent</a:t>
            </a:r>
            <a:r>
              <a:rPr lang="en-US" altLang="en-US" dirty="0" smtClean="0"/>
              <a:t>, as  </a:t>
            </a:r>
            <a:r>
              <a:rPr lang="en-US" altLang="en-US" dirty="0"/>
              <a:t>ability of the parties to </a:t>
            </a:r>
            <a:r>
              <a:rPr lang="en-US" altLang="en-US" dirty="0" smtClean="0"/>
              <a:t>truly understand </a:t>
            </a:r>
            <a:r>
              <a:rPr lang="en-US" altLang="en-US" dirty="0"/>
              <a:t>the terms, conditions, duties and responsibilities of the agreement to which they are </a:t>
            </a:r>
            <a:r>
              <a:rPr lang="en-US" altLang="en-US" dirty="0" smtClean="0"/>
              <a:t>entering </a:t>
            </a:r>
            <a:r>
              <a:rPr lang="en-US" altLang="en-US" b="1" i="1" dirty="0" smtClean="0">
                <a:solidFill>
                  <a:srgbClr val="0000FF"/>
                </a:solidFill>
              </a:rPr>
              <a:t>is not what they believed it to be, or they were forced against their will to enter into it </a:t>
            </a:r>
            <a:r>
              <a:rPr lang="en-US" altLang="en-US" dirty="0" smtClean="0"/>
              <a:t>(so as to remove the essential element or assent).</a:t>
            </a:r>
            <a:endParaRPr lang="en-US" dirty="0"/>
          </a:p>
        </p:txBody>
      </p:sp>
    </p:spTree>
    <p:extLst>
      <p:ext uri="{BB962C8B-B14F-4D97-AF65-F5344CB8AC3E}">
        <p14:creationId xmlns:p14="http://schemas.microsoft.com/office/powerpoint/2010/main" val="27152312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63748" y="818080"/>
            <a:ext cx="8382000" cy="5715000"/>
          </a:xfrm>
          <a:prstGeom prst="rect">
            <a:avLst/>
          </a:prstGeom>
          <a:noFill/>
          <a:ln w="9525">
            <a:noFill/>
            <a:miter lim="800000"/>
            <a:headEnd/>
            <a:tailEnd/>
          </a:ln>
        </p:spPr>
        <p:txBody>
          <a:bodyPr/>
          <a:lstStyle/>
          <a:p>
            <a:pPr marL="342900" indent="-342900" algn="ctr">
              <a:lnSpc>
                <a:spcPct val="85000"/>
              </a:lnSpc>
              <a:spcBef>
                <a:spcPts val="0"/>
              </a:spcBef>
              <a:defRPr/>
            </a:pPr>
            <a:r>
              <a:rPr lang="en-US" sz="3600" b="1" dirty="0">
                <a:solidFill>
                  <a:srgbClr val="0308C9"/>
                </a:solidFill>
              </a:rPr>
              <a:t>Contractual Deception or Pressure </a:t>
            </a:r>
            <a:r>
              <a:rPr lang="en-US" sz="2800" b="1" i="1" dirty="0" smtClean="0">
                <a:solidFill>
                  <a:srgbClr val="006600"/>
                </a:solidFill>
              </a:rPr>
              <a:t>Definitions - Generally</a:t>
            </a:r>
            <a:endParaRPr lang="en-US" sz="2800" b="1" i="1" dirty="0">
              <a:solidFill>
                <a:srgbClr val="006600"/>
              </a:solidFill>
            </a:endParaRPr>
          </a:p>
          <a:p>
            <a:pPr algn="just">
              <a:lnSpc>
                <a:spcPct val="85000"/>
              </a:lnSpc>
              <a:spcBef>
                <a:spcPts val="0"/>
              </a:spcBef>
              <a:defRPr/>
            </a:pPr>
            <a:endParaRPr lang="en-US" sz="800" b="1" i="1" dirty="0"/>
          </a:p>
          <a:p>
            <a:pPr algn="just" eaLnBrk="1" hangingPunct="1">
              <a:lnSpc>
                <a:spcPct val="85000"/>
              </a:lnSpc>
              <a:spcBef>
                <a:spcPts val="0"/>
              </a:spcBef>
              <a:defRPr/>
            </a:pPr>
            <a:r>
              <a:rPr lang="en-US" altLang="en-US" dirty="0" smtClean="0"/>
              <a:t>Because of </a:t>
            </a:r>
            <a:r>
              <a:rPr lang="en-US" altLang="en-US" b="1" i="1" dirty="0" smtClean="0"/>
              <a:t>Genuine Intent</a:t>
            </a:r>
            <a:r>
              <a:rPr lang="en-US" altLang="en-US" dirty="0" smtClean="0"/>
              <a:t>, </a:t>
            </a:r>
            <a:r>
              <a:rPr lang="en-US" altLang="en-US" b="1" dirty="0" smtClean="0">
                <a:solidFill>
                  <a:srgbClr val="0000FF"/>
                </a:solidFill>
              </a:rPr>
              <a:t>contracts</a:t>
            </a:r>
            <a:r>
              <a:rPr lang="en-US" altLang="en-US" dirty="0" smtClean="0"/>
              <a:t>, are impeded from enforcement where </a:t>
            </a:r>
            <a:r>
              <a:rPr lang="en-US" altLang="en-US" b="1" i="1" dirty="0" smtClean="0">
                <a:solidFill>
                  <a:srgbClr val="C00000"/>
                </a:solidFill>
              </a:rPr>
              <a:t>intentional misrepresentation</a:t>
            </a:r>
            <a:r>
              <a:rPr lang="en-US" altLang="en-US" b="1" i="1" dirty="0" smtClean="0"/>
              <a:t>, </a:t>
            </a:r>
            <a:r>
              <a:rPr lang="en-US" altLang="en-US" b="1" i="1" dirty="0" smtClean="0">
                <a:solidFill>
                  <a:srgbClr val="C00000"/>
                </a:solidFill>
              </a:rPr>
              <a:t>fraud</a:t>
            </a:r>
            <a:r>
              <a:rPr lang="en-US" altLang="en-US" b="1" i="1" dirty="0" smtClean="0"/>
              <a:t>, </a:t>
            </a:r>
            <a:r>
              <a:rPr lang="en-US" altLang="en-US" b="1" i="1" dirty="0" smtClean="0">
                <a:solidFill>
                  <a:srgbClr val="C00000"/>
                </a:solidFill>
              </a:rPr>
              <a:t>negligent misrepresentation</a:t>
            </a:r>
            <a:r>
              <a:rPr lang="en-US" altLang="en-US" b="1" i="1" dirty="0" smtClean="0"/>
              <a:t>, </a:t>
            </a:r>
            <a:r>
              <a:rPr lang="en-US" altLang="en-US" b="1" i="1" dirty="0" smtClean="0">
                <a:solidFill>
                  <a:srgbClr val="C00000"/>
                </a:solidFill>
              </a:rPr>
              <a:t>non disclosure</a:t>
            </a:r>
            <a:r>
              <a:rPr lang="en-US" altLang="en-US" b="1" i="1" dirty="0" smtClean="0"/>
              <a:t>,</a:t>
            </a:r>
            <a:r>
              <a:rPr lang="en-US" altLang="en-US" b="1" i="1" dirty="0" smtClean="0">
                <a:solidFill>
                  <a:srgbClr val="C00000"/>
                </a:solidFill>
              </a:rPr>
              <a:t> duress, undue influence</a:t>
            </a:r>
            <a:r>
              <a:rPr lang="en-US" altLang="en-US" b="1" i="1" dirty="0" smtClean="0"/>
              <a:t> or </a:t>
            </a:r>
            <a:r>
              <a:rPr lang="en-US" altLang="en-US" b="1" i="1" dirty="0" err="1" smtClean="0">
                <a:solidFill>
                  <a:srgbClr val="C00000"/>
                </a:solidFill>
              </a:rPr>
              <a:t>unconscionability</a:t>
            </a:r>
            <a:r>
              <a:rPr lang="en-US" altLang="en-US" b="1" i="1" dirty="0" smtClean="0"/>
              <a:t> </a:t>
            </a:r>
            <a:r>
              <a:rPr lang="en-US" altLang="en-US" dirty="0" smtClean="0"/>
              <a:t>have taken place.  These issues are defined as follows:</a:t>
            </a:r>
          </a:p>
          <a:p>
            <a:pPr algn="just" eaLnBrk="1" hangingPunct="1">
              <a:lnSpc>
                <a:spcPct val="85000"/>
              </a:lnSpc>
              <a:spcBef>
                <a:spcPts val="0"/>
              </a:spcBef>
              <a:defRPr/>
            </a:pPr>
            <a:endParaRPr lang="en-US" sz="1000" b="1" i="1" dirty="0">
              <a:solidFill>
                <a:srgbClr val="C00000"/>
              </a:solidFill>
            </a:endParaRPr>
          </a:p>
          <a:p>
            <a:pPr algn="just" eaLnBrk="1" hangingPunct="1">
              <a:lnSpc>
                <a:spcPct val="85000"/>
              </a:lnSpc>
              <a:spcBef>
                <a:spcPts val="0"/>
              </a:spcBef>
              <a:defRPr/>
            </a:pPr>
            <a:r>
              <a:rPr lang="en-US" sz="1600" b="1" i="1" dirty="0" smtClean="0">
                <a:solidFill>
                  <a:srgbClr val="0000FF"/>
                </a:solidFill>
              </a:rPr>
              <a:t>Intentional Misrepresentation:</a:t>
            </a:r>
            <a:r>
              <a:rPr lang="en-US" sz="1600" dirty="0" smtClean="0">
                <a:solidFill>
                  <a:srgbClr val="0000FF"/>
                </a:solidFill>
              </a:rPr>
              <a:t>  </a:t>
            </a:r>
            <a:r>
              <a:rPr lang="en-US" sz="1600" dirty="0" smtClean="0"/>
              <a:t>The act of intentionally or purposefully making a false or misleading assertion about something with the intent to deceive. </a:t>
            </a:r>
          </a:p>
          <a:p>
            <a:pPr algn="just">
              <a:lnSpc>
                <a:spcPct val="85000"/>
              </a:lnSpc>
              <a:spcBef>
                <a:spcPts val="0"/>
              </a:spcBef>
            </a:pPr>
            <a:endParaRPr lang="en-US" sz="500" dirty="0"/>
          </a:p>
          <a:p>
            <a:pPr algn="just">
              <a:lnSpc>
                <a:spcPct val="85000"/>
              </a:lnSpc>
              <a:spcBef>
                <a:spcPts val="0"/>
              </a:spcBef>
            </a:pPr>
            <a:r>
              <a:rPr lang="en-US" sz="1600" b="1" i="1" dirty="0" smtClean="0">
                <a:solidFill>
                  <a:srgbClr val="0000FF"/>
                </a:solidFill>
              </a:rPr>
              <a:t>Fraud:</a:t>
            </a:r>
            <a:r>
              <a:rPr lang="en-US" sz="1600" dirty="0" smtClean="0">
                <a:solidFill>
                  <a:srgbClr val="0000FF"/>
                </a:solidFill>
              </a:rPr>
              <a:t> </a:t>
            </a:r>
            <a:r>
              <a:rPr lang="en-US" sz="1600" dirty="0" smtClean="0"/>
              <a:t>An intentional misrepresentation of a material fact, made for the purpose of inducing another to act to their detriment.</a:t>
            </a:r>
            <a:endParaRPr lang="en-US" altLang="en-US" sz="1600" dirty="0" smtClean="0"/>
          </a:p>
          <a:p>
            <a:pPr algn="just">
              <a:lnSpc>
                <a:spcPct val="85000"/>
              </a:lnSpc>
              <a:spcBef>
                <a:spcPts val="0"/>
              </a:spcBef>
            </a:pPr>
            <a:endParaRPr lang="en-US" altLang="en-US" sz="500" dirty="0"/>
          </a:p>
          <a:p>
            <a:pPr algn="just">
              <a:lnSpc>
                <a:spcPct val="85000"/>
              </a:lnSpc>
              <a:spcBef>
                <a:spcPts val="0"/>
              </a:spcBef>
            </a:pPr>
            <a:r>
              <a:rPr lang="en-US" sz="1600" b="1" i="1" dirty="0" smtClean="0">
                <a:solidFill>
                  <a:srgbClr val="0000FF"/>
                </a:solidFill>
              </a:rPr>
              <a:t>Negligent Misrepresentation:</a:t>
            </a:r>
            <a:r>
              <a:rPr lang="en-US" sz="1600" dirty="0" smtClean="0">
                <a:solidFill>
                  <a:srgbClr val="0000FF"/>
                </a:solidFill>
              </a:rPr>
              <a:t>  </a:t>
            </a:r>
            <a:r>
              <a:rPr lang="en-US" sz="1600" dirty="0" smtClean="0"/>
              <a:t>A careless or inadvertent false statement made in circumstances where care should have been undertaken.  </a:t>
            </a:r>
          </a:p>
          <a:p>
            <a:pPr>
              <a:lnSpc>
                <a:spcPct val="85000"/>
              </a:lnSpc>
              <a:spcBef>
                <a:spcPts val="0"/>
              </a:spcBef>
            </a:pPr>
            <a:endParaRPr lang="en-US" sz="500" dirty="0">
              <a:solidFill>
                <a:srgbClr val="0000FF"/>
              </a:solidFill>
            </a:endParaRPr>
          </a:p>
          <a:p>
            <a:pPr algn="just">
              <a:lnSpc>
                <a:spcPct val="85000"/>
              </a:lnSpc>
              <a:spcBef>
                <a:spcPts val="0"/>
              </a:spcBef>
            </a:pPr>
            <a:r>
              <a:rPr lang="en-US" sz="1600" b="1" i="1" dirty="0" smtClean="0">
                <a:solidFill>
                  <a:srgbClr val="0000FF"/>
                </a:solidFill>
              </a:rPr>
              <a:t>Non Disclosure: </a:t>
            </a:r>
            <a:r>
              <a:rPr lang="en-US" sz="1600" dirty="0" smtClean="0"/>
              <a:t>The failure or refusal to reveal something that either might be or is required to be revealed.</a:t>
            </a:r>
          </a:p>
          <a:p>
            <a:pPr algn="just">
              <a:lnSpc>
                <a:spcPct val="85000"/>
              </a:lnSpc>
              <a:spcBef>
                <a:spcPts val="0"/>
              </a:spcBef>
            </a:pPr>
            <a:endParaRPr lang="en-US" sz="500" dirty="0"/>
          </a:p>
          <a:p>
            <a:pPr algn="just">
              <a:lnSpc>
                <a:spcPct val="85000"/>
              </a:lnSpc>
              <a:spcBef>
                <a:spcPts val="0"/>
              </a:spcBef>
            </a:pPr>
            <a:r>
              <a:rPr lang="en-US" sz="1600" b="1" i="1" dirty="0" smtClean="0">
                <a:solidFill>
                  <a:srgbClr val="0000FF"/>
                </a:solidFill>
              </a:rPr>
              <a:t>Undue Influence:</a:t>
            </a:r>
            <a:r>
              <a:rPr lang="en-US" sz="1600" dirty="0" smtClean="0">
                <a:solidFill>
                  <a:srgbClr val="0000FF"/>
                </a:solidFill>
              </a:rPr>
              <a:t> </a:t>
            </a:r>
            <a:r>
              <a:rPr lang="en-US" sz="1600" dirty="0" smtClean="0"/>
              <a:t>The improper use of power or trust in a way that deprives a person of free will and substitutes another’s objective.</a:t>
            </a:r>
            <a:endParaRPr lang="en-US" sz="1600" dirty="0"/>
          </a:p>
          <a:p>
            <a:pPr algn="just">
              <a:lnSpc>
                <a:spcPct val="85000"/>
              </a:lnSpc>
              <a:spcBef>
                <a:spcPts val="0"/>
              </a:spcBef>
            </a:pPr>
            <a:endParaRPr lang="en-US" sz="500" b="1" i="1" dirty="0" smtClean="0">
              <a:solidFill>
                <a:srgbClr val="0000FF"/>
              </a:solidFill>
            </a:endParaRPr>
          </a:p>
          <a:p>
            <a:pPr algn="just">
              <a:lnSpc>
                <a:spcPct val="85000"/>
              </a:lnSpc>
              <a:spcBef>
                <a:spcPts val="0"/>
              </a:spcBef>
            </a:pPr>
            <a:r>
              <a:rPr lang="en-US" sz="1600" b="1" i="1" dirty="0" smtClean="0">
                <a:solidFill>
                  <a:srgbClr val="0000FF"/>
                </a:solidFill>
              </a:rPr>
              <a:t>Duress:</a:t>
            </a:r>
            <a:r>
              <a:rPr lang="en-US" sz="1600" dirty="0" smtClean="0">
                <a:solidFill>
                  <a:srgbClr val="0000FF"/>
                </a:solidFill>
              </a:rPr>
              <a:t> </a:t>
            </a:r>
            <a:r>
              <a:rPr lang="en-US" sz="1600" dirty="0" smtClean="0"/>
              <a:t>A threat made to compel or induce a person to do something against their will or judgment.</a:t>
            </a:r>
          </a:p>
          <a:p>
            <a:pPr algn="just">
              <a:lnSpc>
                <a:spcPct val="85000"/>
              </a:lnSpc>
              <a:spcBef>
                <a:spcPts val="0"/>
              </a:spcBef>
            </a:pPr>
            <a:endParaRPr lang="en-US" sz="500" dirty="0"/>
          </a:p>
          <a:p>
            <a:pPr algn="just" eaLnBrk="1" hangingPunct="1">
              <a:lnSpc>
                <a:spcPct val="80000"/>
              </a:lnSpc>
              <a:spcBef>
                <a:spcPts val="0"/>
              </a:spcBef>
              <a:defRPr/>
            </a:pPr>
            <a:r>
              <a:rPr lang="en-US" sz="1600" b="1" i="1" dirty="0" err="1" smtClean="0">
                <a:solidFill>
                  <a:srgbClr val="0000FF"/>
                </a:solidFill>
              </a:rPr>
              <a:t>Unconscionability</a:t>
            </a:r>
            <a:r>
              <a:rPr lang="en-US" sz="1600" b="1" i="1" dirty="0" smtClean="0">
                <a:solidFill>
                  <a:srgbClr val="0000FF"/>
                </a:solidFill>
              </a:rPr>
              <a:t>:</a:t>
            </a:r>
            <a:r>
              <a:rPr lang="en-US" sz="1600" dirty="0" smtClean="0">
                <a:solidFill>
                  <a:srgbClr val="0000FF"/>
                </a:solidFill>
              </a:rPr>
              <a:t> </a:t>
            </a:r>
            <a:r>
              <a:rPr lang="en-US" sz="1600" dirty="0" smtClean="0"/>
              <a:t>Where</a:t>
            </a:r>
            <a:r>
              <a:rPr lang="en-US" sz="1600" dirty="0" smtClean="0">
                <a:solidFill>
                  <a:srgbClr val="0000FF"/>
                </a:solidFill>
              </a:rPr>
              <a:t> </a:t>
            </a:r>
            <a:r>
              <a:rPr lang="en-US" sz="1600" dirty="0"/>
              <a:t>one party to a contract of exerts such extreme unfairness in a contract (when viewed through an objective standard), so that the other party lacks a meaningful choice.  In such </a:t>
            </a:r>
            <a:r>
              <a:rPr lang="en-US" sz="1600" dirty="0" smtClean="0"/>
              <a:t>case, </a:t>
            </a:r>
            <a:r>
              <a:rPr lang="en-US" sz="1600" dirty="0"/>
              <a:t>the contract’s terms are deemed so shockingly unfair as to unreasonably favor the other party, and thereby “shock the conscious of the court”.</a:t>
            </a:r>
          </a:p>
          <a:p>
            <a:pPr algn="just">
              <a:lnSpc>
                <a:spcPct val="85000"/>
              </a:lnSpc>
              <a:spcBef>
                <a:spcPts val="0"/>
              </a:spcBef>
            </a:pPr>
            <a:endParaRPr lang="en-US" altLang="en-US" sz="1600" b="1" i="1" dirty="0" smtClean="0">
              <a:solidFill>
                <a:srgbClr val="0000FF"/>
              </a:solidFill>
            </a:endParaRPr>
          </a:p>
        </p:txBody>
      </p:sp>
    </p:spTree>
    <p:extLst>
      <p:ext uri="{BB962C8B-B14F-4D97-AF65-F5344CB8AC3E}">
        <p14:creationId xmlns:p14="http://schemas.microsoft.com/office/powerpoint/2010/main" val="41829882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818080"/>
            <a:ext cx="8382000" cy="5715000"/>
          </a:xfrm>
          <a:prstGeom prst="rect">
            <a:avLst/>
          </a:prstGeom>
          <a:noFill/>
          <a:ln w="9525">
            <a:noFill/>
            <a:miter lim="800000"/>
            <a:headEnd/>
            <a:tailEnd/>
          </a:ln>
        </p:spPr>
        <p:txBody>
          <a:bodyPr/>
          <a:lstStyle/>
          <a:p>
            <a:pPr marL="342900" indent="-342900" algn="ctr">
              <a:lnSpc>
                <a:spcPct val="92000"/>
              </a:lnSpc>
              <a:spcBef>
                <a:spcPts val="0"/>
              </a:spcBef>
              <a:defRPr/>
            </a:pPr>
            <a:r>
              <a:rPr lang="en-US" sz="3600" b="1" dirty="0">
                <a:solidFill>
                  <a:srgbClr val="0308C9"/>
                </a:solidFill>
              </a:rPr>
              <a:t>Contractual Deception or Pressure </a:t>
            </a:r>
            <a:r>
              <a:rPr lang="en-US" sz="2800" b="1" i="1" dirty="0" smtClean="0">
                <a:solidFill>
                  <a:srgbClr val="006600"/>
                </a:solidFill>
              </a:rPr>
              <a:t>Intentional Misrepresentation</a:t>
            </a:r>
            <a:endParaRPr lang="en-US" sz="2800" b="1" i="1" dirty="0">
              <a:solidFill>
                <a:srgbClr val="006600"/>
              </a:solidFill>
            </a:endParaRPr>
          </a:p>
          <a:p>
            <a:pPr algn="just">
              <a:lnSpc>
                <a:spcPct val="92000"/>
              </a:lnSpc>
              <a:spcBef>
                <a:spcPts val="0"/>
              </a:spcBef>
              <a:defRPr/>
            </a:pPr>
            <a:endParaRPr lang="en-US" sz="1000" b="1" i="1" dirty="0"/>
          </a:p>
          <a:p>
            <a:pPr algn="just">
              <a:lnSpc>
                <a:spcPct val="92000"/>
              </a:lnSpc>
              <a:spcBef>
                <a:spcPts val="0"/>
              </a:spcBef>
              <a:defRPr/>
            </a:pPr>
            <a:endParaRPr lang="en-US" sz="800" b="1" i="1" dirty="0"/>
          </a:p>
          <a:p>
            <a:pPr algn="just" eaLnBrk="1" hangingPunct="1">
              <a:lnSpc>
                <a:spcPct val="92000"/>
              </a:lnSpc>
              <a:spcBef>
                <a:spcPts val="0"/>
              </a:spcBef>
              <a:defRPr/>
            </a:pPr>
            <a:r>
              <a:rPr lang="en-US" altLang="en-US" sz="2000" dirty="0" smtClean="0"/>
              <a:t>Because of </a:t>
            </a:r>
            <a:r>
              <a:rPr lang="en-US" altLang="en-US" sz="2000" b="1" i="1" dirty="0" smtClean="0"/>
              <a:t>Genuine Intent</a:t>
            </a:r>
            <a:r>
              <a:rPr lang="en-US" altLang="en-US" sz="2000" dirty="0" smtClean="0"/>
              <a:t>, </a:t>
            </a:r>
            <a:r>
              <a:rPr lang="en-US" altLang="en-US" sz="2000" b="1" dirty="0" smtClean="0">
                <a:solidFill>
                  <a:srgbClr val="0000FF"/>
                </a:solidFill>
              </a:rPr>
              <a:t>contracts</a:t>
            </a:r>
            <a:r>
              <a:rPr lang="en-US" altLang="en-US" sz="2000" dirty="0" smtClean="0"/>
              <a:t>, are impeded from enforcement where </a:t>
            </a:r>
            <a:r>
              <a:rPr lang="en-US" altLang="en-US" sz="2000" b="1" i="1" dirty="0" smtClean="0">
                <a:solidFill>
                  <a:srgbClr val="C00000"/>
                </a:solidFill>
              </a:rPr>
              <a:t>intentional misrepresentation </a:t>
            </a:r>
            <a:r>
              <a:rPr lang="en-US" altLang="en-US" sz="2000" dirty="0" smtClean="0"/>
              <a:t>has taken place.</a:t>
            </a:r>
          </a:p>
          <a:p>
            <a:pPr algn="just" eaLnBrk="1" hangingPunct="1">
              <a:lnSpc>
                <a:spcPct val="92000"/>
              </a:lnSpc>
              <a:spcBef>
                <a:spcPts val="0"/>
              </a:spcBef>
              <a:defRPr/>
            </a:pPr>
            <a:endParaRPr lang="en-US" sz="1000" b="1" i="1" dirty="0">
              <a:solidFill>
                <a:srgbClr val="C00000"/>
              </a:solidFill>
            </a:endParaRPr>
          </a:p>
          <a:p>
            <a:pPr algn="just" eaLnBrk="1" hangingPunct="1">
              <a:lnSpc>
                <a:spcPct val="92000"/>
              </a:lnSpc>
              <a:spcBef>
                <a:spcPts val="0"/>
              </a:spcBef>
              <a:defRPr/>
            </a:pPr>
            <a:r>
              <a:rPr lang="en-US" sz="1600" b="1" i="1" dirty="0" smtClean="0">
                <a:solidFill>
                  <a:srgbClr val="0000FF"/>
                </a:solidFill>
              </a:rPr>
              <a:t>Intentional Misrepresentation:</a:t>
            </a:r>
            <a:r>
              <a:rPr lang="en-US" sz="1600" dirty="0" smtClean="0">
                <a:solidFill>
                  <a:srgbClr val="0000FF"/>
                </a:solidFill>
              </a:rPr>
              <a:t>  </a:t>
            </a:r>
            <a:r>
              <a:rPr lang="en-US" sz="1600" dirty="0" smtClean="0"/>
              <a:t>Is where</a:t>
            </a:r>
            <a:r>
              <a:rPr lang="en-US" sz="1600" dirty="0" smtClean="0">
                <a:solidFill>
                  <a:srgbClr val="0000FF"/>
                </a:solidFill>
              </a:rPr>
              <a:t> </a:t>
            </a:r>
            <a:r>
              <a:rPr lang="en-US" sz="1600" dirty="0" smtClean="0"/>
              <a:t>one party to a contract of intentionally or purposefully makes a false or misleading assertion about something relevant to, or contained in, the contract with the intent to deceive to the other party to the contract. </a:t>
            </a:r>
          </a:p>
          <a:p>
            <a:pPr algn="just">
              <a:lnSpc>
                <a:spcPct val="92000"/>
              </a:lnSpc>
              <a:spcBef>
                <a:spcPts val="0"/>
              </a:spcBef>
            </a:pPr>
            <a:endParaRPr lang="en-US" sz="1000" dirty="0"/>
          </a:p>
          <a:p>
            <a:pPr algn="just">
              <a:lnSpc>
                <a:spcPct val="92000"/>
              </a:lnSpc>
              <a:spcBef>
                <a:spcPts val="0"/>
              </a:spcBef>
            </a:pPr>
            <a:r>
              <a:rPr lang="en-US" sz="1600" b="1" i="1" dirty="0" smtClean="0">
                <a:solidFill>
                  <a:srgbClr val="0000FF"/>
                </a:solidFill>
              </a:rPr>
              <a:t>Removes Genuine Assent:</a:t>
            </a:r>
            <a:r>
              <a:rPr lang="en-US" sz="1600" dirty="0" smtClean="0">
                <a:solidFill>
                  <a:srgbClr val="0000FF"/>
                </a:solidFill>
              </a:rPr>
              <a:t> </a:t>
            </a:r>
            <a:r>
              <a:rPr lang="en-US" sz="1600" dirty="0" smtClean="0"/>
              <a:t>Such an intentional misrepresentation is seen to remove the genuine assent of the other party to the contract, in that they are relying to their detriment, </a:t>
            </a:r>
            <a:r>
              <a:rPr lang="en-US" sz="1600" dirty="0"/>
              <a:t>o</a:t>
            </a:r>
            <a:r>
              <a:rPr lang="en-US" sz="1600" dirty="0" smtClean="0"/>
              <a:t>n such misrepresentation, believing it to be true, and forming an untrue basis of their understanding of the contract.</a:t>
            </a:r>
            <a:endParaRPr lang="en-US" altLang="en-US" sz="1600" dirty="0" smtClean="0"/>
          </a:p>
          <a:p>
            <a:pPr algn="just">
              <a:lnSpc>
                <a:spcPct val="92000"/>
              </a:lnSpc>
              <a:spcBef>
                <a:spcPts val="0"/>
              </a:spcBef>
            </a:pPr>
            <a:endParaRPr lang="en-US" altLang="en-US" sz="1000" dirty="0"/>
          </a:p>
          <a:p>
            <a:pPr algn="just">
              <a:lnSpc>
                <a:spcPct val="92000"/>
              </a:lnSpc>
              <a:spcBef>
                <a:spcPts val="0"/>
              </a:spcBef>
            </a:pPr>
            <a:r>
              <a:rPr lang="en-US" sz="1600" b="1" i="1" dirty="0" smtClean="0">
                <a:solidFill>
                  <a:srgbClr val="0000FF"/>
                </a:solidFill>
              </a:rPr>
              <a:t>Not the Same as Fraud:</a:t>
            </a:r>
            <a:r>
              <a:rPr lang="en-US" sz="1600" dirty="0" smtClean="0">
                <a:solidFill>
                  <a:srgbClr val="0000FF"/>
                </a:solidFill>
              </a:rPr>
              <a:t>  </a:t>
            </a:r>
            <a:r>
              <a:rPr lang="en-US" sz="1600" dirty="0" smtClean="0"/>
              <a:t>Although intentional misrepresentation is an element of fraud, such alone is not the same, as it may lack some of the other factors that fraud requires.  </a:t>
            </a:r>
          </a:p>
          <a:p>
            <a:pPr algn="just">
              <a:lnSpc>
                <a:spcPct val="92000"/>
              </a:lnSpc>
              <a:spcBef>
                <a:spcPts val="0"/>
              </a:spcBef>
            </a:pPr>
            <a:endParaRPr lang="en-US" sz="1000" dirty="0">
              <a:solidFill>
                <a:srgbClr val="0000FF"/>
              </a:solidFill>
            </a:endParaRPr>
          </a:p>
          <a:p>
            <a:pPr algn="just">
              <a:lnSpc>
                <a:spcPct val="92000"/>
              </a:lnSpc>
              <a:spcBef>
                <a:spcPts val="0"/>
              </a:spcBef>
            </a:pPr>
            <a:r>
              <a:rPr lang="en-US" sz="1600" b="1" i="1" dirty="0" smtClean="0">
                <a:solidFill>
                  <a:srgbClr val="0000FF"/>
                </a:solidFill>
              </a:rPr>
              <a:t>Not Opinions or Puffery: </a:t>
            </a:r>
            <a:r>
              <a:rPr lang="en-US" sz="1600" dirty="0" smtClean="0"/>
              <a:t>An intentional misrepresentation involves of a fact, not an opinion or an individual’s inflated or exaggerated perception.</a:t>
            </a:r>
          </a:p>
          <a:p>
            <a:pPr algn="just">
              <a:lnSpc>
                <a:spcPct val="92000"/>
              </a:lnSpc>
              <a:spcBef>
                <a:spcPts val="0"/>
              </a:spcBef>
            </a:pPr>
            <a:endParaRPr lang="en-US" sz="1000" dirty="0"/>
          </a:p>
          <a:p>
            <a:pPr algn="just">
              <a:lnSpc>
                <a:spcPct val="92000"/>
              </a:lnSpc>
              <a:spcBef>
                <a:spcPts val="0"/>
              </a:spcBef>
            </a:pPr>
            <a:r>
              <a:rPr lang="en-US" sz="1600" b="1" i="1" dirty="0" smtClean="0">
                <a:solidFill>
                  <a:srgbClr val="0000FF"/>
                </a:solidFill>
              </a:rPr>
              <a:t>Grounds for Rescission:</a:t>
            </a:r>
            <a:r>
              <a:rPr lang="en-US" sz="1600" dirty="0" smtClean="0">
                <a:solidFill>
                  <a:srgbClr val="0000FF"/>
                </a:solidFill>
              </a:rPr>
              <a:t> </a:t>
            </a:r>
            <a:r>
              <a:rPr lang="en-US" sz="1600" dirty="0" smtClean="0"/>
              <a:t>An intentional misrepresentation is grounds for rescission (cancellation) of the contract, as the reliance on the untrue assertion can constitute no true genuine assent of the parties</a:t>
            </a:r>
            <a:r>
              <a:rPr lang="en-US" sz="1600" dirty="0"/>
              <a:t>. Such contract is thereby </a:t>
            </a:r>
            <a:r>
              <a:rPr lang="en-US" sz="1600" b="1" dirty="0"/>
              <a:t>voidable.</a:t>
            </a:r>
            <a:endParaRPr lang="en-US" altLang="en-US" sz="1600" b="1" dirty="0"/>
          </a:p>
          <a:p>
            <a:pPr algn="just">
              <a:lnSpc>
                <a:spcPct val="92000"/>
              </a:lnSpc>
              <a:spcBef>
                <a:spcPts val="0"/>
              </a:spcBef>
            </a:pPr>
            <a:endParaRPr lang="en-US" altLang="en-US" sz="1600" b="1" i="1" dirty="0" smtClean="0">
              <a:solidFill>
                <a:srgbClr val="0000FF"/>
              </a:solidFill>
            </a:endParaRPr>
          </a:p>
        </p:txBody>
      </p:sp>
    </p:spTree>
    <p:extLst>
      <p:ext uri="{BB962C8B-B14F-4D97-AF65-F5344CB8AC3E}">
        <p14:creationId xmlns:p14="http://schemas.microsoft.com/office/powerpoint/2010/main" val="722321639"/>
      </p:ext>
    </p:extLst>
  </p:cSld>
  <p:clrMapOvr>
    <a:masterClrMapping/>
  </p:clrMapOvr>
</p:sld>
</file>

<file path=ppt/theme/theme1.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Impact"/>
        <a:ea typeface=""/>
        <a:cs typeface="Arial"/>
      </a:majorFont>
      <a:minorFont>
        <a:latin typeface="Impact"/>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outerShdw blurRad="38100" dist="38100" dir="2700000" algn="tl">
                <a:srgbClr val="000000">
                  <a:alpha val="43137"/>
                </a:srgbClr>
              </a:outerShdw>
            </a:effectLst>
            <a:latin typeface="Tahoma" panose="020B0604030504040204" pitchFamily="34" charset="0"/>
            <a:cs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outerShdw blurRad="38100" dist="38100" dir="2700000" algn="tl">
                <a:srgbClr val="000000">
                  <a:alpha val="43137"/>
                </a:srgbClr>
              </a:outerShdw>
            </a:effectLst>
            <a:latin typeface="Tahoma" panose="020B0604030504040204" pitchFamily="34" charset="0"/>
            <a:cs typeface="Arial" panose="020B0604020202020204" pitchFamily="34"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10499</TotalTime>
  <Words>2797</Words>
  <Application>Microsoft Office PowerPoint</Application>
  <PresentationFormat>On-screen Show (4:3)</PresentationFormat>
  <Paragraphs>254</Paragraphs>
  <Slides>17</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Impact</vt:lpstr>
      <vt:lpstr>Tahoma</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JAZCO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Twomey-Jennings, Andersons Business Law, 21ed</dc:title>
  <dc:creator>Joe Zavaleta</dc:creator>
  <cp:lastModifiedBy>Robert Farley</cp:lastModifiedBy>
  <cp:revision>261</cp:revision>
  <cp:lastPrinted>2020-09-11T18:44:12Z</cp:lastPrinted>
  <dcterms:created xsi:type="dcterms:W3CDTF">2009-11-02T21:31:23Z</dcterms:created>
  <dcterms:modified xsi:type="dcterms:W3CDTF">2020-09-19T21:50:36Z</dcterms:modified>
</cp:coreProperties>
</file>