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4"/>
  </p:notesMasterIdLst>
  <p:sldIdLst>
    <p:sldId id="293" r:id="rId2"/>
    <p:sldId id="344" r:id="rId3"/>
    <p:sldId id="271" r:id="rId4"/>
    <p:sldId id="296" r:id="rId5"/>
    <p:sldId id="298" r:id="rId6"/>
    <p:sldId id="301" r:id="rId7"/>
    <p:sldId id="302" r:id="rId8"/>
    <p:sldId id="369" r:id="rId9"/>
    <p:sldId id="370" r:id="rId10"/>
    <p:sldId id="371" r:id="rId11"/>
    <p:sldId id="372" r:id="rId12"/>
    <p:sldId id="343" r:id="rId13"/>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0308C9"/>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7</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28514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16935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9</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391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889507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11</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785182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117975"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5988" y="1598613"/>
            <a:ext cx="4119562" cy="4525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Six A:</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Consideration</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lnSpc>
                <a:spcPct val="87000"/>
              </a:lnSpc>
              <a:spcBef>
                <a:spcPts val="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87000"/>
              </a:lnSpc>
              <a:spcBef>
                <a:spcPts val="0"/>
              </a:spcBef>
              <a:defRPr/>
            </a:pPr>
            <a:r>
              <a:rPr lang="en-US" sz="2800" b="1" i="1" dirty="0" smtClean="0">
                <a:solidFill>
                  <a:srgbClr val="006600"/>
                </a:solidFill>
              </a:rPr>
              <a:t>Consideration – General Principles</a:t>
            </a:r>
            <a:endParaRPr lang="en-US" sz="2800" b="1" i="1" dirty="0">
              <a:solidFill>
                <a:srgbClr val="006600"/>
              </a:solidFill>
            </a:endParaRPr>
          </a:p>
          <a:p>
            <a:pPr>
              <a:lnSpc>
                <a:spcPct val="87000"/>
              </a:lnSpc>
              <a:spcBef>
                <a:spcPts val="0"/>
              </a:spcBef>
              <a:defRPr/>
            </a:pPr>
            <a:endParaRPr lang="en-US" sz="1000" b="1" i="1" dirty="0"/>
          </a:p>
          <a:p>
            <a:pPr algn="just">
              <a:lnSpc>
                <a:spcPct val="87000"/>
              </a:lnSpc>
              <a:spcBef>
                <a:spcPts val="0"/>
              </a:spcBef>
              <a:defRPr/>
            </a:pPr>
            <a:r>
              <a:rPr lang="en-US" altLang="en-US" sz="1600" b="1" i="1" dirty="0" smtClean="0">
                <a:solidFill>
                  <a:srgbClr val="C00000"/>
                </a:solidFill>
              </a:rPr>
              <a:t>FORBEARANCE, ILLUSORY AND CONDITIONAL PROMISES AS CONSIDERATION:</a:t>
            </a:r>
          </a:p>
          <a:p>
            <a:pPr algn="just">
              <a:lnSpc>
                <a:spcPct val="87000"/>
              </a:lnSpc>
              <a:spcBef>
                <a:spcPts val="0"/>
              </a:spcBef>
              <a:defRPr/>
            </a:pPr>
            <a:endParaRPr lang="en-US" altLang="en-US" sz="1000" b="1" i="1" dirty="0" smtClean="0">
              <a:solidFill>
                <a:srgbClr val="C00000"/>
              </a:solidFill>
            </a:endParaRPr>
          </a:p>
          <a:p>
            <a:pPr algn="just">
              <a:lnSpc>
                <a:spcPct val="87000"/>
              </a:lnSpc>
              <a:spcBef>
                <a:spcPts val="0"/>
              </a:spcBef>
            </a:pPr>
            <a:r>
              <a:rPr lang="en-US" altLang="en-US" sz="1600" b="1" i="1" dirty="0" smtClean="0">
                <a:solidFill>
                  <a:srgbClr val="0000FF"/>
                </a:solidFill>
              </a:rPr>
              <a:t>Forbearance: </a:t>
            </a:r>
          </a:p>
          <a:p>
            <a:pPr algn="just">
              <a:lnSpc>
                <a:spcPct val="87000"/>
              </a:lnSpc>
              <a:spcBef>
                <a:spcPts val="0"/>
              </a:spcBef>
            </a:pPr>
            <a:endParaRPr lang="en-US" sz="500" b="1" i="1" dirty="0">
              <a:solidFill>
                <a:srgbClr val="0000FF"/>
              </a:solidFill>
            </a:endParaRPr>
          </a:p>
          <a:p>
            <a:pPr marL="233363" algn="just">
              <a:lnSpc>
                <a:spcPct val="87000"/>
              </a:lnSpc>
              <a:spcBef>
                <a:spcPts val="0"/>
              </a:spcBef>
            </a:pPr>
            <a:r>
              <a:rPr lang="en-US" sz="1400" b="1" dirty="0" smtClean="0">
                <a:solidFill>
                  <a:srgbClr val="C00000"/>
                </a:solidFill>
              </a:rPr>
              <a:t>Positive Consideration:</a:t>
            </a:r>
            <a:r>
              <a:rPr lang="en-US" sz="1400" dirty="0" smtClean="0"/>
              <a:t> </a:t>
            </a:r>
            <a:r>
              <a:rPr lang="en-US" sz="1200" dirty="0" smtClean="0"/>
              <a:t>In </a:t>
            </a:r>
            <a:r>
              <a:rPr lang="en-US" sz="1200" dirty="0"/>
              <a:t>most cases, consideration consists of the performance of an act, such as providing a service</a:t>
            </a:r>
            <a:r>
              <a:rPr lang="en-US" sz="1200" dirty="0" smtClean="0"/>
              <a:t>, or </a:t>
            </a:r>
            <a:r>
              <a:rPr lang="en-US" sz="1200" dirty="0"/>
              <a:t>the making of a promise to provide a service or goods, or paying money</a:t>
            </a:r>
            <a:r>
              <a:rPr lang="en-US" sz="1200" dirty="0" smtClean="0"/>
              <a:t>.</a:t>
            </a:r>
          </a:p>
          <a:p>
            <a:pPr marL="233363" algn="just">
              <a:lnSpc>
                <a:spcPct val="87000"/>
              </a:lnSpc>
              <a:spcBef>
                <a:spcPts val="0"/>
              </a:spcBef>
            </a:pPr>
            <a:r>
              <a:rPr lang="en-US" sz="500" dirty="0" smtClean="0"/>
              <a:t> </a:t>
            </a:r>
          </a:p>
          <a:p>
            <a:pPr marL="233363" algn="just">
              <a:lnSpc>
                <a:spcPct val="87000"/>
              </a:lnSpc>
              <a:spcBef>
                <a:spcPts val="0"/>
              </a:spcBef>
            </a:pPr>
            <a:r>
              <a:rPr lang="en-US" sz="1400" b="1" dirty="0" smtClean="0">
                <a:solidFill>
                  <a:srgbClr val="C00000"/>
                </a:solidFill>
              </a:rPr>
              <a:t>Forbearance Consideration:</a:t>
            </a:r>
            <a:r>
              <a:rPr lang="en-US" sz="1200" dirty="0" smtClean="0"/>
              <a:t> Consideration</a:t>
            </a:r>
            <a:r>
              <a:rPr lang="en-US" sz="1200" dirty="0"/>
              <a:t> </a:t>
            </a:r>
            <a:r>
              <a:rPr lang="en-US" sz="1200" dirty="0" smtClean="0"/>
              <a:t>may </a:t>
            </a:r>
            <a:r>
              <a:rPr lang="en-US" sz="1200" dirty="0"/>
              <a:t>also consist of forbearance,</a:t>
            </a:r>
            <a:r>
              <a:rPr lang="en-US" sz="1200" b="1" dirty="0"/>
              <a:t> </a:t>
            </a:r>
            <a:r>
              <a:rPr lang="en-US" sz="1200" dirty="0"/>
              <a:t>which is refraining from doing an act that an individual </a:t>
            </a:r>
            <a:r>
              <a:rPr lang="en-US" sz="1200" dirty="0" smtClean="0"/>
              <a:t>has a </a:t>
            </a:r>
            <a:r>
              <a:rPr lang="en-US" sz="1200" dirty="0"/>
              <a:t>legal right to do, or it may consist of a promise of forbearance. In </a:t>
            </a:r>
            <a:r>
              <a:rPr lang="en-US" sz="1200" dirty="0" smtClean="0"/>
              <a:t>such cases, the promisor may </a:t>
            </a:r>
            <a:r>
              <a:rPr lang="en-US" sz="1200" dirty="0"/>
              <a:t>desire to buy the </a:t>
            </a:r>
            <a:r>
              <a:rPr lang="en-US" sz="1200" dirty="0" smtClean="0"/>
              <a:t>inaction, </a:t>
            </a:r>
            <a:r>
              <a:rPr lang="en-US" sz="1200" dirty="0"/>
              <a:t>or a promise of </a:t>
            </a:r>
            <a:r>
              <a:rPr lang="en-US" sz="1200" dirty="0" smtClean="0"/>
              <a:t>inaction, </a:t>
            </a:r>
            <a:r>
              <a:rPr lang="en-US" sz="1200" dirty="0"/>
              <a:t>of the other party.</a:t>
            </a:r>
          </a:p>
          <a:p>
            <a:pPr marL="233363" algn="just">
              <a:lnSpc>
                <a:spcPct val="87000"/>
              </a:lnSpc>
              <a:spcBef>
                <a:spcPts val="0"/>
              </a:spcBef>
            </a:pPr>
            <a:endParaRPr lang="en-US" sz="500" dirty="0" smtClean="0"/>
          </a:p>
          <a:p>
            <a:pPr marL="233363" algn="just">
              <a:lnSpc>
                <a:spcPct val="87000"/>
              </a:lnSpc>
              <a:spcBef>
                <a:spcPts val="0"/>
              </a:spcBef>
            </a:pPr>
            <a:r>
              <a:rPr lang="en-US" sz="1200" dirty="0" smtClean="0"/>
              <a:t>The </a:t>
            </a:r>
            <a:r>
              <a:rPr lang="en-US" sz="1200" dirty="0"/>
              <a:t>giving up of any legal right can </a:t>
            </a:r>
            <a:r>
              <a:rPr lang="en-US" sz="1200" dirty="0" smtClean="0"/>
              <a:t>also be </a:t>
            </a:r>
            <a:r>
              <a:rPr lang="en-US" sz="1200" dirty="0"/>
              <a:t>consideration for the promise of the </a:t>
            </a:r>
            <a:r>
              <a:rPr lang="en-US" sz="1200" dirty="0" smtClean="0"/>
              <a:t>other party </a:t>
            </a:r>
            <a:r>
              <a:rPr lang="en-US" sz="1200" dirty="0"/>
              <a:t>to a contract. </a:t>
            </a:r>
            <a:endParaRPr lang="en-US" sz="1200" dirty="0" smtClean="0"/>
          </a:p>
          <a:p>
            <a:pPr marL="233363" algn="just">
              <a:lnSpc>
                <a:spcPct val="87000"/>
              </a:lnSpc>
              <a:spcBef>
                <a:spcPts val="0"/>
              </a:spcBef>
            </a:pPr>
            <a:endParaRPr lang="en-US" altLang="en-US" sz="500" dirty="0"/>
          </a:p>
          <a:p>
            <a:pPr algn="just">
              <a:lnSpc>
                <a:spcPct val="87000"/>
              </a:lnSpc>
              <a:spcBef>
                <a:spcPts val="0"/>
              </a:spcBef>
            </a:pPr>
            <a:r>
              <a:rPr lang="en-US" sz="1600" b="1" i="1" dirty="0" smtClean="0">
                <a:solidFill>
                  <a:srgbClr val="0000FF"/>
                </a:solidFill>
              </a:rPr>
              <a:t>Illusory Promises: </a:t>
            </a:r>
            <a:r>
              <a:rPr lang="en-US" sz="1400" dirty="0" smtClean="0"/>
              <a:t>An illusory promise is a promise that appears on its face to be so insubstantial as to impose no obligation on the promisor.  It is often an expression cloaked in promissory terms but actually containing no commitment by the promisor.</a:t>
            </a:r>
          </a:p>
          <a:p>
            <a:pPr algn="just">
              <a:lnSpc>
                <a:spcPct val="87000"/>
              </a:lnSpc>
              <a:spcBef>
                <a:spcPts val="0"/>
              </a:spcBef>
            </a:pPr>
            <a:endParaRPr lang="en-US" sz="500" b="1" i="1" dirty="0" smtClean="0">
              <a:solidFill>
                <a:srgbClr val="0000FF"/>
              </a:solidFill>
            </a:endParaRPr>
          </a:p>
          <a:p>
            <a:pPr marL="233363" algn="just">
              <a:lnSpc>
                <a:spcPct val="87000"/>
              </a:lnSpc>
              <a:spcBef>
                <a:spcPts val="0"/>
              </a:spcBef>
            </a:pPr>
            <a:r>
              <a:rPr lang="en-US" sz="1400" b="1" dirty="0" smtClean="0">
                <a:solidFill>
                  <a:srgbClr val="C00000"/>
                </a:solidFill>
              </a:rPr>
              <a:t>No Consideration with an Illusory Promise: </a:t>
            </a:r>
            <a:r>
              <a:rPr lang="en-US" sz="1200" dirty="0" smtClean="0"/>
              <a:t>As an illusory promise is not actually a promise, any contract based on such an illusory promise fails for lack of consideration.</a:t>
            </a:r>
            <a:endParaRPr lang="en-US" sz="1400" b="1" dirty="0" smtClean="0">
              <a:solidFill>
                <a:srgbClr val="C00000"/>
              </a:solidFill>
            </a:endParaRPr>
          </a:p>
          <a:p>
            <a:pPr marL="233363" algn="just">
              <a:lnSpc>
                <a:spcPct val="87000"/>
              </a:lnSpc>
              <a:spcBef>
                <a:spcPts val="0"/>
              </a:spcBef>
            </a:pPr>
            <a:endParaRPr lang="en-US" sz="500" b="1" dirty="0" smtClean="0">
              <a:solidFill>
                <a:srgbClr val="C00000"/>
              </a:solidFill>
            </a:endParaRPr>
          </a:p>
          <a:p>
            <a:pPr marL="233363" algn="just">
              <a:lnSpc>
                <a:spcPct val="87000"/>
              </a:lnSpc>
              <a:spcBef>
                <a:spcPts val="0"/>
              </a:spcBef>
            </a:pPr>
            <a:r>
              <a:rPr lang="en-US" sz="1400" b="1" dirty="0" smtClean="0">
                <a:solidFill>
                  <a:srgbClr val="C00000"/>
                </a:solidFill>
              </a:rPr>
              <a:t>Bilateral Contracts:</a:t>
            </a:r>
            <a:r>
              <a:rPr lang="en-US" sz="1600" b="1" i="1" dirty="0" smtClean="0">
                <a:solidFill>
                  <a:srgbClr val="0000FF"/>
                </a:solidFill>
              </a:rPr>
              <a:t> </a:t>
            </a:r>
            <a:r>
              <a:rPr lang="en-US" sz="1200" dirty="0" smtClean="0"/>
              <a:t>In </a:t>
            </a:r>
            <a:r>
              <a:rPr lang="en-US" sz="1200" dirty="0"/>
              <a:t>a bilateral contract, each party makes a promise to the other. For a bilateral contract </a:t>
            </a:r>
            <a:r>
              <a:rPr lang="en-US" sz="1200" dirty="0" smtClean="0"/>
              <a:t>to be </a:t>
            </a:r>
            <a:r>
              <a:rPr lang="en-US" sz="1200" dirty="0"/>
              <a:t>enforceable, there must be mutuality of obligation.</a:t>
            </a:r>
            <a:r>
              <a:rPr lang="en-US" sz="1200" i="1" dirty="0"/>
              <a:t> </a:t>
            </a:r>
            <a:endParaRPr lang="en-US" sz="1200" i="1" dirty="0" smtClean="0"/>
          </a:p>
          <a:p>
            <a:pPr marL="233363" algn="just">
              <a:lnSpc>
                <a:spcPct val="87000"/>
              </a:lnSpc>
              <a:spcBef>
                <a:spcPts val="0"/>
              </a:spcBef>
            </a:pPr>
            <a:endParaRPr lang="en-US" sz="500" i="1" dirty="0"/>
          </a:p>
          <a:p>
            <a:pPr marL="233363" algn="just">
              <a:lnSpc>
                <a:spcPct val="87000"/>
              </a:lnSpc>
              <a:spcBef>
                <a:spcPts val="0"/>
              </a:spcBef>
            </a:pPr>
            <a:r>
              <a:rPr lang="en-US" sz="1200" dirty="0" smtClean="0"/>
              <a:t>That </a:t>
            </a:r>
            <a:r>
              <a:rPr lang="en-US" sz="1200" dirty="0"/>
              <a:t>is, both parties must </a:t>
            </a:r>
            <a:r>
              <a:rPr lang="en-US" sz="1200" dirty="0" smtClean="0"/>
              <a:t>have created </a:t>
            </a:r>
            <a:r>
              <a:rPr lang="en-US" sz="1200" dirty="0"/>
              <a:t>obligations to the other in their respective promises. If one party’s promise </a:t>
            </a:r>
            <a:r>
              <a:rPr lang="en-US" sz="1200" dirty="0" smtClean="0"/>
              <a:t>contains either </a:t>
            </a:r>
            <a:r>
              <a:rPr lang="en-US" sz="1200" dirty="0"/>
              <a:t>no obligation or only an apparent obligation to the other, this promise is </a:t>
            </a:r>
            <a:r>
              <a:rPr lang="en-US" sz="1200" dirty="0" smtClean="0"/>
              <a:t>an illusory </a:t>
            </a:r>
            <a:r>
              <a:rPr lang="en-US" sz="1200" dirty="0"/>
              <a:t>promise.</a:t>
            </a:r>
            <a:r>
              <a:rPr lang="en-US" sz="1200" b="1" dirty="0"/>
              <a:t> </a:t>
            </a:r>
            <a:endParaRPr lang="en-US" sz="1200" b="1" dirty="0" smtClean="0"/>
          </a:p>
          <a:p>
            <a:pPr marL="233363" algn="just">
              <a:lnSpc>
                <a:spcPct val="87000"/>
              </a:lnSpc>
              <a:spcBef>
                <a:spcPts val="0"/>
              </a:spcBef>
            </a:pPr>
            <a:endParaRPr lang="en-US" sz="500" b="1" dirty="0"/>
          </a:p>
          <a:p>
            <a:pPr marL="233363" algn="just">
              <a:lnSpc>
                <a:spcPct val="87000"/>
              </a:lnSpc>
              <a:spcBef>
                <a:spcPts val="0"/>
              </a:spcBef>
            </a:pPr>
            <a:r>
              <a:rPr lang="en-US" sz="1200" dirty="0" smtClean="0"/>
              <a:t>The </a:t>
            </a:r>
            <a:r>
              <a:rPr lang="en-US" sz="1200" dirty="0"/>
              <a:t>party making such a promise is not bound because he or she </a:t>
            </a:r>
            <a:r>
              <a:rPr lang="en-US" sz="1200" dirty="0" smtClean="0"/>
              <a:t>has made </a:t>
            </a:r>
            <a:r>
              <a:rPr lang="en-US" sz="1200" dirty="0"/>
              <a:t>no real promise. The effect is that the other party, who has made a real promise, </a:t>
            </a:r>
            <a:r>
              <a:rPr lang="en-US" sz="1200" dirty="0" smtClean="0"/>
              <a:t>is also </a:t>
            </a:r>
            <a:r>
              <a:rPr lang="en-US" sz="1200" dirty="0"/>
              <a:t>not bound because he or she has received no consideration. </a:t>
            </a:r>
            <a:endParaRPr lang="en-US" sz="1200" dirty="0" smtClean="0"/>
          </a:p>
          <a:p>
            <a:pPr marL="233363" algn="just">
              <a:lnSpc>
                <a:spcPct val="87000"/>
              </a:lnSpc>
              <a:spcBef>
                <a:spcPts val="0"/>
              </a:spcBef>
            </a:pPr>
            <a:endParaRPr lang="en-US" sz="500" dirty="0"/>
          </a:p>
          <a:p>
            <a:pPr marL="233363" algn="just">
              <a:lnSpc>
                <a:spcPct val="87000"/>
              </a:lnSpc>
              <a:spcBef>
                <a:spcPts val="0"/>
              </a:spcBef>
            </a:pPr>
            <a:r>
              <a:rPr lang="en-US" sz="1200" dirty="0" smtClean="0"/>
              <a:t>In such case, it </a:t>
            </a:r>
            <a:r>
              <a:rPr lang="en-US" sz="1200" dirty="0"/>
              <a:t>is said that the </a:t>
            </a:r>
            <a:r>
              <a:rPr lang="en-US" sz="1200" dirty="0" smtClean="0"/>
              <a:t>contract fails </a:t>
            </a:r>
            <a:r>
              <a:rPr lang="en-US" sz="1200" dirty="0"/>
              <a:t>for lack of mutuality</a:t>
            </a:r>
            <a:r>
              <a:rPr lang="en-US" sz="1200" dirty="0" smtClean="0"/>
              <a:t>.</a:t>
            </a:r>
          </a:p>
          <a:p>
            <a:pPr marL="233363" algn="just">
              <a:lnSpc>
                <a:spcPct val="87000"/>
              </a:lnSpc>
              <a:spcBef>
                <a:spcPts val="0"/>
              </a:spcBef>
            </a:pPr>
            <a:endParaRPr lang="en-US" altLang="en-US" sz="500" dirty="0"/>
          </a:p>
          <a:p>
            <a:pPr algn="just">
              <a:lnSpc>
                <a:spcPct val="87000"/>
              </a:lnSpc>
              <a:spcBef>
                <a:spcPts val="0"/>
              </a:spcBef>
            </a:pPr>
            <a:r>
              <a:rPr lang="en-US" sz="1600" b="1" i="1" dirty="0" smtClean="0">
                <a:solidFill>
                  <a:srgbClr val="0000FF"/>
                </a:solidFill>
              </a:rPr>
              <a:t>Conditional </a:t>
            </a:r>
            <a:r>
              <a:rPr lang="en-US" sz="1600" b="1" i="1" dirty="0">
                <a:solidFill>
                  <a:srgbClr val="0000FF"/>
                </a:solidFill>
              </a:rPr>
              <a:t>Promises: </a:t>
            </a:r>
            <a:r>
              <a:rPr lang="en-US" sz="1400" dirty="0" smtClean="0"/>
              <a:t>A conditional promise is a promise that </a:t>
            </a:r>
            <a:r>
              <a:rPr lang="en-US" sz="1400" dirty="0"/>
              <a:t>depends on the occurrence of a </a:t>
            </a:r>
            <a:r>
              <a:rPr lang="en-US" sz="1400" dirty="0" smtClean="0"/>
              <a:t>future specified condition in </a:t>
            </a:r>
            <a:r>
              <a:rPr lang="en-US" sz="1400" dirty="0"/>
              <a:t>order for the promise to be </a:t>
            </a:r>
            <a:r>
              <a:rPr lang="en-US" sz="1400" dirty="0" smtClean="0"/>
              <a:t>binding.  Such promises are enforceable.  </a:t>
            </a:r>
            <a:endParaRPr lang="en-US" sz="1400" dirty="0"/>
          </a:p>
          <a:p>
            <a:pPr marL="233363" algn="just">
              <a:lnSpc>
                <a:spcPct val="92000"/>
              </a:lnSpc>
              <a:spcBef>
                <a:spcPts val="0"/>
              </a:spcBef>
            </a:pPr>
            <a:endParaRPr lang="en-US" altLang="en-US" sz="1200" dirty="0" smtClean="0"/>
          </a:p>
        </p:txBody>
      </p:sp>
    </p:spTree>
    <p:extLst>
      <p:ext uri="{BB962C8B-B14F-4D97-AF65-F5344CB8AC3E}">
        <p14:creationId xmlns:p14="http://schemas.microsoft.com/office/powerpoint/2010/main" val="1557605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90000"/>
              </a:lnSpc>
              <a:spcBef>
                <a:spcPts val="0"/>
              </a:spcBef>
              <a:defRPr/>
            </a:pPr>
            <a:r>
              <a:rPr lang="en-US" sz="2800" b="1" i="1" dirty="0" smtClean="0">
                <a:solidFill>
                  <a:srgbClr val="006600"/>
                </a:solidFill>
              </a:rPr>
              <a:t>Consideration – Exceptions</a:t>
            </a:r>
            <a:endParaRPr lang="en-US" sz="2800" b="1" i="1" dirty="0">
              <a:solidFill>
                <a:srgbClr val="006600"/>
              </a:solidFill>
            </a:endParaRPr>
          </a:p>
          <a:p>
            <a:pPr>
              <a:lnSpc>
                <a:spcPct val="77000"/>
              </a:lnSpc>
              <a:spcBef>
                <a:spcPts val="0"/>
              </a:spcBef>
              <a:defRPr/>
            </a:pPr>
            <a:endParaRPr lang="en-US" sz="1000" b="1" i="1" dirty="0"/>
          </a:p>
          <a:p>
            <a:pPr algn="just">
              <a:lnSpc>
                <a:spcPct val="75000"/>
              </a:lnSpc>
              <a:spcBef>
                <a:spcPts val="0"/>
              </a:spcBef>
              <a:defRPr/>
            </a:pPr>
            <a:r>
              <a:rPr lang="en-US" altLang="en-US" sz="2000" b="1" i="1" dirty="0" smtClean="0">
                <a:solidFill>
                  <a:srgbClr val="C00000"/>
                </a:solidFill>
              </a:rPr>
              <a:t>EXCEPTIONS TO CONSIDERATION:</a:t>
            </a:r>
          </a:p>
          <a:p>
            <a:pPr algn="just">
              <a:lnSpc>
                <a:spcPct val="75000"/>
              </a:lnSpc>
              <a:spcBef>
                <a:spcPts val="0"/>
              </a:spcBef>
              <a:defRPr/>
            </a:pPr>
            <a:endParaRPr lang="en-US" altLang="en-US" sz="1000" b="1" i="1" dirty="0" smtClean="0">
              <a:solidFill>
                <a:srgbClr val="C00000"/>
              </a:solidFill>
            </a:endParaRPr>
          </a:p>
          <a:p>
            <a:pPr>
              <a:lnSpc>
                <a:spcPct val="75000"/>
              </a:lnSpc>
              <a:spcBef>
                <a:spcPts val="0"/>
              </a:spcBef>
            </a:pPr>
            <a:r>
              <a:rPr lang="en-US" sz="1600" b="1" i="1" dirty="0">
                <a:solidFill>
                  <a:srgbClr val="0000FF"/>
                </a:solidFill>
              </a:rPr>
              <a:t>Charitable </a:t>
            </a:r>
            <a:r>
              <a:rPr lang="en-US" sz="1600" b="1" i="1" dirty="0" smtClean="0">
                <a:solidFill>
                  <a:srgbClr val="0000FF"/>
                </a:solidFill>
              </a:rPr>
              <a:t>Subscriptions:  </a:t>
            </a:r>
            <a:r>
              <a:rPr lang="en-US" sz="1400" dirty="0" smtClean="0"/>
              <a:t>Where </a:t>
            </a:r>
            <a:r>
              <a:rPr lang="en-US" sz="1400" dirty="0"/>
              <a:t>individuals made pledges to </a:t>
            </a:r>
            <a:r>
              <a:rPr lang="en-US" sz="1400" dirty="0" smtClean="0"/>
              <a:t>a charity, </a:t>
            </a:r>
            <a:r>
              <a:rPr lang="en-US" sz="1400" dirty="0"/>
              <a:t>consideration is lacking according to technical standards applied in </a:t>
            </a:r>
            <a:r>
              <a:rPr lang="en-US" sz="1400" dirty="0" smtClean="0"/>
              <a:t>ordinary contract </a:t>
            </a:r>
            <a:r>
              <a:rPr lang="en-US" sz="1400" dirty="0"/>
              <a:t>cases. </a:t>
            </a:r>
            <a:r>
              <a:rPr lang="en-US" sz="1400" dirty="0" smtClean="0"/>
              <a:t> </a:t>
            </a:r>
          </a:p>
          <a:p>
            <a:pPr>
              <a:lnSpc>
                <a:spcPct val="75000"/>
              </a:lnSpc>
              <a:spcBef>
                <a:spcPts val="0"/>
              </a:spcBef>
            </a:pPr>
            <a:endParaRPr lang="en-US" sz="500" dirty="0"/>
          </a:p>
          <a:p>
            <a:pPr>
              <a:lnSpc>
                <a:spcPct val="75000"/>
              </a:lnSpc>
              <a:spcBef>
                <a:spcPts val="0"/>
              </a:spcBef>
            </a:pPr>
            <a:r>
              <a:rPr lang="en-US" sz="1400" dirty="0" smtClean="0"/>
              <a:t>For </a:t>
            </a:r>
            <a:r>
              <a:rPr lang="en-US" sz="1400" dirty="0"/>
              <a:t>public policy reasons, </a:t>
            </a:r>
            <a:r>
              <a:rPr lang="en-US" sz="1400" dirty="0" smtClean="0"/>
              <a:t>however, Courts have held that the </a:t>
            </a:r>
            <a:r>
              <a:rPr lang="en-US" sz="1400" dirty="0"/>
              <a:t>reliance of the charity on the </a:t>
            </a:r>
            <a:r>
              <a:rPr lang="en-US" sz="1400" dirty="0" smtClean="0"/>
              <a:t>pledge, will be held as </a:t>
            </a:r>
            <a:r>
              <a:rPr lang="en-US" sz="1400" dirty="0"/>
              <a:t>a substitute for </a:t>
            </a:r>
            <a:r>
              <a:rPr lang="en-US" sz="1400" dirty="0" smtClean="0"/>
              <a:t>consideration, and the pledge will be enforceable as a contract.</a:t>
            </a:r>
            <a:endParaRPr lang="en-US" sz="1400" dirty="0"/>
          </a:p>
          <a:p>
            <a:pPr>
              <a:lnSpc>
                <a:spcPct val="75000"/>
              </a:lnSpc>
              <a:spcBef>
                <a:spcPts val="0"/>
              </a:spcBef>
            </a:pPr>
            <a:endParaRPr lang="en-US" sz="1000" b="1" dirty="0" smtClean="0"/>
          </a:p>
          <a:p>
            <a:pPr>
              <a:lnSpc>
                <a:spcPct val="75000"/>
              </a:lnSpc>
              <a:spcBef>
                <a:spcPts val="0"/>
              </a:spcBef>
            </a:pPr>
            <a:r>
              <a:rPr lang="en-US" sz="1600" b="1" i="1" dirty="0" smtClean="0">
                <a:solidFill>
                  <a:srgbClr val="0000FF"/>
                </a:solidFill>
              </a:rPr>
              <a:t>Uniform </a:t>
            </a:r>
            <a:r>
              <a:rPr lang="en-US" sz="1600" b="1" i="1" dirty="0">
                <a:solidFill>
                  <a:srgbClr val="0000FF"/>
                </a:solidFill>
              </a:rPr>
              <a:t>Commercial </a:t>
            </a:r>
            <a:r>
              <a:rPr lang="en-US" sz="1600" b="1" i="1" dirty="0" smtClean="0">
                <a:solidFill>
                  <a:srgbClr val="0000FF"/>
                </a:solidFill>
              </a:rPr>
              <a:t>Code:  </a:t>
            </a:r>
            <a:r>
              <a:rPr lang="en-US" sz="1400" dirty="0" smtClean="0"/>
              <a:t>In certain </a:t>
            </a:r>
            <a:r>
              <a:rPr lang="en-US" sz="1400" dirty="0"/>
              <a:t>situations, the Uniform Commercial Code </a:t>
            </a:r>
            <a:r>
              <a:rPr lang="en-US" sz="1400" dirty="0" smtClean="0"/>
              <a:t>(UCC) abolishes </a:t>
            </a:r>
            <a:r>
              <a:rPr lang="en-US" sz="1400" dirty="0"/>
              <a:t>the requirement of </a:t>
            </a:r>
            <a:r>
              <a:rPr lang="en-US" sz="1400" dirty="0" smtClean="0"/>
              <a:t>consideration.  These situations include:</a:t>
            </a:r>
          </a:p>
          <a:p>
            <a:pPr marL="569913" indent="-285750">
              <a:lnSpc>
                <a:spcPct val="75000"/>
              </a:lnSpc>
              <a:spcBef>
                <a:spcPts val="0"/>
              </a:spcBef>
              <a:buFont typeface="Arial" panose="020B0604020202020204" pitchFamily="34" charset="0"/>
              <a:buChar char="•"/>
            </a:pPr>
            <a:r>
              <a:rPr lang="en-US" sz="1400" dirty="0"/>
              <a:t>A</a:t>
            </a:r>
            <a:r>
              <a:rPr lang="en-US" sz="1400" dirty="0" smtClean="0"/>
              <a:t> merchant’s written</a:t>
            </a:r>
            <a:r>
              <a:rPr lang="en-US" sz="1400" dirty="0"/>
              <a:t>, firm offer for goods stated to be irrevocable, </a:t>
            </a:r>
          </a:p>
          <a:p>
            <a:pPr marL="569913" indent="-285750">
              <a:lnSpc>
                <a:spcPct val="75000"/>
              </a:lnSpc>
              <a:spcBef>
                <a:spcPts val="0"/>
              </a:spcBef>
              <a:buFont typeface="Arial" panose="020B0604020202020204" pitchFamily="34" charset="0"/>
              <a:buChar char="•"/>
            </a:pPr>
            <a:r>
              <a:rPr lang="en-US" sz="1400" dirty="0" smtClean="0"/>
              <a:t>A </a:t>
            </a:r>
            <a:r>
              <a:rPr lang="en-US" sz="1400" dirty="0"/>
              <a:t>written discharge of a claim </a:t>
            </a:r>
            <a:r>
              <a:rPr lang="en-US" sz="1400" dirty="0" smtClean="0"/>
              <a:t>for an </a:t>
            </a:r>
            <a:r>
              <a:rPr lang="en-US" sz="1400" dirty="0"/>
              <a:t>alleged breach of a commercial contract, or </a:t>
            </a:r>
          </a:p>
          <a:p>
            <a:pPr marL="569913" indent="-285750">
              <a:lnSpc>
                <a:spcPct val="75000"/>
              </a:lnSpc>
              <a:spcBef>
                <a:spcPts val="0"/>
              </a:spcBef>
              <a:buFont typeface="Arial" panose="020B0604020202020204" pitchFamily="34" charset="0"/>
              <a:buChar char="•"/>
            </a:pPr>
            <a:r>
              <a:rPr lang="en-US" sz="1400" dirty="0" smtClean="0"/>
              <a:t>An </a:t>
            </a:r>
            <a:r>
              <a:rPr lang="en-US" sz="1400" dirty="0"/>
              <a:t>agreement to modify a contract </a:t>
            </a:r>
            <a:r>
              <a:rPr lang="en-US" sz="1400" dirty="0" smtClean="0"/>
              <a:t>for the </a:t>
            </a:r>
            <a:r>
              <a:rPr lang="en-US" sz="1400" dirty="0"/>
              <a:t>sale of </a:t>
            </a:r>
            <a:r>
              <a:rPr lang="en-US" sz="1400" dirty="0" smtClean="0"/>
              <a:t>goods.</a:t>
            </a:r>
          </a:p>
          <a:p>
            <a:pPr marL="284163">
              <a:lnSpc>
                <a:spcPct val="75000"/>
              </a:lnSpc>
              <a:spcBef>
                <a:spcPts val="0"/>
              </a:spcBef>
            </a:pPr>
            <a:endParaRPr lang="en-US" sz="1000" dirty="0"/>
          </a:p>
          <a:p>
            <a:pPr algn="just">
              <a:lnSpc>
                <a:spcPct val="75000"/>
              </a:lnSpc>
              <a:spcBef>
                <a:spcPts val="0"/>
              </a:spcBef>
            </a:pPr>
            <a:r>
              <a:rPr lang="en-US" sz="1600" b="1" i="1" dirty="0">
                <a:solidFill>
                  <a:srgbClr val="0000FF"/>
                </a:solidFill>
              </a:rPr>
              <a:t>Promissory </a:t>
            </a:r>
            <a:r>
              <a:rPr lang="en-US" sz="1600" b="1" i="1" dirty="0" smtClean="0">
                <a:solidFill>
                  <a:srgbClr val="0000FF"/>
                </a:solidFill>
              </a:rPr>
              <a:t>Estoppel:</a:t>
            </a:r>
            <a:r>
              <a:rPr lang="en-US" sz="1600" b="1" i="1" dirty="0">
                <a:solidFill>
                  <a:srgbClr val="0000FF"/>
                </a:solidFill>
              </a:rPr>
              <a:t> </a:t>
            </a:r>
            <a:r>
              <a:rPr lang="en-US" sz="1600" b="1" i="1" dirty="0" smtClean="0">
                <a:solidFill>
                  <a:srgbClr val="0000FF"/>
                </a:solidFill>
              </a:rPr>
              <a:t> </a:t>
            </a:r>
            <a:r>
              <a:rPr lang="en-US" sz="1400" dirty="0" smtClean="0"/>
              <a:t>Under </a:t>
            </a:r>
            <a:r>
              <a:rPr lang="en-US" sz="1400" dirty="0"/>
              <a:t>the doctrine of promissory estoppel, a promisor may be prevented from </a:t>
            </a:r>
            <a:r>
              <a:rPr lang="en-US" sz="1400" dirty="0" smtClean="0"/>
              <a:t>asserting that </a:t>
            </a:r>
            <a:r>
              <a:rPr lang="en-US" sz="1400" dirty="0"/>
              <a:t>his or her promise is unenforceable because the </a:t>
            </a:r>
            <a:r>
              <a:rPr lang="en-US" sz="1400" dirty="0" err="1"/>
              <a:t>promisee</a:t>
            </a:r>
            <a:r>
              <a:rPr lang="en-US" sz="1400" dirty="0"/>
              <a:t> gave no consideration </a:t>
            </a:r>
            <a:r>
              <a:rPr lang="en-US" sz="1400" dirty="0" smtClean="0"/>
              <a:t>for the promise.</a:t>
            </a:r>
          </a:p>
          <a:p>
            <a:pPr>
              <a:lnSpc>
                <a:spcPct val="75000"/>
              </a:lnSpc>
              <a:spcBef>
                <a:spcPts val="0"/>
              </a:spcBef>
            </a:pPr>
            <a:endParaRPr lang="en-US" sz="500" dirty="0"/>
          </a:p>
          <a:p>
            <a:pPr>
              <a:lnSpc>
                <a:spcPct val="75000"/>
              </a:lnSpc>
              <a:spcBef>
                <a:spcPts val="0"/>
              </a:spcBef>
            </a:pPr>
            <a:r>
              <a:rPr lang="en-US" sz="1400" dirty="0" smtClean="0"/>
              <a:t>This </a:t>
            </a:r>
            <a:r>
              <a:rPr lang="en-US" sz="1400" dirty="0"/>
              <a:t>doctrine, sometimes called the </a:t>
            </a:r>
            <a:r>
              <a:rPr lang="en-US" sz="1400" b="1" i="1" dirty="0"/>
              <a:t>doctrine of detrimental reliance</a:t>
            </a:r>
            <a:r>
              <a:rPr lang="en-US" sz="1400" b="1" dirty="0"/>
              <a:t>,</a:t>
            </a:r>
            <a:r>
              <a:rPr lang="en-US" sz="1400" dirty="0"/>
              <a:t> is </a:t>
            </a:r>
            <a:r>
              <a:rPr lang="en-US" sz="1400" dirty="0" smtClean="0"/>
              <a:t>applicable when: </a:t>
            </a:r>
          </a:p>
          <a:p>
            <a:pPr>
              <a:lnSpc>
                <a:spcPct val="75000"/>
              </a:lnSpc>
              <a:spcBef>
                <a:spcPts val="0"/>
              </a:spcBef>
            </a:pPr>
            <a:endParaRPr lang="en-US" sz="500" dirty="0"/>
          </a:p>
          <a:p>
            <a:pPr marL="569913" indent="-285750">
              <a:lnSpc>
                <a:spcPct val="75000"/>
              </a:lnSpc>
              <a:spcBef>
                <a:spcPts val="0"/>
              </a:spcBef>
              <a:buFont typeface="Arial" panose="020B0604020202020204" pitchFamily="34" charset="0"/>
              <a:buChar char="•"/>
            </a:pPr>
            <a:r>
              <a:rPr lang="en-US" sz="1400" dirty="0"/>
              <a:t>T</a:t>
            </a:r>
            <a:r>
              <a:rPr lang="en-US" sz="1400" dirty="0" smtClean="0"/>
              <a:t>he </a:t>
            </a:r>
            <a:r>
              <a:rPr lang="en-US" sz="1400" dirty="0"/>
              <a:t>promisor makes a promise that lacks </a:t>
            </a:r>
            <a:r>
              <a:rPr lang="en-US" sz="1400" dirty="0" smtClean="0"/>
              <a:t>consideration; </a:t>
            </a:r>
          </a:p>
          <a:p>
            <a:pPr marL="569913" indent="-285750">
              <a:lnSpc>
                <a:spcPct val="75000"/>
              </a:lnSpc>
              <a:spcBef>
                <a:spcPts val="0"/>
              </a:spcBef>
              <a:buFont typeface="Arial" panose="020B0604020202020204" pitchFamily="34" charset="0"/>
              <a:buChar char="•"/>
            </a:pPr>
            <a:r>
              <a:rPr lang="en-US" sz="1400" dirty="0" smtClean="0"/>
              <a:t>The promisor intends, </a:t>
            </a:r>
            <a:r>
              <a:rPr lang="en-US" sz="1400" dirty="0"/>
              <a:t>or should reasonably </a:t>
            </a:r>
            <a:r>
              <a:rPr lang="en-US" sz="1400" dirty="0" smtClean="0"/>
              <a:t>expect, </a:t>
            </a:r>
            <a:r>
              <a:rPr lang="en-US" sz="1400" dirty="0"/>
              <a:t>that the </a:t>
            </a:r>
            <a:r>
              <a:rPr lang="en-US" sz="1400" dirty="0" err="1"/>
              <a:t>promisee</a:t>
            </a:r>
            <a:r>
              <a:rPr lang="en-US" sz="1400" dirty="0"/>
              <a:t> will rely on the </a:t>
            </a:r>
            <a:r>
              <a:rPr lang="en-US" sz="1400" dirty="0" smtClean="0"/>
              <a:t>promise;</a:t>
            </a:r>
          </a:p>
          <a:p>
            <a:pPr marL="569913" indent="-285750">
              <a:lnSpc>
                <a:spcPct val="75000"/>
              </a:lnSpc>
              <a:spcBef>
                <a:spcPts val="0"/>
              </a:spcBef>
              <a:buFont typeface="Arial" panose="020B0604020202020204" pitchFamily="34" charset="0"/>
              <a:buChar char="•"/>
            </a:pPr>
            <a:r>
              <a:rPr lang="en-US" sz="1400" dirty="0" smtClean="0"/>
              <a:t>The </a:t>
            </a:r>
            <a:r>
              <a:rPr lang="en-US" sz="1400" dirty="0" err="1" smtClean="0"/>
              <a:t>promisee</a:t>
            </a:r>
            <a:r>
              <a:rPr lang="en-US" sz="1400" dirty="0" smtClean="0"/>
              <a:t> </a:t>
            </a:r>
            <a:r>
              <a:rPr lang="en-US" sz="1400" dirty="0"/>
              <a:t>in fact relies on the promise in some definite and substantial </a:t>
            </a:r>
            <a:r>
              <a:rPr lang="en-US" sz="1400" dirty="0" smtClean="0"/>
              <a:t>manner; and</a:t>
            </a:r>
          </a:p>
          <a:p>
            <a:pPr marL="569913" indent="-285750">
              <a:lnSpc>
                <a:spcPct val="75000"/>
              </a:lnSpc>
              <a:spcBef>
                <a:spcPts val="0"/>
              </a:spcBef>
              <a:buFont typeface="Arial" panose="020B0604020202020204" pitchFamily="34" charset="0"/>
              <a:buChar char="•"/>
            </a:pPr>
            <a:r>
              <a:rPr lang="en-US" sz="1400" dirty="0" smtClean="0"/>
              <a:t>Enforcement </a:t>
            </a:r>
            <a:r>
              <a:rPr lang="en-US" sz="1400" dirty="0"/>
              <a:t>of the promise is the only way to avoid </a:t>
            </a:r>
            <a:r>
              <a:rPr lang="en-US" sz="1400" dirty="0" smtClean="0"/>
              <a:t>injustice.</a:t>
            </a:r>
          </a:p>
          <a:p>
            <a:pPr>
              <a:lnSpc>
                <a:spcPct val="75000"/>
              </a:lnSpc>
              <a:spcBef>
                <a:spcPts val="0"/>
              </a:spcBef>
            </a:pPr>
            <a:endParaRPr lang="en-US" sz="500" dirty="0"/>
          </a:p>
          <a:p>
            <a:pPr algn="just">
              <a:lnSpc>
                <a:spcPct val="75000"/>
              </a:lnSpc>
              <a:spcBef>
                <a:spcPts val="0"/>
              </a:spcBef>
            </a:pPr>
            <a:r>
              <a:rPr lang="en-US" sz="1400" dirty="0" smtClean="0"/>
              <a:t>Damages </a:t>
            </a:r>
            <a:r>
              <a:rPr lang="en-US" sz="1400" dirty="0"/>
              <a:t>recoverable in a case of promissory estoppel are not the profits that </a:t>
            </a:r>
            <a:r>
              <a:rPr lang="en-US" sz="1400" dirty="0" smtClean="0"/>
              <a:t>the </a:t>
            </a:r>
            <a:r>
              <a:rPr lang="en-US" sz="1400" dirty="0" err="1" smtClean="0"/>
              <a:t>promisee</a:t>
            </a:r>
            <a:r>
              <a:rPr lang="en-US" sz="1400" dirty="0" smtClean="0"/>
              <a:t> </a:t>
            </a:r>
            <a:r>
              <a:rPr lang="en-US" sz="1400" dirty="0"/>
              <a:t>expected, but only the amount necessary to restore the </a:t>
            </a:r>
            <a:r>
              <a:rPr lang="en-US" sz="1400" dirty="0" err="1"/>
              <a:t>promisee</a:t>
            </a:r>
            <a:r>
              <a:rPr lang="en-US" sz="1400" dirty="0"/>
              <a:t> to the </a:t>
            </a:r>
            <a:r>
              <a:rPr lang="en-US" sz="1400" dirty="0" smtClean="0"/>
              <a:t>position he </a:t>
            </a:r>
            <a:r>
              <a:rPr lang="en-US" sz="1400" dirty="0"/>
              <a:t>or she would have been in had the </a:t>
            </a:r>
            <a:r>
              <a:rPr lang="en-US" sz="1400" dirty="0" err="1"/>
              <a:t>promisee</a:t>
            </a:r>
            <a:r>
              <a:rPr lang="en-US" sz="1400" dirty="0"/>
              <a:t> not relied on the </a:t>
            </a:r>
            <a:r>
              <a:rPr lang="en-US" sz="1400" dirty="0" smtClean="0"/>
              <a:t>promise. </a:t>
            </a:r>
          </a:p>
          <a:p>
            <a:pPr algn="just">
              <a:lnSpc>
                <a:spcPct val="75000"/>
              </a:lnSpc>
              <a:spcBef>
                <a:spcPts val="0"/>
              </a:spcBef>
            </a:pPr>
            <a:endParaRPr lang="en-US" sz="500" dirty="0"/>
          </a:p>
          <a:p>
            <a:pPr algn="just">
              <a:lnSpc>
                <a:spcPct val="75000"/>
              </a:lnSpc>
              <a:spcBef>
                <a:spcPts val="0"/>
              </a:spcBef>
            </a:pPr>
            <a:r>
              <a:rPr lang="en-US" sz="1400" dirty="0" smtClean="0"/>
              <a:t>In such cases, legal </a:t>
            </a:r>
            <a:r>
              <a:rPr lang="en-US" sz="1400" dirty="0"/>
              <a:t>difficulties often arise because parties take certain things for granted. </a:t>
            </a:r>
            <a:r>
              <a:rPr lang="en-US" sz="1400" dirty="0" smtClean="0"/>
              <a:t> Frequently</a:t>
            </a:r>
            <a:r>
              <a:rPr lang="en-US" sz="1400" dirty="0"/>
              <a:t>,</a:t>
            </a:r>
          </a:p>
          <a:p>
            <a:pPr algn="just">
              <a:lnSpc>
                <a:spcPct val="75000"/>
              </a:lnSpc>
              <a:spcBef>
                <a:spcPts val="0"/>
              </a:spcBef>
            </a:pPr>
            <a:r>
              <a:rPr lang="en-US" sz="1400" dirty="0"/>
              <a:t>they </a:t>
            </a:r>
            <a:r>
              <a:rPr lang="en-US" sz="1400" dirty="0" smtClean="0"/>
              <a:t>believe </a:t>
            </a:r>
            <a:r>
              <a:rPr lang="en-US" sz="1400" dirty="0"/>
              <a:t>that they have agreed to everything and that they have a </a:t>
            </a:r>
            <a:r>
              <a:rPr lang="en-US" sz="1400" dirty="0" smtClean="0"/>
              <a:t>valid contract</a:t>
            </a:r>
            <a:r>
              <a:rPr lang="en-US" sz="1400" dirty="0"/>
              <a:t>. Sometimes, however, they do not. </a:t>
            </a:r>
            <a:r>
              <a:rPr lang="en-US" sz="1400" dirty="0" smtClean="0"/>
              <a:t> The </a:t>
            </a:r>
            <a:r>
              <a:rPr lang="en-US" sz="1400" dirty="0"/>
              <a:t>courts are then faced with the </a:t>
            </a:r>
            <a:r>
              <a:rPr lang="en-US" sz="1400" dirty="0" smtClean="0"/>
              <a:t>problem of </a:t>
            </a:r>
            <a:r>
              <a:rPr lang="en-US" sz="1400" dirty="0"/>
              <a:t>leaving them with their broken dreams or coming to their rescue when </a:t>
            </a:r>
            <a:r>
              <a:rPr lang="en-US" sz="1400" dirty="0" smtClean="0"/>
              <a:t>promissory estoppel </a:t>
            </a:r>
            <a:r>
              <a:rPr lang="en-US" sz="1400" dirty="0"/>
              <a:t>can be established.</a:t>
            </a:r>
            <a:endParaRPr lang="en-US" altLang="en-US" sz="1400" dirty="0" smtClean="0"/>
          </a:p>
        </p:txBody>
      </p:sp>
    </p:spTree>
    <p:extLst>
      <p:ext uri="{BB962C8B-B14F-4D97-AF65-F5344CB8AC3E}">
        <p14:creationId xmlns:p14="http://schemas.microsoft.com/office/powerpoint/2010/main" val="1130910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ts val="0"/>
              </a:spcBef>
            </a:pPr>
            <a:r>
              <a:rPr lang="en-US" sz="4400" b="1" i="1" dirty="0">
                <a:solidFill>
                  <a:srgbClr val="C00000"/>
                </a:solidFill>
              </a:rPr>
              <a:t>Thank 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265783"/>
          </a:xfrm>
          <a:prstGeom prst="rect">
            <a:avLst/>
          </a:prstGeom>
          <a:solidFill>
            <a:schemeClr val="accent3"/>
          </a:solidFill>
        </p:spPr>
        <p:txBody>
          <a:bodyPr wrap="square">
            <a:spAutoFit/>
          </a:bodyPr>
          <a:lstStyle/>
          <a:p>
            <a:pPr>
              <a:lnSpc>
                <a:spcPct val="80000"/>
              </a:lnSpc>
              <a:defRPr/>
            </a:pPr>
            <a:r>
              <a:rPr lang="en-US" sz="3200" b="1" dirty="0" smtClean="0"/>
              <a:t>Last Time: We Spoke About</a:t>
            </a:r>
            <a:r>
              <a:rPr lang="en-US" sz="3200" b="1" dirty="0"/>
              <a:t>:</a:t>
            </a:r>
          </a:p>
          <a:p>
            <a:pPr>
              <a:lnSpc>
                <a:spcPct val="80000"/>
              </a:lnSpc>
              <a:defRPr/>
            </a:pPr>
            <a:endParaRPr lang="en-US" sz="600" b="1" dirty="0"/>
          </a:p>
          <a:p>
            <a:pPr>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Contractual Capacity</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/Minors / Incompetents / Intoxication</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Mistake</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Unilateral Mistake / Mutual Mistake / Transcriptions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Deception or Pressure</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Intentional Misrepresentation/Fraud/</a:t>
            </a:r>
            <a:r>
              <a:rPr lang="en-US" b="1" i="1" dirty="0" err="1" smtClean="0">
                <a:solidFill>
                  <a:srgbClr val="C00000"/>
                </a:solidFill>
              </a:rPr>
              <a:t>NonDisclosure</a:t>
            </a:r>
            <a:endParaRPr lang="en-US"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600" b="1" dirty="0">
                <a:solidFill>
                  <a:srgbClr val="002060"/>
                </a:solidFill>
              </a:rPr>
              <a:t> Class </a:t>
            </a:r>
            <a:r>
              <a:rPr lang="en-US" sz="2600" b="1" dirty="0" smtClean="0">
                <a:solidFill>
                  <a:srgbClr val="002060"/>
                </a:solidFill>
              </a:rPr>
              <a:t>Case </a:t>
            </a:r>
            <a:r>
              <a:rPr lang="en-US" sz="2600" b="1" dirty="0">
                <a:solidFill>
                  <a:srgbClr val="002060"/>
                </a:solidFill>
              </a:rPr>
              <a:t>– </a:t>
            </a:r>
            <a:r>
              <a:rPr lang="en-US" sz="2600" b="1" dirty="0" smtClean="0">
                <a:solidFill>
                  <a:srgbClr val="002060"/>
                </a:solidFill>
              </a:rPr>
              <a:t>Gerstein v. Broad Hollow Co.</a:t>
            </a:r>
            <a:endParaRPr lang="en-US" sz="2600" b="1" dirty="0">
              <a:solidFill>
                <a:srgbClr val="002060"/>
              </a:solidFill>
            </a:endParaRPr>
          </a:p>
          <a:p>
            <a:pPr algn="ctr">
              <a:defRPr/>
            </a:pPr>
            <a:r>
              <a:rPr lang="en-US" sz="2400" b="1" i="1" dirty="0">
                <a:solidFill>
                  <a:srgbClr val="C00000"/>
                </a:solidFill>
              </a:rPr>
              <a:t>     </a:t>
            </a:r>
            <a:r>
              <a:rPr lang="en-US" b="1" i="1" dirty="0" smtClean="0">
                <a:solidFill>
                  <a:srgbClr val="C00000"/>
                </a:solidFill>
              </a:rPr>
              <a:t>Requirement of Free Will to Contract</a:t>
            </a:r>
            <a:endParaRPr lang="en-US" b="1" dirty="0">
              <a:solidFill>
                <a:srgbClr val="C00000"/>
              </a:solidFill>
            </a:endParaRPr>
          </a:p>
        </p:txBody>
      </p:sp>
    </p:spTree>
    <p:extLst>
      <p:ext uri="{BB962C8B-B14F-4D97-AF65-F5344CB8AC3E}">
        <p14:creationId xmlns:p14="http://schemas.microsoft.com/office/powerpoint/2010/main" val="3919034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450449"/>
          </a:xfrm>
          <a:prstGeom prst="rect">
            <a:avLst/>
          </a:prstGeom>
          <a:solidFill>
            <a:schemeClr val="accent3"/>
          </a:solidFill>
        </p:spPr>
        <p:txBody>
          <a:bodyPr wrap="square">
            <a:spAutoFit/>
          </a:bodyPr>
          <a:lstStyle/>
          <a:p>
            <a:pPr>
              <a:lnSpc>
                <a:spcPct val="80000"/>
              </a:lnSpc>
              <a:defRPr/>
            </a:pPr>
            <a:r>
              <a:rPr lang="en-US" sz="3200" b="1" dirty="0" smtClean="0"/>
              <a:t>Tonight: We Will Speak About</a:t>
            </a:r>
            <a:r>
              <a:rPr lang="en-US" sz="3200" b="1" dirty="0"/>
              <a:t>:</a:t>
            </a:r>
          </a:p>
          <a:p>
            <a:pPr>
              <a:lnSpc>
                <a:spcPct val="80000"/>
              </a:lnSpc>
              <a:defRPr/>
            </a:pPr>
            <a:endParaRPr lang="en-US" sz="600" b="1" dirty="0"/>
          </a:p>
          <a:p>
            <a:pPr>
              <a:lnSpc>
                <a:spcPct val="80000"/>
              </a:lnSpc>
              <a:defRPr/>
            </a:pPr>
            <a:endParaRPr lang="en-US" sz="600" b="1" dirty="0"/>
          </a:p>
          <a:p>
            <a:pPr>
              <a:defRPr/>
            </a:pPr>
            <a:endParaRPr lang="en-US" sz="600" b="1" dirty="0"/>
          </a:p>
          <a:p>
            <a:pPr>
              <a:buFont typeface="Arial" pitchFamily="34" charset="0"/>
              <a:buChar char="•"/>
              <a:defRPr/>
            </a:pPr>
            <a:r>
              <a:rPr lang="en-US" sz="2800" b="1" dirty="0">
                <a:solidFill>
                  <a:srgbClr val="002060"/>
                </a:solidFill>
              </a:rPr>
              <a:t> </a:t>
            </a:r>
            <a:r>
              <a:rPr lang="en-US" sz="2800" b="1" dirty="0" smtClean="0">
                <a:solidFill>
                  <a:srgbClr val="002060"/>
                </a:solidFill>
              </a:rPr>
              <a:t>Consideration</a:t>
            </a:r>
            <a:endParaRPr lang="en-US" sz="2800" b="1" dirty="0">
              <a:solidFill>
                <a:srgbClr val="002060"/>
              </a:solidFill>
            </a:endParaRPr>
          </a:p>
          <a:p>
            <a:pPr algn="ctr">
              <a:defRPr/>
            </a:pPr>
            <a:r>
              <a:rPr lang="en-US" b="1" i="1" dirty="0">
                <a:solidFill>
                  <a:srgbClr val="C00000"/>
                </a:solidFill>
              </a:rPr>
              <a:t>Part One: </a:t>
            </a:r>
            <a:r>
              <a:rPr lang="en-US" b="1" i="1" dirty="0" smtClean="0">
                <a:solidFill>
                  <a:srgbClr val="C00000"/>
                </a:solidFill>
              </a:rPr>
              <a:t>Definitions / General Principals / Exceptions</a:t>
            </a:r>
            <a:endParaRPr lang="en-US" b="1" i="1" dirty="0">
              <a:solidFill>
                <a:srgbClr val="C0000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endParaRPr lang="en-US" sz="600" b="1" dirty="0">
              <a:solidFill>
                <a:srgbClr val="00206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Legality</a:t>
            </a:r>
          </a:p>
          <a:p>
            <a:pPr>
              <a:defRPr/>
            </a:pPr>
            <a:r>
              <a:rPr lang="en-US" b="1" i="1" dirty="0" smtClean="0">
                <a:solidFill>
                  <a:srgbClr val="C00000"/>
                </a:solidFill>
              </a:rPr>
              <a:t>  Part </a:t>
            </a:r>
            <a:r>
              <a:rPr lang="en-US" b="1" i="1" dirty="0">
                <a:solidFill>
                  <a:srgbClr val="C00000"/>
                </a:solidFill>
              </a:rPr>
              <a:t>Two: </a:t>
            </a:r>
            <a:r>
              <a:rPr lang="en-US" b="1" i="1" dirty="0" smtClean="0">
                <a:solidFill>
                  <a:srgbClr val="C00000"/>
                </a:solidFill>
              </a:rPr>
              <a:t>Definitions / General Principals</a:t>
            </a:r>
            <a:endParaRPr lang="en-US" b="1" i="1" dirty="0">
              <a:solidFill>
                <a:srgbClr val="C00000"/>
              </a:solidFill>
            </a:endParaRPr>
          </a:p>
          <a:p>
            <a:pPr>
              <a:defRPr/>
            </a:pPr>
            <a:endParaRPr lang="en-US" sz="600" b="1" i="1" dirty="0">
              <a:solidFill>
                <a:srgbClr val="C00000"/>
              </a:solidFill>
            </a:endParaRPr>
          </a:p>
          <a:p>
            <a:pPr>
              <a:defRPr/>
            </a:pPr>
            <a:endParaRPr lang="en-US" sz="600" b="1" i="1" dirty="0">
              <a:solidFill>
                <a:srgbClr val="C00000"/>
              </a:solidFill>
            </a:endParaRPr>
          </a:p>
          <a:p>
            <a:pPr>
              <a:buFont typeface="Arial" pitchFamily="34" charset="0"/>
              <a:buChar char="•"/>
              <a:defRPr/>
            </a:pPr>
            <a:r>
              <a:rPr lang="en-US" sz="2800" b="1" dirty="0">
                <a:solidFill>
                  <a:srgbClr val="002060"/>
                </a:solidFill>
              </a:rPr>
              <a:t> </a:t>
            </a:r>
            <a:r>
              <a:rPr lang="en-US" sz="2800" b="1" dirty="0" smtClean="0">
                <a:solidFill>
                  <a:srgbClr val="002060"/>
                </a:solidFill>
              </a:rPr>
              <a:t>Public Policy</a:t>
            </a:r>
            <a:endParaRPr lang="en-US" sz="2800" b="1" dirty="0">
              <a:solidFill>
                <a:srgbClr val="002060"/>
              </a:solidFill>
            </a:endParaRPr>
          </a:p>
          <a:p>
            <a:pPr algn="ctr">
              <a:defRPr/>
            </a:pPr>
            <a:r>
              <a:rPr lang="en-US" b="1" i="1" dirty="0">
                <a:solidFill>
                  <a:srgbClr val="C00000"/>
                </a:solidFill>
              </a:rPr>
              <a:t> Part Three: </a:t>
            </a:r>
            <a:r>
              <a:rPr lang="en-US" b="1" i="1" dirty="0" smtClean="0">
                <a:solidFill>
                  <a:srgbClr val="C00000"/>
                </a:solidFill>
              </a:rPr>
              <a:t>Definitions / Public Welfare Agreements / </a:t>
            </a:r>
            <a:r>
              <a:rPr lang="en-US" b="1" i="1" dirty="0">
                <a:solidFill>
                  <a:srgbClr val="C00000"/>
                </a:solidFill>
              </a:rPr>
              <a:t>Violations</a:t>
            </a:r>
            <a:endParaRPr lang="en-US" b="1" dirty="0">
              <a:solidFill>
                <a:srgbClr val="002060"/>
              </a:solidFill>
            </a:endParaRPr>
          </a:p>
          <a:p>
            <a:pPr>
              <a:defRPr/>
            </a:pPr>
            <a:endParaRPr lang="en-US" sz="400" b="1" dirty="0">
              <a:solidFill>
                <a:srgbClr val="002060"/>
              </a:solidFill>
            </a:endParaRPr>
          </a:p>
          <a:p>
            <a:pPr>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Allegheny College v. National</a:t>
            </a:r>
          </a:p>
          <a:p>
            <a:pPr algn="ctr">
              <a:defRPr/>
            </a:pPr>
            <a:r>
              <a:rPr lang="en-US" sz="2400" b="1" dirty="0">
                <a:solidFill>
                  <a:srgbClr val="000066"/>
                </a:solidFill>
              </a:rPr>
              <a:t>Chautauqua County Bank</a:t>
            </a:r>
          </a:p>
          <a:p>
            <a:pPr algn="ctr">
              <a:defRPr/>
            </a:pPr>
            <a:r>
              <a:rPr lang="en-US" sz="2400" b="1" i="1" dirty="0" smtClean="0">
                <a:solidFill>
                  <a:srgbClr val="C00000"/>
                </a:solidFill>
              </a:rPr>
              <a:t>     </a:t>
            </a:r>
            <a:r>
              <a:rPr lang="en-US" b="1" i="1" dirty="0" smtClean="0">
                <a:solidFill>
                  <a:srgbClr val="C00000"/>
                </a:solidFill>
              </a:rPr>
              <a:t>Consideration as a Condition of Contract</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r>
              <a:rPr lang="en-US" sz="5900" b="1" i="1" dirty="0" smtClean="0">
                <a:solidFill>
                  <a:srgbClr val="C00000"/>
                </a:solidFill>
              </a:rPr>
              <a:t>Consideration</a:t>
            </a:r>
            <a:endParaRPr lang="en-US" sz="59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Definitions</a:t>
            </a:r>
            <a:endParaRPr lang="en-US" sz="3200" b="1" i="1" dirty="0">
              <a:solidFill>
                <a:srgbClr val="0033CC"/>
              </a:solidFill>
            </a:endParaRPr>
          </a:p>
          <a:p>
            <a:pPr marL="457200" indent="-457200">
              <a:lnSpc>
                <a:spcPct val="120000"/>
              </a:lnSpc>
              <a:spcBef>
                <a:spcPts val="0"/>
              </a:spcBef>
              <a:buFont typeface="Arial" panose="020B0604020202020204" pitchFamily="34" charset="0"/>
              <a:buChar char="•"/>
              <a:defRPr/>
            </a:pPr>
            <a:r>
              <a:rPr lang="en-US" sz="3200" b="1" i="1" dirty="0" smtClean="0">
                <a:solidFill>
                  <a:srgbClr val="0033CC"/>
                </a:solidFill>
              </a:rPr>
              <a:t>General Principles</a:t>
            </a:r>
          </a:p>
          <a:p>
            <a:pPr marL="690563" indent="-233363">
              <a:lnSpc>
                <a:spcPct val="120000"/>
              </a:lnSpc>
              <a:spcBef>
                <a:spcPts val="0"/>
              </a:spcBef>
              <a:buFont typeface="Arial" panose="020B0604020202020204" pitchFamily="34" charset="0"/>
              <a:buChar char="•"/>
              <a:defRPr/>
            </a:pPr>
            <a:r>
              <a:rPr lang="en-US" altLang="en-US" sz="2000" b="1" i="1" dirty="0">
                <a:solidFill>
                  <a:srgbClr val="C00000"/>
                </a:solidFill>
              </a:rPr>
              <a:t>PURPOSE AND </a:t>
            </a:r>
            <a:r>
              <a:rPr lang="en-US" altLang="en-US" sz="2000" b="1" i="1" dirty="0" smtClean="0">
                <a:solidFill>
                  <a:srgbClr val="C00000"/>
                </a:solidFill>
              </a:rPr>
              <a:t>FUNCTION;</a:t>
            </a:r>
          </a:p>
          <a:p>
            <a:pPr marL="690563" indent="-233363">
              <a:lnSpc>
                <a:spcPct val="120000"/>
              </a:lnSpc>
              <a:spcBef>
                <a:spcPts val="0"/>
              </a:spcBef>
              <a:buFont typeface="Arial" panose="020B0604020202020204" pitchFamily="34" charset="0"/>
              <a:buChar char="•"/>
              <a:defRPr/>
            </a:pPr>
            <a:r>
              <a:rPr lang="en-US" altLang="en-US" sz="2000" b="1" i="1" dirty="0">
                <a:solidFill>
                  <a:srgbClr val="C00000"/>
                </a:solidFill>
              </a:rPr>
              <a:t>MEASURE AND </a:t>
            </a:r>
            <a:r>
              <a:rPr lang="en-US" altLang="en-US" sz="2000" b="1" i="1" dirty="0" smtClean="0">
                <a:solidFill>
                  <a:srgbClr val="C00000"/>
                </a:solidFill>
              </a:rPr>
              <a:t>ADEQUACY; AND</a:t>
            </a:r>
          </a:p>
          <a:p>
            <a:pPr marL="690563" indent="-233363">
              <a:lnSpc>
                <a:spcPct val="120000"/>
              </a:lnSpc>
              <a:spcBef>
                <a:spcPts val="0"/>
              </a:spcBef>
              <a:buFont typeface="Arial" panose="020B0604020202020204" pitchFamily="34" charset="0"/>
              <a:buChar char="•"/>
              <a:defRPr/>
            </a:pPr>
            <a:r>
              <a:rPr lang="en-US" altLang="en-US" sz="2000" b="1" i="1" dirty="0" smtClean="0">
                <a:solidFill>
                  <a:srgbClr val="C00000"/>
                </a:solidFill>
              </a:rPr>
              <a:t>FORBEARANCE</a:t>
            </a:r>
            <a:r>
              <a:rPr lang="en-US" altLang="en-US" sz="2000" b="1" i="1" dirty="0">
                <a:solidFill>
                  <a:srgbClr val="C00000"/>
                </a:solidFill>
              </a:rPr>
              <a:t>, ILLUSORY AND </a:t>
            </a:r>
            <a:r>
              <a:rPr lang="en-US" altLang="en-US" sz="2000" b="1" i="1" dirty="0" smtClean="0">
                <a:solidFill>
                  <a:srgbClr val="C00000"/>
                </a:solidFill>
              </a:rPr>
              <a:t>CONDITIONAL</a:t>
            </a:r>
            <a:endParaRPr lang="en-US" sz="2000" b="1" i="1" dirty="0">
              <a:solidFill>
                <a:srgbClr val="0033CC"/>
              </a:solidFill>
            </a:endParaRPr>
          </a:p>
          <a:p>
            <a:pPr marL="457200" lvl="1" indent="-457200">
              <a:lnSpc>
                <a:spcPct val="120000"/>
              </a:lnSpc>
              <a:spcBef>
                <a:spcPts val="0"/>
              </a:spcBef>
              <a:buFont typeface="Arial" panose="020B0604020202020204" pitchFamily="34" charset="0"/>
              <a:buChar char="•"/>
              <a:defRPr/>
            </a:pPr>
            <a:r>
              <a:rPr lang="en-US" sz="3200" b="1" i="1" dirty="0" smtClean="0">
                <a:solidFill>
                  <a:srgbClr val="0033CC"/>
                </a:solidFill>
              </a:rPr>
              <a:t>Exceptions</a:t>
            </a:r>
            <a:endParaRPr lang="en-US" sz="3200" b="1" i="1" dirty="0">
              <a:solidFill>
                <a:srgbClr val="0033CC"/>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75000"/>
              </a:lnSpc>
              <a:spcBef>
                <a:spcPct val="20000"/>
              </a:spcBef>
              <a:defRPr/>
            </a:pPr>
            <a:r>
              <a:rPr lang="en-US" sz="2800" b="1" i="1" dirty="0" smtClean="0">
                <a:solidFill>
                  <a:srgbClr val="006600"/>
                </a:solidFill>
              </a:rPr>
              <a:t>Definition -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smtClean="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smtClean="0">
                <a:solidFill>
                  <a:srgbClr val="C00000"/>
                </a:solidFill>
              </a:rPr>
              <a:t>“An agreement between </a:t>
            </a:r>
          </a:p>
          <a:p>
            <a:pPr algn="just">
              <a:lnSpc>
                <a:spcPct val="130000"/>
              </a:lnSpc>
              <a:spcBef>
                <a:spcPts val="0"/>
              </a:spcBef>
              <a:defRPr/>
            </a:pPr>
            <a:r>
              <a:rPr lang="en-US" sz="2600" b="1" i="1" dirty="0" smtClean="0">
                <a:solidFill>
                  <a:srgbClr val="C00000"/>
                </a:solidFill>
              </a:rPr>
              <a:t>two or more parties </a:t>
            </a:r>
          </a:p>
          <a:p>
            <a:pPr algn="just">
              <a:lnSpc>
                <a:spcPct val="130000"/>
              </a:lnSpc>
              <a:spcBef>
                <a:spcPts val="0"/>
              </a:spcBef>
              <a:defRPr/>
            </a:pPr>
            <a:r>
              <a:rPr lang="en-US" sz="2600" b="1" i="1" dirty="0" smtClean="0">
                <a:solidFill>
                  <a:srgbClr val="C00000"/>
                </a:solidFill>
              </a:rPr>
              <a:t>creating obligations </a:t>
            </a:r>
          </a:p>
          <a:p>
            <a:pPr algn="just">
              <a:lnSpc>
                <a:spcPct val="130000"/>
              </a:lnSpc>
              <a:spcBef>
                <a:spcPts val="0"/>
              </a:spcBef>
              <a:defRPr/>
            </a:pPr>
            <a:r>
              <a:rPr lang="en-US" sz="2600" b="1" i="1" dirty="0" smtClean="0">
                <a:solidFill>
                  <a:srgbClr val="C00000"/>
                </a:solidFill>
              </a:rPr>
              <a:t>that are enforceable </a:t>
            </a:r>
          </a:p>
          <a:p>
            <a:pPr algn="just">
              <a:lnSpc>
                <a:spcPct val="130000"/>
              </a:lnSpc>
              <a:spcBef>
                <a:spcPts val="0"/>
              </a:spcBef>
              <a:defRPr/>
            </a:pPr>
            <a:r>
              <a:rPr lang="en-US" sz="2600" b="1" i="1" dirty="0" smtClean="0">
                <a:solidFill>
                  <a:srgbClr val="C00000"/>
                </a:solidFill>
              </a:rPr>
              <a:t>or otherwise recognizable </a:t>
            </a:r>
          </a:p>
          <a:p>
            <a:pPr algn="just">
              <a:lnSpc>
                <a:spcPct val="130000"/>
              </a:lnSpc>
              <a:spcBef>
                <a:spcPts val="0"/>
              </a:spcBef>
              <a:defRPr/>
            </a:pPr>
            <a:r>
              <a:rPr lang="en-US" sz="2600" b="1" i="1" dirty="0" smtClean="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75000"/>
              </a:lnSpc>
              <a:spcBef>
                <a:spcPct val="20000"/>
              </a:spcBef>
              <a:defRPr/>
            </a:pPr>
            <a:r>
              <a:rPr lang="en-US" sz="2800" b="1" i="1" dirty="0" smtClean="0">
                <a:solidFill>
                  <a:srgbClr val="006600"/>
                </a:solidFill>
              </a:rPr>
              <a:t>Definition - Elements of a Contract</a:t>
            </a:r>
            <a:endParaRPr lang="en-US" sz="2800" b="1" i="1" dirty="0">
              <a:solidFill>
                <a:srgbClr val="006600"/>
              </a:solidFill>
            </a:endParaRP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smtClean="0"/>
              <a:t>In Accordance with Common Law, the </a:t>
            </a:r>
            <a:r>
              <a:rPr lang="en-US" sz="2400" b="1" dirty="0" smtClean="0">
                <a:solidFill>
                  <a:srgbClr val="0308C9"/>
                </a:solidFill>
              </a:rPr>
              <a:t>Elements of a Contract </a:t>
            </a:r>
            <a:r>
              <a:rPr lang="en-US" sz="2400" b="1" dirty="0" smtClean="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a:t>
            </a:r>
            <a:r>
              <a:rPr lang="en-US" altLang="en-US" sz="2400" b="1" i="1" dirty="0" smtClean="0">
                <a:solidFill>
                  <a:srgbClr val="C00000"/>
                </a:solidFill>
              </a:rPr>
              <a:t>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etween </a:t>
            </a:r>
            <a:r>
              <a:rPr lang="en-US" altLang="en-US" sz="2400" b="1" i="1" dirty="0">
                <a:solidFill>
                  <a:srgbClr val="C00000"/>
                </a:solidFill>
              </a:rPr>
              <a:t>C</a:t>
            </a:r>
            <a:r>
              <a:rPr lang="en-US" altLang="en-US" sz="2400" b="1" i="1" dirty="0" smtClean="0">
                <a:solidFill>
                  <a:srgbClr val="C00000"/>
                </a:solidFill>
              </a:rPr>
              <a:t>ompetent </a:t>
            </a:r>
            <a:r>
              <a:rPr lang="en-US" altLang="en-US" sz="2400" b="1" i="1" dirty="0">
                <a:solidFill>
                  <a:srgbClr val="C00000"/>
                </a:solidFill>
              </a:rPr>
              <a:t>P</a:t>
            </a:r>
            <a:r>
              <a:rPr lang="en-US" altLang="en-US" sz="2400" b="1" i="1" dirty="0" smtClean="0">
                <a:solidFill>
                  <a:srgbClr val="C00000"/>
                </a:solidFill>
              </a:rPr>
              <a:t>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t>
            </a:r>
            <a:r>
              <a:rPr lang="en-US" altLang="en-US" sz="2400" b="1" i="1" dirty="0" smtClean="0">
                <a:solidFill>
                  <a:srgbClr val="C00000"/>
                </a:solidFill>
              </a:rPr>
              <a:t>ased </a:t>
            </a:r>
            <a:r>
              <a:rPr lang="en-US" altLang="en-US" sz="2400" b="1" i="1" dirty="0">
                <a:solidFill>
                  <a:srgbClr val="C00000"/>
                </a:solidFill>
              </a:rPr>
              <a:t>on </a:t>
            </a:r>
            <a:r>
              <a:rPr lang="en-US" altLang="en-US" sz="2400" b="1" i="1" dirty="0" smtClean="0">
                <a:solidFill>
                  <a:srgbClr val="C00000"/>
                </a:solidFill>
              </a:rPr>
              <a:t>Genuine </a:t>
            </a:r>
            <a:r>
              <a:rPr lang="en-US" altLang="en-US" sz="2400" b="1" i="1" dirty="0">
                <a:solidFill>
                  <a:srgbClr val="C00000"/>
                </a:solidFill>
              </a:rPr>
              <a:t>A</a:t>
            </a:r>
            <a:r>
              <a:rPr lang="en-US" altLang="en-US" sz="2400" b="1" i="1" dirty="0" smtClean="0">
                <a:solidFill>
                  <a:srgbClr val="C00000"/>
                </a:solidFill>
              </a:rPr>
              <a:t>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a:t>
            </a:r>
            <a:r>
              <a:rPr lang="en-US" altLang="en-US" sz="2400" b="1" i="1" dirty="0" smtClean="0">
                <a:solidFill>
                  <a:srgbClr val="C00000"/>
                </a:solidFill>
              </a:rPr>
              <a:t>upported </a:t>
            </a:r>
            <a:r>
              <a:rPr lang="en-US" altLang="en-US" sz="2400" b="1" i="1" dirty="0">
                <a:solidFill>
                  <a:srgbClr val="C00000"/>
                </a:solidFill>
              </a:rPr>
              <a:t>by C</a:t>
            </a:r>
            <a:r>
              <a:rPr lang="en-US" altLang="en-US" sz="2400" b="1" i="1" dirty="0" smtClean="0">
                <a:solidFill>
                  <a:srgbClr val="C00000"/>
                </a:solidFill>
              </a:rPr>
              <a:t>onsideration,</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for </a:t>
            </a:r>
            <a:r>
              <a:rPr lang="en-US" altLang="en-US" sz="2400" b="1" i="1" dirty="0">
                <a:solidFill>
                  <a:srgbClr val="C00000"/>
                </a:solidFill>
              </a:rPr>
              <a:t>L</a:t>
            </a:r>
            <a:r>
              <a:rPr lang="en-US" altLang="en-US" sz="2400" b="1" i="1" dirty="0" smtClean="0">
                <a:solidFill>
                  <a:srgbClr val="C00000"/>
                </a:solidFill>
              </a:rPr>
              <a:t>awful </a:t>
            </a:r>
            <a:r>
              <a:rPr lang="en-US" altLang="en-US" sz="2400" b="1" i="1" dirty="0">
                <a:solidFill>
                  <a:srgbClr val="C00000"/>
                </a:solidFill>
              </a:rPr>
              <a:t>P</a:t>
            </a:r>
            <a:r>
              <a:rPr lang="en-US" altLang="en-US" sz="2400" b="1" i="1" dirty="0" smtClean="0">
                <a:solidFill>
                  <a:srgbClr val="C00000"/>
                </a:solidFill>
              </a:rPr>
              <a:t>urpose </a:t>
            </a:r>
            <a:r>
              <a:rPr lang="en-US" altLang="en-US" sz="2400" b="1" i="1" dirty="0">
                <a:solidFill>
                  <a:srgbClr val="C00000"/>
                </a:solidFill>
              </a:rPr>
              <a:t>S</a:t>
            </a:r>
            <a:r>
              <a:rPr lang="en-US" altLang="en-US" sz="2400" b="1" i="1" dirty="0" smtClean="0">
                <a:solidFill>
                  <a:srgbClr val="C00000"/>
                </a:solidFill>
              </a:rPr>
              <a:t>ubject </a:t>
            </a:r>
            <a:r>
              <a:rPr lang="en-US" altLang="en-US" sz="2400" b="1" i="1" dirty="0">
                <a:solidFill>
                  <a:srgbClr val="C00000"/>
                </a:solidFill>
              </a:rPr>
              <a:t>M</a:t>
            </a:r>
            <a:r>
              <a:rPr lang="en-US" altLang="en-US" sz="2400" b="1" i="1" dirty="0" smtClean="0">
                <a:solidFill>
                  <a:srgbClr val="C00000"/>
                </a:solidFill>
              </a:rPr>
              <a:t>atter,</a:t>
            </a:r>
          </a:p>
          <a:p>
            <a:pPr marL="342900" indent="-342900" algn="just">
              <a:lnSpc>
                <a:spcPct val="130000"/>
              </a:lnSpc>
              <a:spcBef>
                <a:spcPts val="0"/>
              </a:spcBef>
              <a:buFont typeface="Arial" panose="020B0604020202020204" pitchFamily="34" charset="0"/>
              <a:buChar char="•"/>
              <a:defRPr/>
            </a:pPr>
            <a:r>
              <a:rPr lang="en-US" altLang="en-US" sz="2400" b="1" i="1" dirty="0" smtClean="0">
                <a:solidFill>
                  <a:srgbClr val="C00000"/>
                </a:solidFill>
              </a:rPr>
              <a:t>in </a:t>
            </a:r>
            <a:r>
              <a:rPr lang="en-US" altLang="en-US" sz="2400" b="1" i="1" dirty="0">
                <a:solidFill>
                  <a:srgbClr val="C00000"/>
                </a:solidFill>
              </a:rPr>
              <a:t>L</a:t>
            </a:r>
            <a:r>
              <a:rPr lang="en-US" altLang="en-US" sz="2400" b="1" i="1" dirty="0" smtClean="0">
                <a:solidFill>
                  <a:srgbClr val="C00000"/>
                </a:solidFill>
              </a:rPr>
              <a:t>egal </a:t>
            </a:r>
            <a:r>
              <a:rPr lang="en-US" altLang="en-US" sz="2400" b="1" i="1" dirty="0">
                <a:solidFill>
                  <a:srgbClr val="C00000"/>
                </a:solidFill>
              </a:rPr>
              <a:t>F</a:t>
            </a:r>
            <a:r>
              <a:rPr lang="en-US" altLang="en-US" sz="2400" b="1" i="1" dirty="0" smtClean="0">
                <a:solidFill>
                  <a:srgbClr val="C00000"/>
                </a:solidFill>
              </a:rPr>
              <a:t>orm</a:t>
            </a:r>
            <a:r>
              <a:rPr lang="en-US" altLang="en-US" sz="2400" b="1" i="1" dirty="0">
                <a:solidFill>
                  <a:srgbClr val="C00000"/>
                </a:solidFill>
              </a:rPr>
              <a:t>.</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97147"/>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Consideration</a:t>
            </a:r>
            <a:endParaRPr lang="en-US" sz="3600" b="1" dirty="0">
              <a:solidFill>
                <a:srgbClr val="0308C9"/>
              </a:solidFill>
            </a:endParaRPr>
          </a:p>
          <a:p>
            <a:pPr marL="342900" indent="-342900" algn="ctr">
              <a:spcBef>
                <a:spcPts val="0"/>
              </a:spcBef>
              <a:defRPr/>
            </a:pPr>
            <a:r>
              <a:rPr lang="en-US" sz="2800" b="1" i="1" dirty="0" smtClean="0">
                <a:solidFill>
                  <a:srgbClr val="006600"/>
                </a:solidFill>
              </a:rPr>
              <a:t>Definition – Consideration</a:t>
            </a:r>
            <a:endParaRPr lang="en-US" sz="2800" b="1" i="1" dirty="0">
              <a:solidFill>
                <a:srgbClr val="006600"/>
              </a:solidFill>
            </a:endParaRPr>
          </a:p>
          <a:p>
            <a:pPr>
              <a:spcBef>
                <a:spcPts val="0"/>
              </a:spcBef>
              <a:defRPr/>
            </a:pPr>
            <a:endParaRPr lang="en-US" sz="1000" b="1" i="1" dirty="0"/>
          </a:p>
          <a:p>
            <a:pPr algn="just">
              <a:spcBef>
                <a:spcPts val="0"/>
              </a:spcBef>
              <a:defRPr/>
            </a:pPr>
            <a:r>
              <a:rPr lang="en-US" sz="2000" b="1" dirty="0" smtClean="0"/>
              <a:t>To be a valid </a:t>
            </a:r>
            <a:r>
              <a:rPr lang="en-US" sz="2000" b="1" dirty="0" smtClean="0">
                <a:solidFill>
                  <a:srgbClr val="0308C9"/>
                </a:solidFill>
              </a:rPr>
              <a:t>Contract, </a:t>
            </a:r>
            <a:r>
              <a:rPr lang="en-US" sz="2000" b="1" dirty="0" smtClean="0"/>
              <a:t>it </a:t>
            </a:r>
            <a:r>
              <a:rPr lang="en-US" sz="2000" b="1" dirty="0"/>
              <a:t>must be </a:t>
            </a:r>
            <a:r>
              <a:rPr lang="en-US" altLang="en-US" sz="2000" b="1" i="1" dirty="0" smtClean="0">
                <a:solidFill>
                  <a:srgbClr val="C00000"/>
                </a:solidFill>
              </a:rPr>
              <a:t>supported by consideration.</a:t>
            </a:r>
            <a:endParaRPr lang="en-US" altLang="en-US" sz="2000" b="1" i="1" dirty="0">
              <a:solidFill>
                <a:srgbClr val="C00000"/>
              </a:solidFill>
            </a:endParaRPr>
          </a:p>
          <a:p>
            <a:pPr algn="just">
              <a:spcBef>
                <a:spcPts val="0"/>
              </a:spcBef>
              <a:defRPr/>
            </a:pPr>
            <a:endParaRPr lang="en-US" altLang="en-US" sz="1000" b="1" i="1" dirty="0" smtClean="0">
              <a:solidFill>
                <a:srgbClr val="C00000"/>
              </a:solidFill>
            </a:endParaRPr>
          </a:p>
          <a:p>
            <a:pPr algn="just">
              <a:spcBef>
                <a:spcPts val="0"/>
              </a:spcBef>
              <a:defRPr/>
            </a:pPr>
            <a:endParaRPr lang="en-US" altLang="en-US" sz="1000" b="1" i="1" dirty="0">
              <a:solidFill>
                <a:srgbClr val="C00000"/>
              </a:solidFill>
            </a:endParaRPr>
          </a:p>
          <a:p>
            <a:pPr algn="just">
              <a:spcBef>
                <a:spcPts val="0"/>
              </a:spcBef>
              <a:defRPr/>
            </a:pPr>
            <a:r>
              <a:rPr lang="en-US" altLang="en-US" sz="1600" b="1" dirty="0"/>
              <a:t>According to Black’s law dictionary, </a:t>
            </a:r>
            <a:r>
              <a:rPr lang="en-US" altLang="en-US" sz="1600" b="1" i="1" dirty="0" smtClean="0">
                <a:solidFill>
                  <a:srgbClr val="0308C9"/>
                </a:solidFill>
              </a:rPr>
              <a:t>consideration</a:t>
            </a:r>
            <a:r>
              <a:rPr lang="en-US" altLang="en-US" sz="1600" b="1" i="1" dirty="0" smtClean="0">
                <a:solidFill>
                  <a:srgbClr val="C00000"/>
                </a:solidFill>
              </a:rPr>
              <a:t> </a:t>
            </a:r>
            <a:r>
              <a:rPr lang="en-US" altLang="en-US" sz="1600" b="1" dirty="0" smtClean="0"/>
              <a:t>is </a:t>
            </a:r>
            <a:r>
              <a:rPr lang="en-US" altLang="en-US" sz="1600" b="1" dirty="0"/>
              <a:t>defined as</a:t>
            </a:r>
            <a:r>
              <a:rPr lang="en-US" altLang="en-US" sz="1600" b="1" dirty="0" smtClean="0"/>
              <a:t>:</a:t>
            </a:r>
          </a:p>
          <a:p>
            <a:pPr algn="just">
              <a:spcBef>
                <a:spcPts val="0"/>
              </a:spcBef>
              <a:defRPr/>
            </a:pPr>
            <a:r>
              <a:rPr lang="en-US" altLang="en-US" sz="1000" b="1" dirty="0" smtClean="0"/>
              <a:t> </a:t>
            </a:r>
            <a:endParaRPr lang="en-US" altLang="en-US" sz="1000" b="1" dirty="0"/>
          </a:p>
          <a:p>
            <a:pPr algn="just">
              <a:spcBef>
                <a:spcPts val="0"/>
              </a:spcBef>
              <a:defRPr/>
            </a:pPr>
            <a:r>
              <a:rPr lang="en-US" altLang="en-US" sz="2200" b="1" i="1" dirty="0" smtClean="0">
                <a:solidFill>
                  <a:srgbClr val="C00000"/>
                </a:solidFill>
              </a:rPr>
              <a:t>“Something (such as an act, a forbearance</a:t>
            </a:r>
          </a:p>
          <a:p>
            <a:pPr algn="just">
              <a:spcBef>
                <a:spcPts val="0"/>
              </a:spcBef>
              <a:defRPr/>
            </a:pPr>
            <a:r>
              <a:rPr lang="en-US" altLang="en-US" sz="2200" b="1" i="1" dirty="0" smtClean="0">
                <a:solidFill>
                  <a:srgbClr val="C00000"/>
                </a:solidFill>
              </a:rPr>
              <a:t>or a return promise) bargained for and</a:t>
            </a:r>
          </a:p>
          <a:p>
            <a:pPr algn="just">
              <a:spcBef>
                <a:spcPts val="0"/>
              </a:spcBef>
              <a:defRPr/>
            </a:pPr>
            <a:r>
              <a:rPr lang="en-US" altLang="en-US" sz="2200" b="1" i="1" dirty="0" smtClean="0">
                <a:solidFill>
                  <a:srgbClr val="C00000"/>
                </a:solidFill>
              </a:rPr>
              <a:t>received by a promisor from a promise, </a:t>
            </a:r>
          </a:p>
          <a:p>
            <a:pPr algn="just">
              <a:spcBef>
                <a:spcPts val="0"/>
              </a:spcBef>
              <a:defRPr/>
            </a:pPr>
            <a:r>
              <a:rPr lang="en-US" altLang="en-US" sz="2200" b="1" i="1" dirty="0">
                <a:solidFill>
                  <a:srgbClr val="C00000"/>
                </a:solidFill>
              </a:rPr>
              <a:t>t</a:t>
            </a:r>
            <a:r>
              <a:rPr lang="en-US" altLang="en-US" sz="2200" b="1" i="1" dirty="0" smtClean="0">
                <a:solidFill>
                  <a:srgbClr val="C00000"/>
                </a:solidFill>
              </a:rPr>
              <a:t>hat motivates a person to do something.” </a:t>
            </a:r>
            <a:endParaRPr lang="en-US" altLang="en-US" sz="2200" b="1" i="1" dirty="0">
              <a:solidFill>
                <a:srgbClr val="C00000"/>
              </a:solidFill>
            </a:endParaRPr>
          </a:p>
          <a:p>
            <a:pPr algn="just">
              <a:spcBef>
                <a:spcPts val="0"/>
              </a:spcBef>
              <a:defRPr/>
            </a:pPr>
            <a:endParaRPr lang="en-US" altLang="en-US" sz="1000" b="1" i="1" dirty="0">
              <a:solidFill>
                <a:srgbClr val="C00000"/>
              </a:solidFill>
            </a:endParaRPr>
          </a:p>
          <a:p>
            <a:pPr marL="0" lvl="1" algn="just" eaLnBrk="1" hangingPunct="1">
              <a:spcBef>
                <a:spcPts val="0"/>
              </a:spcBef>
              <a:defRPr/>
            </a:pPr>
            <a:r>
              <a:rPr lang="en-US" altLang="en-US" sz="1600" b="1" i="1" dirty="0" smtClean="0">
                <a:solidFill>
                  <a:srgbClr val="0000FF"/>
                </a:solidFill>
              </a:rPr>
              <a:t>Bargained-for-Exchange:  </a:t>
            </a:r>
            <a:r>
              <a:rPr lang="en-US" altLang="en-US" sz="1400" dirty="0" smtClean="0"/>
              <a:t>Consideration </a:t>
            </a:r>
            <a:r>
              <a:rPr lang="en-US" altLang="en-US" sz="1400" dirty="0"/>
              <a:t>is what each party gives up (legal value) to the other in the making of the </a:t>
            </a:r>
            <a:r>
              <a:rPr lang="en-US" altLang="en-US" sz="1400" dirty="0" smtClean="0"/>
              <a:t>agreement.</a:t>
            </a:r>
          </a:p>
          <a:p>
            <a:pPr marL="0" lvl="1" algn="just" eaLnBrk="1" hangingPunct="1">
              <a:spcBef>
                <a:spcPts val="0"/>
              </a:spcBef>
              <a:defRPr/>
            </a:pPr>
            <a:endParaRPr lang="en-US" altLang="en-US" sz="500" dirty="0" smtClean="0"/>
          </a:p>
          <a:p>
            <a:pPr marL="0" lvl="1" algn="just" eaLnBrk="1" hangingPunct="1">
              <a:spcBef>
                <a:spcPts val="0"/>
              </a:spcBef>
              <a:defRPr/>
            </a:pPr>
            <a:r>
              <a:rPr lang="en-US" altLang="en-US" sz="1400" dirty="0" smtClean="0"/>
              <a:t>It </a:t>
            </a:r>
            <a:r>
              <a:rPr lang="en-US" altLang="en-US" sz="1400" dirty="0"/>
              <a:t>is the “price” of the contract for each side. </a:t>
            </a:r>
            <a:endParaRPr lang="en-US" altLang="en-US" sz="1400" dirty="0" smtClean="0"/>
          </a:p>
          <a:p>
            <a:pPr marL="0" lvl="1" algn="just" eaLnBrk="1" hangingPunct="1">
              <a:spcBef>
                <a:spcPts val="0"/>
              </a:spcBef>
              <a:defRPr/>
            </a:pPr>
            <a:endParaRPr lang="en-US" altLang="en-US" sz="500" dirty="0"/>
          </a:p>
          <a:p>
            <a:pPr marL="0" lvl="1" algn="just" eaLnBrk="1" hangingPunct="1">
              <a:spcBef>
                <a:spcPts val="0"/>
              </a:spcBef>
              <a:defRPr/>
            </a:pPr>
            <a:r>
              <a:rPr lang="en-US" altLang="en-US" sz="1400" dirty="0" smtClean="0"/>
              <a:t>It is the value </a:t>
            </a:r>
            <a:r>
              <a:rPr lang="en-US" altLang="en-US" sz="1400" dirty="0"/>
              <a:t>or </a:t>
            </a:r>
            <a:r>
              <a:rPr lang="en-US" altLang="en-US" sz="1400" dirty="0" smtClean="0"/>
              <a:t>promise given, and </a:t>
            </a:r>
            <a:r>
              <a:rPr lang="en-US" altLang="en-US" sz="1400" dirty="0"/>
              <a:t>can be goods, services, property or forbearance of a legal </a:t>
            </a:r>
            <a:r>
              <a:rPr lang="en-US" altLang="en-US" sz="1400" dirty="0" smtClean="0"/>
              <a:t>right.</a:t>
            </a:r>
          </a:p>
          <a:p>
            <a:pPr marL="0" lvl="1" algn="just" eaLnBrk="1" hangingPunct="1">
              <a:spcBef>
                <a:spcPts val="0"/>
              </a:spcBef>
              <a:defRPr/>
            </a:pPr>
            <a:endParaRPr lang="en-US" altLang="en-US" sz="1000" dirty="0"/>
          </a:p>
          <a:p>
            <a:r>
              <a:rPr lang="en-US" sz="1600" b="1" i="1" dirty="0">
                <a:solidFill>
                  <a:srgbClr val="0000FF"/>
                </a:solidFill>
              </a:rPr>
              <a:t>Mutuality of </a:t>
            </a:r>
            <a:r>
              <a:rPr lang="en-US" sz="1600" b="1" i="1" dirty="0" smtClean="0">
                <a:solidFill>
                  <a:srgbClr val="0000FF"/>
                </a:solidFill>
              </a:rPr>
              <a:t>Consideration</a:t>
            </a:r>
            <a:r>
              <a:rPr lang="en-US" sz="1600" b="1" i="1" dirty="0">
                <a:solidFill>
                  <a:srgbClr val="0000FF"/>
                </a:solidFill>
              </a:rPr>
              <a:t>: </a:t>
            </a:r>
            <a:r>
              <a:rPr lang="en-US" sz="1400" dirty="0"/>
              <a:t>Each party is required to </a:t>
            </a:r>
            <a:r>
              <a:rPr lang="en-US" sz="1400" dirty="0" smtClean="0"/>
              <a:t>furnish consideration </a:t>
            </a:r>
            <a:r>
              <a:rPr lang="en-US" sz="1400" dirty="0"/>
              <a:t>to the other. </a:t>
            </a:r>
            <a:endParaRPr lang="en-US" sz="1400" dirty="0" smtClean="0"/>
          </a:p>
          <a:p>
            <a:endParaRPr lang="en-US" sz="500" dirty="0"/>
          </a:p>
          <a:p>
            <a:r>
              <a:rPr lang="en-US" sz="1400" dirty="0" smtClean="0"/>
              <a:t>This </a:t>
            </a:r>
            <a:r>
              <a:rPr lang="en-US" sz="1400" dirty="0"/>
              <a:t>is the called the requirement of “mutuality </a:t>
            </a:r>
            <a:r>
              <a:rPr lang="en-US" sz="1400" dirty="0" smtClean="0"/>
              <a:t>of consideration</a:t>
            </a:r>
            <a:r>
              <a:rPr lang="en-US" sz="1400" dirty="0"/>
              <a:t>.”</a:t>
            </a:r>
            <a:endParaRPr lang="en-US" altLang="en-US" sz="1400" dirty="0" smtClean="0"/>
          </a:p>
        </p:txBody>
      </p:sp>
      <p:pic>
        <p:nvPicPr>
          <p:cNvPr id="3"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7194429" y="2752525"/>
            <a:ext cx="1568571" cy="1752182"/>
          </a:xfrm>
          <a:prstGeom prst="rect">
            <a:avLst/>
          </a:prstGeom>
          <a:noFill/>
          <a:ln w="9525">
            <a:noFill/>
            <a:miter lim="800000"/>
            <a:headEnd/>
            <a:tailEnd/>
          </a:ln>
        </p:spPr>
      </p:pic>
    </p:spTree>
    <p:extLst>
      <p:ext uri="{BB962C8B-B14F-4D97-AF65-F5344CB8AC3E}">
        <p14:creationId xmlns:p14="http://schemas.microsoft.com/office/powerpoint/2010/main" val="125666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95000"/>
              </a:lnSpc>
              <a:spcBef>
                <a:spcPts val="0"/>
              </a:spcBef>
              <a:defRPr/>
            </a:pPr>
            <a:r>
              <a:rPr lang="en-US" sz="2800" b="1" i="1" dirty="0" smtClean="0">
                <a:solidFill>
                  <a:srgbClr val="006600"/>
                </a:solidFill>
              </a:rPr>
              <a:t>Consideration – General Principles</a:t>
            </a:r>
            <a:endParaRPr lang="en-US" sz="2800" b="1" i="1" dirty="0">
              <a:solidFill>
                <a:srgbClr val="006600"/>
              </a:solidFill>
            </a:endParaRPr>
          </a:p>
          <a:p>
            <a:pPr>
              <a:lnSpc>
                <a:spcPct val="95000"/>
              </a:lnSpc>
              <a:spcBef>
                <a:spcPts val="0"/>
              </a:spcBef>
              <a:defRPr/>
            </a:pPr>
            <a:endParaRPr lang="en-US" sz="1000" b="1" i="1" dirty="0"/>
          </a:p>
          <a:p>
            <a:pPr algn="just">
              <a:lnSpc>
                <a:spcPct val="95000"/>
              </a:lnSpc>
              <a:spcBef>
                <a:spcPts val="0"/>
              </a:spcBef>
              <a:defRPr/>
            </a:pPr>
            <a:r>
              <a:rPr lang="en-US" altLang="en-US" sz="2000" b="1" i="1" dirty="0" smtClean="0">
                <a:solidFill>
                  <a:srgbClr val="C00000"/>
                </a:solidFill>
              </a:rPr>
              <a:t>PURPOSE AND FUNCTION OF CONSIDERATION:</a:t>
            </a:r>
          </a:p>
          <a:p>
            <a:pPr algn="just">
              <a:lnSpc>
                <a:spcPct val="95000"/>
              </a:lnSpc>
              <a:spcBef>
                <a:spcPts val="0"/>
              </a:spcBef>
              <a:defRPr/>
            </a:pPr>
            <a:endParaRPr lang="en-US" altLang="en-US" sz="1000" b="1" i="1" dirty="0" smtClean="0">
              <a:solidFill>
                <a:srgbClr val="C00000"/>
              </a:solidFill>
            </a:endParaRPr>
          </a:p>
          <a:p>
            <a:pPr>
              <a:lnSpc>
                <a:spcPct val="95000"/>
              </a:lnSpc>
              <a:spcBef>
                <a:spcPts val="0"/>
              </a:spcBef>
            </a:pPr>
            <a:r>
              <a:rPr lang="en-US" altLang="en-US" sz="1600" b="1" i="1" dirty="0" smtClean="0">
                <a:solidFill>
                  <a:srgbClr val="0000FF"/>
                </a:solidFill>
              </a:rPr>
              <a:t>Purpose of Consideration:  </a:t>
            </a:r>
          </a:p>
          <a:p>
            <a:pPr>
              <a:lnSpc>
                <a:spcPct val="95000"/>
              </a:lnSpc>
              <a:spcBef>
                <a:spcPts val="0"/>
              </a:spcBef>
            </a:pPr>
            <a:endParaRPr lang="en-US" sz="500" b="1" i="1" dirty="0">
              <a:solidFill>
                <a:srgbClr val="0000FF"/>
              </a:solidFill>
            </a:endParaRPr>
          </a:p>
          <a:p>
            <a:pPr marL="233363" indent="-233363" algn="just" defTabSz="233363">
              <a:lnSpc>
                <a:spcPct val="95000"/>
              </a:lnSpc>
              <a:spcBef>
                <a:spcPts val="0"/>
              </a:spcBef>
            </a:pPr>
            <a:r>
              <a:rPr lang="en-US" sz="1200" dirty="0" smtClean="0"/>
              <a:t>	</a:t>
            </a:r>
            <a:r>
              <a:rPr lang="en-US" sz="1400" b="1" dirty="0" smtClean="0">
                <a:solidFill>
                  <a:srgbClr val="C00000"/>
                </a:solidFill>
              </a:rPr>
              <a:t>Generally:</a:t>
            </a:r>
            <a:r>
              <a:rPr lang="en-US" sz="1200" dirty="0" smtClean="0"/>
              <a:t> Not </a:t>
            </a:r>
            <a:r>
              <a:rPr lang="en-US" sz="1200" dirty="0"/>
              <a:t>all promises are </a:t>
            </a:r>
            <a:r>
              <a:rPr lang="en-US" sz="1200" dirty="0" smtClean="0"/>
              <a:t>legally enforceable</a:t>
            </a:r>
            <a:r>
              <a:rPr lang="en-US" sz="1200" dirty="0"/>
              <a:t>. </a:t>
            </a:r>
            <a:r>
              <a:rPr lang="en-US" sz="1200" dirty="0" smtClean="0"/>
              <a:t>The </a:t>
            </a:r>
            <a:r>
              <a:rPr lang="en-US" sz="1200" dirty="0"/>
              <a:t>purpose of consideration </a:t>
            </a:r>
            <a:r>
              <a:rPr lang="en-US" sz="1200" dirty="0" smtClean="0"/>
              <a:t>is </a:t>
            </a:r>
            <a:r>
              <a:rPr lang="en-US" sz="1200" dirty="0"/>
              <a:t>to distinguish between those promises that are </a:t>
            </a:r>
            <a:r>
              <a:rPr lang="en-US" sz="1200" dirty="0" smtClean="0"/>
              <a:t>enforceable, </a:t>
            </a:r>
            <a:r>
              <a:rPr lang="en-US" sz="1200" dirty="0"/>
              <a:t>and those </a:t>
            </a:r>
            <a:r>
              <a:rPr lang="en-US" sz="1200" dirty="0" smtClean="0"/>
              <a:t>promises that </a:t>
            </a:r>
            <a:r>
              <a:rPr lang="en-US" sz="1200" dirty="0"/>
              <a:t>are not. </a:t>
            </a:r>
            <a:r>
              <a:rPr lang="en-US" sz="1200" dirty="0" smtClean="0"/>
              <a:t> As a general </a:t>
            </a:r>
            <a:r>
              <a:rPr lang="en-US" sz="1200" dirty="0"/>
              <a:t>rule, a court will not enforce a promise unless the </a:t>
            </a:r>
            <a:r>
              <a:rPr lang="en-US" sz="1200" dirty="0" err="1"/>
              <a:t>promisee</a:t>
            </a:r>
            <a:r>
              <a:rPr lang="en-US" sz="1200" dirty="0"/>
              <a:t> </a:t>
            </a:r>
            <a:r>
              <a:rPr lang="en-US" sz="1200" dirty="0" smtClean="0"/>
              <a:t>has given </a:t>
            </a:r>
            <a:r>
              <a:rPr lang="en-US" sz="1200" dirty="0"/>
              <a:t>“consideration” for the </a:t>
            </a:r>
            <a:r>
              <a:rPr lang="en-US" sz="1200" dirty="0" smtClean="0"/>
              <a:t>promise.</a:t>
            </a:r>
          </a:p>
          <a:p>
            <a:pPr marL="233363" indent="-233363" algn="just" defTabSz="233363">
              <a:lnSpc>
                <a:spcPct val="95000"/>
              </a:lnSpc>
              <a:spcBef>
                <a:spcPts val="0"/>
              </a:spcBef>
            </a:pPr>
            <a:endParaRPr lang="en-US" altLang="en-US" sz="500" dirty="0">
              <a:ea typeface="Tahoma" panose="020B0604030504040204" pitchFamily="34" charset="0"/>
              <a:cs typeface="Tahoma" panose="020B0604030504040204" pitchFamily="34" charset="0"/>
            </a:endParaRPr>
          </a:p>
          <a:p>
            <a:pPr marL="233363" indent="-233363" algn="just" defTabSz="233363">
              <a:lnSpc>
                <a:spcPct val="95000"/>
              </a:lnSpc>
              <a:spcBef>
                <a:spcPts val="0"/>
              </a:spcBef>
            </a:pPr>
            <a:r>
              <a:rPr lang="en-US" altLang="en-US" sz="1400" b="1" dirty="0" smtClean="0">
                <a:solidFill>
                  <a:srgbClr val="C00000"/>
                </a:solidFill>
                <a:ea typeface="Tahoma" panose="020B0604030504040204" pitchFamily="34" charset="0"/>
                <a:cs typeface="Tahoma" panose="020B0604030504040204" pitchFamily="34" charset="0"/>
              </a:rPr>
              <a:t>	Gifts:</a:t>
            </a:r>
            <a:r>
              <a:rPr lang="en-US" altLang="en-US" sz="1200" dirty="0" smtClean="0">
                <a:ea typeface="Tahoma" panose="020B0604030504040204" pitchFamily="34" charset="0"/>
                <a:cs typeface="Tahoma" panose="020B0604030504040204" pitchFamily="34" charset="0"/>
              </a:rPr>
              <a:t> Promises </a:t>
            </a:r>
            <a:r>
              <a:rPr lang="en-US" altLang="en-US" sz="1200" dirty="0">
                <a:ea typeface="Tahoma" panose="020B0604030504040204" pitchFamily="34" charset="0"/>
                <a:cs typeface="Tahoma" panose="020B0604030504040204" pitchFamily="34" charset="0"/>
              </a:rPr>
              <a:t>to make a gift are unenforceable because they lack consideration. Charitable subscriptions are binding to the extent the donor reasonably should have known the charity was relying on the promise.</a:t>
            </a:r>
            <a:endParaRPr lang="en-US" altLang="en-US" sz="1200" dirty="0" smtClean="0">
              <a:ea typeface="Tahoma" panose="020B0604030504040204" pitchFamily="34" charset="0"/>
              <a:cs typeface="Tahoma" panose="020B0604030504040204" pitchFamily="34" charset="0"/>
            </a:endParaRPr>
          </a:p>
          <a:p>
            <a:pPr>
              <a:lnSpc>
                <a:spcPct val="95000"/>
              </a:lnSpc>
              <a:spcBef>
                <a:spcPts val="0"/>
              </a:spcBef>
            </a:pPr>
            <a:endParaRPr lang="en-US" altLang="en-US" sz="1000" dirty="0"/>
          </a:p>
          <a:p>
            <a:pPr algn="just">
              <a:lnSpc>
                <a:spcPct val="95000"/>
              </a:lnSpc>
              <a:spcBef>
                <a:spcPts val="0"/>
              </a:spcBef>
            </a:pPr>
            <a:r>
              <a:rPr lang="en-US" sz="1600" b="1" i="1" dirty="0" smtClean="0">
                <a:solidFill>
                  <a:srgbClr val="0000FF"/>
                </a:solidFill>
              </a:rPr>
              <a:t>Function </a:t>
            </a:r>
            <a:r>
              <a:rPr lang="en-US" sz="1600" b="1" i="1" dirty="0">
                <a:solidFill>
                  <a:srgbClr val="0000FF"/>
                </a:solidFill>
              </a:rPr>
              <a:t>of </a:t>
            </a:r>
            <a:r>
              <a:rPr lang="en-US" sz="1600" b="1" i="1" dirty="0" smtClean="0">
                <a:solidFill>
                  <a:srgbClr val="0000FF"/>
                </a:solidFill>
              </a:rPr>
              <a:t>Consideration</a:t>
            </a:r>
            <a:r>
              <a:rPr lang="en-US" sz="1600" b="1" i="1" dirty="0">
                <a:solidFill>
                  <a:srgbClr val="0000FF"/>
                </a:solidFill>
              </a:rPr>
              <a:t>: </a:t>
            </a:r>
            <a:r>
              <a:rPr lang="en-US" sz="1400" dirty="0"/>
              <a:t>The requirement that </a:t>
            </a:r>
            <a:r>
              <a:rPr lang="en-US" sz="1400" dirty="0" smtClean="0"/>
              <a:t>a promise</a:t>
            </a:r>
            <a:r>
              <a:rPr lang="en-US" sz="1400" dirty="0"/>
              <a:t>, to be binding, must be supported by consideration </a:t>
            </a:r>
            <a:r>
              <a:rPr lang="en-US" sz="1400" dirty="0" smtClean="0"/>
              <a:t>serves two </a:t>
            </a:r>
            <a:r>
              <a:rPr lang="en-US" sz="1400" dirty="0"/>
              <a:t>primary functions</a:t>
            </a:r>
            <a:r>
              <a:rPr lang="en-US" sz="1400" dirty="0" smtClean="0"/>
              <a:t>:</a:t>
            </a:r>
          </a:p>
          <a:p>
            <a:pPr>
              <a:lnSpc>
                <a:spcPct val="95000"/>
              </a:lnSpc>
              <a:spcBef>
                <a:spcPts val="0"/>
              </a:spcBef>
            </a:pPr>
            <a:endParaRPr lang="en-US" altLang="en-US" sz="500" dirty="0"/>
          </a:p>
          <a:p>
            <a:pPr marL="233363" indent="-233363" algn="just">
              <a:lnSpc>
                <a:spcPct val="95000"/>
              </a:lnSpc>
              <a:spcBef>
                <a:spcPts val="0"/>
              </a:spcBef>
            </a:pPr>
            <a:r>
              <a:rPr lang="en-US" sz="1200" b="1" dirty="0" smtClean="0">
                <a:solidFill>
                  <a:srgbClr val="C00000"/>
                </a:solidFill>
              </a:rPr>
              <a:t>     </a:t>
            </a:r>
            <a:r>
              <a:rPr lang="en-US" sz="1400" b="1" dirty="0" smtClean="0">
                <a:solidFill>
                  <a:srgbClr val="C00000"/>
                </a:solidFill>
              </a:rPr>
              <a:t>Evidentiary </a:t>
            </a:r>
            <a:r>
              <a:rPr lang="en-US" sz="1400" b="1" dirty="0">
                <a:solidFill>
                  <a:srgbClr val="C00000"/>
                </a:solidFill>
              </a:rPr>
              <a:t>F</a:t>
            </a:r>
            <a:r>
              <a:rPr lang="en-US" sz="1400" b="1" dirty="0" smtClean="0">
                <a:solidFill>
                  <a:srgbClr val="C00000"/>
                </a:solidFill>
              </a:rPr>
              <a:t>unction</a:t>
            </a:r>
            <a:r>
              <a:rPr lang="en-US" sz="1400" b="1" dirty="0">
                <a:solidFill>
                  <a:srgbClr val="C00000"/>
                </a:solidFill>
              </a:rPr>
              <a:t>: </a:t>
            </a:r>
            <a:r>
              <a:rPr lang="en-US" sz="1200" dirty="0"/>
              <a:t>The existence of consideration helps </a:t>
            </a:r>
            <a:r>
              <a:rPr lang="en-US" sz="1200" dirty="0" smtClean="0"/>
              <a:t>to provide </a:t>
            </a:r>
            <a:r>
              <a:rPr lang="en-US" sz="1200" dirty="0"/>
              <a:t>objective evidence</a:t>
            </a:r>
            <a:r>
              <a:rPr lang="en-US" sz="1200" b="1" i="1" dirty="0"/>
              <a:t> </a:t>
            </a:r>
            <a:r>
              <a:rPr lang="en-US" sz="1200" dirty="0"/>
              <a:t>that the parties intended to make </a:t>
            </a:r>
            <a:r>
              <a:rPr lang="en-US" sz="1200" dirty="0" smtClean="0"/>
              <a:t>a binding </a:t>
            </a:r>
            <a:r>
              <a:rPr lang="en-US" sz="1200" dirty="0"/>
              <a:t>agreement. </a:t>
            </a:r>
            <a:r>
              <a:rPr lang="en-US" sz="1200" dirty="0" smtClean="0"/>
              <a:t>Such </a:t>
            </a:r>
            <a:r>
              <a:rPr lang="en-US" sz="1200" dirty="0"/>
              <a:t>helps courts distinguish those agreements </a:t>
            </a:r>
            <a:r>
              <a:rPr lang="en-US" sz="1200" dirty="0" smtClean="0"/>
              <a:t>that were </a:t>
            </a:r>
            <a:r>
              <a:rPr lang="en-US" sz="1200" dirty="0"/>
              <a:t>intended by the parties to be legally enforceable </a:t>
            </a:r>
            <a:r>
              <a:rPr lang="en-US" sz="1200" dirty="0" smtClean="0"/>
              <a:t>from promises </a:t>
            </a:r>
            <a:r>
              <a:rPr lang="en-US" sz="1200" dirty="0"/>
              <a:t>which were intended merely as obligations of honor</a:t>
            </a:r>
            <a:r>
              <a:rPr lang="en-US" sz="1200" dirty="0" smtClean="0"/>
              <a:t>, promises </a:t>
            </a:r>
            <a:r>
              <a:rPr lang="en-US" sz="1200" dirty="0"/>
              <a:t>of gifts which neither party expected to be enforceable </a:t>
            </a:r>
            <a:r>
              <a:rPr lang="en-US" sz="1200" dirty="0" smtClean="0"/>
              <a:t>in court</a:t>
            </a:r>
            <a:r>
              <a:rPr lang="en-US" sz="1200" dirty="0"/>
              <a:t>, or any other arrangement as to which the parties did </a:t>
            </a:r>
            <a:r>
              <a:rPr lang="en-US" sz="1200" dirty="0" smtClean="0"/>
              <a:t>not contemplate </a:t>
            </a:r>
            <a:r>
              <a:rPr lang="en-US" sz="1200" dirty="0"/>
              <a:t>legal </a:t>
            </a:r>
            <a:r>
              <a:rPr lang="en-US" sz="1200" dirty="0" smtClean="0"/>
              <a:t>consequences.</a:t>
            </a:r>
          </a:p>
          <a:p>
            <a:pPr marL="233363" indent="-233363">
              <a:lnSpc>
                <a:spcPct val="95000"/>
              </a:lnSpc>
              <a:spcBef>
                <a:spcPts val="0"/>
              </a:spcBef>
            </a:pPr>
            <a:endParaRPr lang="en-US" sz="500" b="1" dirty="0">
              <a:solidFill>
                <a:srgbClr val="C00000"/>
              </a:solidFill>
            </a:endParaRPr>
          </a:p>
          <a:p>
            <a:pPr marL="233363" indent="-233363" algn="just">
              <a:lnSpc>
                <a:spcPct val="95000"/>
              </a:lnSpc>
              <a:spcBef>
                <a:spcPts val="0"/>
              </a:spcBef>
            </a:pPr>
            <a:r>
              <a:rPr lang="en-US" sz="1200" b="1" dirty="0" smtClean="0">
                <a:solidFill>
                  <a:srgbClr val="C00000"/>
                </a:solidFill>
              </a:rPr>
              <a:t>     </a:t>
            </a:r>
            <a:r>
              <a:rPr lang="en-US" sz="1400" b="1" dirty="0" smtClean="0">
                <a:solidFill>
                  <a:srgbClr val="C00000"/>
                </a:solidFill>
              </a:rPr>
              <a:t>Cautionary </a:t>
            </a:r>
            <a:r>
              <a:rPr lang="en-US" sz="1400" b="1" dirty="0">
                <a:solidFill>
                  <a:srgbClr val="C00000"/>
                </a:solidFill>
              </a:rPr>
              <a:t>F</a:t>
            </a:r>
            <a:r>
              <a:rPr lang="en-US" sz="1400" b="1" dirty="0" smtClean="0">
                <a:solidFill>
                  <a:srgbClr val="C00000"/>
                </a:solidFill>
              </a:rPr>
              <a:t>unction</a:t>
            </a:r>
            <a:r>
              <a:rPr lang="en-US" sz="1400" b="1" dirty="0">
                <a:solidFill>
                  <a:srgbClr val="C00000"/>
                </a:solidFill>
              </a:rPr>
              <a:t>:</a:t>
            </a:r>
            <a:r>
              <a:rPr lang="en-US" sz="1400" b="1" dirty="0"/>
              <a:t> </a:t>
            </a:r>
            <a:r>
              <a:rPr lang="en-US" sz="1200" dirty="0"/>
              <a:t>The requirement that promises </a:t>
            </a:r>
            <a:r>
              <a:rPr lang="en-US" sz="1200" dirty="0" smtClean="0"/>
              <a:t>must be supported by </a:t>
            </a:r>
            <a:r>
              <a:rPr lang="en-US" sz="1200" dirty="0"/>
              <a:t>consideration </a:t>
            </a:r>
            <a:r>
              <a:rPr lang="en-US" sz="1200" dirty="0" smtClean="0"/>
              <a:t>also serves </a:t>
            </a:r>
            <a:r>
              <a:rPr lang="en-US" sz="1200" dirty="0"/>
              <a:t>a cautionary </a:t>
            </a:r>
            <a:r>
              <a:rPr lang="en-US" sz="1200" dirty="0" smtClean="0"/>
              <a:t>function.  If </a:t>
            </a:r>
            <a:r>
              <a:rPr lang="en-US" sz="1200" dirty="0"/>
              <a:t>the </a:t>
            </a:r>
            <a:r>
              <a:rPr lang="en-US" sz="1200" dirty="0" smtClean="0"/>
              <a:t>parties are </a:t>
            </a:r>
            <a:r>
              <a:rPr lang="en-US" sz="1200" dirty="0"/>
              <a:t>aware that the providing of consideration by one will make </a:t>
            </a:r>
            <a:r>
              <a:rPr lang="en-US" sz="1200" dirty="0" smtClean="0"/>
              <a:t>the other’s promise enforceable</a:t>
            </a:r>
            <a:r>
              <a:rPr lang="en-US" sz="1200" dirty="0"/>
              <a:t>, the parties may act more carefully</a:t>
            </a:r>
            <a:r>
              <a:rPr lang="en-US" sz="1200" dirty="0" smtClean="0"/>
              <a:t>, and </a:t>
            </a:r>
            <a:r>
              <a:rPr lang="en-US" sz="1200" dirty="0"/>
              <a:t>will be less likely to make thoughtless or bad bargains </a:t>
            </a:r>
            <a:r>
              <a:rPr lang="en-US" sz="1200" dirty="0" smtClean="0"/>
              <a:t>or mistakes</a:t>
            </a:r>
            <a:r>
              <a:rPr lang="en-US" sz="1200" dirty="0"/>
              <a:t>. </a:t>
            </a:r>
            <a:r>
              <a:rPr lang="en-US" sz="1200" dirty="0" smtClean="0"/>
              <a:t> Conversely</a:t>
            </a:r>
            <a:r>
              <a:rPr lang="en-US" sz="1200" dirty="0"/>
              <a:t>, parties may take fewer precautions </a:t>
            </a:r>
            <a:r>
              <a:rPr lang="en-US" sz="1200" dirty="0" smtClean="0"/>
              <a:t>during negotiations </a:t>
            </a:r>
            <a:r>
              <a:rPr lang="en-US" sz="1200" dirty="0"/>
              <a:t>because they know that their statements will not be </a:t>
            </a:r>
            <a:r>
              <a:rPr lang="en-US" sz="1200" dirty="0" smtClean="0"/>
              <a:t>not enforceable </a:t>
            </a:r>
            <a:r>
              <a:rPr lang="en-US" sz="1200" dirty="0"/>
              <a:t>in the absence of consideration; fewer </a:t>
            </a:r>
            <a:r>
              <a:rPr lang="en-US" sz="1200" dirty="0" smtClean="0"/>
              <a:t>precautions during </a:t>
            </a:r>
            <a:r>
              <a:rPr lang="en-US" sz="1200" dirty="0"/>
              <a:t>the initial stages of the bargaining process will in </a:t>
            </a:r>
            <a:r>
              <a:rPr lang="en-US" sz="1200" dirty="0" smtClean="0"/>
              <a:t>turn reduce </a:t>
            </a:r>
            <a:r>
              <a:rPr lang="en-US" sz="1200" dirty="0"/>
              <a:t>transaction costs.</a:t>
            </a:r>
            <a:endParaRPr lang="en-US" altLang="en-US" sz="1200" dirty="0" smtClean="0"/>
          </a:p>
        </p:txBody>
      </p:sp>
    </p:spTree>
    <p:extLst>
      <p:ext uri="{BB962C8B-B14F-4D97-AF65-F5344CB8AC3E}">
        <p14:creationId xmlns:p14="http://schemas.microsoft.com/office/powerpoint/2010/main" val="3561241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750505"/>
            <a:ext cx="8382000" cy="5808453"/>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smtClean="0">
                <a:solidFill>
                  <a:srgbClr val="0308C9"/>
                </a:solidFill>
              </a:rPr>
              <a:t>Consideration</a:t>
            </a:r>
            <a:endParaRPr lang="en-US" sz="3600" b="1" dirty="0">
              <a:solidFill>
                <a:srgbClr val="0308C9"/>
              </a:solidFill>
            </a:endParaRPr>
          </a:p>
          <a:p>
            <a:pPr marL="342900" indent="-342900" algn="ctr">
              <a:lnSpc>
                <a:spcPct val="80000"/>
              </a:lnSpc>
              <a:spcBef>
                <a:spcPts val="0"/>
              </a:spcBef>
              <a:defRPr/>
            </a:pPr>
            <a:r>
              <a:rPr lang="en-US" sz="2800" b="1" i="1" dirty="0" smtClean="0">
                <a:solidFill>
                  <a:srgbClr val="006600"/>
                </a:solidFill>
              </a:rPr>
              <a:t>Consideration – General Principles</a:t>
            </a:r>
            <a:endParaRPr lang="en-US" sz="2800" b="1" i="1" dirty="0">
              <a:solidFill>
                <a:srgbClr val="006600"/>
              </a:solidFill>
            </a:endParaRPr>
          </a:p>
          <a:p>
            <a:pPr>
              <a:lnSpc>
                <a:spcPct val="80000"/>
              </a:lnSpc>
              <a:spcBef>
                <a:spcPts val="0"/>
              </a:spcBef>
              <a:defRPr/>
            </a:pPr>
            <a:endParaRPr lang="en-US" sz="1000" b="1" i="1" dirty="0"/>
          </a:p>
          <a:p>
            <a:pPr algn="just">
              <a:lnSpc>
                <a:spcPct val="80000"/>
              </a:lnSpc>
              <a:spcBef>
                <a:spcPts val="0"/>
              </a:spcBef>
              <a:defRPr/>
            </a:pPr>
            <a:r>
              <a:rPr lang="en-US" altLang="en-US" sz="2000" b="1" i="1" dirty="0" smtClean="0">
                <a:solidFill>
                  <a:srgbClr val="C00000"/>
                </a:solidFill>
              </a:rPr>
              <a:t>MEASURE AND ADEQUACY OF CONSIDERATION:</a:t>
            </a:r>
          </a:p>
          <a:p>
            <a:pPr algn="just">
              <a:lnSpc>
                <a:spcPct val="80000"/>
              </a:lnSpc>
              <a:spcBef>
                <a:spcPts val="0"/>
              </a:spcBef>
              <a:defRPr/>
            </a:pPr>
            <a:endParaRPr lang="en-US" altLang="en-US" sz="1000" b="1" i="1" dirty="0" smtClean="0">
              <a:solidFill>
                <a:srgbClr val="C00000"/>
              </a:solidFill>
            </a:endParaRPr>
          </a:p>
          <a:p>
            <a:pPr>
              <a:lnSpc>
                <a:spcPct val="80000"/>
              </a:lnSpc>
              <a:spcBef>
                <a:spcPts val="0"/>
              </a:spcBef>
            </a:pPr>
            <a:r>
              <a:rPr lang="en-US" altLang="en-US" sz="1600" b="1" i="1" dirty="0" smtClean="0">
                <a:solidFill>
                  <a:srgbClr val="0000FF"/>
                </a:solidFill>
              </a:rPr>
              <a:t>Measure of Consideration:  </a:t>
            </a:r>
            <a:r>
              <a:rPr lang="en-US" sz="1400" dirty="0"/>
              <a:t>A promise is supported by consideration if two things </a:t>
            </a:r>
            <a:r>
              <a:rPr lang="en-US" sz="1400" dirty="0" smtClean="0"/>
              <a:t>are true</a:t>
            </a:r>
            <a:r>
              <a:rPr lang="en-US" sz="1600" dirty="0"/>
              <a:t> :</a:t>
            </a:r>
          </a:p>
          <a:p>
            <a:pPr>
              <a:lnSpc>
                <a:spcPct val="80000"/>
              </a:lnSpc>
              <a:spcBef>
                <a:spcPts val="0"/>
              </a:spcBef>
            </a:pPr>
            <a:endParaRPr lang="en-US" altLang="en-US" sz="600" dirty="0"/>
          </a:p>
          <a:p>
            <a:pPr marL="233363" indent="-233363" algn="just">
              <a:lnSpc>
                <a:spcPct val="80000"/>
              </a:lnSpc>
              <a:spcBef>
                <a:spcPts val="0"/>
              </a:spcBef>
            </a:pPr>
            <a:r>
              <a:rPr lang="en-US" sz="1400" b="1" dirty="0">
                <a:solidFill>
                  <a:srgbClr val="C00000"/>
                </a:solidFill>
              </a:rPr>
              <a:t>     </a:t>
            </a:r>
            <a:r>
              <a:rPr lang="en-US" sz="1400" b="1" dirty="0" smtClean="0">
                <a:solidFill>
                  <a:srgbClr val="C00000"/>
                </a:solidFill>
              </a:rPr>
              <a:t>Legal Detriment: </a:t>
            </a:r>
            <a:r>
              <a:rPr lang="en-US" sz="1200" dirty="0"/>
              <a:t>The </a:t>
            </a:r>
            <a:r>
              <a:rPr lang="en-US" sz="1200" dirty="0" err="1" smtClean="0"/>
              <a:t>promisee</a:t>
            </a:r>
            <a:r>
              <a:rPr lang="en-US" sz="1200" dirty="0" smtClean="0"/>
              <a:t> </a:t>
            </a:r>
            <a:r>
              <a:rPr lang="en-US" sz="1200" dirty="0"/>
              <a:t>gives up something of value, or circumscribes </a:t>
            </a:r>
            <a:r>
              <a:rPr lang="en-US" sz="1200" dirty="0" smtClean="0"/>
              <a:t>his liberty </a:t>
            </a:r>
            <a:r>
              <a:rPr lang="en-US" sz="1200" dirty="0"/>
              <a:t>in some way. (If the </a:t>
            </a:r>
            <a:r>
              <a:rPr lang="en-US" sz="1200" dirty="0" err="1"/>
              <a:t>promisee</a:t>
            </a:r>
            <a:r>
              <a:rPr lang="en-US" sz="1200" dirty="0"/>
              <a:t> does either of these things</a:t>
            </a:r>
            <a:r>
              <a:rPr lang="en-US" sz="1200" dirty="0" smtClean="0"/>
              <a:t>, he’s </a:t>
            </a:r>
            <a:r>
              <a:rPr lang="en-US" sz="1200" dirty="0"/>
              <a:t>said to suffer a “legal </a:t>
            </a:r>
            <a:r>
              <a:rPr lang="en-US" sz="1200" dirty="0" smtClean="0"/>
              <a:t>detriment”; and</a:t>
            </a:r>
          </a:p>
          <a:p>
            <a:pPr marL="233363" indent="-233363" algn="just">
              <a:lnSpc>
                <a:spcPct val="80000"/>
              </a:lnSpc>
              <a:spcBef>
                <a:spcPts val="0"/>
              </a:spcBef>
            </a:pPr>
            <a:endParaRPr lang="en-US" sz="500" dirty="0"/>
          </a:p>
          <a:p>
            <a:pPr marL="233363" indent="-233363" algn="just">
              <a:lnSpc>
                <a:spcPct val="80000"/>
              </a:lnSpc>
              <a:spcBef>
                <a:spcPts val="0"/>
              </a:spcBef>
            </a:pPr>
            <a:r>
              <a:rPr lang="en-US" sz="1400" dirty="0" smtClean="0"/>
              <a:t>	</a:t>
            </a:r>
            <a:r>
              <a:rPr lang="en-US" sz="1400" b="1" dirty="0" smtClean="0">
                <a:solidFill>
                  <a:srgbClr val="C00000"/>
                </a:solidFill>
              </a:rPr>
              <a:t>Bargained Exchange: </a:t>
            </a:r>
            <a:r>
              <a:rPr lang="en-US" sz="1200" dirty="0" smtClean="0"/>
              <a:t>The </a:t>
            </a:r>
            <a:r>
              <a:rPr lang="en-US" sz="1200" dirty="0"/>
              <a:t>promisor makes his promise as part of a “bargain”; that is</a:t>
            </a:r>
            <a:r>
              <a:rPr lang="en-US" sz="1200" dirty="0" smtClean="0"/>
              <a:t>, he </a:t>
            </a:r>
            <a:r>
              <a:rPr lang="en-US" sz="1200" dirty="0"/>
              <a:t>makes his promise in exchange for the </a:t>
            </a:r>
            <a:r>
              <a:rPr lang="en-US" sz="1200" dirty="0" err="1"/>
              <a:t>promisee’s</a:t>
            </a:r>
            <a:r>
              <a:rPr lang="en-US" sz="1200" dirty="0"/>
              <a:t> </a:t>
            </a:r>
            <a:r>
              <a:rPr lang="en-US" sz="1200" dirty="0" smtClean="0"/>
              <a:t>legal detriment </a:t>
            </a:r>
            <a:r>
              <a:rPr lang="en-US" sz="1200" dirty="0"/>
              <a:t>(i.e., in exchange for the </a:t>
            </a:r>
            <a:r>
              <a:rPr lang="en-US" sz="1200" dirty="0" err="1"/>
              <a:t>promisee’s</a:t>
            </a:r>
            <a:r>
              <a:rPr lang="en-US" sz="1200" dirty="0"/>
              <a:t> giving of value </a:t>
            </a:r>
            <a:r>
              <a:rPr lang="en-US" sz="1200" dirty="0" smtClean="0"/>
              <a:t>or circumscription </a:t>
            </a:r>
            <a:r>
              <a:rPr lang="en-US" sz="1200" dirty="0"/>
              <a:t>of liberty</a:t>
            </a:r>
            <a:r>
              <a:rPr lang="en-US" sz="1200" dirty="0" smtClean="0"/>
              <a:t>).</a:t>
            </a:r>
          </a:p>
          <a:p>
            <a:pPr marL="233363" indent="-233363" algn="just">
              <a:lnSpc>
                <a:spcPct val="80000"/>
              </a:lnSpc>
              <a:spcBef>
                <a:spcPts val="0"/>
              </a:spcBef>
            </a:pPr>
            <a:endParaRPr lang="en-US" altLang="en-US" sz="1000" dirty="0"/>
          </a:p>
          <a:p>
            <a:pPr algn="just">
              <a:lnSpc>
                <a:spcPct val="80000"/>
              </a:lnSpc>
              <a:spcBef>
                <a:spcPts val="0"/>
              </a:spcBef>
            </a:pPr>
            <a:r>
              <a:rPr lang="en-US" sz="1600" b="1" i="1" dirty="0" smtClean="0">
                <a:solidFill>
                  <a:srgbClr val="0000FF"/>
                </a:solidFill>
              </a:rPr>
              <a:t>Adequacy </a:t>
            </a:r>
            <a:r>
              <a:rPr lang="en-US" sz="1600" b="1" i="1" dirty="0">
                <a:solidFill>
                  <a:srgbClr val="0000FF"/>
                </a:solidFill>
              </a:rPr>
              <a:t>of </a:t>
            </a:r>
            <a:r>
              <a:rPr lang="en-US" sz="1600" b="1" i="1" dirty="0" smtClean="0">
                <a:solidFill>
                  <a:srgbClr val="0000FF"/>
                </a:solidFill>
              </a:rPr>
              <a:t>Consideration</a:t>
            </a:r>
            <a:r>
              <a:rPr lang="en-US" sz="1600" b="1" i="1" dirty="0">
                <a:solidFill>
                  <a:srgbClr val="0000FF"/>
                </a:solidFill>
              </a:rPr>
              <a:t>: </a:t>
            </a:r>
            <a:r>
              <a:rPr lang="en-US" sz="1400" dirty="0"/>
              <a:t>Ordinarily, courts do not consider the adequacy of the consideration given for a promise.</a:t>
            </a:r>
          </a:p>
          <a:p>
            <a:pPr algn="just">
              <a:lnSpc>
                <a:spcPct val="80000"/>
              </a:lnSpc>
              <a:spcBef>
                <a:spcPts val="0"/>
              </a:spcBef>
            </a:pPr>
            <a:endParaRPr lang="en-US" sz="500" dirty="0" smtClean="0"/>
          </a:p>
          <a:p>
            <a:pPr marL="233363" algn="just">
              <a:lnSpc>
                <a:spcPct val="80000"/>
              </a:lnSpc>
              <a:spcBef>
                <a:spcPts val="0"/>
              </a:spcBef>
            </a:pPr>
            <a:r>
              <a:rPr lang="en-US" sz="1400" b="1" dirty="0" smtClean="0">
                <a:solidFill>
                  <a:srgbClr val="C00000"/>
                </a:solidFill>
              </a:rPr>
              <a:t>Amount of Consideration Considered Immaterial:</a:t>
            </a:r>
            <a:r>
              <a:rPr lang="en-US" sz="1400" dirty="0" smtClean="0"/>
              <a:t> </a:t>
            </a:r>
            <a:r>
              <a:rPr lang="en-US" sz="1200" dirty="0" smtClean="0"/>
              <a:t>The </a:t>
            </a:r>
            <a:r>
              <a:rPr lang="en-US" sz="1200" dirty="0"/>
              <a:t>fact that the consideration supplied by one party is slight when compared with </a:t>
            </a:r>
            <a:r>
              <a:rPr lang="en-US" sz="1200" dirty="0" smtClean="0"/>
              <a:t>the burden </a:t>
            </a:r>
            <a:r>
              <a:rPr lang="en-US" sz="1200" dirty="0"/>
              <a:t>undertaken by the other party is immaterial. </a:t>
            </a:r>
            <a:endParaRPr lang="en-US" sz="1200" dirty="0" smtClean="0"/>
          </a:p>
          <a:p>
            <a:pPr marL="233363" algn="just">
              <a:lnSpc>
                <a:spcPct val="80000"/>
              </a:lnSpc>
              <a:spcBef>
                <a:spcPts val="0"/>
              </a:spcBef>
            </a:pPr>
            <a:endParaRPr lang="en-US" sz="500" dirty="0"/>
          </a:p>
          <a:p>
            <a:pPr marL="233363" algn="just">
              <a:lnSpc>
                <a:spcPct val="80000"/>
              </a:lnSpc>
              <a:spcBef>
                <a:spcPts val="0"/>
              </a:spcBef>
            </a:pPr>
            <a:r>
              <a:rPr lang="en-US" sz="1400" b="1" dirty="0" smtClean="0">
                <a:solidFill>
                  <a:srgbClr val="C00000"/>
                </a:solidFill>
              </a:rPr>
              <a:t>Sufficiency of Consideration Not Reviewable:</a:t>
            </a:r>
            <a:r>
              <a:rPr lang="en-US" sz="1400" dirty="0" smtClean="0"/>
              <a:t> </a:t>
            </a:r>
            <a:r>
              <a:rPr lang="en-US" sz="1200" dirty="0" smtClean="0"/>
              <a:t>It </a:t>
            </a:r>
            <a:r>
              <a:rPr lang="en-US" sz="1200" dirty="0"/>
              <a:t>is a matter for the parties to </a:t>
            </a:r>
            <a:r>
              <a:rPr lang="en-US" sz="1200" dirty="0" smtClean="0"/>
              <a:t>decide when </a:t>
            </a:r>
            <a:r>
              <a:rPr lang="en-US" sz="1200" dirty="0"/>
              <a:t>they make their contract whether each is getting a fair return. It is not a function </a:t>
            </a:r>
            <a:r>
              <a:rPr lang="en-US" sz="1200" dirty="0" smtClean="0"/>
              <a:t>of a </a:t>
            </a:r>
            <a:r>
              <a:rPr lang="en-US" sz="1200" dirty="0"/>
              <a:t>court to review the amount of the consideration passed unless the amount is so </a:t>
            </a:r>
            <a:r>
              <a:rPr lang="en-US" sz="1200" dirty="0" smtClean="0"/>
              <a:t>grossly inadequate </a:t>
            </a:r>
            <a:r>
              <a:rPr lang="en-US" sz="1200" dirty="0"/>
              <a:t>as to shock the conscience of the court</a:t>
            </a:r>
            <a:r>
              <a:rPr lang="en-US" sz="1200" dirty="0" smtClean="0"/>
              <a:t>.</a:t>
            </a:r>
          </a:p>
          <a:p>
            <a:pPr marL="233363" algn="just">
              <a:lnSpc>
                <a:spcPct val="80000"/>
              </a:lnSpc>
              <a:spcBef>
                <a:spcPts val="0"/>
              </a:spcBef>
            </a:pPr>
            <a:endParaRPr lang="en-US" altLang="en-US" sz="500" dirty="0"/>
          </a:p>
          <a:p>
            <a:pPr marL="233363" algn="just">
              <a:lnSpc>
                <a:spcPct val="80000"/>
              </a:lnSpc>
              <a:spcBef>
                <a:spcPts val="0"/>
              </a:spcBef>
            </a:pPr>
            <a:r>
              <a:rPr lang="en-US" sz="1400" b="1" dirty="0" smtClean="0">
                <a:solidFill>
                  <a:srgbClr val="C00000"/>
                </a:solidFill>
              </a:rPr>
              <a:t>Exceptions:</a:t>
            </a:r>
            <a:r>
              <a:rPr lang="en-US" sz="1200" dirty="0" smtClean="0"/>
              <a:t> There are two major exceptions as to adequacy of consideration.  They are past consideration and sham or fraudulent consideration:</a:t>
            </a:r>
          </a:p>
          <a:p>
            <a:pPr marL="233363" algn="just">
              <a:lnSpc>
                <a:spcPct val="80000"/>
              </a:lnSpc>
              <a:spcBef>
                <a:spcPts val="0"/>
              </a:spcBef>
            </a:pPr>
            <a:endParaRPr lang="en-US" sz="500" dirty="0"/>
          </a:p>
          <a:p>
            <a:pPr marL="233363" algn="just">
              <a:lnSpc>
                <a:spcPct val="80000"/>
              </a:lnSpc>
              <a:spcBef>
                <a:spcPts val="0"/>
              </a:spcBef>
            </a:pPr>
            <a:r>
              <a:rPr lang="en-US" sz="1200" b="1" i="1" dirty="0" smtClean="0">
                <a:solidFill>
                  <a:srgbClr val="008000"/>
                </a:solidFill>
              </a:rPr>
              <a:t>Past Consideration, Pre-existing </a:t>
            </a:r>
            <a:r>
              <a:rPr lang="en-US" sz="1200" b="1" i="1" dirty="0">
                <a:solidFill>
                  <a:srgbClr val="008000"/>
                </a:solidFill>
              </a:rPr>
              <a:t>L</a:t>
            </a:r>
            <a:r>
              <a:rPr lang="en-US" sz="1200" b="1" i="1" dirty="0" smtClean="0">
                <a:solidFill>
                  <a:srgbClr val="008000"/>
                </a:solidFill>
              </a:rPr>
              <a:t>egal Obligations and Moral Obligations: </a:t>
            </a:r>
            <a:r>
              <a:rPr lang="en-US" sz="1200" dirty="0"/>
              <a:t>“Past consideration” </a:t>
            </a:r>
            <a:r>
              <a:rPr lang="en-US" sz="1200" dirty="0" smtClean="0"/>
              <a:t>has been deemed by the courts as not sufficient consideration.  In such cases, the court has found that the </a:t>
            </a:r>
            <a:r>
              <a:rPr lang="en-US" sz="1200" dirty="0"/>
              <a:t>“bargain” is </a:t>
            </a:r>
            <a:r>
              <a:rPr lang="en-US" sz="1200" dirty="0" smtClean="0"/>
              <a:t>missing, in that the </a:t>
            </a:r>
            <a:r>
              <a:rPr lang="en-US" sz="1200" dirty="0"/>
              <a:t>promise </a:t>
            </a:r>
            <a:r>
              <a:rPr lang="en-US" sz="1200" dirty="0" smtClean="0"/>
              <a:t>being </a:t>
            </a:r>
            <a:r>
              <a:rPr lang="en-US" sz="1200" dirty="0"/>
              <a:t>made </a:t>
            </a:r>
            <a:r>
              <a:rPr lang="en-US" sz="1200" dirty="0" smtClean="0"/>
              <a:t>has already been </a:t>
            </a:r>
            <a:r>
              <a:rPr lang="en-US" sz="1200" dirty="0"/>
              <a:t>suffered </a:t>
            </a:r>
            <a:r>
              <a:rPr lang="en-US" sz="1200" dirty="0" smtClean="0"/>
              <a:t>before by the promise, and as such, is </a:t>
            </a:r>
            <a:r>
              <a:rPr lang="en-US" sz="1200" dirty="0"/>
              <a:t>obviously not </a:t>
            </a:r>
            <a:r>
              <a:rPr lang="en-US" sz="1200" dirty="0" smtClean="0"/>
              <a:t>being “bargained </a:t>
            </a:r>
            <a:r>
              <a:rPr lang="en-US" sz="1200" dirty="0"/>
              <a:t>for” by the promisor</a:t>
            </a:r>
            <a:r>
              <a:rPr lang="en-US" sz="1200" dirty="0" smtClean="0"/>
              <a:t>.  Additionally, pre-existing legal obligations and moral obligations are also held not to be consideration as they, like past consideration, impose no “bargained for” promise.</a:t>
            </a:r>
            <a:endParaRPr lang="en-US" sz="1200" dirty="0" smtClean="0">
              <a:solidFill>
                <a:srgbClr val="008000"/>
              </a:solidFill>
            </a:endParaRPr>
          </a:p>
          <a:p>
            <a:pPr marL="233363" algn="just">
              <a:lnSpc>
                <a:spcPct val="80000"/>
              </a:lnSpc>
              <a:spcBef>
                <a:spcPts val="0"/>
              </a:spcBef>
            </a:pPr>
            <a:endParaRPr lang="en-US" sz="500" b="1" i="1" dirty="0">
              <a:solidFill>
                <a:srgbClr val="008000"/>
              </a:solidFill>
            </a:endParaRPr>
          </a:p>
          <a:p>
            <a:pPr marL="233363" algn="just">
              <a:lnSpc>
                <a:spcPct val="80000"/>
              </a:lnSpc>
              <a:spcBef>
                <a:spcPts val="0"/>
              </a:spcBef>
            </a:pPr>
            <a:r>
              <a:rPr lang="en-US" sz="1200" b="1" i="1" dirty="0" smtClean="0">
                <a:solidFill>
                  <a:srgbClr val="008000"/>
                </a:solidFill>
              </a:rPr>
              <a:t>Sham, Incidental, Unconscionable or Fraudulent Consideration: </a:t>
            </a:r>
            <a:r>
              <a:rPr lang="en-US" sz="1200" dirty="0"/>
              <a:t>While it is </a:t>
            </a:r>
            <a:r>
              <a:rPr lang="en-US" sz="1200" dirty="0" smtClean="0"/>
              <a:t>true that </a:t>
            </a:r>
            <a:r>
              <a:rPr lang="en-US" sz="1200" dirty="0"/>
              <a:t>the law does not normally concern itself with the adequacy</a:t>
            </a:r>
            <a:r>
              <a:rPr lang="en-US" sz="1200" b="1" i="1" dirty="0"/>
              <a:t> </a:t>
            </a:r>
            <a:r>
              <a:rPr lang="en-US" sz="1200" dirty="0" smtClean="0"/>
              <a:t>of consideration</a:t>
            </a:r>
            <a:r>
              <a:rPr lang="en-US" sz="1200" dirty="0"/>
              <a:t>, provided that that consideration was truly bargained </a:t>
            </a:r>
            <a:r>
              <a:rPr lang="en-US" sz="1200" dirty="0" smtClean="0"/>
              <a:t>for, </a:t>
            </a:r>
            <a:r>
              <a:rPr lang="en-US" sz="1200" dirty="0"/>
              <a:t>the recital of purely nominal </a:t>
            </a:r>
            <a:r>
              <a:rPr lang="en-US" sz="1200" dirty="0" smtClean="0"/>
              <a:t>or incidental consideration (such as $1) is usually an </a:t>
            </a:r>
            <a:r>
              <a:rPr lang="en-US" sz="1200" b="1" i="1" dirty="0"/>
              <a:t>i</a:t>
            </a:r>
            <a:r>
              <a:rPr lang="en-US" sz="1200" dirty="0"/>
              <a:t>ndication that there was no bargain at all, but rather, a gift</a:t>
            </a:r>
            <a:r>
              <a:rPr lang="en-US" sz="1200" dirty="0" smtClean="0"/>
              <a:t>.   Additionally, where the consideration was based on fraud or is deemed unconscionable (under certain consumer statutes), such consideration can also be deemed as insufficient by the courts.   </a:t>
            </a:r>
            <a:endParaRPr lang="en-US" altLang="en-US" sz="1200" dirty="0" smtClean="0"/>
          </a:p>
        </p:txBody>
      </p:sp>
    </p:spTree>
    <p:extLst>
      <p:ext uri="{BB962C8B-B14F-4D97-AF65-F5344CB8AC3E}">
        <p14:creationId xmlns:p14="http://schemas.microsoft.com/office/powerpoint/2010/main" val="3304968180"/>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10382</TotalTime>
  <Words>1912</Words>
  <Application>Microsoft Office PowerPoint</Application>
  <PresentationFormat>On-screen Show (4:3)</PresentationFormat>
  <Paragraphs>203</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238</cp:revision>
  <cp:lastPrinted>2020-09-11T18:44:12Z</cp:lastPrinted>
  <dcterms:created xsi:type="dcterms:W3CDTF">2009-11-02T21:31:23Z</dcterms:created>
  <dcterms:modified xsi:type="dcterms:W3CDTF">2020-09-29T21:57:39Z</dcterms:modified>
</cp:coreProperties>
</file>