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5"/>
  </p:notesMasterIdLst>
  <p:sldIdLst>
    <p:sldId id="293" r:id="rId2"/>
    <p:sldId id="344" r:id="rId3"/>
    <p:sldId id="271" r:id="rId4"/>
    <p:sldId id="296" r:id="rId5"/>
    <p:sldId id="298" r:id="rId6"/>
    <p:sldId id="301" r:id="rId7"/>
    <p:sldId id="302" r:id="rId8"/>
    <p:sldId id="369" r:id="rId9"/>
    <p:sldId id="370" r:id="rId10"/>
    <p:sldId id="373" r:id="rId11"/>
    <p:sldId id="371" r:id="rId12"/>
    <p:sldId id="374" r:id="rId13"/>
    <p:sldId id="343" r:id="rId14"/>
  </p:sldIdLst>
  <p:sldSz cx="9144000" cy="6858000" type="screen4x3"/>
  <p:notesSz cx="7023100" cy="93091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FF"/>
    <a:srgbClr val="003300"/>
    <a:srgbClr val="0308C9"/>
    <a:srgbClr val="F9DE6D"/>
    <a:srgbClr val="FFFF66"/>
    <a:srgbClr val="FFD47D"/>
    <a:srgbClr val="FFFF00"/>
    <a:srgbClr val="886F55"/>
    <a:srgbClr val="7526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747" autoAdjust="0"/>
  </p:normalViewPr>
  <p:slideViewPr>
    <p:cSldViewPr snapToGrid="0">
      <p:cViewPr varScale="1">
        <p:scale>
          <a:sx n="111" d="100"/>
          <a:sy n="111" d="100"/>
        </p:scale>
        <p:origin x="130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228600" cy="2286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8132" y="0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0" y="4421823"/>
            <a:ext cx="5618480" cy="4189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029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24" tIns="46662" rIns="93324" bIns="4666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FC3B6A6-FC62-461C-8949-4A9F488336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30E7B9A-1A11-4E46-AC6A-1CFB5FB3EEF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454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5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070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6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692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7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514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8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9353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9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107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10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962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11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073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978132" y="8842029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24" tIns="46662" rIns="93324" bIns="46662" anchor="b"/>
          <a:lstStyle/>
          <a:p>
            <a:pPr algn="r"/>
            <a:fld id="{311484F0-BA3C-411A-ADE5-B6F7942985F3}" type="slidenum">
              <a:rPr lang="en-US" sz="1200"/>
              <a:pPr algn="r"/>
              <a:t>12</a:t>
            </a:fld>
            <a:endParaRPr lang="en-US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414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ChangeArrowheads="1"/>
          </p:cNvSpPr>
          <p:nvPr userDrawn="1"/>
        </p:nvSpPr>
        <p:spPr bwMode="auto">
          <a:xfrm>
            <a:off x="0" y="5511800"/>
            <a:ext cx="9144000" cy="1371600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11"/>
          <p:cNvSpPr>
            <a:spLocks noChangeArrowheads="1"/>
          </p:cNvSpPr>
          <p:nvPr userDrawn="1"/>
        </p:nvSpPr>
        <p:spPr bwMode="auto">
          <a:xfrm>
            <a:off x="0" y="6492875"/>
            <a:ext cx="5051425" cy="20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700">
                <a:solidFill>
                  <a:schemeClr val="bg1"/>
                </a:solidFill>
                <a:latin typeface="Arial" panose="020B0604020202020204" pitchFamily="34" charset="0"/>
              </a:rPr>
              <a:t>© 2011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/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BF819C1-1D7E-4937-9521-E7060FABCA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4155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F8FF1-D198-43D1-B47C-78DC5B7DD6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3688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124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1245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120DB-9057-4F13-AD7D-C91679F4C7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2145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3AF98-F2AA-411E-8937-17423F66A2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4286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636B3-F9FD-4E90-9215-B1610BA0C5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7942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117975" cy="45259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5988" y="1598613"/>
            <a:ext cx="4119562" cy="45259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1BC15-6643-4D39-9C09-BF8D61E038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562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F4F28F-D2DA-4F32-BC69-2B17A45AD4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8316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002EB-D4C4-4C42-B458-36343B9420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1262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412B5-83D5-40A0-B7FB-BDEDD6FC40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2505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5F50A-4F0D-45DD-A437-D0FA1FBAE0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3737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198B6-6F52-4D26-91CD-7DEB2409B4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4518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1373188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03" name="Rectangle 7"/>
          <p:cNvSpPr>
            <a:spLocks noChangeArrowheads="1"/>
          </p:cNvSpPr>
          <p:nvPr userDrawn="1"/>
        </p:nvSpPr>
        <p:spPr bwMode="auto">
          <a:xfrm>
            <a:off x="0" y="6237288"/>
            <a:ext cx="9144000" cy="646112"/>
          </a:xfrm>
          <a:prstGeom prst="rect">
            <a:avLst/>
          </a:prstGeom>
          <a:solidFill>
            <a:srgbClr val="A0352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330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389937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67525" y="63182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mtClean="0">
                <a:solidFill>
                  <a:schemeClr val="bg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8D6DD45D-8EBA-4E69-8D6C-CC6FBA3886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9"/>
          <p:cNvSpPr>
            <a:spLocks noChangeArrowheads="1"/>
          </p:cNvSpPr>
          <p:nvPr userDrawn="1"/>
        </p:nvSpPr>
        <p:spPr bwMode="auto">
          <a:xfrm>
            <a:off x="0" y="6583363"/>
            <a:ext cx="5527675" cy="29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700">
                <a:solidFill>
                  <a:schemeClr val="bg1"/>
                </a:solidFill>
                <a:latin typeface="Arial" panose="020B0604020202020204" pitchFamily="34" charset="0"/>
              </a:rPr>
              <a:t>© 2011 Cengage Learning. All Rights Reserved. May not be copied, scanned, or duplicated, in whole or in part, except for use as permitted in a license distributed with a certain product or service or otherwise on a password-protected website for classroom use.</a:t>
            </a:r>
          </a:p>
        </p:txBody>
      </p:sp>
      <p:sp>
        <p:nvSpPr>
          <p:cNvPr id="1032" name="Text Box 11"/>
          <p:cNvSpPr txBox="1">
            <a:spLocks noChangeArrowheads="1"/>
          </p:cNvSpPr>
          <p:nvPr userDrawn="1"/>
        </p:nvSpPr>
        <p:spPr bwMode="auto">
          <a:xfrm>
            <a:off x="0" y="6334125"/>
            <a:ext cx="525303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000">
                <a:solidFill>
                  <a:schemeClr val="bg1"/>
                </a:solidFill>
                <a:latin typeface="Arial" panose="020B0604020202020204" pitchFamily="34" charset="0"/>
              </a:rPr>
              <a:t>Twomey-Jennings, </a:t>
            </a:r>
            <a:r>
              <a:rPr lang="en-US" altLang="en-US" sz="1000" i="1">
                <a:solidFill>
                  <a:schemeClr val="bg1"/>
                </a:solidFill>
                <a:latin typeface="Arial" panose="020B0604020202020204" pitchFamily="34" charset="0"/>
              </a:rPr>
              <a:t>Anderson’s Business Law and the Legal Environment, 21</a:t>
            </a:r>
            <a:r>
              <a:rPr lang="en-US" altLang="en-US" sz="1000" i="1" baseline="30000">
                <a:solidFill>
                  <a:schemeClr val="bg1"/>
                </a:solidFill>
                <a:latin typeface="Arial" panose="020B0604020202020204" pitchFamily="34" charset="0"/>
              </a:rPr>
              <a:t>st</a:t>
            </a:r>
            <a:r>
              <a:rPr lang="en-US" altLang="en-US" sz="1000" i="1">
                <a:solidFill>
                  <a:schemeClr val="bg1"/>
                </a:solidFill>
                <a:latin typeface="Arial" panose="020B0604020202020204" pitchFamily="34" charset="0"/>
              </a:rPr>
              <a:t> Ed.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>
        <p:tmplLst>
          <p:tmpl lvl="1">
            <p:tnLst>
              <p:par>
                <p:cTn presetID="3" presetClass="entr" presetSubtype="1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409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Impact" panose="020B0806030902050204" pitchFamily="34" charset="0"/>
          <a:cs typeface="Arial" panose="020B0604020202020204" pitchFamily="34" charset="0"/>
        </a:defRPr>
      </a:lvl9pPr>
    </p:titleStyle>
    <p:bodyStyle>
      <a:lvl1pPr marL="576263" indent="-576263" algn="l" defTabSz="685800" rtl="0" eaLnBrk="0" fontAlgn="base" hangingPunct="0">
        <a:spcBef>
          <a:spcPct val="10000"/>
        </a:spcBef>
        <a:spcAft>
          <a:spcPct val="0"/>
        </a:spcAft>
        <a:buClr>
          <a:schemeClr val="bg1"/>
        </a:buClr>
        <a:buAutoNum type="arabicPeriod"/>
        <a:defRPr sz="32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1250950" indent="-560388" algn="l" defTabSz="685800" rtl="0" eaLnBrk="0" fontAlgn="base" hangingPunct="0">
        <a:spcBef>
          <a:spcPct val="10000"/>
        </a:spcBef>
        <a:spcAft>
          <a:spcPct val="0"/>
        </a:spcAft>
        <a:buAutoNum type="alphaUcPeriod"/>
        <a:defRPr sz="28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ea typeface="+mn-ea"/>
          <a:cs typeface="+mn-cs"/>
        </a:defRPr>
      </a:lvl2pPr>
      <a:lvl3pPr marL="1784350" indent="-419100" algn="l" defTabSz="685800" rtl="0" eaLnBrk="0" fontAlgn="base" hangingPunct="0">
        <a:spcBef>
          <a:spcPct val="10000"/>
        </a:spcBef>
        <a:spcAft>
          <a:spcPct val="0"/>
        </a:spcAft>
        <a:buAutoNum type="arabicPeriod"/>
        <a:defRPr sz="24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3pPr>
      <a:lvl4pPr marL="2311400" indent="-381000" algn="l" defTabSz="685800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4pPr>
      <a:lvl5pPr marL="2806700" indent="-381000" algn="l" defTabSz="685800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996950" y="5394325"/>
            <a:ext cx="7288213" cy="1169988"/>
          </a:xfrm>
          <a:prstGeom prst="rect">
            <a:avLst/>
          </a:prstGeom>
          <a:solidFill>
            <a:schemeClr val="tx1"/>
          </a:solidFill>
        </p:spPr>
        <p:txBody>
          <a:bodyPr lIns="91436" tIns="45718" rIns="91436" bIns="45718"/>
          <a:lstStyle/>
          <a:p>
            <a:pPr marL="342889" indent="-342889" algn="ctr"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FFFF00"/>
                </a:solidFill>
                <a:latin typeface="+mn-lt"/>
              </a:rPr>
              <a:t>Slide Set </a:t>
            </a:r>
            <a:r>
              <a:rPr lang="en-US" sz="3200" b="1" kern="0" dirty="0" smtClean="0">
                <a:solidFill>
                  <a:srgbClr val="FFFF00"/>
                </a:solidFill>
                <a:latin typeface="+mn-lt"/>
              </a:rPr>
              <a:t>Six </a:t>
            </a:r>
            <a:r>
              <a:rPr lang="en-US" sz="3200" b="1" kern="0" dirty="0">
                <a:solidFill>
                  <a:srgbClr val="FFFF00"/>
                </a:solidFill>
                <a:latin typeface="+mn-lt"/>
              </a:rPr>
              <a:t>B</a:t>
            </a:r>
            <a:r>
              <a:rPr lang="en-US" sz="3200" b="1" kern="0" dirty="0" smtClean="0">
                <a:solidFill>
                  <a:srgbClr val="FFFF00"/>
                </a:solidFill>
                <a:latin typeface="+mn-lt"/>
              </a:rPr>
              <a:t>:</a:t>
            </a:r>
            <a:endParaRPr lang="en-US" sz="3200" b="1" kern="0" dirty="0">
              <a:solidFill>
                <a:srgbClr val="FFFF00"/>
              </a:solidFill>
              <a:latin typeface="+mn-lt"/>
            </a:endParaRPr>
          </a:p>
          <a:p>
            <a:pPr marL="342889" indent="-342889" algn="ctr">
              <a:spcBef>
                <a:spcPct val="20000"/>
              </a:spcBef>
              <a:defRPr/>
            </a:pPr>
            <a:r>
              <a:rPr lang="en-US" sz="3200" b="1" kern="0" dirty="0" smtClean="0">
                <a:solidFill>
                  <a:srgbClr val="FFFF00"/>
                </a:solidFill>
                <a:latin typeface="+mn-lt"/>
              </a:rPr>
              <a:t>Legality</a:t>
            </a:r>
            <a:endParaRPr lang="en-US" sz="3200" b="1" kern="0" dirty="0">
              <a:solidFill>
                <a:srgbClr val="FFFF00"/>
              </a:solidFill>
              <a:latin typeface="+mn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6562" y="2328862"/>
            <a:ext cx="3190875" cy="22002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83" y="314762"/>
            <a:ext cx="3025146" cy="63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78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750505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Legality</a:t>
            </a:r>
          </a:p>
          <a:p>
            <a:pPr marL="342900" indent="-342900" algn="ctr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800" b="1" i="1" dirty="0">
                <a:solidFill>
                  <a:srgbClr val="006600"/>
                </a:solidFill>
              </a:rPr>
              <a:t>Legality – General Principles</a:t>
            </a:r>
          </a:p>
          <a:p>
            <a:pPr>
              <a:lnSpc>
                <a:spcPct val="87000"/>
              </a:lnSpc>
              <a:spcBef>
                <a:spcPts val="0"/>
              </a:spcBef>
              <a:defRPr/>
            </a:pPr>
            <a:endParaRPr lang="en-US" sz="1000" b="1" i="1" dirty="0"/>
          </a:p>
          <a:p>
            <a:pPr algn="just">
              <a:lnSpc>
                <a:spcPct val="93000"/>
              </a:lnSpc>
              <a:spcBef>
                <a:spcPts val="0"/>
              </a:spcBef>
              <a:defRPr/>
            </a:pPr>
            <a:r>
              <a:rPr lang="en-US" altLang="en-US" b="1" i="1" dirty="0" smtClean="0">
                <a:solidFill>
                  <a:srgbClr val="C00000"/>
                </a:solidFill>
              </a:rPr>
              <a:t>CRIMES AND CIVIL WRONGS:</a:t>
            </a:r>
          </a:p>
          <a:p>
            <a:pPr algn="just">
              <a:lnSpc>
                <a:spcPct val="93000"/>
              </a:lnSpc>
              <a:spcBef>
                <a:spcPts val="0"/>
              </a:spcBef>
              <a:defRPr/>
            </a:pPr>
            <a:endParaRPr lang="en-US" altLang="en-US" sz="1000" b="1" i="1" dirty="0" smtClean="0">
              <a:solidFill>
                <a:srgbClr val="C00000"/>
              </a:solidFill>
            </a:endParaRPr>
          </a:p>
          <a:p>
            <a:pPr>
              <a:lnSpc>
                <a:spcPct val="93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0000FF"/>
                </a:solidFill>
              </a:rPr>
              <a:t>Generally: </a:t>
            </a:r>
          </a:p>
          <a:p>
            <a:pPr>
              <a:lnSpc>
                <a:spcPct val="93000"/>
              </a:lnSpc>
              <a:spcBef>
                <a:spcPts val="0"/>
              </a:spcBef>
            </a:pPr>
            <a:endParaRPr lang="en-US" sz="500" b="1" i="1" dirty="0" smtClean="0">
              <a:solidFill>
                <a:srgbClr val="0000FF"/>
              </a:solidFill>
            </a:endParaRPr>
          </a:p>
          <a:p>
            <a:pPr marL="233363" algn="just">
              <a:lnSpc>
                <a:spcPct val="93000"/>
              </a:lnSpc>
              <a:spcBef>
                <a:spcPts val="0"/>
              </a:spcBef>
            </a:pPr>
            <a:r>
              <a:rPr lang="en-US" sz="1600" b="1" dirty="0" smtClean="0">
                <a:solidFill>
                  <a:srgbClr val="C00000"/>
                </a:solidFill>
              </a:rPr>
              <a:t>Contracts Involving Crimes: </a:t>
            </a:r>
            <a:r>
              <a:rPr lang="en-US" sz="1200" dirty="0" smtClean="0"/>
              <a:t>An </a:t>
            </a:r>
            <a:r>
              <a:rPr lang="en-US" sz="1200" dirty="0"/>
              <a:t>agreement is illegal, and therefore void, when it calls for the commission of any </a:t>
            </a:r>
            <a:r>
              <a:rPr lang="en-US" sz="1200" dirty="0" smtClean="0"/>
              <a:t>act that </a:t>
            </a:r>
            <a:r>
              <a:rPr lang="en-US" sz="1200" dirty="0"/>
              <a:t>constitutes a crime. </a:t>
            </a:r>
            <a:r>
              <a:rPr lang="en-US" sz="1200" dirty="0" smtClean="0"/>
              <a:t>Accordingly, </a:t>
            </a:r>
            <a:r>
              <a:rPr lang="en-US" sz="1200" dirty="0"/>
              <a:t>one cannot enforce an agreement by which </a:t>
            </a:r>
            <a:r>
              <a:rPr lang="en-US" sz="1200" dirty="0" smtClean="0"/>
              <a:t>the other </a:t>
            </a:r>
            <a:r>
              <a:rPr lang="en-US" sz="1200" dirty="0"/>
              <a:t>party is to commit an assault, steal property, burn a house, or kill a person. </a:t>
            </a:r>
            <a:endParaRPr lang="en-US" sz="1200" dirty="0" smtClean="0"/>
          </a:p>
          <a:p>
            <a:pPr marL="233363" algn="just">
              <a:lnSpc>
                <a:spcPct val="93000"/>
              </a:lnSpc>
              <a:spcBef>
                <a:spcPts val="0"/>
              </a:spcBef>
            </a:pPr>
            <a:endParaRPr lang="en-US" sz="300" dirty="0"/>
          </a:p>
          <a:p>
            <a:pPr marL="457200" algn="just">
              <a:lnSpc>
                <a:spcPct val="93000"/>
              </a:lnSpc>
              <a:spcBef>
                <a:spcPts val="0"/>
              </a:spcBef>
            </a:pPr>
            <a:r>
              <a:rPr lang="en-US" sz="1200" b="1" dirty="0" smtClean="0">
                <a:solidFill>
                  <a:srgbClr val="008000"/>
                </a:solidFill>
              </a:rPr>
              <a:t>Contracts Furthering Criminal Conduct Can Also Be a Crime:</a:t>
            </a:r>
            <a:r>
              <a:rPr lang="en-US" sz="1200" dirty="0" smtClean="0"/>
              <a:t> A contract to </a:t>
            </a:r>
            <a:r>
              <a:rPr lang="en-US" sz="1200" dirty="0"/>
              <a:t>obtain equipment for committing a crime is </a:t>
            </a:r>
            <a:r>
              <a:rPr lang="en-US" sz="1200" dirty="0" smtClean="0"/>
              <a:t>also illegal </a:t>
            </a:r>
            <a:r>
              <a:rPr lang="en-US" sz="1200" dirty="0"/>
              <a:t>and cannot be enforced. Thus</a:t>
            </a:r>
            <a:r>
              <a:rPr lang="en-US" sz="1200" dirty="0" smtClean="0"/>
              <a:t>, a </a:t>
            </a:r>
            <a:r>
              <a:rPr lang="en-US" sz="1200" dirty="0"/>
              <a:t>contract to manufacture and sell illegal slot machines is void.</a:t>
            </a:r>
          </a:p>
          <a:p>
            <a:pPr>
              <a:lnSpc>
                <a:spcPct val="93000"/>
              </a:lnSpc>
              <a:spcBef>
                <a:spcPts val="0"/>
              </a:spcBef>
            </a:pPr>
            <a:endParaRPr lang="en-US" sz="500" dirty="0" smtClean="0"/>
          </a:p>
          <a:p>
            <a:pPr marL="233363">
              <a:lnSpc>
                <a:spcPct val="93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C00000"/>
                </a:solidFill>
              </a:rPr>
              <a:t>Contracts Involving Civil Wrongs:</a:t>
            </a:r>
            <a:r>
              <a:rPr lang="en-US" sz="1400" dirty="0" smtClean="0"/>
              <a:t> </a:t>
            </a:r>
            <a:r>
              <a:rPr lang="en-US" sz="1200" dirty="0" smtClean="0"/>
              <a:t>An </a:t>
            </a:r>
            <a:r>
              <a:rPr lang="en-US" sz="1200" dirty="0"/>
              <a:t>agreement that calls for the commission of a civil wrong is also illegal and void</a:t>
            </a:r>
            <a:r>
              <a:rPr lang="en-US" sz="1200" dirty="0" smtClean="0"/>
              <a:t>. These contracts frequently involve torts.</a:t>
            </a:r>
            <a:endParaRPr lang="en-US" sz="1200" dirty="0"/>
          </a:p>
          <a:p>
            <a:pPr>
              <a:lnSpc>
                <a:spcPct val="93000"/>
              </a:lnSpc>
              <a:spcBef>
                <a:spcPts val="0"/>
              </a:spcBef>
            </a:pPr>
            <a:endParaRPr lang="en-US" sz="300" dirty="0" smtClean="0"/>
          </a:p>
          <a:p>
            <a:pPr marL="457200" algn="just">
              <a:lnSpc>
                <a:spcPct val="93000"/>
              </a:lnSpc>
              <a:spcBef>
                <a:spcPts val="0"/>
              </a:spcBef>
            </a:pPr>
            <a:r>
              <a:rPr lang="en-US" sz="1200" b="1" dirty="0" smtClean="0">
                <a:solidFill>
                  <a:srgbClr val="008000"/>
                </a:solidFill>
              </a:rPr>
              <a:t>Example: </a:t>
            </a:r>
            <a:r>
              <a:rPr lang="en-US" sz="1200" dirty="0" smtClean="0"/>
              <a:t>Agreements </a:t>
            </a:r>
            <a:r>
              <a:rPr lang="en-US" sz="1200" dirty="0"/>
              <a:t>to slander a third person; defraud another; infringe </a:t>
            </a:r>
            <a:r>
              <a:rPr lang="en-US" sz="1200" dirty="0" smtClean="0"/>
              <a:t>another’s patent</a:t>
            </a:r>
            <a:r>
              <a:rPr lang="en-US" sz="1200" dirty="0"/>
              <a:t>, trademark, or copyright; or fix </a:t>
            </a:r>
            <a:r>
              <a:rPr lang="en-US" sz="1200" dirty="0" smtClean="0"/>
              <a:t>prices are examples of contracts involving civil wrongs.</a:t>
            </a:r>
            <a:endParaRPr lang="en-US" sz="1200" b="1" i="1" dirty="0" smtClean="0">
              <a:solidFill>
                <a:srgbClr val="0000FF"/>
              </a:solidFill>
            </a:endParaRPr>
          </a:p>
          <a:p>
            <a:pPr algn="just">
              <a:lnSpc>
                <a:spcPct val="93000"/>
              </a:lnSpc>
              <a:spcBef>
                <a:spcPts val="0"/>
              </a:spcBef>
            </a:pPr>
            <a:endParaRPr lang="en-US" sz="1600" b="1" i="1" dirty="0">
              <a:solidFill>
                <a:srgbClr val="0000FF"/>
              </a:solidFill>
            </a:endParaRPr>
          </a:p>
          <a:p>
            <a:pPr algn="just">
              <a:lnSpc>
                <a:spcPct val="93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0000FF"/>
                </a:solidFill>
              </a:rPr>
              <a:t>Criminality vs. Illegality: </a:t>
            </a:r>
            <a:r>
              <a:rPr lang="en-US" sz="1400" dirty="0" smtClean="0"/>
              <a:t>Some </a:t>
            </a:r>
            <a:r>
              <a:rPr lang="en-US" sz="1400" dirty="0"/>
              <a:t>illegal contracts are such a serious violation of the law that </a:t>
            </a:r>
            <a:r>
              <a:rPr lang="en-US" sz="1400" dirty="0" smtClean="0"/>
              <a:t>performance </a:t>
            </a:r>
            <a:r>
              <a:rPr lang="en-US" sz="1400" dirty="0"/>
              <a:t>of the contract (or sometimes even making the contract) is a criminal act. However, there is a difference between illegality and </a:t>
            </a:r>
            <a:r>
              <a:rPr lang="en-US" sz="1400" dirty="0" smtClean="0"/>
              <a:t>criminality.</a:t>
            </a:r>
            <a:endParaRPr lang="en-US" sz="1400" dirty="0"/>
          </a:p>
          <a:p>
            <a:pPr>
              <a:lnSpc>
                <a:spcPct val="93000"/>
              </a:lnSpc>
              <a:spcBef>
                <a:spcPts val="0"/>
              </a:spcBef>
            </a:pPr>
            <a:endParaRPr lang="en-US" sz="500" dirty="0"/>
          </a:p>
          <a:p>
            <a:pPr marL="233363" algn="just">
              <a:lnSpc>
                <a:spcPct val="93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C00000"/>
                </a:solidFill>
              </a:rPr>
              <a:t>Criminal Conduct in Contract: </a:t>
            </a:r>
            <a:r>
              <a:rPr lang="en-US" sz="1200" dirty="0"/>
              <a:t>A contract to commit a crime (such as where one of the parties pays the other to murder someone) is not enforceable and its making, or performance, will lead to criminal prosecution. </a:t>
            </a:r>
          </a:p>
          <a:p>
            <a:pPr marL="233363" algn="just">
              <a:lnSpc>
                <a:spcPct val="93000"/>
              </a:lnSpc>
              <a:spcBef>
                <a:spcPts val="0"/>
              </a:spcBef>
            </a:pPr>
            <a:endParaRPr lang="en-US" sz="500" dirty="0">
              <a:solidFill>
                <a:srgbClr val="C00000"/>
              </a:solidFill>
            </a:endParaRPr>
          </a:p>
          <a:p>
            <a:pPr marL="233363" algn="just">
              <a:lnSpc>
                <a:spcPct val="93000"/>
              </a:lnSpc>
              <a:spcBef>
                <a:spcPts val="0"/>
              </a:spcBef>
            </a:pPr>
            <a:r>
              <a:rPr lang="en-US" sz="1400" b="1" dirty="0">
                <a:solidFill>
                  <a:srgbClr val="C00000"/>
                </a:solidFill>
              </a:rPr>
              <a:t>Non Criminal but Unlawful:</a:t>
            </a:r>
            <a:r>
              <a:rPr lang="en-US" sz="1400" dirty="0">
                <a:solidFill>
                  <a:srgbClr val="C00000"/>
                </a:solidFill>
              </a:rPr>
              <a:t> </a:t>
            </a:r>
            <a:r>
              <a:rPr lang="en-US" sz="1200" dirty="0"/>
              <a:t>Not all illegal contracts are criminal. A statute or the common law could simply forbid a type of contract or a contract term without making the violation of the law a criminal offense. For purposes of contract law, it is not concerned with whether the transaction attracts criminal penalties.</a:t>
            </a:r>
            <a:endParaRPr lang="en-US" altLang="en-US" sz="1200" dirty="0"/>
          </a:p>
          <a:p>
            <a:pPr algn="just">
              <a:lnSpc>
                <a:spcPct val="87000"/>
              </a:lnSpc>
              <a:spcBef>
                <a:spcPts val="0"/>
              </a:spcBef>
            </a:pPr>
            <a:endParaRPr lang="en-US" altLang="en-US" sz="1200" b="1" i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169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750505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Legality</a:t>
            </a:r>
          </a:p>
          <a:p>
            <a:pPr marL="342900" indent="-342900" algn="ctr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800" b="1" i="1" dirty="0">
                <a:solidFill>
                  <a:srgbClr val="006600"/>
                </a:solidFill>
              </a:rPr>
              <a:t>Legality – General Principles</a:t>
            </a:r>
          </a:p>
          <a:p>
            <a:pPr>
              <a:lnSpc>
                <a:spcPct val="87000"/>
              </a:lnSpc>
              <a:spcBef>
                <a:spcPts val="0"/>
              </a:spcBef>
              <a:defRPr/>
            </a:pPr>
            <a:endParaRPr lang="en-US" sz="1000" b="1" i="1" dirty="0"/>
          </a:p>
          <a:p>
            <a:pPr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en-US" b="1" i="1" dirty="0" smtClean="0">
                <a:solidFill>
                  <a:srgbClr val="C00000"/>
                </a:solidFill>
              </a:rPr>
              <a:t>GOOD FAITH AND FAIR DEALING: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defRPr/>
            </a:pPr>
            <a:endParaRPr lang="en-US" altLang="en-US" sz="1000" b="1" i="1" dirty="0" smtClean="0">
              <a:solidFill>
                <a:srgbClr val="C00000"/>
              </a:solidFill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0000FF"/>
                </a:solidFill>
              </a:rPr>
              <a:t>Generally: </a:t>
            </a:r>
            <a:r>
              <a:rPr lang="en-US" sz="1400" dirty="0"/>
              <a:t>Every contract has an implied obligation that neither party shall do anything that </a:t>
            </a:r>
            <a:r>
              <a:rPr lang="en-US" sz="1400" dirty="0" smtClean="0"/>
              <a:t>will have </a:t>
            </a:r>
            <a:r>
              <a:rPr lang="en-US" sz="1400" dirty="0"/>
              <a:t>the effect of destroying or injuring the right of the other party to receive the </a:t>
            </a:r>
            <a:r>
              <a:rPr lang="en-US" sz="1400" dirty="0" smtClean="0"/>
              <a:t>fruits of </a:t>
            </a:r>
            <a:r>
              <a:rPr lang="en-US" sz="1400" dirty="0"/>
              <a:t>the contract. </a:t>
            </a:r>
            <a:endParaRPr lang="en-US" sz="1400" dirty="0" smtClean="0"/>
          </a:p>
          <a:p>
            <a:pPr algn="just">
              <a:lnSpc>
                <a:spcPct val="90000"/>
              </a:lnSpc>
              <a:spcBef>
                <a:spcPts val="0"/>
              </a:spcBef>
            </a:pPr>
            <a:endParaRPr lang="en-US" sz="500" dirty="0"/>
          </a:p>
          <a:p>
            <a:pPr marL="233363">
              <a:lnSpc>
                <a:spcPct val="9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C00000"/>
                </a:solidFill>
              </a:rPr>
              <a:t>Implied Covenant: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200" dirty="0" smtClean="0"/>
              <a:t>This </a:t>
            </a:r>
            <a:r>
              <a:rPr lang="en-US" sz="1200" dirty="0"/>
              <a:t>means that in </a:t>
            </a:r>
            <a:r>
              <a:rPr lang="en-US" sz="1200" b="1" dirty="0"/>
              <a:t>every contract </a:t>
            </a:r>
            <a:r>
              <a:rPr lang="en-US" sz="1200" dirty="0"/>
              <a:t>there exists an implied covenant </a:t>
            </a:r>
            <a:r>
              <a:rPr lang="en-US" sz="1200" dirty="0" smtClean="0"/>
              <a:t>of good </a:t>
            </a:r>
            <a:r>
              <a:rPr lang="en-US" sz="1200" dirty="0"/>
              <a:t>faith</a:t>
            </a:r>
            <a:r>
              <a:rPr lang="en-US" sz="1200" b="1" dirty="0"/>
              <a:t> </a:t>
            </a:r>
            <a:r>
              <a:rPr lang="en-US" sz="1200" dirty="0"/>
              <a:t>and fair dealing</a:t>
            </a:r>
            <a:r>
              <a:rPr lang="en-US" sz="1200" dirty="0" smtClean="0"/>
              <a:t>.  This means </a:t>
            </a:r>
            <a:r>
              <a:rPr lang="en-US" sz="1200" dirty="0"/>
              <a:t>each party a duty of good faith and fair dealing in its performance </a:t>
            </a:r>
            <a:r>
              <a:rPr lang="en-US" sz="1200" dirty="0" smtClean="0"/>
              <a:t>and its </a:t>
            </a:r>
            <a:r>
              <a:rPr lang="en-US" sz="1200" dirty="0"/>
              <a:t>enforcement.</a:t>
            </a:r>
            <a:endParaRPr lang="en-US" sz="1200" b="1" i="1" dirty="0" smtClean="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500" b="1" i="1" dirty="0" smtClean="0">
              <a:solidFill>
                <a:srgbClr val="0000FF"/>
              </a:solidFill>
            </a:endParaRPr>
          </a:p>
          <a:p>
            <a:pPr marL="233363" algn="just">
              <a:lnSpc>
                <a:spcPct val="9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C00000"/>
                </a:solidFill>
              </a:rPr>
              <a:t>General Obligation: </a:t>
            </a:r>
            <a:r>
              <a:rPr lang="en-US" sz="1200" dirty="0"/>
              <a:t>One of the most important and pervasive mandatory construed terms is </a:t>
            </a:r>
            <a:r>
              <a:rPr lang="en-US" sz="1200" dirty="0" smtClean="0"/>
              <a:t>the general </a:t>
            </a:r>
            <a:r>
              <a:rPr lang="en-US" sz="1200" dirty="0"/>
              <a:t>obligation of good faith and fair dealing that the law imposes on </a:t>
            </a:r>
            <a:r>
              <a:rPr lang="en-US" sz="1200" dirty="0" smtClean="0"/>
              <a:t>both parties </a:t>
            </a:r>
            <a:r>
              <a:rPr lang="en-US" sz="1200" dirty="0"/>
              <a:t>in the performance and enforcement of the contract. Whether or </a:t>
            </a:r>
            <a:r>
              <a:rPr lang="en-US" sz="1200" dirty="0" smtClean="0"/>
              <a:t>not the </a:t>
            </a:r>
            <a:r>
              <a:rPr lang="en-US" sz="1200" dirty="0"/>
              <a:t>agreement expressly articulates this obligation, and even if it </a:t>
            </a:r>
            <a:r>
              <a:rPr lang="en-US" sz="1200" dirty="0" smtClean="0"/>
              <a:t>expressly excludes </a:t>
            </a:r>
            <a:r>
              <a:rPr lang="en-US" sz="1200" dirty="0"/>
              <a:t>it, the law implies it into every contract. </a:t>
            </a:r>
            <a:r>
              <a:rPr lang="en-US" sz="1200" dirty="0" smtClean="0"/>
              <a:t> This </a:t>
            </a:r>
            <a:r>
              <a:rPr lang="en-US" sz="1200" dirty="0"/>
              <a:t>duty is </a:t>
            </a:r>
            <a:r>
              <a:rPr lang="en-US" sz="1200" dirty="0" smtClean="0"/>
              <a:t>expressly recognized in both case law and the UCC (</a:t>
            </a:r>
            <a:r>
              <a:rPr lang="en-US" sz="1200" dirty="0"/>
              <a:t>§</a:t>
            </a:r>
            <a:r>
              <a:rPr lang="en-US" sz="1200" dirty="0" smtClean="0"/>
              <a:t>1.304).</a:t>
            </a:r>
          </a:p>
          <a:p>
            <a:pPr marL="233363" algn="just">
              <a:lnSpc>
                <a:spcPct val="90000"/>
              </a:lnSpc>
              <a:spcBef>
                <a:spcPts val="0"/>
              </a:spcBef>
            </a:pPr>
            <a:endParaRPr lang="en-US" sz="300" dirty="0"/>
          </a:p>
          <a:p>
            <a:pPr marL="457200" algn="just">
              <a:lnSpc>
                <a:spcPct val="90000"/>
              </a:lnSpc>
              <a:spcBef>
                <a:spcPts val="0"/>
              </a:spcBef>
            </a:pPr>
            <a:r>
              <a:rPr lang="en-US" sz="1200" b="1" dirty="0" smtClean="0">
                <a:solidFill>
                  <a:srgbClr val="008000"/>
                </a:solidFill>
              </a:rPr>
              <a:t>Example: </a:t>
            </a:r>
            <a:r>
              <a:rPr lang="en-US" sz="1200" dirty="0" smtClean="0"/>
              <a:t>A tenant </a:t>
            </a:r>
            <a:r>
              <a:rPr lang="en-US" sz="1200" dirty="0"/>
              <a:t>entered into a 10-year lease </a:t>
            </a:r>
            <a:r>
              <a:rPr lang="en-US" sz="1200" dirty="0" smtClean="0"/>
              <a:t>of retail </a:t>
            </a:r>
            <a:r>
              <a:rPr lang="en-US" sz="1200" dirty="0"/>
              <a:t>space to operate a </a:t>
            </a:r>
            <a:r>
              <a:rPr lang="en-US" sz="1200" dirty="0" smtClean="0"/>
              <a:t>store </a:t>
            </a:r>
            <a:r>
              <a:rPr lang="en-US" sz="1200" dirty="0"/>
              <a:t>in </a:t>
            </a:r>
            <a:r>
              <a:rPr lang="en-US" sz="1200" dirty="0" smtClean="0"/>
              <a:t>Burlington</a:t>
            </a:r>
            <a:r>
              <a:rPr lang="en-US" sz="1200" dirty="0"/>
              <a:t>, Vermont. Her </a:t>
            </a:r>
            <a:r>
              <a:rPr lang="en-US" sz="1200" dirty="0" smtClean="0"/>
              <a:t>business prospered, </a:t>
            </a:r>
            <a:r>
              <a:rPr lang="en-US" sz="1200" dirty="0"/>
              <a:t>and in April 1999 she signed a lease for additional space. For five years, </a:t>
            </a:r>
            <a:r>
              <a:rPr lang="en-US" sz="1200" dirty="0" smtClean="0"/>
              <a:t>the </a:t>
            </a:r>
            <a:r>
              <a:rPr lang="en-US" sz="1200" dirty="0"/>
              <a:t>landlord continually rebuffed her efforts to meet and discuss plans to renovate the </a:t>
            </a:r>
            <a:r>
              <a:rPr lang="en-US" sz="1200" dirty="0" smtClean="0"/>
              <a:t>1999 space </a:t>
            </a:r>
            <a:r>
              <a:rPr lang="en-US" sz="1200" dirty="0"/>
              <a:t>to expand the </a:t>
            </a:r>
            <a:r>
              <a:rPr lang="en-US" sz="1200" dirty="0" smtClean="0"/>
              <a:t>store</a:t>
            </a:r>
            <a:r>
              <a:rPr lang="en-US" sz="1200" dirty="0"/>
              <a:t>, motivated solely by a desire to pressure the tenant </a:t>
            </a:r>
            <a:r>
              <a:rPr lang="en-US" sz="1200" dirty="0" smtClean="0"/>
              <a:t>to pay </a:t>
            </a:r>
            <a:r>
              <a:rPr lang="en-US" sz="1200" dirty="0"/>
              <a:t>a portion of his legal fees in an unrelated zoning case. The court found that the </a:t>
            </a:r>
            <a:r>
              <a:rPr lang="en-US" sz="1200" dirty="0" smtClean="0"/>
              <a:t>landlord breached </a:t>
            </a:r>
            <a:r>
              <a:rPr lang="en-US" sz="1200" dirty="0"/>
              <a:t>the obligation of good faith and fair dealing, causing the 1999 space to </a:t>
            </a:r>
            <a:r>
              <a:rPr lang="en-US" sz="1200" dirty="0" smtClean="0"/>
              <a:t>be essentially </a:t>
            </a:r>
            <a:r>
              <a:rPr lang="en-US" sz="1200" dirty="0"/>
              <a:t>unusable from 1999 to 2004. The court awarded the tenant the rent she </a:t>
            </a:r>
            <a:r>
              <a:rPr lang="en-US" sz="1200" dirty="0" smtClean="0"/>
              <a:t>paid for </a:t>
            </a:r>
            <a:r>
              <a:rPr lang="en-US" sz="1200" dirty="0"/>
              <a:t>this period less a storage fee adjustment</a:t>
            </a:r>
            <a:endParaRPr lang="en-US" sz="1200" dirty="0" smtClean="0"/>
          </a:p>
          <a:p>
            <a:pPr>
              <a:lnSpc>
                <a:spcPct val="90000"/>
              </a:lnSpc>
              <a:spcBef>
                <a:spcPts val="0"/>
              </a:spcBef>
            </a:pPr>
            <a:endParaRPr lang="en-US" sz="500" dirty="0" smtClean="0"/>
          </a:p>
          <a:p>
            <a:pPr marL="233363" algn="just">
              <a:lnSpc>
                <a:spcPct val="9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C00000"/>
                </a:solidFill>
              </a:rPr>
              <a:t>Based Upon the Reasonable Expectation of the Parties:</a:t>
            </a:r>
            <a:r>
              <a:rPr lang="en-US" sz="1400" dirty="0" smtClean="0"/>
              <a:t> </a:t>
            </a:r>
            <a:r>
              <a:rPr lang="en-US" sz="1200" dirty="0"/>
              <a:t>T</a:t>
            </a:r>
            <a:r>
              <a:rPr lang="en-US" sz="1200" dirty="0" smtClean="0"/>
              <a:t>he </a:t>
            </a:r>
            <a:r>
              <a:rPr lang="en-US" sz="1200" dirty="0"/>
              <a:t>determination </a:t>
            </a:r>
            <a:r>
              <a:rPr lang="en-US" sz="1200" dirty="0" smtClean="0"/>
              <a:t>of whether </a:t>
            </a:r>
            <a:r>
              <a:rPr lang="en-US" sz="1200" dirty="0"/>
              <a:t>a party acted in good faith must be made with reference to </a:t>
            </a:r>
            <a:r>
              <a:rPr lang="en-US" sz="1200" dirty="0" smtClean="0"/>
              <a:t>the reasonable </a:t>
            </a:r>
            <a:r>
              <a:rPr lang="en-US" sz="1200" dirty="0"/>
              <a:t>expectations of the parties in the context of the transaction</a:t>
            </a:r>
            <a:r>
              <a:rPr lang="en-US" sz="1200" dirty="0" smtClean="0"/>
              <a:t>.</a:t>
            </a:r>
          </a:p>
          <a:p>
            <a:pPr marL="233363" algn="just">
              <a:lnSpc>
                <a:spcPct val="90000"/>
              </a:lnSpc>
              <a:spcBef>
                <a:spcPts val="0"/>
              </a:spcBef>
            </a:pPr>
            <a:endParaRPr lang="en-US" sz="300" dirty="0"/>
          </a:p>
          <a:p>
            <a:pPr marL="457200" algn="just">
              <a:lnSpc>
                <a:spcPct val="90000"/>
              </a:lnSpc>
              <a:spcBef>
                <a:spcPts val="0"/>
              </a:spcBef>
            </a:pPr>
            <a:r>
              <a:rPr lang="en-US" sz="1200" b="1" dirty="0" smtClean="0">
                <a:solidFill>
                  <a:srgbClr val="008000"/>
                </a:solidFill>
              </a:rPr>
              <a:t>Reasonable and Justified:</a:t>
            </a:r>
            <a:r>
              <a:rPr lang="en-US" sz="1200" dirty="0" smtClean="0"/>
              <a:t> An important aspect </a:t>
            </a:r>
            <a:r>
              <a:rPr lang="en-US" sz="1200" dirty="0"/>
              <a:t>of this duty of good faith is that a party is required to </a:t>
            </a:r>
            <a:r>
              <a:rPr lang="en-US" sz="1200" dirty="0" smtClean="0"/>
              <a:t>behave in </a:t>
            </a:r>
            <a:r>
              <a:rPr lang="en-US" sz="1200" dirty="0"/>
              <a:t>a way that is consistent with the other party’s </a:t>
            </a:r>
            <a:r>
              <a:rPr lang="en-US" sz="1200" dirty="0" smtClean="0"/>
              <a:t>reasonable expectations </a:t>
            </a:r>
            <a:r>
              <a:rPr lang="en-US" sz="1200" dirty="0"/>
              <a:t>about how the contract will work. Thus </a:t>
            </a:r>
            <a:r>
              <a:rPr lang="en-US" sz="1200" dirty="0" smtClean="0"/>
              <a:t>“</a:t>
            </a:r>
            <a:r>
              <a:rPr lang="en-US" sz="1200" dirty="0"/>
              <a:t>good faith performance or enforcement of </a:t>
            </a:r>
            <a:r>
              <a:rPr lang="en-US" sz="1200" dirty="0" smtClean="0"/>
              <a:t>a contract </a:t>
            </a:r>
            <a:r>
              <a:rPr lang="en-US" sz="1200" dirty="0"/>
              <a:t>emphasizes faithfulness to an agreed common purpose </a:t>
            </a:r>
            <a:r>
              <a:rPr lang="en-US" sz="1200" dirty="0" smtClean="0"/>
              <a:t>and consistency </a:t>
            </a:r>
            <a:r>
              <a:rPr lang="en-US" sz="1200" dirty="0"/>
              <a:t>with the justified expectations of the other </a:t>
            </a:r>
            <a:r>
              <a:rPr lang="en-US" sz="1200" dirty="0" smtClean="0"/>
              <a:t>party”</a:t>
            </a:r>
            <a:endParaRPr lang="en-US" altLang="en-US" sz="12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605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750505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Legality</a:t>
            </a:r>
          </a:p>
          <a:p>
            <a:pPr marL="342900" indent="-342900" algn="ctr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800" b="1" i="1" dirty="0">
                <a:solidFill>
                  <a:srgbClr val="006600"/>
                </a:solidFill>
              </a:rPr>
              <a:t>Legality – General Principles</a:t>
            </a:r>
          </a:p>
          <a:p>
            <a:pPr>
              <a:lnSpc>
                <a:spcPct val="87000"/>
              </a:lnSpc>
              <a:spcBef>
                <a:spcPts val="0"/>
              </a:spcBef>
              <a:defRPr/>
            </a:pPr>
            <a:endParaRPr lang="en-US" sz="1000" b="1" i="1" dirty="0"/>
          </a:p>
          <a:p>
            <a:pPr algn="just">
              <a:lnSpc>
                <a:spcPct val="80000"/>
              </a:lnSpc>
              <a:spcBef>
                <a:spcPts val="0"/>
              </a:spcBef>
              <a:defRPr/>
            </a:pPr>
            <a:r>
              <a:rPr lang="en-US" altLang="en-US" b="1" i="1" dirty="0" smtClean="0">
                <a:solidFill>
                  <a:srgbClr val="C00000"/>
                </a:solidFill>
              </a:rPr>
              <a:t>UNCONSCIONABILITY:</a:t>
            </a:r>
          </a:p>
          <a:p>
            <a:pPr algn="just">
              <a:lnSpc>
                <a:spcPct val="80000"/>
              </a:lnSpc>
              <a:spcBef>
                <a:spcPts val="0"/>
              </a:spcBef>
              <a:defRPr/>
            </a:pPr>
            <a:endParaRPr lang="en-US" altLang="en-US" sz="1000" b="1" i="1" dirty="0" smtClean="0">
              <a:solidFill>
                <a:srgbClr val="C00000"/>
              </a:solidFill>
            </a:endParaRP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0000FF"/>
                </a:solidFill>
              </a:rPr>
              <a:t>Defined: </a:t>
            </a:r>
            <a:r>
              <a:rPr lang="en-US" sz="1400" dirty="0" smtClean="0"/>
              <a:t>Black’s Law Dictionary defines “</a:t>
            </a:r>
            <a:r>
              <a:rPr lang="en-US" sz="1400" dirty="0" err="1" smtClean="0"/>
              <a:t>unconscionability</a:t>
            </a:r>
            <a:r>
              <a:rPr lang="en-US" sz="1400" dirty="0" smtClean="0"/>
              <a:t>” to mean: 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500" dirty="0"/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C00000"/>
                </a:solidFill>
              </a:rPr>
              <a:t>“Contract terms that unreasonably favor the other party, and where such are so unreasonably unfair or oppressive, that they shock the conscience of the court”</a:t>
            </a:r>
            <a:r>
              <a:rPr lang="en-US" sz="1600" dirty="0" smtClean="0"/>
              <a:t> 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500" dirty="0"/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0000FF"/>
                </a:solidFill>
              </a:rPr>
              <a:t>Generally:</a:t>
            </a:r>
            <a:r>
              <a:rPr lang="en-US" sz="1400" dirty="0" smtClean="0"/>
              <a:t>  Ordinarily</a:t>
            </a:r>
            <a:r>
              <a:rPr lang="en-US" sz="1400" dirty="0"/>
              <a:t>, a court will not consider whether a contract is fair or unfair, is wise or </a:t>
            </a:r>
            <a:r>
              <a:rPr lang="en-US" sz="1400" dirty="0" smtClean="0"/>
              <a:t>foolish, or </a:t>
            </a:r>
            <a:r>
              <a:rPr lang="en-US" sz="1400" dirty="0"/>
              <a:t>operates unequally between the parties</a:t>
            </a:r>
            <a:r>
              <a:rPr lang="en-US" sz="1400" dirty="0" smtClean="0"/>
              <a:t>. </a:t>
            </a:r>
          </a:p>
          <a:p>
            <a:pPr algn="just">
              <a:lnSpc>
                <a:spcPct val="80000"/>
              </a:lnSpc>
              <a:spcBef>
                <a:spcPts val="0"/>
              </a:spcBef>
            </a:pPr>
            <a:endParaRPr lang="en-US" sz="500" dirty="0"/>
          </a:p>
          <a:p>
            <a:pPr algn="just">
              <a:lnSpc>
                <a:spcPct val="80000"/>
              </a:lnSpc>
              <a:spcBef>
                <a:spcPts val="0"/>
              </a:spcBef>
            </a:pPr>
            <a:r>
              <a:rPr lang="en-US" sz="1400" dirty="0" smtClean="0"/>
              <a:t>However</a:t>
            </a:r>
            <a:r>
              <a:rPr lang="en-US" sz="1400" dirty="0"/>
              <a:t>, in certain unusual situations, the law may hold a contract provision </a:t>
            </a:r>
            <a:r>
              <a:rPr lang="en-US" sz="1400" dirty="0" smtClean="0"/>
              <a:t>unenforceable because </a:t>
            </a:r>
            <a:r>
              <a:rPr lang="en-US" sz="1400" dirty="0"/>
              <a:t>it is </a:t>
            </a:r>
            <a:r>
              <a:rPr lang="en-US" sz="1400" dirty="0" smtClean="0"/>
              <a:t>simply too </a:t>
            </a:r>
            <a:r>
              <a:rPr lang="en-US" sz="1400" dirty="0"/>
              <a:t>harsh or oppressive to one of the parties</a:t>
            </a:r>
            <a:r>
              <a:rPr lang="en-US" sz="1400" dirty="0" smtClean="0"/>
              <a:t>.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sz="500" dirty="0"/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C00000"/>
                </a:solidFill>
              </a:rPr>
              <a:t>What Constitutes </a:t>
            </a:r>
            <a:r>
              <a:rPr lang="en-US" sz="1400" b="1" dirty="0" err="1" smtClean="0">
                <a:solidFill>
                  <a:srgbClr val="C00000"/>
                </a:solidFill>
              </a:rPr>
              <a:t>Unconscionability</a:t>
            </a:r>
            <a:r>
              <a:rPr lang="en-US" sz="1400" b="1" dirty="0" smtClean="0">
                <a:solidFill>
                  <a:srgbClr val="C00000"/>
                </a:solidFill>
              </a:rPr>
              <a:t>: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  <a:r>
              <a:rPr lang="en-US" sz="1200" dirty="0"/>
              <a:t>A provision in a contract that gives what the court believes is too much of an </a:t>
            </a:r>
            <a:r>
              <a:rPr lang="en-US" sz="1200" dirty="0" smtClean="0"/>
              <a:t>advantage over </a:t>
            </a:r>
            <a:r>
              <a:rPr lang="en-US" sz="1200" dirty="0"/>
              <a:t>a buyer may be held void as </a:t>
            </a:r>
            <a:r>
              <a:rPr lang="en-US" sz="1200" dirty="0" smtClean="0"/>
              <a:t>unconscionable, if it “shocks the conscience of the court”.</a:t>
            </a: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endParaRPr lang="en-US" sz="500" b="1" i="1" dirty="0" smtClean="0">
              <a:solidFill>
                <a:srgbClr val="0000FF"/>
              </a:solidFill>
            </a:endParaRP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C00000"/>
                </a:solidFill>
              </a:rPr>
              <a:t>An Equitable Remedy: </a:t>
            </a:r>
            <a:r>
              <a:rPr lang="en-US" sz="1200" dirty="0" err="1"/>
              <a:t>Unconscionability</a:t>
            </a:r>
            <a:r>
              <a:rPr lang="en-US" sz="1200" dirty="0"/>
              <a:t> originated as </a:t>
            </a:r>
            <a:r>
              <a:rPr lang="en-US" sz="1200" dirty="0" smtClean="0"/>
              <a:t>discretionary equitable </a:t>
            </a:r>
            <a:r>
              <a:rPr lang="en-US" sz="1200" dirty="0"/>
              <a:t>relief in </a:t>
            </a:r>
            <a:r>
              <a:rPr lang="en-US" sz="1200" dirty="0" smtClean="0"/>
              <a:t>a contract </a:t>
            </a:r>
            <a:r>
              <a:rPr lang="en-US" sz="1200" dirty="0"/>
              <a:t>suit. </a:t>
            </a:r>
            <a:r>
              <a:rPr lang="en-US" sz="1200" dirty="0" smtClean="0"/>
              <a:t> It </a:t>
            </a:r>
            <a:r>
              <a:rPr lang="en-US" sz="1200" dirty="0"/>
              <a:t>is the function of a court of </a:t>
            </a:r>
            <a:r>
              <a:rPr lang="en-US" sz="1200" dirty="0" smtClean="0"/>
              <a:t>equity </a:t>
            </a:r>
            <a:r>
              <a:rPr lang="en-US" sz="1200" dirty="0"/>
              <a:t>to do justice between </a:t>
            </a:r>
            <a:r>
              <a:rPr lang="en-US" sz="1200" dirty="0" smtClean="0"/>
              <a:t>the parties</a:t>
            </a:r>
            <a:r>
              <a:rPr lang="en-US" sz="1200" dirty="0"/>
              <a:t>, and </a:t>
            </a:r>
            <a:r>
              <a:rPr lang="en-US" sz="1200" dirty="0" smtClean="0"/>
              <a:t>thereby decline </a:t>
            </a:r>
            <a:r>
              <a:rPr lang="en-US" sz="1200" dirty="0"/>
              <a:t>relief to a plaintiff who </a:t>
            </a:r>
            <a:r>
              <a:rPr lang="en-US" sz="1200" dirty="0" smtClean="0"/>
              <a:t>had unfairly taken advantage of the other party.</a:t>
            </a: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endParaRPr lang="en-US" sz="500" dirty="0"/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r>
              <a:rPr lang="en-US" sz="1200" dirty="0" smtClean="0"/>
              <a:t>Under the principles of equity, </a:t>
            </a:r>
            <a:r>
              <a:rPr lang="en-US" sz="1200" dirty="0"/>
              <a:t>the court </a:t>
            </a:r>
            <a:r>
              <a:rPr lang="en-US" sz="1200" dirty="0" smtClean="0"/>
              <a:t>has the </a:t>
            </a:r>
            <a:r>
              <a:rPr lang="en-US" sz="1200" dirty="0"/>
              <a:t>power to </a:t>
            </a:r>
            <a:r>
              <a:rPr lang="en-US" sz="1200" b="1" dirty="0"/>
              <a:t>refuse enforcement </a:t>
            </a:r>
            <a:r>
              <a:rPr lang="en-US" sz="1200" dirty="0"/>
              <a:t>of an unconscionable contract or to </a:t>
            </a:r>
            <a:r>
              <a:rPr lang="en-US" sz="1200" b="1" dirty="0" smtClean="0"/>
              <a:t>adjust the </a:t>
            </a:r>
            <a:r>
              <a:rPr lang="en-US" sz="1200" b="1" dirty="0"/>
              <a:t>contract </a:t>
            </a:r>
            <a:r>
              <a:rPr lang="en-US" sz="1200" dirty="0"/>
              <a:t>by removing or modifying the unconscionable provision.</a:t>
            </a:r>
            <a:endParaRPr lang="en-US" sz="1200" dirty="0" smtClean="0"/>
          </a:p>
          <a:p>
            <a:pPr>
              <a:lnSpc>
                <a:spcPct val="80000"/>
              </a:lnSpc>
              <a:spcBef>
                <a:spcPts val="0"/>
              </a:spcBef>
            </a:pPr>
            <a:endParaRPr lang="en-US" sz="500" dirty="0"/>
          </a:p>
          <a:p>
            <a:pPr marL="233363">
              <a:lnSpc>
                <a:spcPct val="80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C00000"/>
                </a:solidFill>
              </a:rPr>
              <a:t>Determination </a:t>
            </a:r>
            <a:r>
              <a:rPr lang="en-US" sz="1400" b="1" dirty="0">
                <a:solidFill>
                  <a:srgbClr val="C00000"/>
                </a:solidFill>
              </a:rPr>
              <a:t>of </a:t>
            </a:r>
            <a:r>
              <a:rPr lang="en-US" sz="1400" b="1" dirty="0" err="1" smtClean="0">
                <a:solidFill>
                  <a:srgbClr val="C00000"/>
                </a:solidFill>
              </a:rPr>
              <a:t>Unconscionability</a:t>
            </a:r>
            <a:r>
              <a:rPr lang="en-US" sz="1400" b="1" dirty="0" smtClean="0">
                <a:solidFill>
                  <a:srgbClr val="C00000"/>
                </a:solidFill>
              </a:rPr>
              <a:t>:</a:t>
            </a:r>
            <a:r>
              <a:rPr lang="en-US" sz="1400" dirty="0"/>
              <a:t> </a:t>
            </a:r>
            <a:r>
              <a:rPr lang="en-US" sz="1200" dirty="0" err="1" smtClean="0"/>
              <a:t>Unconscionability</a:t>
            </a:r>
            <a:r>
              <a:rPr lang="en-US" sz="1200" dirty="0" smtClean="0"/>
              <a:t> is often seen through a dual lens of procedural and substantive </a:t>
            </a:r>
            <a:r>
              <a:rPr lang="en-US" sz="1200" dirty="0" err="1" smtClean="0"/>
              <a:t>unconscionability</a:t>
            </a:r>
            <a:r>
              <a:rPr lang="en-US" sz="1200" dirty="0" smtClean="0"/>
              <a:t>.</a:t>
            </a:r>
          </a:p>
          <a:p>
            <a:pPr marL="233363" algn="just">
              <a:lnSpc>
                <a:spcPct val="80000"/>
              </a:lnSpc>
              <a:spcBef>
                <a:spcPts val="0"/>
              </a:spcBef>
            </a:pPr>
            <a:endParaRPr lang="en-US" altLang="en-US" sz="300" dirty="0">
              <a:solidFill>
                <a:srgbClr val="0000FF"/>
              </a:solidFill>
            </a:endParaRPr>
          </a:p>
          <a:p>
            <a:pPr marL="457200" algn="just">
              <a:lnSpc>
                <a:spcPct val="80000"/>
              </a:lnSpc>
              <a:spcBef>
                <a:spcPts val="0"/>
              </a:spcBef>
            </a:pPr>
            <a:r>
              <a:rPr lang="en-US" sz="1200" b="1" dirty="0">
                <a:solidFill>
                  <a:srgbClr val="008000"/>
                </a:solidFill>
              </a:rPr>
              <a:t>Procedural </a:t>
            </a:r>
            <a:r>
              <a:rPr lang="en-US" sz="1200" b="1" dirty="0" err="1">
                <a:solidFill>
                  <a:srgbClr val="008000"/>
                </a:solidFill>
              </a:rPr>
              <a:t>U</a:t>
            </a:r>
            <a:r>
              <a:rPr lang="en-US" sz="1200" b="1" dirty="0" err="1" smtClean="0">
                <a:solidFill>
                  <a:srgbClr val="008000"/>
                </a:solidFill>
              </a:rPr>
              <a:t>nconscionability</a:t>
            </a:r>
            <a:r>
              <a:rPr lang="en-US" sz="1200" b="1" dirty="0" smtClean="0">
                <a:solidFill>
                  <a:srgbClr val="008000"/>
                </a:solidFill>
              </a:rPr>
              <a:t>:</a:t>
            </a:r>
            <a:r>
              <a:rPr lang="en-US" sz="1200" dirty="0" smtClean="0"/>
              <a:t> This has </a:t>
            </a:r>
            <a:r>
              <a:rPr lang="en-US" sz="1200" dirty="0"/>
              <a:t>to do with matters of freedom of assent </a:t>
            </a:r>
            <a:r>
              <a:rPr lang="en-US" sz="1200" dirty="0" smtClean="0"/>
              <a:t>resulting from </a:t>
            </a:r>
            <a:r>
              <a:rPr lang="en-US" sz="1200" dirty="0"/>
              <a:t>inequality of bargaining power and the absence of real negotiations and </a:t>
            </a:r>
            <a:r>
              <a:rPr lang="en-US" sz="1200" dirty="0" smtClean="0"/>
              <a:t>meaningful choice, </a:t>
            </a:r>
            <a:r>
              <a:rPr lang="en-US" sz="1200" dirty="0"/>
              <a:t>or a surprise resulting from hiding a disputed term in an unduly long document </a:t>
            </a:r>
            <a:r>
              <a:rPr lang="en-US" sz="1200" dirty="0" smtClean="0"/>
              <a:t>or fine </a:t>
            </a:r>
            <a:r>
              <a:rPr lang="en-US" sz="1200" dirty="0"/>
              <a:t>print. Companywide standardized form contracts imposed on a </a:t>
            </a:r>
            <a:r>
              <a:rPr lang="en-US" sz="1200" dirty="0" smtClean="0"/>
              <a:t>take-it-or-leave-it basis </a:t>
            </a:r>
            <a:r>
              <a:rPr lang="en-US" sz="1200" dirty="0"/>
              <a:t>by a party with superior bargaining strength are called contracts of adhesion,</a:t>
            </a:r>
            <a:r>
              <a:rPr lang="en-US" sz="1200" b="1" dirty="0"/>
              <a:t> </a:t>
            </a:r>
            <a:r>
              <a:rPr lang="en-US" sz="1200" dirty="0" smtClean="0"/>
              <a:t>and they </a:t>
            </a:r>
            <a:r>
              <a:rPr lang="en-US" sz="1200" dirty="0"/>
              <a:t>may sometimes be deemed procedurally unconscionable</a:t>
            </a:r>
            <a:r>
              <a:rPr lang="en-US" sz="1200" dirty="0" smtClean="0"/>
              <a:t>.   </a:t>
            </a:r>
          </a:p>
          <a:p>
            <a:pPr marL="457200" algn="just">
              <a:lnSpc>
                <a:spcPct val="80000"/>
              </a:lnSpc>
              <a:spcBef>
                <a:spcPts val="0"/>
              </a:spcBef>
            </a:pPr>
            <a:endParaRPr lang="en-US" sz="500" b="1" dirty="0" smtClean="0">
              <a:solidFill>
                <a:srgbClr val="008000"/>
              </a:solidFill>
            </a:endParaRPr>
          </a:p>
          <a:p>
            <a:pPr marL="457200" algn="just">
              <a:lnSpc>
                <a:spcPct val="80000"/>
              </a:lnSpc>
              <a:spcBef>
                <a:spcPts val="0"/>
              </a:spcBef>
            </a:pPr>
            <a:r>
              <a:rPr lang="en-US" sz="1200" b="1" dirty="0" smtClean="0">
                <a:solidFill>
                  <a:srgbClr val="008000"/>
                </a:solidFill>
              </a:rPr>
              <a:t>Substantive </a:t>
            </a:r>
            <a:r>
              <a:rPr lang="en-US" sz="1200" b="1" dirty="0" err="1" smtClean="0">
                <a:solidFill>
                  <a:srgbClr val="008000"/>
                </a:solidFill>
              </a:rPr>
              <a:t>Unconscionability</a:t>
            </a:r>
            <a:r>
              <a:rPr lang="en-US" sz="1200" b="1" dirty="0" smtClean="0">
                <a:solidFill>
                  <a:srgbClr val="008000"/>
                </a:solidFill>
              </a:rPr>
              <a:t>:</a:t>
            </a:r>
            <a:r>
              <a:rPr lang="en-US" sz="1200" dirty="0" smtClean="0"/>
              <a:t> This </a:t>
            </a:r>
            <a:r>
              <a:rPr lang="en-US" sz="1200" dirty="0"/>
              <a:t>focuses on the actual terms of the contract itself. </a:t>
            </a:r>
            <a:r>
              <a:rPr lang="en-US" sz="1200" dirty="0" smtClean="0"/>
              <a:t>Such </a:t>
            </a:r>
            <a:r>
              <a:rPr lang="en-US" sz="1200" dirty="0" err="1" smtClean="0"/>
              <a:t>unconscionability</a:t>
            </a:r>
            <a:r>
              <a:rPr lang="en-US" sz="1200" dirty="0" smtClean="0"/>
              <a:t> </a:t>
            </a:r>
            <a:r>
              <a:rPr lang="en-US" sz="1200" dirty="0"/>
              <a:t>is indicated when the contract terms are so one-sided as to shock </a:t>
            </a:r>
            <a:r>
              <a:rPr lang="en-US" sz="1200" dirty="0" smtClean="0"/>
              <a:t>the conscience </a:t>
            </a:r>
            <a:r>
              <a:rPr lang="en-US" sz="1200" dirty="0"/>
              <a:t>or are so extreme as to appear unconscionable according to the mores </a:t>
            </a:r>
            <a:r>
              <a:rPr lang="en-US" sz="1200" dirty="0" smtClean="0"/>
              <a:t>and business </a:t>
            </a:r>
            <a:r>
              <a:rPr lang="en-US" sz="1200" dirty="0"/>
              <a:t>practices of the time and place.</a:t>
            </a:r>
            <a:endParaRPr lang="en-US" altLang="en-US" sz="1200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7663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ChangeArrowheads="1"/>
          </p:cNvSpPr>
          <p:nvPr/>
        </p:nvSpPr>
        <p:spPr bwMode="auto">
          <a:xfrm>
            <a:off x="381000" y="9906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0"/>
              </a:spcBef>
            </a:pPr>
            <a:r>
              <a:rPr lang="en-US" sz="4400" b="1" i="1" dirty="0">
                <a:solidFill>
                  <a:srgbClr val="C00000"/>
                </a:solidFill>
              </a:rPr>
              <a:t>Thank you for Coming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For next time – Review Assignments as follows on the Webpage: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Lecture Slides</a:t>
            </a: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Selected Readings</a:t>
            </a:r>
          </a:p>
          <a:p>
            <a:pPr marL="800100" lvl="1" indent="-342900">
              <a:spcBef>
                <a:spcPts val="0"/>
              </a:spcBef>
              <a:buFontTx/>
              <a:buChar char="•"/>
            </a:pPr>
            <a:r>
              <a:rPr lang="en-US" sz="2400" b="1" i="1" dirty="0">
                <a:solidFill>
                  <a:srgbClr val="C00000"/>
                </a:solidFill>
              </a:rPr>
              <a:t>Cases and Exercises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We are a hot bench.</a:t>
            </a:r>
          </a:p>
          <a:p>
            <a:pPr marL="342900" indent="-342900">
              <a:spcBef>
                <a:spcPts val="0"/>
              </a:spcBef>
              <a:buFontTx/>
              <a:buChar char="•"/>
            </a:pPr>
            <a:endParaRPr lang="en-US" sz="10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ts val="0"/>
              </a:spcBef>
              <a:buFontTx/>
              <a:buChar char="•"/>
            </a:pPr>
            <a:r>
              <a:rPr lang="en-US" sz="2800" b="1" dirty="0">
                <a:solidFill>
                  <a:srgbClr val="002060"/>
                </a:solidFill>
              </a:rPr>
              <a:t>Questions?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012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14400"/>
            <a:ext cx="8458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828136" y="1522566"/>
            <a:ext cx="7694762" cy="4265783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200" b="1" dirty="0" smtClean="0"/>
              <a:t>Last Time: We Spoke About</a:t>
            </a:r>
            <a:r>
              <a:rPr lang="en-US" sz="3200" b="1" dirty="0"/>
              <a:t>:</a:t>
            </a:r>
          </a:p>
          <a:p>
            <a:pPr>
              <a:lnSpc>
                <a:spcPct val="80000"/>
              </a:lnSpc>
              <a:defRPr/>
            </a:pPr>
            <a:endParaRPr lang="en-US" sz="600" b="1" dirty="0"/>
          </a:p>
          <a:p>
            <a:pPr>
              <a:defRPr/>
            </a:pPr>
            <a:endParaRPr lang="en-US" sz="600" b="1" dirty="0"/>
          </a:p>
          <a:p>
            <a:pPr>
              <a:defRPr/>
            </a:pPr>
            <a:endParaRPr lang="en-US" sz="6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Contractual Capacity</a:t>
            </a:r>
            <a:endParaRPr lang="en-US" sz="2800" b="1" dirty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n-US" b="1" i="1" dirty="0">
                <a:solidFill>
                  <a:srgbClr val="C00000"/>
                </a:solidFill>
              </a:rPr>
              <a:t>Part One: </a:t>
            </a:r>
            <a:r>
              <a:rPr lang="en-US" b="1" i="1" dirty="0" smtClean="0">
                <a:solidFill>
                  <a:srgbClr val="C00000"/>
                </a:solidFill>
              </a:rPr>
              <a:t>Definitions /Minors / Incompetents / Intoxication</a:t>
            </a:r>
            <a:endParaRPr lang="en-US" b="1" i="1" dirty="0">
              <a:solidFill>
                <a:srgbClr val="C0000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Mistake</a:t>
            </a:r>
          </a:p>
          <a:p>
            <a:pPr>
              <a:defRPr/>
            </a:pPr>
            <a:r>
              <a:rPr lang="en-US" b="1" i="1" dirty="0" smtClean="0">
                <a:solidFill>
                  <a:srgbClr val="C00000"/>
                </a:solidFill>
              </a:rPr>
              <a:t>  Part </a:t>
            </a:r>
            <a:r>
              <a:rPr lang="en-US" b="1" i="1" dirty="0">
                <a:solidFill>
                  <a:srgbClr val="C00000"/>
                </a:solidFill>
              </a:rPr>
              <a:t>Two: </a:t>
            </a:r>
            <a:r>
              <a:rPr lang="en-US" b="1" i="1" dirty="0" smtClean="0">
                <a:solidFill>
                  <a:srgbClr val="C00000"/>
                </a:solidFill>
              </a:rPr>
              <a:t>Unilateral Mistake / Mutual Mistake / Transcriptions</a:t>
            </a:r>
            <a:endParaRPr lang="en-US" b="1" i="1" dirty="0">
              <a:solidFill>
                <a:srgbClr val="C00000"/>
              </a:solidFill>
            </a:endParaRPr>
          </a:p>
          <a:p>
            <a:pPr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Deception or Pressure</a:t>
            </a:r>
            <a:endParaRPr lang="en-US" sz="2800" b="1" dirty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n-US" b="1" i="1" dirty="0">
                <a:solidFill>
                  <a:srgbClr val="C00000"/>
                </a:solidFill>
              </a:rPr>
              <a:t> Part Three: </a:t>
            </a:r>
            <a:r>
              <a:rPr lang="en-US" b="1" i="1" dirty="0" smtClean="0">
                <a:solidFill>
                  <a:srgbClr val="C00000"/>
                </a:solidFill>
              </a:rPr>
              <a:t>Intentional Misrepresentation/Fraud/</a:t>
            </a:r>
            <a:r>
              <a:rPr lang="en-US" b="1" i="1" dirty="0" err="1" smtClean="0">
                <a:solidFill>
                  <a:srgbClr val="C00000"/>
                </a:solidFill>
              </a:rPr>
              <a:t>NonDisclosure</a:t>
            </a:r>
            <a:endParaRPr lang="en-US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600" b="1" dirty="0">
                <a:solidFill>
                  <a:srgbClr val="002060"/>
                </a:solidFill>
              </a:rPr>
              <a:t> Class </a:t>
            </a:r>
            <a:r>
              <a:rPr lang="en-US" sz="2600" b="1" dirty="0" smtClean="0">
                <a:solidFill>
                  <a:srgbClr val="002060"/>
                </a:solidFill>
              </a:rPr>
              <a:t>Case </a:t>
            </a:r>
            <a:r>
              <a:rPr lang="en-US" sz="2600" b="1" dirty="0">
                <a:solidFill>
                  <a:srgbClr val="002060"/>
                </a:solidFill>
              </a:rPr>
              <a:t>– </a:t>
            </a:r>
            <a:r>
              <a:rPr lang="en-US" sz="2600" b="1" dirty="0" smtClean="0">
                <a:solidFill>
                  <a:srgbClr val="002060"/>
                </a:solidFill>
              </a:rPr>
              <a:t>Gerstein v. Broad Hollow Co.</a:t>
            </a:r>
            <a:endParaRPr lang="en-US" sz="2600" b="1" dirty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n-US" sz="2400" b="1" i="1" dirty="0">
                <a:solidFill>
                  <a:srgbClr val="C00000"/>
                </a:solidFill>
              </a:rPr>
              <a:t>     </a:t>
            </a:r>
            <a:r>
              <a:rPr lang="en-US" b="1" i="1" dirty="0" smtClean="0">
                <a:solidFill>
                  <a:srgbClr val="C00000"/>
                </a:solidFill>
              </a:rPr>
              <a:t>Requirement of Free Will to Contract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03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914400"/>
            <a:ext cx="84582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828136" y="1522566"/>
            <a:ext cx="7694762" cy="4481227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200" b="1" dirty="0" smtClean="0"/>
              <a:t>Tonight: We Will Speak About</a:t>
            </a:r>
            <a:r>
              <a:rPr lang="en-US" sz="3200" b="1" dirty="0"/>
              <a:t>:</a:t>
            </a:r>
          </a:p>
          <a:p>
            <a:pPr>
              <a:lnSpc>
                <a:spcPct val="80000"/>
              </a:lnSpc>
              <a:defRPr/>
            </a:pPr>
            <a:endParaRPr lang="en-US" sz="600" b="1" dirty="0"/>
          </a:p>
          <a:p>
            <a:pPr>
              <a:lnSpc>
                <a:spcPct val="80000"/>
              </a:lnSpc>
              <a:defRPr/>
            </a:pPr>
            <a:endParaRPr lang="en-US" sz="600" b="1" dirty="0"/>
          </a:p>
          <a:p>
            <a:pPr>
              <a:defRPr/>
            </a:pPr>
            <a:endParaRPr lang="en-US" sz="6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Consideration</a:t>
            </a:r>
            <a:endParaRPr lang="en-US" sz="2800" b="1" dirty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n-US" b="1" i="1" dirty="0">
                <a:solidFill>
                  <a:srgbClr val="C00000"/>
                </a:solidFill>
              </a:rPr>
              <a:t>Part One: </a:t>
            </a:r>
            <a:r>
              <a:rPr lang="en-US" b="1" i="1" dirty="0" smtClean="0">
                <a:solidFill>
                  <a:srgbClr val="C00000"/>
                </a:solidFill>
              </a:rPr>
              <a:t>Definitions / General Principals / Exceptions</a:t>
            </a:r>
            <a:endParaRPr lang="en-US" b="1" i="1" dirty="0">
              <a:solidFill>
                <a:srgbClr val="C0000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Legality</a:t>
            </a:r>
          </a:p>
          <a:p>
            <a:pPr>
              <a:defRPr/>
            </a:pPr>
            <a:r>
              <a:rPr lang="en-US" b="1" i="1" dirty="0" smtClean="0">
                <a:solidFill>
                  <a:srgbClr val="C00000"/>
                </a:solidFill>
              </a:rPr>
              <a:t>  Part </a:t>
            </a:r>
            <a:r>
              <a:rPr lang="en-US" b="1" i="1" dirty="0">
                <a:solidFill>
                  <a:srgbClr val="C00000"/>
                </a:solidFill>
              </a:rPr>
              <a:t>Two: </a:t>
            </a:r>
            <a:r>
              <a:rPr lang="en-US" b="1" i="1" dirty="0" smtClean="0">
                <a:solidFill>
                  <a:srgbClr val="C00000"/>
                </a:solidFill>
              </a:rPr>
              <a:t>Definitions / Principals / Partial Illegality</a:t>
            </a:r>
            <a:endParaRPr lang="en-US" b="1" i="1" dirty="0">
              <a:solidFill>
                <a:srgbClr val="C00000"/>
              </a:solidFill>
            </a:endParaRPr>
          </a:p>
          <a:p>
            <a:pPr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defRPr/>
            </a:pPr>
            <a:endParaRPr lang="en-US" sz="600" b="1" i="1" dirty="0">
              <a:solidFill>
                <a:srgbClr val="C0000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Public Policy</a:t>
            </a:r>
            <a:endParaRPr lang="en-US" sz="2800" b="1" dirty="0">
              <a:solidFill>
                <a:srgbClr val="002060"/>
              </a:solidFill>
            </a:endParaRPr>
          </a:p>
          <a:p>
            <a:pPr algn="ctr">
              <a:defRPr/>
            </a:pPr>
            <a:r>
              <a:rPr lang="en-US" b="1" i="1" dirty="0">
                <a:solidFill>
                  <a:srgbClr val="C00000"/>
                </a:solidFill>
              </a:rPr>
              <a:t> Part Three: </a:t>
            </a:r>
            <a:r>
              <a:rPr lang="en-US" b="1" i="1" dirty="0" smtClean="0">
                <a:solidFill>
                  <a:srgbClr val="C00000"/>
                </a:solidFill>
              </a:rPr>
              <a:t>Definitions / Public Welfare Agreements / Violations</a:t>
            </a:r>
            <a:endParaRPr lang="en-US" b="1" dirty="0">
              <a:solidFill>
                <a:srgbClr val="002060"/>
              </a:solidFill>
            </a:endParaRPr>
          </a:p>
          <a:p>
            <a:pPr>
              <a:defRPr/>
            </a:pPr>
            <a:endParaRPr lang="en-US" sz="600" b="1" dirty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800" b="1" dirty="0">
                <a:solidFill>
                  <a:srgbClr val="000066"/>
                </a:solidFill>
              </a:rPr>
              <a:t>Class Case </a:t>
            </a:r>
            <a:r>
              <a:rPr lang="en-US" sz="2400" b="1" dirty="0">
                <a:solidFill>
                  <a:srgbClr val="000066"/>
                </a:solidFill>
              </a:rPr>
              <a:t>– Allegheny College v. National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000066"/>
                </a:solidFill>
              </a:rPr>
              <a:t>Chautauqua County Bank</a:t>
            </a:r>
          </a:p>
          <a:p>
            <a:pPr algn="ctr">
              <a:defRPr/>
            </a:pPr>
            <a:r>
              <a:rPr lang="en-US" sz="2400" b="1" i="1" dirty="0" smtClean="0">
                <a:solidFill>
                  <a:srgbClr val="C00000"/>
                </a:solidFill>
              </a:rPr>
              <a:t>     </a:t>
            </a:r>
            <a:r>
              <a:rPr lang="en-US" b="1" i="1" dirty="0" smtClean="0">
                <a:solidFill>
                  <a:srgbClr val="C00000"/>
                </a:solidFill>
              </a:rPr>
              <a:t>Consideration as a Condition of Contract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7"/>
          <p:cNvSpPr>
            <a:spLocks noChangeArrowheads="1"/>
          </p:cNvSpPr>
          <p:nvPr/>
        </p:nvSpPr>
        <p:spPr bwMode="auto">
          <a:xfrm>
            <a:off x="381000" y="762000"/>
            <a:ext cx="84582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20000"/>
              </a:lnSpc>
              <a:spcBef>
                <a:spcPts val="0"/>
              </a:spcBef>
              <a:defRPr/>
            </a:pPr>
            <a:r>
              <a:rPr lang="en-US" sz="5900" b="1" i="1" dirty="0" smtClean="0">
                <a:solidFill>
                  <a:srgbClr val="C00000"/>
                </a:solidFill>
              </a:rPr>
              <a:t>Legality</a:t>
            </a:r>
            <a:endParaRPr lang="en-US" sz="5900" b="1" i="1" dirty="0">
              <a:solidFill>
                <a:srgbClr val="0033CC"/>
              </a:solidFill>
            </a:endParaRP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3200" b="1" i="1" dirty="0" smtClean="0">
                <a:solidFill>
                  <a:srgbClr val="0033CC"/>
                </a:solidFill>
              </a:rPr>
              <a:t>Definitions</a:t>
            </a:r>
            <a:endParaRPr lang="en-US" sz="3200" b="1" i="1" dirty="0">
              <a:solidFill>
                <a:srgbClr val="0033CC"/>
              </a:solidFill>
            </a:endParaRP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3200" b="1" i="1" dirty="0" smtClean="0">
                <a:solidFill>
                  <a:srgbClr val="0033CC"/>
                </a:solidFill>
              </a:rPr>
              <a:t>General Principles</a:t>
            </a:r>
          </a:p>
          <a:p>
            <a:pPr marL="742950" lvl="1" indent="-285750" eaLnBrk="1" hangingPunct="1"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000" b="1" i="1" dirty="0">
                <a:solidFill>
                  <a:srgbClr val="C00000"/>
                </a:solidFill>
              </a:rPr>
              <a:t>Effect </a:t>
            </a:r>
            <a:r>
              <a:rPr lang="en-US" altLang="en-US" sz="2000" b="1" i="1" dirty="0" smtClean="0">
                <a:solidFill>
                  <a:srgbClr val="C00000"/>
                </a:solidFill>
              </a:rPr>
              <a:t>of Illegality</a:t>
            </a:r>
          </a:p>
          <a:p>
            <a:pPr marL="742950" lvl="1" indent="-285750" eaLnBrk="1" hangingPunct="1"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000" b="1" i="1" dirty="0" smtClean="0">
                <a:solidFill>
                  <a:srgbClr val="C00000"/>
                </a:solidFill>
              </a:rPr>
              <a:t>Exceptions </a:t>
            </a:r>
            <a:r>
              <a:rPr lang="en-US" altLang="en-US" sz="2000" b="1" i="1" dirty="0">
                <a:solidFill>
                  <a:srgbClr val="C00000"/>
                </a:solidFill>
              </a:rPr>
              <a:t>To Effect </a:t>
            </a:r>
            <a:r>
              <a:rPr lang="en-US" altLang="en-US" sz="2000" b="1" i="1" dirty="0" smtClean="0">
                <a:solidFill>
                  <a:srgbClr val="C00000"/>
                </a:solidFill>
              </a:rPr>
              <a:t>of Illegality</a:t>
            </a:r>
          </a:p>
          <a:p>
            <a:pPr marL="742950" lvl="1" indent="-285750" eaLnBrk="1" hangingPunct="1"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000" b="1" i="1" dirty="0" smtClean="0">
                <a:solidFill>
                  <a:srgbClr val="C00000"/>
                </a:solidFill>
              </a:rPr>
              <a:t>Partial Illegality</a:t>
            </a:r>
          </a:p>
          <a:p>
            <a:pPr marL="742950" lvl="1" indent="-285750" eaLnBrk="1" hangingPunct="1"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000" b="1" i="1" dirty="0" smtClean="0">
                <a:solidFill>
                  <a:srgbClr val="C00000"/>
                </a:solidFill>
              </a:rPr>
              <a:t>Crimes </a:t>
            </a:r>
            <a:r>
              <a:rPr lang="en-US" altLang="en-US" sz="2000" b="1" i="1" dirty="0">
                <a:solidFill>
                  <a:srgbClr val="C00000"/>
                </a:solidFill>
              </a:rPr>
              <a:t>And Civil </a:t>
            </a:r>
            <a:r>
              <a:rPr lang="en-US" altLang="en-US" sz="2000" b="1" i="1" dirty="0" smtClean="0">
                <a:solidFill>
                  <a:srgbClr val="C00000"/>
                </a:solidFill>
              </a:rPr>
              <a:t>Wrongs</a:t>
            </a:r>
          </a:p>
          <a:p>
            <a:pPr marL="742950" lvl="1" indent="-285750" eaLnBrk="1" hangingPunct="1"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000" b="1" i="1" dirty="0" smtClean="0">
                <a:solidFill>
                  <a:srgbClr val="C00000"/>
                </a:solidFill>
              </a:rPr>
              <a:t>Good </a:t>
            </a:r>
            <a:r>
              <a:rPr lang="en-US" altLang="en-US" sz="2000" b="1" i="1" dirty="0">
                <a:solidFill>
                  <a:srgbClr val="C00000"/>
                </a:solidFill>
              </a:rPr>
              <a:t>Faith And </a:t>
            </a:r>
            <a:r>
              <a:rPr lang="en-US" altLang="en-US" sz="2000" b="1" i="1" dirty="0" smtClean="0">
                <a:solidFill>
                  <a:srgbClr val="C00000"/>
                </a:solidFill>
              </a:rPr>
              <a:t>Fairness</a:t>
            </a:r>
          </a:p>
          <a:p>
            <a:pPr marL="742950" lvl="1" indent="-285750" eaLnBrk="1" hangingPunct="1">
              <a:buFont typeface="Arial" panose="020B0604020202020204" pitchFamily="34" charset="0"/>
              <a:buChar char="•"/>
              <a:tabLst>
                <a:tab pos="914400" algn="l"/>
              </a:tabLst>
              <a:defRPr/>
            </a:pPr>
            <a:r>
              <a:rPr lang="en-US" altLang="en-US" sz="2000" b="1" i="1" dirty="0" smtClean="0">
                <a:solidFill>
                  <a:srgbClr val="C00000"/>
                </a:solidFill>
              </a:rPr>
              <a:t>Unconscionable Clauses</a:t>
            </a:r>
            <a:endParaRPr lang="en-US" altLang="en-US" sz="2000" b="1" i="1" dirty="0">
              <a:solidFill>
                <a:srgbClr val="C00000"/>
              </a:solidFill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defRPr/>
            </a:pPr>
            <a:endParaRPr lang="en-US" sz="10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7B7C00C-44B9-4C93-A084-25E9CFC0769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052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 smtClean="0">
                <a:solidFill>
                  <a:srgbClr val="0308C9"/>
                </a:solidFill>
              </a:rPr>
              <a:t>Legality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800" b="1" i="1" dirty="0" smtClean="0">
                <a:solidFill>
                  <a:srgbClr val="006600"/>
                </a:solidFill>
              </a:rPr>
              <a:t>Definition - Contract</a:t>
            </a:r>
            <a:endParaRPr lang="en-US" sz="2800" b="1" i="1" dirty="0">
              <a:solidFill>
                <a:srgbClr val="006600"/>
              </a:solidFill>
            </a:endParaRPr>
          </a:p>
          <a:p>
            <a:pPr>
              <a:lnSpc>
                <a:spcPct val="75000"/>
              </a:lnSpc>
              <a:defRPr/>
            </a:pPr>
            <a:endParaRPr lang="en-US" sz="1000" b="1" i="1" dirty="0"/>
          </a:p>
          <a:p>
            <a:pPr algn="just">
              <a:lnSpc>
                <a:spcPct val="75000"/>
              </a:lnSpc>
              <a:defRPr/>
            </a:pPr>
            <a:endParaRPr lang="en-US" sz="800" b="1" i="1" dirty="0"/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000" b="1" dirty="0"/>
              <a:t>Black’s Law Dictionary </a:t>
            </a:r>
            <a:r>
              <a:rPr lang="en-US" sz="2000" dirty="0"/>
              <a:t>defines the term </a:t>
            </a:r>
            <a:r>
              <a:rPr lang="en-US" sz="2000" b="1" dirty="0" smtClean="0">
                <a:solidFill>
                  <a:srgbClr val="0308C9"/>
                </a:solidFill>
              </a:rPr>
              <a:t>“Contract” </a:t>
            </a:r>
            <a:r>
              <a:rPr lang="en-US" sz="2000" dirty="0"/>
              <a:t>as: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 smtClean="0">
                <a:solidFill>
                  <a:srgbClr val="C00000"/>
                </a:solidFill>
              </a:rPr>
              <a:t>“An agreement between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 smtClean="0">
                <a:solidFill>
                  <a:srgbClr val="C00000"/>
                </a:solidFill>
              </a:rPr>
              <a:t>two or more parties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 smtClean="0">
                <a:solidFill>
                  <a:srgbClr val="C00000"/>
                </a:solidFill>
              </a:rPr>
              <a:t>creating obligations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 smtClean="0">
                <a:solidFill>
                  <a:srgbClr val="C00000"/>
                </a:solidFill>
              </a:rPr>
              <a:t>that are enforceable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 smtClean="0">
                <a:solidFill>
                  <a:srgbClr val="C00000"/>
                </a:solidFill>
              </a:rPr>
              <a:t>or otherwise recognizable </a:t>
            </a:r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600" b="1" i="1" dirty="0" smtClean="0">
                <a:solidFill>
                  <a:srgbClr val="C00000"/>
                </a:solidFill>
              </a:rPr>
              <a:t>at law.”</a:t>
            </a:r>
            <a:endParaRPr lang="en-US" sz="2000" b="1" i="1" dirty="0">
              <a:solidFill>
                <a:srgbClr val="C00000"/>
              </a:solidFill>
            </a:endParaRPr>
          </a:p>
          <a:p>
            <a:pPr algn="just">
              <a:lnSpc>
                <a:spcPct val="95000"/>
              </a:lnSpc>
              <a:spcBef>
                <a:spcPct val="20000"/>
              </a:spcBef>
              <a:defRPr/>
            </a:pPr>
            <a:endParaRPr lang="en-US" sz="1000" b="1" i="1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B65D0F76-24EF-4F3B-BC83-A9C3E299610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4" name="Picture 4" descr="GARNER, BRYAN A. (EDITOR) - Black's Law Dictionary. Eighth Edition. Hardcover. June 2004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03138" y="2707258"/>
            <a:ext cx="290195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78063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3600" b="1" dirty="0" smtClean="0">
                <a:solidFill>
                  <a:srgbClr val="0308C9"/>
                </a:solidFill>
              </a:rPr>
              <a:t>Legality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defRPr/>
            </a:pPr>
            <a:r>
              <a:rPr lang="en-US" sz="2800" b="1" i="1" dirty="0" smtClean="0">
                <a:solidFill>
                  <a:srgbClr val="006600"/>
                </a:solidFill>
              </a:rPr>
              <a:t>Definition - Elements of a Contract</a:t>
            </a:r>
            <a:endParaRPr lang="en-US" sz="2800" b="1" i="1" dirty="0">
              <a:solidFill>
                <a:srgbClr val="006600"/>
              </a:solidFill>
            </a:endParaRPr>
          </a:p>
          <a:p>
            <a:pPr>
              <a:lnSpc>
                <a:spcPct val="75000"/>
              </a:lnSpc>
              <a:defRPr/>
            </a:pPr>
            <a:endParaRPr lang="en-US" sz="1000" b="1" i="1" dirty="0"/>
          </a:p>
          <a:p>
            <a:pPr algn="just">
              <a:lnSpc>
                <a:spcPct val="75000"/>
              </a:lnSpc>
              <a:defRPr/>
            </a:pPr>
            <a:endParaRPr lang="en-US" sz="800" b="1" i="1" dirty="0"/>
          </a:p>
          <a:p>
            <a:pPr algn="just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 smtClean="0"/>
              <a:t>In Accordance with Common Law, the </a:t>
            </a:r>
            <a:r>
              <a:rPr lang="en-US" sz="2400" b="1" dirty="0" smtClean="0">
                <a:solidFill>
                  <a:srgbClr val="0308C9"/>
                </a:solidFill>
              </a:rPr>
              <a:t>Elements of a Contract </a:t>
            </a:r>
            <a:r>
              <a:rPr lang="en-US" sz="2400" b="1" dirty="0" smtClean="0"/>
              <a:t>include:</a:t>
            </a:r>
            <a:endParaRPr lang="en-US" sz="2400" dirty="0"/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defRPr/>
            </a:pPr>
            <a:endParaRPr lang="en-US" sz="1000" dirty="0"/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A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greement,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B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etween </a:t>
            </a:r>
            <a:r>
              <a:rPr lang="en-US" altLang="en-US" sz="2400" b="1" i="1" dirty="0">
                <a:solidFill>
                  <a:srgbClr val="C00000"/>
                </a:solidFill>
              </a:rPr>
              <a:t>C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ompetent </a:t>
            </a:r>
            <a:r>
              <a:rPr lang="en-US" altLang="en-US" sz="2400" b="1" i="1" dirty="0">
                <a:solidFill>
                  <a:srgbClr val="C00000"/>
                </a:solidFill>
              </a:rPr>
              <a:t>P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arties,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B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ased </a:t>
            </a:r>
            <a:r>
              <a:rPr lang="en-US" altLang="en-US" sz="2400" b="1" i="1" dirty="0">
                <a:solidFill>
                  <a:srgbClr val="C00000"/>
                </a:solidFill>
              </a:rPr>
              <a:t>on 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Genuine </a:t>
            </a:r>
            <a:r>
              <a:rPr lang="en-US" altLang="en-US" sz="2400" b="1" i="1" dirty="0">
                <a:solidFill>
                  <a:srgbClr val="C00000"/>
                </a:solidFill>
              </a:rPr>
              <a:t>A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ssent,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>
                <a:solidFill>
                  <a:srgbClr val="C00000"/>
                </a:solidFill>
              </a:rPr>
              <a:t>S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upported </a:t>
            </a:r>
            <a:r>
              <a:rPr lang="en-US" altLang="en-US" sz="2400" b="1" i="1" dirty="0">
                <a:solidFill>
                  <a:srgbClr val="C00000"/>
                </a:solidFill>
              </a:rPr>
              <a:t>by C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onsideration,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 smtClean="0">
                <a:solidFill>
                  <a:srgbClr val="C00000"/>
                </a:solidFill>
              </a:rPr>
              <a:t>for </a:t>
            </a:r>
            <a:r>
              <a:rPr lang="en-US" altLang="en-US" sz="2400" b="1" i="1" dirty="0">
                <a:solidFill>
                  <a:srgbClr val="C00000"/>
                </a:solidFill>
              </a:rPr>
              <a:t>L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awful </a:t>
            </a:r>
            <a:r>
              <a:rPr lang="en-US" altLang="en-US" sz="2400" b="1" i="1" dirty="0">
                <a:solidFill>
                  <a:srgbClr val="C00000"/>
                </a:solidFill>
              </a:rPr>
              <a:t>P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urpose </a:t>
            </a:r>
            <a:r>
              <a:rPr lang="en-US" altLang="en-US" sz="2400" b="1" i="1" dirty="0">
                <a:solidFill>
                  <a:srgbClr val="C00000"/>
                </a:solidFill>
              </a:rPr>
              <a:t>S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ubject </a:t>
            </a:r>
            <a:r>
              <a:rPr lang="en-US" altLang="en-US" sz="2400" b="1" i="1" dirty="0">
                <a:solidFill>
                  <a:srgbClr val="C00000"/>
                </a:solidFill>
              </a:rPr>
              <a:t>M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atter,</a:t>
            </a:r>
          </a:p>
          <a:p>
            <a:pPr marL="342900" indent="-342900" algn="just">
              <a:lnSpc>
                <a:spcPct val="13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400" b="1" i="1" dirty="0" smtClean="0">
                <a:solidFill>
                  <a:srgbClr val="C00000"/>
                </a:solidFill>
              </a:rPr>
              <a:t>in </a:t>
            </a:r>
            <a:r>
              <a:rPr lang="en-US" altLang="en-US" sz="2400" b="1" i="1" dirty="0">
                <a:solidFill>
                  <a:srgbClr val="C00000"/>
                </a:solidFill>
              </a:rPr>
              <a:t>L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egal </a:t>
            </a:r>
            <a:r>
              <a:rPr lang="en-US" altLang="en-US" sz="2400" b="1" i="1" dirty="0">
                <a:solidFill>
                  <a:srgbClr val="C00000"/>
                </a:solidFill>
              </a:rPr>
              <a:t>F</a:t>
            </a:r>
            <a:r>
              <a:rPr lang="en-US" altLang="en-US" sz="2400" b="1" i="1" dirty="0" smtClean="0">
                <a:solidFill>
                  <a:srgbClr val="C00000"/>
                </a:solidFill>
              </a:rPr>
              <a:t>orm</a:t>
            </a:r>
            <a:r>
              <a:rPr lang="en-US" altLang="en-US" sz="2400" b="1" i="1" dirty="0">
                <a:solidFill>
                  <a:srgbClr val="C00000"/>
                </a:solidFill>
              </a:rPr>
              <a:t>.</a:t>
            </a:r>
            <a:endParaRPr lang="en-US" sz="1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862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897147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ts val="0"/>
              </a:spcBef>
              <a:defRPr/>
            </a:pPr>
            <a:r>
              <a:rPr lang="en-US" sz="3600" b="1" dirty="0" smtClean="0">
                <a:solidFill>
                  <a:srgbClr val="0308C9"/>
                </a:solidFill>
              </a:rPr>
              <a:t>Legality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spcBef>
                <a:spcPts val="0"/>
              </a:spcBef>
              <a:defRPr/>
            </a:pPr>
            <a:r>
              <a:rPr lang="en-US" sz="2800" b="1" i="1" dirty="0" smtClean="0">
                <a:solidFill>
                  <a:srgbClr val="006600"/>
                </a:solidFill>
              </a:rPr>
              <a:t>Definition – Legality</a:t>
            </a:r>
            <a:endParaRPr lang="en-US" sz="2800" b="1" i="1" dirty="0">
              <a:solidFill>
                <a:srgbClr val="006600"/>
              </a:solidFill>
            </a:endParaRPr>
          </a:p>
          <a:p>
            <a:pPr>
              <a:spcBef>
                <a:spcPts val="0"/>
              </a:spcBef>
              <a:defRPr/>
            </a:pPr>
            <a:endParaRPr lang="en-US" sz="1000" b="1" i="1" dirty="0"/>
          </a:p>
          <a:p>
            <a:pPr algn="just">
              <a:spcBef>
                <a:spcPts val="0"/>
              </a:spcBef>
              <a:defRPr/>
            </a:pPr>
            <a:r>
              <a:rPr lang="en-US" sz="2000" b="1" dirty="0" smtClean="0"/>
              <a:t>To be a valid </a:t>
            </a:r>
            <a:r>
              <a:rPr lang="en-US" sz="2000" b="1" dirty="0" smtClean="0">
                <a:solidFill>
                  <a:srgbClr val="0308C9"/>
                </a:solidFill>
              </a:rPr>
              <a:t>Contract, </a:t>
            </a:r>
            <a:r>
              <a:rPr lang="en-US" sz="2000" b="1" dirty="0" smtClean="0"/>
              <a:t>it </a:t>
            </a:r>
            <a:r>
              <a:rPr lang="en-US" sz="2000" b="1" dirty="0"/>
              <a:t>must be </a:t>
            </a:r>
            <a:r>
              <a:rPr lang="en-US" altLang="en-US" sz="2000" b="1" i="1" dirty="0" smtClean="0">
                <a:solidFill>
                  <a:srgbClr val="C00000"/>
                </a:solidFill>
              </a:rPr>
              <a:t>for a lawful purpose subject matter.</a:t>
            </a:r>
            <a:endParaRPr lang="en-US" altLang="en-US" sz="2000" b="1" i="1" dirty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  <a:defRPr/>
            </a:pPr>
            <a:endParaRPr lang="en-US" altLang="en-US" sz="1000" b="1" i="1" dirty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en-US" sz="1600" b="1" dirty="0"/>
              <a:t>According to Black’s law dictionary, </a:t>
            </a:r>
            <a:r>
              <a:rPr lang="en-US" altLang="en-US" sz="1600" b="1" i="1" dirty="0" smtClean="0">
                <a:solidFill>
                  <a:srgbClr val="0308C9"/>
                </a:solidFill>
              </a:rPr>
              <a:t>legality</a:t>
            </a:r>
            <a:r>
              <a:rPr lang="en-US" altLang="en-US" sz="1600" b="1" i="1" dirty="0" smtClean="0">
                <a:solidFill>
                  <a:srgbClr val="C00000"/>
                </a:solidFill>
              </a:rPr>
              <a:t> </a:t>
            </a:r>
            <a:r>
              <a:rPr lang="en-US" altLang="en-US" sz="1600" b="1" dirty="0" smtClean="0"/>
              <a:t>is </a:t>
            </a:r>
            <a:r>
              <a:rPr lang="en-US" altLang="en-US" sz="1600" b="1" dirty="0"/>
              <a:t>defined as</a:t>
            </a:r>
            <a:r>
              <a:rPr lang="en-US" altLang="en-US" sz="1600" b="1" dirty="0" smtClean="0"/>
              <a:t>:</a:t>
            </a:r>
            <a:endParaRPr lang="en-US" altLang="en-US" sz="700" b="1" dirty="0" smtClean="0"/>
          </a:p>
          <a:p>
            <a:pPr algn="just">
              <a:spcBef>
                <a:spcPts val="0"/>
              </a:spcBef>
              <a:defRPr/>
            </a:pPr>
            <a:r>
              <a:rPr lang="en-US" altLang="en-US" sz="700" b="1" dirty="0" smtClean="0"/>
              <a:t> </a:t>
            </a:r>
            <a:endParaRPr lang="en-US" altLang="en-US" sz="700" b="1" dirty="0"/>
          </a:p>
          <a:p>
            <a:pPr algn="just">
              <a:spcBef>
                <a:spcPts val="0"/>
              </a:spcBef>
              <a:defRPr/>
            </a:pPr>
            <a:r>
              <a:rPr lang="en-US" altLang="en-US" sz="2000" b="1" i="1" dirty="0" smtClean="0">
                <a:solidFill>
                  <a:srgbClr val="C00000"/>
                </a:solidFill>
              </a:rPr>
              <a:t>“Strict adherence to the law, prescription 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en-US" sz="2000" b="1" i="1" dirty="0" smtClean="0">
                <a:solidFill>
                  <a:srgbClr val="C00000"/>
                </a:solidFill>
              </a:rPr>
              <a:t>or doctrine, and the quality of being legal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en-US" sz="2000" b="1" i="1" dirty="0" smtClean="0">
                <a:solidFill>
                  <a:srgbClr val="C00000"/>
                </a:solidFill>
              </a:rPr>
              <a:t>and/or being in compliance with the law.”</a:t>
            </a:r>
          </a:p>
          <a:p>
            <a:pPr algn="just">
              <a:spcBef>
                <a:spcPts val="0"/>
              </a:spcBef>
              <a:defRPr/>
            </a:pPr>
            <a:endParaRPr lang="en-US" altLang="en-US" sz="1000" b="1" i="1" dirty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en-US" sz="1600" b="1" dirty="0" smtClean="0"/>
              <a:t>The term </a:t>
            </a:r>
            <a:r>
              <a:rPr lang="en-US" altLang="en-US" sz="1600" b="1" i="1" dirty="0" smtClean="0">
                <a:solidFill>
                  <a:srgbClr val="0308C9"/>
                </a:solidFill>
              </a:rPr>
              <a:t>subject matter</a:t>
            </a:r>
            <a:r>
              <a:rPr lang="en-US" altLang="en-US" sz="1600" b="1" i="1" dirty="0" smtClean="0">
                <a:solidFill>
                  <a:srgbClr val="C00000"/>
                </a:solidFill>
              </a:rPr>
              <a:t> </a:t>
            </a:r>
            <a:r>
              <a:rPr lang="en-US" altLang="en-US" sz="1600" b="1" dirty="0" smtClean="0"/>
              <a:t>has been defined as</a:t>
            </a:r>
            <a:r>
              <a:rPr lang="en-US" altLang="en-US" sz="1600" b="1" dirty="0"/>
              <a:t>:</a:t>
            </a:r>
            <a:endParaRPr lang="en-US" altLang="en-US" sz="700" b="1" dirty="0"/>
          </a:p>
          <a:p>
            <a:pPr algn="just">
              <a:spcBef>
                <a:spcPts val="0"/>
              </a:spcBef>
              <a:defRPr/>
            </a:pPr>
            <a:r>
              <a:rPr lang="en-US" altLang="en-US" sz="700" b="1" dirty="0"/>
              <a:t> 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en-US" sz="2000" b="1" i="1" dirty="0" smtClean="0">
                <a:solidFill>
                  <a:srgbClr val="C00000"/>
                </a:solidFill>
              </a:rPr>
              <a:t>“The issue or topic presented, represented or performed in the contract.”</a:t>
            </a:r>
          </a:p>
          <a:p>
            <a:pPr algn="just">
              <a:spcBef>
                <a:spcPts val="0"/>
              </a:spcBef>
              <a:defRPr/>
            </a:pPr>
            <a:endParaRPr lang="en-US" altLang="en-US" sz="1000" b="1" i="1" dirty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en-US" sz="1600" b="1" dirty="0" smtClean="0"/>
              <a:t>Lastly, Black’s </a:t>
            </a:r>
            <a:r>
              <a:rPr lang="en-US" altLang="en-US" sz="1600" b="1" dirty="0"/>
              <a:t>law dictionary </a:t>
            </a:r>
            <a:r>
              <a:rPr lang="en-US" altLang="en-US" sz="1600" b="1" dirty="0" smtClean="0"/>
              <a:t>defines </a:t>
            </a:r>
            <a:r>
              <a:rPr lang="en-US" altLang="en-US" sz="1600" b="1" i="1" dirty="0" smtClean="0">
                <a:solidFill>
                  <a:srgbClr val="0308C9"/>
                </a:solidFill>
              </a:rPr>
              <a:t>illegality</a:t>
            </a:r>
            <a:r>
              <a:rPr lang="en-US" altLang="en-US" sz="1600" b="1" i="1" dirty="0" smtClean="0">
                <a:solidFill>
                  <a:srgbClr val="C00000"/>
                </a:solidFill>
              </a:rPr>
              <a:t> </a:t>
            </a:r>
            <a:r>
              <a:rPr lang="en-US" altLang="en-US" sz="1600" b="1" dirty="0" smtClean="0"/>
              <a:t>as</a:t>
            </a:r>
            <a:r>
              <a:rPr lang="en-US" altLang="en-US" sz="1600" b="1" dirty="0"/>
              <a:t>:</a:t>
            </a:r>
            <a:endParaRPr lang="en-US" altLang="en-US" sz="700" b="1" dirty="0"/>
          </a:p>
          <a:p>
            <a:pPr algn="just">
              <a:spcBef>
                <a:spcPts val="0"/>
              </a:spcBef>
              <a:defRPr/>
            </a:pPr>
            <a:r>
              <a:rPr lang="en-US" altLang="en-US" sz="700" b="1" dirty="0"/>
              <a:t> 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en-US" sz="2000" b="1" i="1" dirty="0" smtClean="0">
                <a:solidFill>
                  <a:srgbClr val="C00000"/>
                </a:solidFill>
              </a:rPr>
              <a:t>“An act that is not authorized by law, or a state or condition of being unlawful (in contravention of the law).”</a:t>
            </a:r>
            <a:endParaRPr lang="en-US" altLang="en-US" sz="2000" b="1" i="1" dirty="0">
              <a:solidFill>
                <a:srgbClr val="C00000"/>
              </a:solidFill>
            </a:endParaRPr>
          </a:p>
          <a:p>
            <a:pPr algn="just">
              <a:spcBef>
                <a:spcPts val="0"/>
              </a:spcBef>
              <a:defRPr/>
            </a:pPr>
            <a:endParaRPr lang="en-US" altLang="en-US" sz="2200" b="1" i="1" dirty="0">
              <a:solidFill>
                <a:srgbClr val="C00000"/>
              </a:solidFill>
            </a:endParaRPr>
          </a:p>
        </p:txBody>
      </p:sp>
      <p:pic>
        <p:nvPicPr>
          <p:cNvPr id="3" name="Picture 4" descr="GARNER, BRYAN A. (EDITOR) - Black's Law Dictionary. Eighth Edition. Hardcover. June 2004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54483" y="2752525"/>
            <a:ext cx="1844616" cy="1752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56661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750505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3600" b="1" dirty="0" smtClean="0">
                <a:solidFill>
                  <a:srgbClr val="0308C9"/>
                </a:solidFill>
              </a:rPr>
              <a:t>Legality</a:t>
            </a:r>
            <a:endParaRPr lang="en-US" sz="3600" b="1" dirty="0">
              <a:solidFill>
                <a:srgbClr val="0308C9"/>
              </a:solidFill>
            </a:endParaRPr>
          </a:p>
          <a:p>
            <a:pPr marL="342900" indent="-342900" algn="ctr">
              <a:spcBef>
                <a:spcPts val="0"/>
              </a:spcBef>
              <a:defRPr/>
            </a:pPr>
            <a:r>
              <a:rPr lang="en-US" sz="2800" b="1" i="1" dirty="0" smtClean="0">
                <a:solidFill>
                  <a:srgbClr val="006600"/>
                </a:solidFill>
              </a:rPr>
              <a:t>Legality – General Principles</a:t>
            </a:r>
            <a:endParaRPr lang="en-US" sz="2800" b="1" i="1" dirty="0">
              <a:solidFill>
                <a:srgbClr val="006600"/>
              </a:solidFill>
            </a:endParaRPr>
          </a:p>
          <a:p>
            <a:pPr>
              <a:spcBef>
                <a:spcPts val="0"/>
              </a:spcBef>
              <a:defRPr/>
            </a:pPr>
            <a:endParaRPr lang="en-US" sz="1000" b="1" i="1" dirty="0"/>
          </a:p>
          <a:p>
            <a:pPr algn="just">
              <a:spcBef>
                <a:spcPts val="0"/>
              </a:spcBef>
              <a:defRPr/>
            </a:pPr>
            <a:r>
              <a:rPr lang="en-US" altLang="en-US" sz="2000" b="1" i="1" dirty="0" smtClean="0">
                <a:solidFill>
                  <a:srgbClr val="C00000"/>
                </a:solidFill>
              </a:rPr>
              <a:t>EFFECT OF ILLEGALITY:</a:t>
            </a:r>
          </a:p>
          <a:p>
            <a:pPr algn="just">
              <a:spcBef>
                <a:spcPts val="0"/>
              </a:spcBef>
              <a:defRPr/>
            </a:pPr>
            <a:endParaRPr lang="en-US" altLang="en-US" sz="500" b="1" i="1" dirty="0" smtClean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</a:pPr>
            <a:r>
              <a:rPr lang="en-US" altLang="en-US" sz="1600" b="1" i="1" dirty="0" smtClean="0">
                <a:solidFill>
                  <a:srgbClr val="0000FF"/>
                </a:solidFill>
              </a:rPr>
              <a:t>Issue of Legality:  </a:t>
            </a:r>
          </a:p>
          <a:p>
            <a:pPr>
              <a:spcBef>
                <a:spcPts val="0"/>
              </a:spcBef>
            </a:pPr>
            <a:endParaRPr lang="en-US" sz="500" b="1" i="1" dirty="0">
              <a:solidFill>
                <a:srgbClr val="0000FF"/>
              </a:solidFill>
            </a:endParaRPr>
          </a:p>
          <a:p>
            <a:pPr marL="233363" algn="just" defTabSz="233363">
              <a:spcBef>
                <a:spcPts val="0"/>
              </a:spcBef>
            </a:pPr>
            <a:r>
              <a:rPr lang="en-US" sz="1400" b="1" dirty="0" smtClean="0">
                <a:solidFill>
                  <a:srgbClr val="C00000"/>
                </a:solidFill>
              </a:rPr>
              <a:t>Generally:</a:t>
            </a:r>
            <a:r>
              <a:rPr lang="en-US" sz="1200" dirty="0" smtClean="0"/>
              <a:t> </a:t>
            </a:r>
            <a:r>
              <a:rPr lang="en-US" sz="1200" dirty="0">
                <a:ea typeface="Tahoma" panose="020B0604030504040204" pitchFamily="34" charset="0"/>
                <a:cs typeface="Tahoma" panose="020B0604030504040204" pitchFamily="34" charset="0"/>
              </a:rPr>
              <a:t>An agreement is illegal either when its formation or performance is a crime or a </a:t>
            </a:r>
            <a:r>
              <a:rPr lang="en-US" sz="1200" dirty="0" smtClean="0">
                <a:ea typeface="Tahoma" panose="020B0604030504040204" pitchFamily="34" charset="0"/>
                <a:cs typeface="Tahoma" panose="020B0604030504040204" pitchFamily="34" charset="0"/>
              </a:rPr>
              <a:t>tort, or when it’s provisions are unconscionable, oppressive, unfair or made in bad faith.  More specifically, </a:t>
            </a:r>
            <a:r>
              <a:rPr lang="en-US" sz="1200" dirty="0"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altLang="en-US" sz="1200" dirty="0" smtClean="0">
                <a:ea typeface="Tahoma" panose="020B0604030504040204" pitchFamily="34" charset="0"/>
                <a:cs typeface="Tahoma" panose="020B0604030504040204" pitchFamily="34" charset="0"/>
              </a:rPr>
              <a:t>he </a:t>
            </a:r>
            <a:r>
              <a:rPr lang="en-US" altLang="en-US" sz="1200" dirty="0">
                <a:ea typeface="Tahoma" panose="020B0604030504040204" pitchFamily="34" charset="0"/>
                <a:cs typeface="Tahoma" panose="020B0604030504040204" pitchFamily="34" charset="0"/>
              </a:rPr>
              <a:t>concept of illegality embraces situations in which a statute </a:t>
            </a:r>
            <a:r>
              <a:rPr lang="en-US" altLang="en-US" sz="1200" dirty="0" smtClean="0">
                <a:ea typeface="Tahoma" panose="020B0604030504040204" pitchFamily="34" charset="0"/>
                <a:cs typeface="Tahoma" panose="020B0604030504040204" pitchFamily="34" charset="0"/>
              </a:rPr>
              <a:t>or case law declares </a:t>
            </a:r>
            <a:r>
              <a:rPr lang="en-US" altLang="en-US" sz="1200" dirty="0">
                <a:ea typeface="Tahoma" panose="020B0604030504040204" pitchFamily="34" charset="0"/>
                <a:cs typeface="Tahoma" panose="020B0604030504040204" pitchFamily="34" charset="0"/>
              </a:rPr>
              <a:t>that certain conduct </a:t>
            </a:r>
            <a:r>
              <a:rPr lang="en-US" altLang="en-US" sz="1200" dirty="0" smtClean="0">
                <a:ea typeface="Tahoma" panose="020B0604030504040204" pitchFamily="34" charset="0"/>
                <a:cs typeface="Tahoma" panose="020B0604030504040204" pitchFamily="34" charset="0"/>
              </a:rPr>
              <a:t>in a contract is </a:t>
            </a:r>
            <a:r>
              <a:rPr lang="en-US" altLang="en-US" sz="1200" dirty="0">
                <a:ea typeface="Tahoma" panose="020B0604030504040204" pitchFamily="34" charset="0"/>
                <a:cs typeface="Tahoma" panose="020B0604030504040204" pitchFamily="34" charset="0"/>
              </a:rPr>
              <a:t>unlawful </a:t>
            </a:r>
            <a:r>
              <a:rPr lang="en-US" altLang="en-US" sz="1200" dirty="0" smtClean="0">
                <a:ea typeface="Tahoma" panose="020B0604030504040204" pitchFamily="34" charset="0"/>
                <a:cs typeface="Tahoma" panose="020B0604030504040204" pitchFamily="34" charset="0"/>
              </a:rPr>
              <a:t>because the contract requires or results in:</a:t>
            </a:r>
          </a:p>
          <a:p>
            <a:pPr marL="233363" algn="just" defTabSz="233363">
              <a:spcBef>
                <a:spcPts val="0"/>
              </a:spcBef>
            </a:pPr>
            <a:endParaRPr lang="en-US" altLang="en-US" sz="300" dirty="0">
              <a:solidFill>
                <a:srgbClr val="F9DE6D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algn="just" defTabSz="233363">
              <a:spcBef>
                <a:spcPts val="0"/>
              </a:spcBef>
            </a:pPr>
            <a:r>
              <a:rPr lang="en-US" altLang="en-US" sz="1200" b="1" dirty="0" smtClean="0">
                <a:solidFill>
                  <a:srgbClr val="008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Crime:</a:t>
            </a:r>
            <a:r>
              <a:rPr lang="en-US" altLang="en-US" sz="1200" dirty="0" smtClean="0">
                <a:solidFill>
                  <a:srgbClr val="008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1200" dirty="0"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en-US" altLang="en-US" sz="1200" dirty="0" smtClean="0">
                <a:ea typeface="Tahoma" panose="020B0604030504040204" pitchFamily="34" charset="0"/>
                <a:cs typeface="Tahoma" panose="020B0604030504040204" pitchFamily="34" charset="0"/>
              </a:rPr>
              <a:t>n </a:t>
            </a:r>
            <a:r>
              <a:rPr lang="en-US" altLang="en-US" sz="1200" dirty="0">
                <a:ea typeface="Tahoma" panose="020B0604030504040204" pitchFamily="34" charset="0"/>
                <a:cs typeface="Tahoma" panose="020B0604030504040204" pitchFamily="34" charset="0"/>
              </a:rPr>
              <a:t>the commission of a </a:t>
            </a:r>
            <a:r>
              <a:rPr lang="en-US" altLang="en-US" sz="1200" dirty="0" smtClean="0">
                <a:ea typeface="Tahoma" panose="020B0604030504040204" pitchFamily="34" charset="0"/>
                <a:cs typeface="Tahoma" panose="020B0604030504040204" pitchFamily="34" charset="0"/>
              </a:rPr>
              <a:t>crime;</a:t>
            </a:r>
          </a:p>
          <a:p>
            <a:pPr marL="457200" algn="just" defTabSz="233363">
              <a:spcBef>
                <a:spcPts val="0"/>
              </a:spcBef>
            </a:pPr>
            <a:endParaRPr lang="en-US" altLang="en-US" sz="300" b="1" dirty="0" smtClean="0">
              <a:solidFill>
                <a:srgbClr val="008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algn="just" defTabSz="233363">
              <a:spcBef>
                <a:spcPts val="0"/>
              </a:spcBef>
            </a:pPr>
            <a:r>
              <a:rPr lang="en-US" altLang="en-US" sz="1200" b="1" dirty="0" smtClean="0">
                <a:solidFill>
                  <a:srgbClr val="008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Tort: </a:t>
            </a:r>
            <a:r>
              <a:rPr lang="en-US" altLang="en-US" sz="1200" dirty="0" smtClean="0">
                <a:ea typeface="Tahoma" panose="020B0604030504040204" pitchFamily="34" charset="0"/>
                <a:cs typeface="Tahoma" panose="020B0604030504040204" pitchFamily="34" charset="0"/>
              </a:rPr>
              <a:t>In the commission of a tort;</a:t>
            </a:r>
          </a:p>
          <a:p>
            <a:pPr marL="457200" algn="just" defTabSz="233363">
              <a:spcBef>
                <a:spcPts val="0"/>
              </a:spcBef>
            </a:pPr>
            <a:endParaRPr lang="en-US" altLang="en-US" sz="300" b="1" dirty="0" smtClean="0">
              <a:solidFill>
                <a:srgbClr val="008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algn="just" defTabSz="233363">
              <a:spcBef>
                <a:spcPts val="0"/>
              </a:spcBef>
            </a:pPr>
            <a:r>
              <a:rPr lang="en-US" altLang="en-US" sz="1200" b="1" dirty="0" err="1" smtClean="0">
                <a:solidFill>
                  <a:srgbClr val="008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Unconsionability</a:t>
            </a:r>
            <a:r>
              <a:rPr lang="en-US" altLang="en-US" sz="1200" b="1" dirty="0" smtClean="0">
                <a:solidFill>
                  <a:srgbClr val="008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n-US" altLang="en-US" sz="1200" dirty="0" smtClean="0">
                <a:ea typeface="Tahoma" panose="020B0604030504040204" pitchFamily="34" charset="0"/>
                <a:cs typeface="Tahoma" panose="020B0604030504040204" pitchFamily="34" charset="0"/>
              </a:rPr>
              <a:t> Terms that are unconscionable; or</a:t>
            </a:r>
          </a:p>
          <a:p>
            <a:pPr marL="457200" algn="just" defTabSz="233363">
              <a:spcBef>
                <a:spcPts val="0"/>
              </a:spcBef>
            </a:pPr>
            <a:endParaRPr lang="en-US" altLang="en-US" sz="300" b="1" dirty="0" smtClean="0">
              <a:solidFill>
                <a:srgbClr val="008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algn="just" defTabSz="233363">
              <a:spcBef>
                <a:spcPts val="0"/>
              </a:spcBef>
            </a:pPr>
            <a:r>
              <a:rPr lang="en-US" altLang="en-US" sz="1200" b="1" dirty="0" smtClean="0">
                <a:solidFill>
                  <a:srgbClr val="008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Extreme Unfairness:</a:t>
            </a:r>
            <a:r>
              <a:rPr lang="en-US" altLang="en-US" sz="1200" dirty="0" smtClean="0">
                <a:ea typeface="Tahoma" panose="020B0604030504040204" pitchFamily="34" charset="0"/>
                <a:cs typeface="Tahoma" panose="020B0604030504040204" pitchFamily="34" charset="0"/>
              </a:rPr>
              <a:t> Terms that </a:t>
            </a:r>
            <a:r>
              <a:rPr lang="en-US" altLang="en-US" sz="1200" dirty="0">
                <a:ea typeface="Tahoma" panose="020B0604030504040204" pitchFamily="34" charset="0"/>
                <a:cs typeface="Tahoma" panose="020B0604030504040204" pitchFamily="34" charset="0"/>
              </a:rPr>
              <a:t>are </a:t>
            </a:r>
            <a:r>
              <a:rPr lang="en-US" altLang="en-US" sz="1200" dirty="0" err="1" smtClean="0">
                <a:ea typeface="Tahoma" panose="020B0604030504040204" pitchFamily="34" charset="0"/>
                <a:cs typeface="Tahoma" panose="020B0604030504040204" pitchFamily="34" charset="0"/>
              </a:rPr>
              <a:t>extraodinarily</a:t>
            </a:r>
            <a:r>
              <a:rPr lang="en-US" altLang="en-US" sz="1200" dirty="0" smtClean="0">
                <a:ea typeface="Tahoma" panose="020B0604030504040204" pitchFamily="34" charset="0"/>
                <a:cs typeface="Tahoma" panose="020B0604030504040204" pitchFamily="34" charset="0"/>
              </a:rPr>
              <a:t> oppressive</a:t>
            </a:r>
            <a:r>
              <a:rPr lang="en-US" altLang="en-US" sz="1200" dirty="0">
                <a:ea typeface="Tahoma" panose="020B0604030504040204" pitchFamily="34" charset="0"/>
                <a:cs typeface="Tahoma" panose="020B0604030504040204" pitchFamily="34" charset="0"/>
              </a:rPr>
              <a:t>, unfair, or made in bad faith.</a:t>
            </a:r>
          </a:p>
          <a:p>
            <a:pPr>
              <a:spcBef>
                <a:spcPts val="0"/>
              </a:spcBef>
            </a:pPr>
            <a:endParaRPr lang="en-US" altLang="en-US" sz="1000" dirty="0"/>
          </a:p>
          <a:p>
            <a:pPr algn="just">
              <a:spcBef>
                <a:spcPts val="0"/>
              </a:spcBef>
            </a:pPr>
            <a:r>
              <a:rPr lang="en-US" sz="1600" b="1" i="1" dirty="0" smtClean="0">
                <a:solidFill>
                  <a:srgbClr val="0000FF"/>
                </a:solidFill>
              </a:rPr>
              <a:t>Effect of Illegality: </a:t>
            </a:r>
            <a:r>
              <a:rPr lang="en-US" sz="1400" dirty="0"/>
              <a:t>Ordinarily, an illegal agreement is void. When an agreement is illegal, the parties are </a:t>
            </a:r>
            <a:r>
              <a:rPr lang="en-US" sz="1400" dirty="0" smtClean="0"/>
              <a:t>usually not </a:t>
            </a:r>
            <a:r>
              <a:rPr lang="en-US" sz="1400" dirty="0"/>
              <a:t>entitled to the aid of the courts</a:t>
            </a:r>
            <a:r>
              <a:rPr lang="en-US" sz="1200" dirty="0" smtClean="0"/>
              <a:t>.</a:t>
            </a:r>
            <a:endParaRPr lang="en-US" sz="1400" dirty="0" smtClean="0"/>
          </a:p>
          <a:p>
            <a:pPr>
              <a:spcBef>
                <a:spcPts val="0"/>
              </a:spcBef>
            </a:pPr>
            <a:endParaRPr lang="en-US" altLang="en-US" sz="500" dirty="0"/>
          </a:p>
          <a:p>
            <a:pPr marL="233363" indent="-233363" algn="just">
              <a:spcBef>
                <a:spcPts val="0"/>
              </a:spcBef>
            </a:pPr>
            <a:r>
              <a:rPr lang="en-US" sz="1200" b="1" dirty="0" smtClean="0">
                <a:solidFill>
                  <a:srgbClr val="C00000"/>
                </a:solidFill>
              </a:rPr>
              <a:t>     </a:t>
            </a:r>
            <a:r>
              <a:rPr lang="en-US" sz="1400" b="1" dirty="0" smtClean="0">
                <a:solidFill>
                  <a:srgbClr val="C00000"/>
                </a:solidFill>
              </a:rPr>
              <a:t>Contract is Void: </a:t>
            </a:r>
            <a:r>
              <a:rPr lang="en-US" altLang="en-US" sz="1200" dirty="0"/>
              <a:t>When an agreement is illegal (or for an illegal purpose) it is void, and no contract arises from it. </a:t>
            </a:r>
            <a:r>
              <a:rPr lang="en-US" altLang="en-US" sz="1200" dirty="0" smtClean="0"/>
              <a:t> Courts </a:t>
            </a:r>
            <a:r>
              <a:rPr lang="en-US" altLang="en-US" sz="1200" dirty="0"/>
              <a:t>will not allow one party to an illegal agreement to bring suit against the other party</a:t>
            </a:r>
            <a:r>
              <a:rPr lang="en-US" altLang="en-US" sz="1200" dirty="0" smtClean="0"/>
              <a:t>.</a:t>
            </a:r>
          </a:p>
          <a:p>
            <a:pPr marL="233363" indent="-233363" algn="just">
              <a:spcBef>
                <a:spcPts val="0"/>
              </a:spcBef>
            </a:pPr>
            <a:endParaRPr lang="en-US" altLang="en-US" sz="300" dirty="0"/>
          </a:p>
          <a:p>
            <a:pPr marL="457200" algn="just">
              <a:spcBef>
                <a:spcPts val="0"/>
              </a:spcBef>
            </a:pPr>
            <a:r>
              <a:rPr lang="en-US" sz="1200" b="1" dirty="0" smtClean="0">
                <a:solidFill>
                  <a:srgbClr val="008000"/>
                </a:solidFill>
              </a:rPr>
              <a:t>Pre-performance:</a:t>
            </a:r>
            <a:r>
              <a:rPr lang="en-US" sz="1200" dirty="0" smtClean="0"/>
              <a:t> If </a:t>
            </a:r>
            <a:r>
              <a:rPr lang="en-US" sz="1200" dirty="0"/>
              <a:t>the illegal agreement has not </a:t>
            </a:r>
            <a:r>
              <a:rPr lang="en-US" sz="1200" dirty="0" smtClean="0"/>
              <a:t>been performed</a:t>
            </a:r>
            <a:r>
              <a:rPr lang="en-US" sz="1200" dirty="0"/>
              <a:t>, neither party can sue the other to obtain performance or damages. </a:t>
            </a:r>
            <a:endParaRPr lang="en-US" sz="1200" dirty="0" smtClean="0"/>
          </a:p>
          <a:p>
            <a:pPr marL="457200" algn="just">
              <a:spcBef>
                <a:spcPts val="0"/>
              </a:spcBef>
            </a:pPr>
            <a:endParaRPr lang="en-US" sz="300" dirty="0"/>
          </a:p>
          <a:p>
            <a:pPr marL="457200" algn="just">
              <a:spcBef>
                <a:spcPts val="0"/>
              </a:spcBef>
            </a:pPr>
            <a:r>
              <a:rPr lang="en-US" sz="1200" b="1" dirty="0" smtClean="0">
                <a:solidFill>
                  <a:srgbClr val="008000"/>
                </a:solidFill>
              </a:rPr>
              <a:t>Post Performance:</a:t>
            </a:r>
            <a:r>
              <a:rPr lang="en-US" sz="1200" dirty="0" smtClean="0"/>
              <a:t> If the agreement </a:t>
            </a:r>
            <a:r>
              <a:rPr lang="en-US" sz="1200" dirty="0"/>
              <a:t>has been performed, neither party can sue the other to obtain damages or </a:t>
            </a:r>
            <a:r>
              <a:rPr lang="en-US" sz="1200" dirty="0" smtClean="0"/>
              <a:t>to set </a:t>
            </a:r>
            <a:r>
              <a:rPr lang="en-US" sz="1200" dirty="0"/>
              <a:t>the agreement aside</a:t>
            </a:r>
            <a:endParaRPr lang="en-US" altLang="en-US" sz="1200" dirty="0"/>
          </a:p>
          <a:p>
            <a:pPr marL="233363" indent="-233363">
              <a:spcBef>
                <a:spcPts val="0"/>
              </a:spcBef>
            </a:pPr>
            <a:endParaRPr lang="en-US" sz="5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241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8"/>
          <p:cNvSpPr>
            <a:spLocks noChangeArrowheads="1"/>
          </p:cNvSpPr>
          <p:nvPr/>
        </p:nvSpPr>
        <p:spPr bwMode="auto">
          <a:xfrm>
            <a:off x="381000" y="750505"/>
            <a:ext cx="8382000" cy="580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3600" b="1" dirty="0">
                <a:solidFill>
                  <a:srgbClr val="0308C9"/>
                </a:solidFill>
              </a:rPr>
              <a:t>Legality</a:t>
            </a:r>
          </a:p>
          <a:p>
            <a:pPr marL="342900" indent="-342900" algn="ctr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800" b="1" i="1" dirty="0">
                <a:solidFill>
                  <a:srgbClr val="006600"/>
                </a:solidFill>
              </a:rPr>
              <a:t>Legality – General Principles</a:t>
            </a: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1000" b="1" i="1" dirty="0"/>
          </a:p>
          <a:p>
            <a:pPr algn="just">
              <a:lnSpc>
                <a:spcPct val="85000"/>
              </a:lnSpc>
              <a:spcBef>
                <a:spcPts val="0"/>
              </a:spcBef>
              <a:defRPr/>
            </a:pPr>
            <a:r>
              <a:rPr lang="en-US" altLang="en-US" sz="2000" b="1" i="1" dirty="0" smtClean="0">
                <a:solidFill>
                  <a:srgbClr val="C00000"/>
                </a:solidFill>
              </a:rPr>
              <a:t>EXCEPTIONS TO EFFECT OF ILLEGALITY:</a:t>
            </a:r>
          </a:p>
          <a:p>
            <a:pPr algn="just">
              <a:lnSpc>
                <a:spcPct val="85000"/>
              </a:lnSpc>
              <a:spcBef>
                <a:spcPts val="0"/>
              </a:spcBef>
              <a:defRPr/>
            </a:pPr>
            <a:endParaRPr lang="en-US" altLang="en-US" sz="500" b="1" i="1" dirty="0" smtClean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  <a:spcBef>
                <a:spcPts val="0"/>
              </a:spcBef>
            </a:pPr>
            <a:r>
              <a:rPr lang="en-US" altLang="en-US" sz="1600" b="1" i="1" dirty="0" smtClean="0">
                <a:solidFill>
                  <a:srgbClr val="0000FF"/>
                </a:solidFill>
              </a:rPr>
              <a:t>Generally: </a:t>
            </a:r>
            <a:r>
              <a:rPr lang="en-US" sz="1400" dirty="0"/>
              <a:t>To avoid hardship, exceptions are made to the </a:t>
            </a:r>
            <a:r>
              <a:rPr lang="en-US" sz="1400" dirty="0" smtClean="0"/>
              <a:t>rules regarding illegal contracts:</a:t>
            </a:r>
          </a:p>
          <a:p>
            <a:pPr>
              <a:lnSpc>
                <a:spcPct val="85000"/>
              </a:lnSpc>
              <a:spcBef>
                <a:spcPts val="0"/>
              </a:spcBef>
            </a:pPr>
            <a:endParaRPr lang="en-US" altLang="en-US" sz="500" dirty="0"/>
          </a:p>
          <a:p>
            <a:pPr marL="233363" algn="just">
              <a:lnSpc>
                <a:spcPct val="85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C00000"/>
                </a:solidFill>
              </a:rPr>
              <a:t>Protection of One Party: </a:t>
            </a:r>
            <a:r>
              <a:rPr lang="en-US" sz="1200" dirty="0"/>
              <a:t>When the law that the agreement violates is intended to protect one of the parties, </a:t>
            </a:r>
            <a:r>
              <a:rPr lang="en-US" sz="1200" dirty="0" smtClean="0"/>
              <a:t>that party </a:t>
            </a:r>
            <a:r>
              <a:rPr lang="en-US" sz="1200" dirty="0"/>
              <a:t>may seek relief. </a:t>
            </a:r>
            <a:endParaRPr lang="en-US" sz="1200" b="1" dirty="0"/>
          </a:p>
          <a:p>
            <a:pPr marL="457200" algn="just">
              <a:lnSpc>
                <a:spcPct val="85000"/>
              </a:lnSpc>
              <a:spcBef>
                <a:spcPts val="0"/>
              </a:spcBef>
            </a:pPr>
            <a:endParaRPr lang="en-US" sz="300" b="1" dirty="0" smtClean="0">
              <a:solidFill>
                <a:srgbClr val="008000"/>
              </a:solidFill>
            </a:endParaRPr>
          </a:p>
          <a:p>
            <a:pPr marL="457200" algn="just">
              <a:lnSpc>
                <a:spcPct val="85000"/>
              </a:lnSpc>
              <a:spcBef>
                <a:spcPts val="0"/>
              </a:spcBef>
            </a:pPr>
            <a:r>
              <a:rPr lang="en-US" sz="1200" b="1" dirty="0" smtClean="0">
                <a:solidFill>
                  <a:srgbClr val="008000"/>
                </a:solidFill>
              </a:rPr>
              <a:t>Example</a:t>
            </a:r>
            <a:r>
              <a:rPr lang="en-US" sz="1200" b="1" dirty="0">
                <a:solidFill>
                  <a:srgbClr val="008000"/>
                </a:solidFill>
              </a:rPr>
              <a:t>:</a:t>
            </a:r>
            <a:r>
              <a:rPr lang="en-US" sz="1200" b="1" dirty="0" smtClean="0"/>
              <a:t> </a:t>
            </a:r>
            <a:r>
              <a:rPr lang="en-US" sz="1200" dirty="0"/>
              <a:t>W</a:t>
            </a:r>
            <a:r>
              <a:rPr lang="en-US" sz="1200" dirty="0" smtClean="0"/>
              <a:t>hen</a:t>
            </a:r>
            <a:r>
              <a:rPr lang="en-US" sz="1200" dirty="0"/>
              <a:t>, in order to protect the public, the law </a:t>
            </a:r>
            <a:r>
              <a:rPr lang="en-US" sz="1200" dirty="0" smtClean="0"/>
              <a:t>forbids the </a:t>
            </a:r>
            <a:r>
              <a:rPr lang="en-US" sz="1200" dirty="0"/>
              <a:t>issuance of securities by certain classes of corporations, a person who has </a:t>
            </a:r>
            <a:r>
              <a:rPr lang="en-US" sz="1200" dirty="0" smtClean="0"/>
              <a:t>purchased them </a:t>
            </a:r>
            <a:r>
              <a:rPr lang="en-US" sz="1200" dirty="0"/>
              <a:t>may recover the money paid</a:t>
            </a:r>
            <a:r>
              <a:rPr lang="en-US" sz="1200" dirty="0" smtClean="0"/>
              <a:t>.</a:t>
            </a:r>
          </a:p>
          <a:p>
            <a:pPr marL="457200" algn="just">
              <a:lnSpc>
                <a:spcPct val="85000"/>
              </a:lnSpc>
              <a:spcBef>
                <a:spcPts val="0"/>
              </a:spcBef>
            </a:pPr>
            <a:endParaRPr lang="en-US" sz="500" dirty="0"/>
          </a:p>
          <a:p>
            <a:pPr marL="233363" algn="just">
              <a:lnSpc>
                <a:spcPct val="85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C00000"/>
                </a:solidFill>
              </a:rPr>
              <a:t>Unequal Guilt: </a:t>
            </a:r>
            <a:r>
              <a:rPr lang="en-US" sz="1200" dirty="0"/>
              <a:t>When the parties are not </a:t>
            </a:r>
            <a:r>
              <a:rPr lang="en-US" sz="1200" b="1" i="1" dirty="0"/>
              <a:t>in </a:t>
            </a:r>
            <a:r>
              <a:rPr lang="en-US" sz="1200" b="1" i="1" dirty="0" err="1"/>
              <a:t>pari</a:t>
            </a:r>
            <a:r>
              <a:rPr lang="en-US" sz="1200" b="1" i="1" dirty="0"/>
              <a:t> delicto</a:t>
            </a:r>
            <a:r>
              <a:rPr lang="en-US" sz="1200" dirty="0"/>
              <a:t>—equally guilty—the least guilty party </a:t>
            </a:r>
            <a:r>
              <a:rPr lang="en-US" sz="1200" dirty="0" smtClean="0"/>
              <a:t>may be granted relief </a:t>
            </a:r>
            <a:r>
              <a:rPr lang="en-US" sz="1200" dirty="0"/>
              <a:t>when public interest is advanced by doing so</a:t>
            </a:r>
            <a:r>
              <a:rPr lang="en-US" sz="1200" dirty="0" smtClean="0"/>
              <a:t>.  </a:t>
            </a:r>
          </a:p>
          <a:p>
            <a:pPr marL="457200" algn="just">
              <a:lnSpc>
                <a:spcPct val="85000"/>
              </a:lnSpc>
              <a:spcBef>
                <a:spcPts val="0"/>
              </a:spcBef>
            </a:pPr>
            <a:r>
              <a:rPr lang="en-US" sz="1200" b="1" dirty="0" smtClean="0">
                <a:solidFill>
                  <a:srgbClr val="008000"/>
                </a:solidFill>
              </a:rPr>
              <a:t>Equal Guilt – No Intervention:</a:t>
            </a:r>
            <a:r>
              <a:rPr lang="en-US" sz="1200" dirty="0" smtClean="0"/>
              <a:t> Accordingly, </a:t>
            </a:r>
            <a:r>
              <a:rPr lang="en-US" sz="1200" dirty="0"/>
              <a:t>w</a:t>
            </a:r>
            <a:r>
              <a:rPr lang="en-US" sz="1200" dirty="0" smtClean="0"/>
              <a:t>here </a:t>
            </a:r>
            <a:r>
              <a:rPr lang="en-US" sz="1200" dirty="0"/>
              <a:t>the parties share the guilt of having entered an illegal contract, </a:t>
            </a:r>
            <a:r>
              <a:rPr lang="en-US" sz="1200" dirty="0" smtClean="0"/>
              <a:t>this </a:t>
            </a:r>
            <a:r>
              <a:rPr lang="en-US" sz="1200" i="1" dirty="0" smtClean="0"/>
              <a:t>in </a:t>
            </a:r>
            <a:r>
              <a:rPr lang="en-US" sz="1200" i="1" dirty="0" err="1" smtClean="0"/>
              <a:t>pari</a:t>
            </a:r>
            <a:r>
              <a:rPr lang="en-US" sz="1200" i="1" dirty="0" smtClean="0"/>
              <a:t> </a:t>
            </a:r>
            <a:r>
              <a:rPr lang="en-US" sz="1200" i="1" dirty="0"/>
              <a:t>delicto </a:t>
            </a:r>
            <a:r>
              <a:rPr lang="en-US" sz="1200" dirty="0"/>
              <a:t>rule holds that the court will keep aloof from the dispute and </a:t>
            </a:r>
            <a:r>
              <a:rPr lang="en-US" sz="1200" dirty="0" smtClean="0"/>
              <a:t>will not </a:t>
            </a:r>
            <a:r>
              <a:rPr lang="en-US" sz="1200" dirty="0"/>
              <a:t>intervene to help either party. </a:t>
            </a:r>
            <a:endParaRPr lang="en-US" sz="1200" dirty="0" smtClean="0"/>
          </a:p>
          <a:p>
            <a:pPr marL="457200" algn="just">
              <a:lnSpc>
                <a:spcPct val="85000"/>
              </a:lnSpc>
              <a:spcBef>
                <a:spcPts val="0"/>
              </a:spcBef>
            </a:pPr>
            <a:endParaRPr lang="en-US" sz="300" b="1" dirty="0" smtClean="0">
              <a:solidFill>
                <a:srgbClr val="008000"/>
              </a:solidFill>
            </a:endParaRPr>
          </a:p>
          <a:p>
            <a:pPr marL="457200" algn="just">
              <a:lnSpc>
                <a:spcPct val="85000"/>
              </a:lnSpc>
              <a:spcBef>
                <a:spcPts val="0"/>
              </a:spcBef>
            </a:pPr>
            <a:r>
              <a:rPr lang="en-US" sz="1200" b="1" dirty="0" smtClean="0">
                <a:solidFill>
                  <a:srgbClr val="008000"/>
                </a:solidFill>
              </a:rPr>
              <a:t>Unequal Guilt – Affirmative Defense: </a:t>
            </a:r>
            <a:r>
              <a:rPr lang="en-US" sz="1200" dirty="0" smtClean="0"/>
              <a:t>The </a:t>
            </a:r>
            <a:r>
              <a:rPr lang="en-US" sz="1200" b="1" i="1" dirty="0"/>
              <a:t>in </a:t>
            </a:r>
            <a:r>
              <a:rPr lang="en-US" sz="1200" b="1" i="1" dirty="0" err="1"/>
              <a:t>pari</a:t>
            </a:r>
            <a:r>
              <a:rPr lang="en-US" sz="1200" b="1" i="1" dirty="0"/>
              <a:t> </a:t>
            </a:r>
            <a:r>
              <a:rPr lang="en-US" sz="1200" b="1" i="1" dirty="0" smtClean="0"/>
              <a:t>delicto </a:t>
            </a:r>
            <a:r>
              <a:rPr lang="en-US" sz="1200" dirty="0" smtClean="0"/>
              <a:t>rule </a:t>
            </a:r>
            <a:r>
              <a:rPr lang="en-US" sz="1200" dirty="0"/>
              <a:t>creates an affirmative defense to a claim based on the illegal </a:t>
            </a:r>
            <a:r>
              <a:rPr lang="en-US" sz="1200" dirty="0" smtClean="0"/>
              <a:t>contract, meaning the less guilty party may </a:t>
            </a:r>
            <a:r>
              <a:rPr lang="en-US" sz="1200" dirty="0"/>
              <a:t>raise the rule as a </a:t>
            </a:r>
            <a:r>
              <a:rPr lang="en-US" sz="1200" dirty="0" smtClean="0"/>
              <a:t>defense to </a:t>
            </a:r>
            <a:r>
              <a:rPr lang="en-US" sz="1200" dirty="0"/>
              <a:t>the suit</a:t>
            </a:r>
            <a:r>
              <a:rPr lang="en-US" sz="1200" dirty="0" smtClean="0"/>
              <a:t>.</a:t>
            </a:r>
          </a:p>
          <a:p>
            <a:pPr marL="457200" algn="just">
              <a:lnSpc>
                <a:spcPct val="85000"/>
              </a:lnSpc>
              <a:spcBef>
                <a:spcPts val="0"/>
              </a:spcBef>
            </a:pPr>
            <a:endParaRPr lang="en-US" sz="300" b="1" dirty="0" smtClean="0">
              <a:solidFill>
                <a:srgbClr val="008000"/>
              </a:solidFill>
            </a:endParaRPr>
          </a:p>
          <a:p>
            <a:pPr marL="457200" algn="just">
              <a:lnSpc>
                <a:spcPct val="85000"/>
              </a:lnSpc>
              <a:spcBef>
                <a:spcPts val="0"/>
              </a:spcBef>
            </a:pPr>
            <a:r>
              <a:rPr lang="en-US" sz="1200" b="1" dirty="0" smtClean="0">
                <a:solidFill>
                  <a:srgbClr val="008000"/>
                </a:solidFill>
              </a:rPr>
              <a:t>Example:</a:t>
            </a:r>
            <a:r>
              <a:rPr lang="en-US" sz="1200" dirty="0" smtClean="0"/>
              <a:t> When </a:t>
            </a:r>
            <a:r>
              <a:rPr lang="en-US" sz="1200" dirty="0"/>
              <a:t>a </a:t>
            </a:r>
            <a:r>
              <a:rPr lang="en-US" sz="1200" dirty="0" smtClean="0"/>
              <a:t>usury statute is adopted </a:t>
            </a:r>
            <a:r>
              <a:rPr lang="en-US" sz="1200" dirty="0"/>
              <a:t>to protect one of the parties to a transaction, such as a </a:t>
            </a:r>
            <a:r>
              <a:rPr lang="en-US" sz="1200" dirty="0" smtClean="0"/>
              <a:t>borrower, </a:t>
            </a:r>
            <a:r>
              <a:rPr lang="en-US" sz="1200" dirty="0"/>
              <a:t>the person to be protected will not be deemed to be </a:t>
            </a:r>
            <a:r>
              <a:rPr lang="en-US" sz="1200" b="1" i="1" dirty="0"/>
              <a:t>in </a:t>
            </a:r>
            <a:r>
              <a:rPr lang="en-US" sz="1200" b="1" i="1" dirty="0" err="1"/>
              <a:t>pari</a:t>
            </a:r>
            <a:r>
              <a:rPr lang="en-US" sz="1200" b="1" i="1" dirty="0"/>
              <a:t> </a:t>
            </a:r>
            <a:r>
              <a:rPr lang="en-US" sz="1200" b="1" i="1" dirty="0" smtClean="0"/>
              <a:t>delicto </a:t>
            </a:r>
            <a:r>
              <a:rPr lang="en-US" sz="1200" dirty="0" smtClean="0"/>
              <a:t>with </a:t>
            </a:r>
            <a:r>
              <a:rPr lang="en-US" sz="1200" dirty="0"/>
              <a:t>the wrongdoer when entering into a </a:t>
            </a:r>
            <a:r>
              <a:rPr lang="en-US" sz="1200" dirty="0" smtClean="0"/>
              <a:t>transaction </a:t>
            </a:r>
            <a:r>
              <a:rPr lang="en-US" sz="1200" dirty="0"/>
              <a:t>that the statute prohibits.</a:t>
            </a:r>
            <a:endParaRPr lang="en-US" sz="1200" dirty="0" smtClean="0"/>
          </a:p>
          <a:p>
            <a:pPr marL="233363" algn="just">
              <a:lnSpc>
                <a:spcPct val="85000"/>
              </a:lnSpc>
              <a:spcBef>
                <a:spcPts val="0"/>
              </a:spcBef>
            </a:pPr>
            <a:endParaRPr lang="en-US" altLang="en-US" sz="500" dirty="0"/>
          </a:p>
          <a:p>
            <a:pPr algn="just">
              <a:lnSpc>
                <a:spcPct val="85000"/>
              </a:lnSpc>
              <a:spcBef>
                <a:spcPts val="0"/>
              </a:spcBef>
            </a:pPr>
            <a:r>
              <a:rPr lang="en-US" sz="1600" b="1" i="1" dirty="0" smtClean="0">
                <a:solidFill>
                  <a:srgbClr val="0000FF"/>
                </a:solidFill>
              </a:rPr>
              <a:t>Partial Illegality: </a:t>
            </a:r>
            <a:r>
              <a:rPr lang="en-US" sz="1400" dirty="0"/>
              <a:t>An agreement may involve the performance of several promises, some of which are </a:t>
            </a:r>
            <a:r>
              <a:rPr lang="en-US" sz="1400" dirty="0" smtClean="0"/>
              <a:t>illegal and </a:t>
            </a:r>
            <a:r>
              <a:rPr lang="en-US" sz="1400" dirty="0"/>
              <a:t>some legal. The legal parts of the agreement may be </a:t>
            </a:r>
            <a:r>
              <a:rPr lang="en-US" sz="1400" dirty="0" smtClean="0"/>
              <a:t>enforced, </a:t>
            </a:r>
            <a:r>
              <a:rPr lang="en-US" sz="1400" dirty="0"/>
              <a:t>provided that they </a:t>
            </a:r>
            <a:r>
              <a:rPr lang="en-US" sz="1400" dirty="0" smtClean="0"/>
              <a:t>can be </a:t>
            </a:r>
            <a:r>
              <a:rPr lang="en-US" sz="1400" dirty="0"/>
              <a:t>separated from the parts that are illegal.</a:t>
            </a:r>
          </a:p>
          <a:p>
            <a:pPr algn="just">
              <a:lnSpc>
                <a:spcPct val="85000"/>
              </a:lnSpc>
              <a:spcBef>
                <a:spcPts val="0"/>
              </a:spcBef>
            </a:pPr>
            <a:endParaRPr lang="en-US" sz="500" dirty="0" smtClean="0"/>
          </a:p>
          <a:p>
            <a:pPr marL="233363" algn="just">
              <a:lnSpc>
                <a:spcPct val="85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C00000"/>
                </a:solidFill>
              </a:rPr>
              <a:t>When Illegality is Immaterial:</a:t>
            </a:r>
            <a:r>
              <a:rPr lang="en-US" sz="1400" dirty="0" smtClean="0"/>
              <a:t> </a:t>
            </a:r>
            <a:r>
              <a:rPr lang="en-US" sz="1200" dirty="0"/>
              <a:t>When the illegal provision of a contract may be ignored without defeating the </a:t>
            </a:r>
            <a:r>
              <a:rPr lang="en-US" sz="1200" dirty="0" smtClean="0"/>
              <a:t>contract’s basic </a:t>
            </a:r>
            <a:r>
              <a:rPr lang="en-US" sz="1200" dirty="0"/>
              <a:t>purpose, a court will merely ignore the illegal provision and enforce the </a:t>
            </a:r>
            <a:r>
              <a:rPr lang="en-US" sz="1200" dirty="0" smtClean="0"/>
              <a:t>balance of </a:t>
            </a:r>
            <a:r>
              <a:rPr lang="en-US" sz="1200" dirty="0"/>
              <a:t>the contract. Consequently, when a provision for the payment of an attorney’s </a:t>
            </a:r>
            <a:r>
              <a:rPr lang="en-US" sz="1200" dirty="0" smtClean="0"/>
              <a:t>fee in </a:t>
            </a:r>
            <a:r>
              <a:rPr lang="en-US" sz="1200" dirty="0"/>
              <a:t>a car rental agreement was illegal because a local statute prohibited it, the court </a:t>
            </a:r>
            <a:r>
              <a:rPr lang="en-US" sz="1200" dirty="0" smtClean="0"/>
              <a:t>would merely </a:t>
            </a:r>
            <a:r>
              <a:rPr lang="en-US" sz="1200" dirty="0"/>
              <a:t>ignore the fee provision and enforce the balance of the contract</a:t>
            </a:r>
          </a:p>
          <a:p>
            <a:pPr marL="233363" algn="just">
              <a:lnSpc>
                <a:spcPct val="85000"/>
              </a:lnSpc>
              <a:spcBef>
                <a:spcPts val="0"/>
              </a:spcBef>
            </a:pPr>
            <a:endParaRPr lang="en-US" sz="500" b="1" dirty="0" smtClean="0">
              <a:solidFill>
                <a:srgbClr val="C00000"/>
              </a:solidFill>
            </a:endParaRPr>
          </a:p>
          <a:p>
            <a:pPr marL="233363" algn="just">
              <a:lnSpc>
                <a:spcPct val="85000"/>
              </a:lnSpc>
              <a:spcBef>
                <a:spcPts val="0"/>
              </a:spcBef>
            </a:pPr>
            <a:r>
              <a:rPr lang="en-US" sz="1400" b="1" dirty="0" smtClean="0">
                <a:solidFill>
                  <a:srgbClr val="C00000"/>
                </a:solidFill>
              </a:rPr>
              <a:t>Severability:</a:t>
            </a:r>
            <a:r>
              <a:rPr lang="en-US" sz="1400" dirty="0" smtClean="0"/>
              <a:t> </a:t>
            </a:r>
            <a:r>
              <a:rPr lang="en-US" sz="1200" dirty="0"/>
              <a:t>Contracts that involve both unlawful and lawful provisions may be enforced if the </a:t>
            </a:r>
            <a:r>
              <a:rPr lang="en-US" sz="1200" dirty="0" smtClean="0"/>
              <a:t>illegal portion </a:t>
            </a:r>
            <a:r>
              <a:rPr lang="en-US" sz="1200" dirty="0"/>
              <a:t>is severable from </a:t>
            </a:r>
            <a:r>
              <a:rPr lang="en-US" sz="1200" dirty="0" smtClean="0"/>
              <a:t>the legal portion of the contract.</a:t>
            </a:r>
            <a:endParaRPr lang="en-US" alt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330496818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Impact"/>
        <a:ea typeface=""/>
        <a:cs typeface="Arial"/>
      </a:majorFont>
      <a:minorFont>
        <a:latin typeface="Impact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10624</TotalTime>
  <Words>2137</Words>
  <Application>Microsoft Office PowerPoint</Application>
  <PresentationFormat>On-screen Show (4:3)</PresentationFormat>
  <Paragraphs>218</Paragraphs>
  <Slides>13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Impact</vt:lpstr>
      <vt:lpstr>Tahoma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JAZCO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Twomey-Jennings, Andersons Business Law, 21ed</dc:title>
  <dc:creator>Joe Zavaleta</dc:creator>
  <cp:lastModifiedBy>senateuser</cp:lastModifiedBy>
  <cp:revision>265</cp:revision>
  <cp:lastPrinted>2020-09-30T11:21:20Z</cp:lastPrinted>
  <dcterms:created xsi:type="dcterms:W3CDTF">2009-11-02T21:31:23Z</dcterms:created>
  <dcterms:modified xsi:type="dcterms:W3CDTF">2020-09-30T14:09:43Z</dcterms:modified>
</cp:coreProperties>
</file>