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2"/>
  </p:notesMasterIdLst>
  <p:sldIdLst>
    <p:sldId id="293" r:id="rId2"/>
    <p:sldId id="344" r:id="rId3"/>
    <p:sldId id="271" r:id="rId4"/>
    <p:sldId id="296" r:id="rId5"/>
    <p:sldId id="388" r:id="rId6"/>
    <p:sldId id="298" r:id="rId7"/>
    <p:sldId id="301" r:id="rId8"/>
    <p:sldId id="302" r:id="rId9"/>
    <p:sldId id="390" r:id="rId10"/>
    <p:sldId id="369" r:id="rId11"/>
    <p:sldId id="387" r:id="rId12"/>
    <p:sldId id="380" r:id="rId13"/>
    <p:sldId id="391" r:id="rId14"/>
    <p:sldId id="392" r:id="rId15"/>
    <p:sldId id="393" r:id="rId16"/>
    <p:sldId id="394" r:id="rId17"/>
    <p:sldId id="395" r:id="rId18"/>
    <p:sldId id="383" r:id="rId19"/>
    <p:sldId id="397" r:id="rId20"/>
    <p:sldId id="396" r:id="rId21"/>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8000"/>
    <a:srgbClr val="0308C9"/>
    <a:srgbClr val="0000FF"/>
    <a:srgbClr val="F9DE6D"/>
    <a:srgbClr val="FFFF66"/>
    <a:srgbClr val="FFD47D"/>
    <a:srgbClr val="FFFF00"/>
    <a:srgbClr val="886F55"/>
    <a:srgbClr val="7526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54765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154712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420135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7371597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19</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521656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5</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18654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9</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145166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16935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817492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13</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626593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117975"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988" y="1598613"/>
            <a:ext cx="4119562"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Six </a:t>
            </a:r>
            <a:r>
              <a:rPr lang="en-US" sz="3200" b="1" kern="0" dirty="0">
                <a:solidFill>
                  <a:srgbClr val="FFFF00"/>
                </a:solidFill>
                <a:latin typeface="+mn-lt"/>
              </a:rPr>
              <a:t>C</a:t>
            </a:r>
            <a:r>
              <a:rPr lang="en-US" sz="3200" b="1" kern="0" dirty="0" smtClean="0">
                <a:solidFill>
                  <a:srgbClr val="FFFF00"/>
                </a:solidFill>
                <a:latin typeface="+mn-lt"/>
              </a:rPr>
              <a:t>:</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Public Policy</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spcBef>
                <a:spcPts val="0"/>
              </a:spcBef>
              <a:defRPr/>
            </a:pPr>
            <a:r>
              <a:rPr lang="en-US" sz="2800" b="1" i="1" dirty="0" smtClean="0">
                <a:solidFill>
                  <a:srgbClr val="006600"/>
                </a:solidFill>
              </a:rPr>
              <a:t>Public Policy – General Principles</a:t>
            </a:r>
            <a:endParaRPr lang="en-US" sz="2800" b="1" i="1" dirty="0">
              <a:solidFill>
                <a:srgbClr val="006600"/>
              </a:solidFill>
            </a:endParaRPr>
          </a:p>
          <a:p>
            <a:pPr>
              <a:spcBef>
                <a:spcPts val="0"/>
              </a:spcBef>
              <a:defRPr/>
            </a:pPr>
            <a:endParaRPr lang="en-US" sz="1000" b="1" i="1" dirty="0"/>
          </a:p>
          <a:p>
            <a:pPr algn="just">
              <a:lnSpc>
                <a:spcPct val="85000"/>
              </a:lnSpc>
              <a:spcBef>
                <a:spcPts val="0"/>
              </a:spcBef>
              <a:defRPr/>
            </a:pPr>
            <a:r>
              <a:rPr lang="en-US" altLang="en-US" sz="2000" b="1" i="1" dirty="0" smtClean="0">
                <a:solidFill>
                  <a:srgbClr val="C00000"/>
                </a:solidFill>
              </a:rPr>
              <a:t>AGREEMENTS AFFECTING PUBLIC POLICY:</a:t>
            </a:r>
          </a:p>
          <a:p>
            <a:pPr algn="just">
              <a:lnSpc>
                <a:spcPct val="85000"/>
              </a:lnSpc>
              <a:spcBef>
                <a:spcPts val="0"/>
              </a:spcBef>
            </a:pPr>
            <a:endParaRPr lang="en-US" sz="1000" b="1" i="1" dirty="0" smtClean="0">
              <a:solidFill>
                <a:srgbClr val="0000FF"/>
              </a:solidFill>
            </a:endParaRPr>
          </a:p>
          <a:p>
            <a:pPr algn="just">
              <a:lnSpc>
                <a:spcPct val="85000"/>
              </a:lnSpc>
              <a:spcBef>
                <a:spcPts val="0"/>
              </a:spcBef>
            </a:pPr>
            <a:r>
              <a:rPr lang="en-US" sz="1600" b="1" i="1" dirty="0" smtClean="0">
                <a:solidFill>
                  <a:srgbClr val="0000FF"/>
                </a:solidFill>
              </a:rPr>
              <a:t>Generally</a:t>
            </a:r>
            <a:r>
              <a:rPr lang="en-US" sz="1600" b="1" i="1" dirty="0">
                <a:solidFill>
                  <a:srgbClr val="0000FF"/>
                </a:solidFill>
              </a:rPr>
              <a:t>: </a:t>
            </a:r>
            <a:endParaRPr lang="en-US" sz="1600" b="1" i="1" dirty="0" smtClean="0">
              <a:solidFill>
                <a:srgbClr val="0000FF"/>
              </a:solidFill>
            </a:endParaRPr>
          </a:p>
          <a:p>
            <a:pPr algn="just">
              <a:lnSpc>
                <a:spcPct val="85000"/>
              </a:lnSpc>
              <a:spcBef>
                <a:spcPts val="0"/>
              </a:spcBef>
            </a:pPr>
            <a:endParaRPr lang="en-US" sz="500" b="1" i="1" dirty="0">
              <a:solidFill>
                <a:srgbClr val="0000FF"/>
              </a:solidFill>
            </a:endParaRPr>
          </a:p>
          <a:p>
            <a:pPr marL="233363" algn="just">
              <a:lnSpc>
                <a:spcPct val="85000"/>
              </a:lnSpc>
              <a:spcBef>
                <a:spcPts val="0"/>
              </a:spcBef>
            </a:pPr>
            <a:r>
              <a:rPr lang="en-US" sz="1400" b="1" dirty="0" smtClean="0">
                <a:solidFill>
                  <a:srgbClr val="C00000"/>
                </a:solidFill>
              </a:rPr>
              <a:t>Agreements Contrary to Public Policy:</a:t>
            </a:r>
            <a:r>
              <a:rPr lang="en-US" sz="1400" dirty="0" smtClean="0"/>
              <a:t> </a:t>
            </a:r>
            <a:r>
              <a:rPr lang="en-US" sz="1200" dirty="0" smtClean="0"/>
              <a:t>The law will not recognize certain agreements that a legislature or the courts deem are substantially against the public interest, and harmful to society as a whole. These agreements, </a:t>
            </a:r>
            <a:r>
              <a:rPr lang="en-US" sz="1200" dirty="0"/>
              <a:t>that may harm the public </a:t>
            </a:r>
            <a:r>
              <a:rPr lang="en-US" sz="1200" dirty="0" smtClean="0"/>
              <a:t>welfare, </a:t>
            </a:r>
            <a:r>
              <a:rPr lang="en-US" sz="1200" dirty="0"/>
              <a:t>are </a:t>
            </a:r>
            <a:r>
              <a:rPr lang="en-US" sz="1200" dirty="0" smtClean="0"/>
              <a:t>thereby condemned </a:t>
            </a:r>
            <a:r>
              <a:rPr lang="en-US" sz="1200" dirty="0"/>
              <a:t>as </a:t>
            </a:r>
            <a:r>
              <a:rPr lang="en-US" sz="1200" dirty="0" smtClean="0"/>
              <a:t>being contrary </a:t>
            </a:r>
            <a:r>
              <a:rPr lang="en-US" sz="1200" dirty="0"/>
              <a:t>to public </a:t>
            </a:r>
            <a:r>
              <a:rPr lang="en-US" sz="1200" dirty="0" smtClean="0"/>
              <a:t>policy, and </a:t>
            </a:r>
            <a:r>
              <a:rPr lang="en-US" sz="1200" dirty="0"/>
              <a:t>are </a:t>
            </a:r>
            <a:r>
              <a:rPr lang="en-US" sz="1200" dirty="0" smtClean="0"/>
              <a:t>therefore held not to be binding.</a:t>
            </a:r>
            <a:endParaRPr lang="en-US" sz="500" dirty="0" smtClean="0"/>
          </a:p>
          <a:p>
            <a:pPr algn="just">
              <a:lnSpc>
                <a:spcPct val="85000"/>
              </a:lnSpc>
              <a:spcBef>
                <a:spcPts val="0"/>
              </a:spcBef>
            </a:pPr>
            <a:r>
              <a:rPr lang="en-US" sz="500" dirty="0" smtClean="0"/>
              <a:t> </a:t>
            </a:r>
          </a:p>
          <a:p>
            <a:pPr marL="233363" algn="just">
              <a:lnSpc>
                <a:spcPct val="85000"/>
              </a:lnSpc>
              <a:spcBef>
                <a:spcPts val="0"/>
              </a:spcBef>
            </a:pPr>
            <a:r>
              <a:rPr lang="en-US" sz="1400" b="1" dirty="0" smtClean="0">
                <a:solidFill>
                  <a:srgbClr val="C00000"/>
                </a:solidFill>
              </a:rPr>
              <a:t>Types of Agreements that Are Not Upheld:</a:t>
            </a:r>
            <a:r>
              <a:rPr lang="en-US" sz="1400" dirty="0" smtClean="0"/>
              <a:t> </a:t>
            </a:r>
            <a:r>
              <a:rPr lang="en-US" sz="1200" dirty="0" smtClean="0"/>
              <a:t>Agreements </a:t>
            </a:r>
            <a:r>
              <a:rPr lang="en-US" sz="1200" dirty="0"/>
              <a:t>that interfere with public service or the duties of </a:t>
            </a:r>
            <a:r>
              <a:rPr lang="en-US" sz="1200" dirty="0" smtClean="0"/>
              <a:t>public officials</a:t>
            </a:r>
            <a:r>
              <a:rPr lang="en-US" sz="1200" dirty="0"/>
              <a:t>, </a:t>
            </a:r>
            <a:r>
              <a:rPr lang="en-US" sz="1200" dirty="0" smtClean="0"/>
              <a:t>obstruct </a:t>
            </a:r>
            <a:r>
              <a:rPr lang="en-US" sz="1200" dirty="0"/>
              <a:t>legal process, or discriminate against classifications of individuals may </a:t>
            </a:r>
            <a:r>
              <a:rPr lang="en-US" sz="1200" dirty="0" smtClean="0"/>
              <a:t>be considered </a:t>
            </a:r>
            <a:r>
              <a:rPr lang="en-US" sz="1200" dirty="0"/>
              <a:t>detrimental to public welfare and, as such, are not enforceable</a:t>
            </a:r>
            <a:r>
              <a:rPr lang="en-US" sz="1200" dirty="0" smtClean="0"/>
              <a:t>.  These agreements are struck down by courts in the same manner as if they were illegal.</a:t>
            </a:r>
          </a:p>
          <a:p>
            <a:pPr marL="233363" algn="just">
              <a:lnSpc>
                <a:spcPct val="85000"/>
              </a:lnSpc>
              <a:spcBef>
                <a:spcPts val="0"/>
              </a:spcBef>
            </a:pPr>
            <a:endParaRPr lang="en-US" sz="500" dirty="0"/>
          </a:p>
          <a:p>
            <a:pPr algn="just">
              <a:lnSpc>
                <a:spcPct val="85000"/>
              </a:lnSpc>
              <a:spcBef>
                <a:spcPts val="0"/>
              </a:spcBef>
            </a:pPr>
            <a:r>
              <a:rPr lang="en-US" sz="1600" b="1" i="1" dirty="0">
                <a:solidFill>
                  <a:srgbClr val="0000FF"/>
                </a:solidFill>
              </a:rPr>
              <a:t>Agreements Contrary to Public Policy</a:t>
            </a:r>
            <a:r>
              <a:rPr lang="en-US" sz="1600" b="1" i="1" dirty="0" smtClean="0">
                <a:solidFill>
                  <a:srgbClr val="0000FF"/>
                </a:solidFill>
              </a:rPr>
              <a:t>:  </a:t>
            </a:r>
            <a:r>
              <a:rPr lang="en-US" sz="1400" dirty="0"/>
              <a:t>A given agreement may not violate any statute but may still be so offensive to society </a:t>
            </a:r>
            <a:r>
              <a:rPr lang="en-US" sz="1400" dirty="0" smtClean="0"/>
              <a:t>that the </a:t>
            </a:r>
            <a:r>
              <a:rPr lang="en-US" sz="1400" dirty="0"/>
              <a:t>courts feel that enforcing the contract would be contrary to public policy</a:t>
            </a:r>
            <a:r>
              <a:rPr lang="en-US" sz="1400" dirty="0" smtClean="0"/>
              <a:t>.</a:t>
            </a:r>
            <a:endParaRPr lang="en-US" sz="500" dirty="0" smtClean="0"/>
          </a:p>
          <a:p>
            <a:pPr algn="just">
              <a:lnSpc>
                <a:spcPct val="85000"/>
              </a:lnSpc>
              <a:spcBef>
                <a:spcPts val="0"/>
              </a:spcBef>
            </a:pPr>
            <a:endParaRPr lang="en-US" altLang="en-US" sz="500" dirty="0"/>
          </a:p>
          <a:p>
            <a:pPr marL="233363" algn="just">
              <a:lnSpc>
                <a:spcPct val="85000"/>
              </a:lnSpc>
              <a:spcBef>
                <a:spcPts val="0"/>
              </a:spcBef>
            </a:pPr>
            <a:r>
              <a:rPr lang="en-US" sz="1400" b="1" dirty="0" smtClean="0">
                <a:solidFill>
                  <a:srgbClr val="C00000"/>
                </a:solidFill>
              </a:rPr>
              <a:t>No Clear Delineation: </a:t>
            </a:r>
            <a:r>
              <a:rPr lang="en-US" sz="1200" dirty="0" smtClean="0"/>
              <a:t>Public </a:t>
            </a:r>
            <a:r>
              <a:rPr lang="en-US" sz="1200" dirty="0"/>
              <a:t>policy cannot be defined precisely but is loosely described as protection </a:t>
            </a:r>
            <a:r>
              <a:rPr lang="en-US" sz="1200" dirty="0" smtClean="0"/>
              <a:t>from that </a:t>
            </a:r>
            <a:r>
              <a:rPr lang="en-US" sz="1200" dirty="0"/>
              <a:t>which tends to be injurious to the public or contrary to the public good or </a:t>
            </a:r>
            <a:r>
              <a:rPr lang="en-US" sz="1200" dirty="0" smtClean="0"/>
              <a:t>which violates </a:t>
            </a:r>
            <a:r>
              <a:rPr lang="en-US" sz="1200" dirty="0"/>
              <a:t>any established interest of society. </a:t>
            </a:r>
          </a:p>
          <a:p>
            <a:pPr marL="233363" algn="just">
              <a:lnSpc>
                <a:spcPct val="85000"/>
              </a:lnSpc>
              <a:spcBef>
                <a:spcPts val="0"/>
              </a:spcBef>
            </a:pPr>
            <a:endParaRPr lang="en-US" sz="500" b="1" dirty="0" smtClean="0">
              <a:solidFill>
                <a:srgbClr val="C00000"/>
              </a:solidFill>
            </a:endParaRPr>
          </a:p>
          <a:p>
            <a:pPr marL="233363" algn="just">
              <a:lnSpc>
                <a:spcPct val="85000"/>
              </a:lnSpc>
              <a:spcBef>
                <a:spcPts val="0"/>
              </a:spcBef>
            </a:pPr>
            <a:r>
              <a:rPr lang="en-US" sz="1400" b="1" dirty="0" smtClean="0">
                <a:solidFill>
                  <a:srgbClr val="C00000"/>
                </a:solidFill>
              </a:rPr>
              <a:t>Unenforceable Contracts:</a:t>
            </a:r>
            <a:r>
              <a:rPr lang="en-US" sz="1200" dirty="0" smtClean="0"/>
              <a:t> Contracts </a:t>
            </a:r>
            <a:r>
              <a:rPr lang="en-US" sz="1200" dirty="0"/>
              <a:t>that may be unenforceable as </a:t>
            </a:r>
            <a:r>
              <a:rPr lang="en-US" sz="1200" dirty="0" smtClean="0"/>
              <a:t>contrary to </a:t>
            </a:r>
            <a:r>
              <a:rPr lang="en-US" sz="1200" dirty="0"/>
              <a:t>public policy </a:t>
            </a:r>
            <a:r>
              <a:rPr lang="en-US" sz="1200" dirty="0" smtClean="0"/>
              <a:t>often </a:t>
            </a:r>
            <a:r>
              <a:rPr lang="en-US" sz="1200" dirty="0"/>
              <a:t>relate </a:t>
            </a:r>
            <a:r>
              <a:rPr lang="en-US" sz="1200" dirty="0" smtClean="0"/>
              <a:t>to: </a:t>
            </a:r>
          </a:p>
          <a:p>
            <a:pPr marL="457200" indent="-112713">
              <a:lnSpc>
                <a:spcPct val="85000"/>
              </a:lnSpc>
              <a:spcBef>
                <a:spcPts val="0"/>
              </a:spcBef>
              <a:buFont typeface="Arial" panose="020B0604020202020204" pitchFamily="34" charset="0"/>
              <a:buChar char="•"/>
            </a:pPr>
            <a:r>
              <a:rPr lang="en-US" sz="1200" b="1" dirty="0" smtClean="0">
                <a:solidFill>
                  <a:srgbClr val="008000"/>
                </a:solidFill>
              </a:rPr>
              <a:t>Societal Protections:</a:t>
            </a:r>
            <a:r>
              <a:rPr lang="en-US" sz="1200" dirty="0" smtClean="0">
                <a:solidFill>
                  <a:srgbClr val="008000"/>
                </a:solidFill>
              </a:rPr>
              <a:t> </a:t>
            </a:r>
            <a:r>
              <a:rPr lang="en-US" sz="1200" dirty="0" smtClean="0"/>
              <a:t>The </a:t>
            </a:r>
            <a:r>
              <a:rPr lang="en-US" sz="1200" dirty="0"/>
              <a:t>protection of the public welfare, health, </a:t>
            </a:r>
            <a:r>
              <a:rPr lang="en-US" sz="1200" dirty="0" smtClean="0"/>
              <a:t>or safety</a:t>
            </a:r>
            <a:r>
              <a:rPr lang="en-US" sz="1200" dirty="0"/>
              <a:t>; </a:t>
            </a:r>
            <a:endParaRPr lang="en-US" sz="1200" dirty="0" smtClean="0"/>
          </a:p>
          <a:p>
            <a:pPr marL="457200" indent="-112713">
              <a:lnSpc>
                <a:spcPct val="85000"/>
              </a:lnSpc>
              <a:spcBef>
                <a:spcPts val="0"/>
              </a:spcBef>
              <a:buFont typeface="Arial" panose="020B0604020202020204" pitchFamily="34" charset="0"/>
              <a:buChar char="•"/>
            </a:pPr>
            <a:r>
              <a:rPr lang="en-US" sz="1200" b="1" dirty="0" smtClean="0">
                <a:solidFill>
                  <a:srgbClr val="008000"/>
                </a:solidFill>
              </a:rPr>
              <a:t>Personal Protections:</a:t>
            </a:r>
            <a:r>
              <a:rPr lang="en-US" sz="1200" dirty="0" smtClean="0">
                <a:solidFill>
                  <a:srgbClr val="008000"/>
                </a:solidFill>
              </a:rPr>
              <a:t> </a:t>
            </a:r>
            <a:r>
              <a:rPr lang="en-US" sz="1200" dirty="0" smtClean="0"/>
              <a:t>The </a:t>
            </a:r>
            <a:r>
              <a:rPr lang="en-US" sz="1200" dirty="0"/>
              <a:t>protection of </a:t>
            </a:r>
            <a:r>
              <a:rPr lang="en-US" sz="1200" dirty="0" smtClean="0"/>
              <a:t>persons or property; </a:t>
            </a:r>
            <a:r>
              <a:rPr lang="en-US" sz="1200" dirty="0"/>
              <a:t>and </a:t>
            </a:r>
            <a:endParaRPr lang="en-US" sz="1200" dirty="0" smtClean="0"/>
          </a:p>
          <a:p>
            <a:pPr marL="457200" indent="-112713">
              <a:lnSpc>
                <a:spcPct val="85000"/>
              </a:lnSpc>
              <a:spcBef>
                <a:spcPts val="0"/>
              </a:spcBef>
              <a:buFont typeface="Arial" panose="020B0604020202020204" pitchFamily="34" charset="0"/>
              <a:buChar char="•"/>
            </a:pPr>
            <a:r>
              <a:rPr lang="en-US" sz="1200" b="1" dirty="0" smtClean="0">
                <a:solidFill>
                  <a:srgbClr val="008000"/>
                </a:solidFill>
              </a:rPr>
              <a:t>Institutional Protections:</a:t>
            </a:r>
            <a:r>
              <a:rPr lang="en-US" sz="1200" dirty="0" smtClean="0">
                <a:solidFill>
                  <a:srgbClr val="008000"/>
                </a:solidFill>
              </a:rPr>
              <a:t> </a:t>
            </a:r>
            <a:r>
              <a:rPr lang="en-US" sz="1200" dirty="0" smtClean="0"/>
              <a:t>The </a:t>
            </a:r>
            <a:r>
              <a:rPr lang="en-US" sz="1200" dirty="0"/>
              <a:t>protection of recognized social institutions</a:t>
            </a:r>
            <a:r>
              <a:rPr lang="en-US" sz="1200" dirty="0" smtClean="0"/>
              <a:t>.</a:t>
            </a:r>
          </a:p>
          <a:p>
            <a:pPr marL="344487">
              <a:lnSpc>
                <a:spcPct val="85000"/>
              </a:lnSpc>
              <a:spcBef>
                <a:spcPts val="0"/>
              </a:spcBef>
            </a:pPr>
            <a:endParaRPr lang="en-US" altLang="en-US" sz="500" dirty="0" smtClean="0"/>
          </a:p>
          <a:p>
            <a:pPr marL="233363" algn="just">
              <a:lnSpc>
                <a:spcPct val="85000"/>
              </a:lnSpc>
              <a:spcBef>
                <a:spcPts val="0"/>
              </a:spcBef>
            </a:pPr>
            <a:r>
              <a:rPr lang="en-US" sz="1400" b="1" dirty="0" smtClean="0">
                <a:solidFill>
                  <a:srgbClr val="C00000"/>
                </a:solidFill>
              </a:rPr>
              <a:t>Courts Are Hesitant to Use This Remedy:</a:t>
            </a:r>
            <a:r>
              <a:rPr lang="en-US" sz="1200" dirty="0" smtClean="0"/>
              <a:t> Courts </a:t>
            </a:r>
            <a:r>
              <a:rPr lang="en-US" sz="1200" dirty="0"/>
              <a:t>are </a:t>
            </a:r>
            <a:r>
              <a:rPr lang="en-US" sz="1200" dirty="0" smtClean="0"/>
              <a:t>often cautious </a:t>
            </a:r>
            <a:r>
              <a:rPr lang="en-US" sz="1200" dirty="0"/>
              <a:t>in invalidating a contract </a:t>
            </a:r>
            <a:r>
              <a:rPr lang="en-US" sz="1200" dirty="0" smtClean="0"/>
              <a:t>on the </a:t>
            </a:r>
            <a:r>
              <a:rPr lang="en-US" sz="1200" dirty="0"/>
              <a:t>ground that it is contrary to public policy because </a:t>
            </a:r>
            <a:r>
              <a:rPr lang="en-US" sz="1200" dirty="0" smtClean="0"/>
              <a:t>they </a:t>
            </a:r>
            <a:r>
              <a:rPr lang="en-US" sz="1200" dirty="0"/>
              <a:t>recognize </a:t>
            </a:r>
            <a:r>
              <a:rPr lang="en-US" sz="1200" dirty="0" smtClean="0"/>
              <a:t>that they </a:t>
            </a:r>
            <a:r>
              <a:rPr lang="en-US" sz="1200" dirty="0"/>
              <a:t>are applying a very vague </a:t>
            </a:r>
            <a:r>
              <a:rPr lang="en-US" sz="1200" dirty="0" smtClean="0"/>
              <a:t>standard, and that such actions have the effect of restricting the </a:t>
            </a:r>
            <a:r>
              <a:rPr lang="en-US" sz="1200" dirty="0"/>
              <a:t>freedom of the contracting parties to contract freely as they </a:t>
            </a:r>
            <a:r>
              <a:rPr lang="en-US" sz="1200" dirty="0" smtClean="0"/>
              <a:t>choose.</a:t>
            </a:r>
            <a:endParaRPr lang="en-US" altLang="en-US" sz="1200" dirty="0" smtClean="0"/>
          </a:p>
        </p:txBody>
      </p:sp>
    </p:spTree>
    <p:extLst>
      <p:ext uri="{BB962C8B-B14F-4D97-AF65-F5344CB8AC3E}">
        <p14:creationId xmlns:p14="http://schemas.microsoft.com/office/powerpoint/2010/main" val="3561241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spcBef>
                <a:spcPts val="0"/>
              </a:spcBef>
              <a:defRPr/>
            </a:pPr>
            <a:r>
              <a:rPr lang="en-US" sz="2800" b="1" i="1" dirty="0" smtClean="0">
                <a:solidFill>
                  <a:srgbClr val="006600"/>
                </a:solidFill>
              </a:rPr>
              <a:t>Public Policy – General Principles</a:t>
            </a:r>
            <a:endParaRPr lang="en-US" sz="2800" b="1" i="1" dirty="0">
              <a:solidFill>
                <a:srgbClr val="006600"/>
              </a:solidFill>
            </a:endParaRPr>
          </a:p>
          <a:p>
            <a:pPr>
              <a:spcBef>
                <a:spcPts val="0"/>
              </a:spcBef>
              <a:defRPr/>
            </a:pPr>
            <a:endParaRPr lang="en-US" sz="1000" b="1" i="1" dirty="0"/>
          </a:p>
          <a:p>
            <a:pPr algn="just">
              <a:lnSpc>
                <a:spcPct val="90000"/>
              </a:lnSpc>
              <a:spcBef>
                <a:spcPts val="0"/>
              </a:spcBef>
              <a:defRPr/>
            </a:pPr>
            <a:r>
              <a:rPr lang="en-US" altLang="en-US" sz="2000" b="1" i="1" dirty="0" smtClean="0">
                <a:solidFill>
                  <a:srgbClr val="C00000"/>
                </a:solidFill>
              </a:rPr>
              <a:t>GAMBLING, WAGERS AND LOTTERIES:</a:t>
            </a:r>
          </a:p>
          <a:p>
            <a:pPr algn="just">
              <a:lnSpc>
                <a:spcPct val="90000"/>
              </a:lnSpc>
              <a:spcBef>
                <a:spcPts val="0"/>
              </a:spcBef>
            </a:pPr>
            <a:endParaRPr lang="en-US" sz="1000" b="1" i="1" dirty="0" smtClean="0">
              <a:solidFill>
                <a:srgbClr val="0000FF"/>
              </a:solidFill>
            </a:endParaRPr>
          </a:p>
          <a:p>
            <a:pPr algn="just">
              <a:lnSpc>
                <a:spcPct val="90000"/>
              </a:lnSpc>
              <a:spcBef>
                <a:spcPts val="0"/>
              </a:spcBef>
            </a:pPr>
            <a:r>
              <a:rPr lang="en-US" sz="1600" b="1" i="1" dirty="0" smtClean="0">
                <a:solidFill>
                  <a:srgbClr val="0000FF"/>
                </a:solidFill>
              </a:rPr>
              <a:t>Generally</a:t>
            </a:r>
            <a:r>
              <a:rPr lang="en-US" sz="1600" b="1" i="1" dirty="0">
                <a:solidFill>
                  <a:srgbClr val="0000FF"/>
                </a:solidFill>
              </a:rPr>
              <a:t>: </a:t>
            </a:r>
            <a:endParaRPr lang="en-US" sz="1600" b="1" i="1" dirty="0" smtClean="0">
              <a:solidFill>
                <a:srgbClr val="0000FF"/>
              </a:solidFill>
            </a:endParaRPr>
          </a:p>
          <a:p>
            <a:pPr algn="just">
              <a:lnSpc>
                <a:spcPct val="90000"/>
              </a:lnSpc>
              <a:spcBef>
                <a:spcPts val="0"/>
              </a:spcBef>
            </a:pPr>
            <a:endParaRPr lang="en-US" sz="500" b="1" i="1" dirty="0">
              <a:solidFill>
                <a:srgbClr val="0000FF"/>
              </a:solidFill>
            </a:endParaRPr>
          </a:p>
          <a:p>
            <a:pPr marL="233363" algn="just">
              <a:lnSpc>
                <a:spcPct val="90000"/>
              </a:lnSpc>
              <a:spcBef>
                <a:spcPts val="0"/>
              </a:spcBef>
            </a:pPr>
            <a:r>
              <a:rPr lang="en-US" sz="1400" b="1" dirty="0" smtClean="0">
                <a:solidFill>
                  <a:srgbClr val="C00000"/>
                </a:solidFill>
              </a:rPr>
              <a:t>Gambling Generally Illegal:</a:t>
            </a:r>
            <a:r>
              <a:rPr lang="en-US" sz="1400" dirty="0" smtClean="0"/>
              <a:t> </a:t>
            </a:r>
            <a:r>
              <a:rPr lang="en-US" sz="1200" dirty="0" smtClean="0"/>
              <a:t>Gambling </a:t>
            </a:r>
            <a:r>
              <a:rPr lang="en-US" sz="1200" dirty="0"/>
              <a:t>contracts are </a:t>
            </a:r>
            <a:r>
              <a:rPr lang="en-US" sz="1200" dirty="0" smtClean="0"/>
              <a:t>generally held to be void.  This is largely </a:t>
            </a:r>
            <a:r>
              <a:rPr lang="en-US" sz="1200" dirty="0"/>
              <a:t>as a result of the adoption of antigambling </a:t>
            </a:r>
            <a:r>
              <a:rPr lang="en-US" sz="1200" dirty="0" smtClean="0"/>
              <a:t>statutes or state constitutional provisions.  Accordingly, gambling, wagers </a:t>
            </a:r>
            <a:r>
              <a:rPr lang="en-US" sz="1200" dirty="0"/>
              <a:t>or bets are generally </a:t>
            </a:r>
            <a:r>
              <a:rPr lang="en-US" sz="1200" dirty="0" smtClean="0"/>
              <a:t>deemed illegal, and contracts involving them unenforceable.</a:t>
            </a:r>
          </a:p>
          <a:p>
            <a:pPr marL="233363" algn="just">
              <a:lnSpc>
                <a:spcPct val="90000"/>
              </a:lnSpc>
              <a:spcBef>
                <a:spcPts val="0"/>
              </a:spcBef>
            </a:pPr>
            <a:endParaRPr lang="en-US" sz="500" dirty="0"/>
          </a:p>
          <a:p>
            <a:pPr marL="233363" algn="just">
              <a:lnSpc>
                <a:spcPct val="90000"/>
              </a:lnSpc>
              <a:spcBef>
                <a:spcPts val="0"/>
              </a:spcBef>
            </a:pPr>
            <a:r>
              <a:rPr lang="en-US" sz="1200" b="1" dirty="0" smtClean="0">
                <a:solidFill>
                  <a:srgbClr val="008000"/>
                </a:solidFill>
              </a:rPr>
              <a:t>     Exception:</a:t>
            </a:r>
            <a:r>
              <a:rPr lang="en-US" sz="1400" dirty="0" smtClean="0"/>
              <a:t> </a:t>
            </a:r>
            <a:r>
              <a:rPr lang="en-US" sz="1200" dirty="0" smtClean="0"/>
              <a:t>State regulated casino gambling and contracts involving such, however are enforceable and valid. </a:t>
            </a:r>
          </a:p>
          <a:p>
            <a:pPr>
              <a:lnSpc>
                <a:spcPct val="90000"/>
              </a:lnSpc>
              <a:spcBef>
                <a:spcPts val="0"/>
              </a:spcBef>
            </a:pPr>
            <a:endParaRPr lang="en-US" sz="500" dirty="0" smtClean="0"/>
          </a:p>
          <a:p>
            <a:pPr marL="233363">
              <a:lnSpc>
                <a:spcPct val="90000"/>
              </a:lnSpc>
              <a:spcBef>
                <a:spcPts val="0"/>
              </a:spcBef>
            </a:pPr>
            <a:r>
              <a:rPr lang="en-US" sz="1400" b="1" dirty="0" smtClean="0">
                <a:solidFill>
                  <a:srgbClr val="C00000"/>
                </a:solidFill>
              </a:rPr>
              <a:t>Private Lotteries and Raffles:</a:t>
            </a:r>
            <a:r>
              <a:rPr lang="en-US" sz="1400" dirty="0" smtClean="0"/>
              <a:t>  </a:t>
            </a:r>
            <a:r>
              <a:rPr lang="en-US" sz="1200" dirty="0" smtClean="0"/>
              <a:t>Private </a:t>
            </a:r>
            <a:r>
              <a:rPr lang="en-US" sz="1200" dirty="0"/>
              <a:t>lotteries</a:t>
            </a:r>
            <a:r>
              <a:rPr lang="en-US" sz="1200" b="1" dirty="0"/>
              <a:t> </a:t>
            </a:r>
            <a:r>
              <a:rPr lang="en-US" sz="1200" dirty="0"/>
              <a:t>involving the three elements of prize</a:t>
            </a:r>
            <a:r>
              <a:rPr lang="en-US" sz="1200" dirty="0" smtClean="0"/>
              <a:t>, chance</a:t>
            </a:r>
            <a:r>
              <a:rPr lang="en-US" sz="1200" dirty="0"/>
              <a:t>, and consideration (or similar affairs of chance) are also generally </a:t>
            </a:r>
            <a:r>
              <a:rPr lang="en-US" sz="1200" dirty="0" smtClean="0"/>
              <a:t>held to be illegal, with contracts involving the same being unenforceable. </a:t>
            </a:r>
            <a:r>
              <a:rPr lang="en-US" sz="1200" dirty="0"/>
              <a:t>Raffles are usually regarded as lotteries. </a:t>
            </a:r>
            <a:endParaRPr lang="en-US" sz="1200" dirty="0" smtClean="0"/>
          </a:p>
          <a:p>
            <a:pPr marL="233363">
              <a:lnSpc>
                <a:spcPct val="90000"/>
              </a:lnSpc>
              <a:spcBef>
                <a:spcPts val="0"/>
              </a:spcBef>
            </a:pPr>
            <a:endParaRPr lang="en-US" sz="500" dirty="0"/>
          </a:p>
          <a:p>
            <a:pPr marL="233363">
              <a:lnSpc>
                <a:spcPct val="90000"/>
              </a:lnSpc>
              <a:spcBef>
                <a:spcPts val="0"/>
              </a:spcBef>
            </a:pPr>
            <a:r>
              <a:rPr lang="en-US" sz="1200" b="1" dirty="0" smtClean="0">
                <a:solidFill>
                  <a:srgbClr val="008000"/>
                </a:solidFill>
              </a:rPr>
              <a:t>     Exception</a:t>
            </a:r>
            <a:r>
              <a:rPr lang="en-US" sz="1200" b="1" dirty="0">
                <a:solidFill>
                  <a:srgbClr val="008000"/>
                </a:solidFill>
              </a:rPr>
              <a:t>:</a:t>
            </a:r>
            <a:r>
              <a:rPr lang="en-US" sz="1200" dirty="0"/>
              <a:t> In many states, public lotteries (lotteries run by a state government) have been </a:t>
            </a:r>
            <a:r>
              <a:rPr lang="en-US" sz="1200" dirty="0" smtClean="0"/>
              <a:t>legalized. </a:t>
            </a:r>
            <a:endParaRPr lang="en-US" sz="1200" dirty="0"/>
          </a:p>
          <a:p>
            <a:pPr marL="233363">
              <a:lnSpc>
                <a:spcPct val="90000"/>
              </a:lnSpc>
              <a:spcBef>
                <a:spcPts val="0"/>
              </a:spcBef>
            </a:pPr>
            <a:endParaRPr lang="en-US" sz="500" dirty="0" smtClean="0"/>
          </a:p>
          <a:p>
            <a:pPr marL="233363">
              <a:lnSpc>
                <a:spcPct val="90000"/>
              </a:lnSpc>
              <a:spcBef>
                <a:spcPts val="0"/>
              </a:spcBef>
            </a:pPr>
            <a:r>
              <a:rPr lang="en-US" sz="1400" b="1" dirty="0" smtClean="0">
                <a:solidFill>
                  <a:srgbClr val="C00000"/>
                </a:solidFill>
              </a:rPr>
              <a:t>Bingo and Charities: </a:t>
            </a:r>
            <a:r>
              <a:rPr lang="en-US" sz="1400" dirty="0" smtClean="0"/>
              <a:t>In </a:t>
            </a:r>
            <a:r>
              <a:rPr lang="en-US" sz="1400" dirty="0"/>
              <a:t>some states, bingo games, lotteries, </a:t>
            </a:r>
            <a:r>
              <a:rPr lang="en-US" sz="1400" dirty="0" smtClean="0"/>
              <a:t>and raffles </a:t>
            </a:r>
            <a:r>
              <a:rPr lang="en-US" sz="1400" dirty="0"/>
              <a:t>are legalized by statute when the funds raised are used for a charitable purpose.</a:t>
            </a:r>
          </a:p>
          <a:p>
            <a:pPr>
              <a:lnSpc>
                <a:spcPct val="90000"/>
              </a:lnSpc>
              <a:spcBef>
                <a:spcPts val="0"/>
              </a:spcBef>
            </a:pPr>
            <a:endParaRPr lang="en-US" sz="500" dirty="0"/>
          </a:p>
          <a:p>
            <a:pPr marL="233363" algn="just">
              <a:lnSpc>
                <a:spcPct val="90000"/>
              </a:lnSpc>
              <a:spcBef>
                <a:spcPts val="0"/>
              </a:spcBef>
            </a:pPr>
            <a:r>
              <a:rPr lang="en-US" sz="1400" b="1" dirty="0" smtClean="0">
                <a:solidFill>
                  <a:srgbClr val="C00000"/>
                </a:solidFill>
              </a:rPr>
              <a:t>Promotional Sweepstakes </a:t>
            </a:r>
            <a:r>
              <a:rPr lang="en-US" sz="1400" b="1" dirty="0" smtClean="0">
                <a:solidFill>
                  <a:srgbClr val="C00000"/>
                </a:solidFill>
              </a:rPr>
              <a:t>with </a:t>
            </a:r>
            <a:r>
              <a:rPr lang="en-US" sz="1400" b="1" dirty="0" smtClean="0">
                <a:solidFill>
                  <a:srgbClr val="C00000"/>
                </a:solidFill>
              </a:rPr>
              <a:t>Purchased Tickets:</a:t>
            </a:r>
            <a:r>
              <a:rPr lang="en-US" sz="1400" dirty="0" smtClean="0"/>
              <a:t> </a:t>
            </a:r>
            <a:r>
              <a:rPr lang="en-US" sz="1200" dirty="0" smtClean="0"/>
              <a:t>Sales </a:t>
            </a:r>
            <a:r>
              <a:rPr lang="en-US" sz="1200" dirty="0"/>
              <a:t>promotion </a:t>
            </a:r>
            <a:r>
              <a:rPr lang="en-US" sz="1200" dirty="0" smtClean="0"/>
              <a:t>schemes. Where a ticket is purchased, and that provide a </a:t>
            </a:r>
            <a:r>
              <a:rPr lang="en-US" sz="1200" dirty="0"/>
              <a:t>distribution of property according to </a:t>
            </a:r>
            <a:r>
              <a:rPr lang="en-US" sz="1200" dirty="0" smtClean="0"/>
              <a:t>chance among </a:t>
            </a:r>
            <a:r>
              <a:rPr lang="en-US" sz="1200" dirty="0"/>
              <a:t>the purchasers of </a:t>
            </a:r>
            <a:r>
              <a:rPr lang="en-US" sz="1200" dirty="0" smtClean="0"/>
              <a:t>such tickets or goods </a:t>
            </a:r>
            <a:r>
              <a:rPr lang="en-US" sz="1200" dirty="0"/>
              <a:t>are </a:t>
            </a:r>
            <a:r>
              <a:rPr lang="en-US" sz="1200" dirty="0" smtClean="0"/>
              <a:t>often held </a:t>
            </a:r>
            <a:r>
              <a:rPr lang="en-US" sz="1200" dirty="0"/>
              <a:t>illegal as </a:t>
            </a:r>
            <a:r>
              <a:rPr lang="en-US" sz="1200" dirty="0" smtClean="0"/>
              <a:t>lotteries, </a:t>
            </a:r>
            <a:r>
              <a:rPr lang="en-US" sz="1200" dirty="0"/>
              <a:t>without regard to whether </a:t>
            </a:r>
            <a:r>
              <a:rPr lang="en-US" sz="1200" dirty="0" smtClean="0"/>
              <a:t>the scheme </a:t>
            </a:r>
            <a:r>
              <a:rPr lang="en-US" sz="1200" dirty="0"/>
              <a:t>is </a:t>
            </a:r>
            <a:r>
              <a:rPr lang="en-US" sz="1200" dirty="0" smtClean="0"/>
              <a:t>called.</a:t>
            </a:r>
            <a:endParaRPr lang="en-US" sz="1200" dirty="0"/>
          </a:p>
          <a:p>
            <a:pPr>
              <a:lnSpc>
                <a:spcPct val="90000"/>
              </a:lnSpc>
              <a:spcBef>
                <a:spcPts val="0"/>
              </a:spcBef>
            </a:pPr>
            <a:endParaRPr lang="en-US" sz="500" dirty="0" smtClean="0"/>
          </a:p>
          <a:p>
            <a:pPr marL="233363" algn="just">
              <a:lnSpc>
                <a:spcPct val="90000"/>
              </a:lnSpc>
              <a:spcBef>
                <a:spcPts val="0"/>
              </a:spcBef>
            </a:pPr>
            <a:r>
              <a:rPr lang="en-US" sz="1400" b="1" dirty="0" smtClean="0">
                <a:solidFill>
                  <a:srgbClr val="C00000"/>
                </a:solidFill>
              </a:rPr>
              <a:t>Free Gift Promotions:</a:t>
            </a:r>
            <a:r>
              <a:rPr lang="en-US" sz="1400" dirty="0" smtClean="0"/>
              <a:t> </a:t>
            </a:r>
            <a:r>
              <a:rPr lang="en-US" sz="1200" dirty="0" smtClean="0"/>
              <a:t>Giveaway </a:t>
            </a:r>
            <a:r>
              <a:rPr lang="en-US" sz="1200" dirty="0"/>
              <a:t>plans and </a:t>
            </a:r>
            <a:r>
              <a:rPr lang="en-US" sz="1200" dirty="0" smtClean="0"/>
              <a:t>games, however, </a:t>
            </a:r>
            <a:r>
              <a:rPr lang="en-US" sz="1200" dirty="0"/>
              <a:t>are lawful so long as it is not necessary to buy anything </a:t>
            </a:r>
            <a:r>
              <a:rPr lang="en-US" sz="1200" dirty="0" smtClean="0"/>
              <a:t>or give </a:t>
            </a:r>
            <a:r>
              <a:rPr lang="en-US" sz="1200" dirty="0"/>
              <a:t>anything of value to participate. </a:t>
            </a:r>
            <a:r>
              <a:rPr lang="en-US" sz="1200" dirty="0" smtClean="0"/>
              <a:t> If such participation </a:t>
            </a:r>
            <a:r>
              <a:rPr lang="en-US" sz="1200" dirty="0"/>
              <a:t>is free, the element of </a:t>
            </a:r>
            <a:r>
              <a:rPr lang="en-US" sz="1200" dirty="0" smtClean="0"/>
              <a:t>consideration is </a:t>
            </a:r>
            <a:r>
              <a:rPr lang="en-US" sz="1200" dirty="0"/>
              <a:t>lacking, and there is </a:t>
            </a:r>
            <a:r>
              <a:rPr lang="en-US" sz="1200" dirty="0" smtClean="0"/>
              <a:t>therefore no </a:t>
            </a:r>
            <a:r>
              <a:rPr lang="en-US" sz="1200" dirty="0"/>
              <a:t>lottery</a:t>
            </a:r>
            <a:r>
              <a:rPr lang="en-US" sz="1200" dirty="0" smtClean="0"/>
              <a:t>.</a:t>
            </a:r>
          </a:p>
          <a:p>
            <a:pPr marL="233363" algn="just">
              <a:lnSpc>
                <a:spcPct val="90000"/>
              </a:lnSpc>
              <a:spcBef>
                <a:spcPts val="0"/>
              </a:spcBef>
            </a:pPr>
            <a:endParaRPr lang="en-US" sz="500" dirty="0"/>
          </a:p>
          <a:p>
            <a:pPr marL="233363" algn="just">
              <a:lnSpc>
                <a:spcPct val="90000"/>
              </a:lnSpc>
              <a:spcBef>
                <a:spcPts val="0"/>
              </a:spcBef>
            </a:pPr>
            <a:r>
              <a:rPr lang="en-US" sz="1400" b="1" dirty="0" smtClean="0">
                <a:solidFill>
                  <a:srgbClr val="C00000"/>
                </a:solidFill>
              </a:rPr>
              <a:t>Skilled Activity:</a:t>
            </a:r>
            <a:r>
              <a:rPr lang="en-US" sz="1200" dirty="0" smtClean="0"/>
              <a:t> An </a:t>
            </a:r>
            <a:r>
              <a:rPr lang="en-US" sz="1200" dirty="0"/>
              <a:t>activity is not gambling when </a:t>
            </a:r>
            <a:r>
              <a:rPr lang="en-US" sz="1200" dirty="0" smtClean="0"/>
              <a:t>its </a:t>
            </a:r>
            <a:r>
              <a:rPr lang="en-US" sz="1200" dirty="0"/>
              <a:t>result is solely or predominantly a matter </a:t>
            </a:r>
            <a:r>
              <a:rPr lang="en-US" sz="1200" dirty="0" smtClean="0"/>
              <a:t>of skill (such as a shooting contest).  In </a:t>
            </a:r>
            <a:r>
              <a:rPr lang="en-US" sz="1200" dirty="0"/>
              <a:t>contrast, it is gambling when the result is solely a matter of </a:t>
            </a:r>
            <a:r>
              <a:rPr lang="en-US" sz="1200" dirty="0" smtClean="0"/>
              <a:t>luck (a card draw). Rarely, however, </a:t>
            </a:r>
            <a:r>
              <a:rPr lang="en-US" sz="1200" dirty="0"/>
              <a:t>is </a:t>
            </a:r>
            <a:r>
              <a:rPr lang="en-US" sz="1200" dirty="0" smtClean="0"/>
              <a:t>any activity </a:t>
            </a:r>
            <a:r>
              <a:rPr lang="en-US" sz="1200" dirty="0"/>
              <a:t>100 percent skill or 100 percent luck.</a:t>
            </a:r>
            <a:endParaRPr lang="en-US" altLang="en-US" sz="1200" dirty="0" smtClean="0"/>
          </a:p>
        </p:txBody>
      </p:sp>
    </p:spTree>
    <p:extLst>
      <p:ext uri="{BB962C8B-B14F-4D97-AF65-F5344CB8AC3E}">
        <p14:creationId xmlns:p14="http://schemas.microsoft.com/office/powerpoint/2010/main" val="2557955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Slide Number Placeholder 2"/>
          <p:cNvSpPr>
            <a:spLocks noGrp="1"/>
          </p:cNvSpPr>
          <p:nvPr>
            <p:ph type="sldNum" sz="quarter" idx="10"/>
          </p:nvPr>
        </p:nvSpPr>
        <p:spPr/>
        <p:txBody>
          <a:bodyPr/>
          <a:lstStyle/>
          <a:p>
            <a:pPr>
              <a:defRPr/>
            </a:pPr>
            <a:fld id="{B4901641-9302-4F7F-98F7-5FF885525ADB}" type="slidenum">
              <a:rPr lang="en-US" altLang="en-US"/>
              <a:pPr>
                <a:defRPr/>
              </a:pPr>
              <a:t>12</a:t>
            </a:fld>
            <a:endParaRPr lang="en-US" altLang="en-US"/>
          </a:p>
        </p:txBody>
      </p:sp>
      <p:sp>
        <p:nvSpPr>
          <p:cNvPr id="396290" name="Text Box 2"/>
          <p:cNvSpPr txBox="1">
            <a:spLocks noChangeArrowheads="1"/>
          </p:cNvSpPr>
          <p:nvPr/>
        </p:nvSpPr>
        <p:spPr bwMode="auto">
          <a:xfrm>
            <a:off x="3725169" y="1650522"/>
            <a:ext cx="169509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spcBef>
                <a:spcPct val="50000"/>
              </a:spcBef>
            </a:pPr>
            <a:r>
              <a:rPr lang="en-US" altLang="en-US" b="1" dirty="0">
                <a:ea typeface="Tahoma" panose="020B0604030504040204" pitchFamily="34" charset="0"/>
                <a:cs typeface="Tahoma" panose="020B0604030504040204" pitchFamily="34" charset="0"/>
              </a:rPr>
              <a:t>Prejudice to Public Policy</a:t>
            </a:r>
          </a:p>
        </p:txBody>
      </p:sp>
      <p:sp>
        <p:nvSpPr>
          <p:cNvPr id="396291" name="Text Box 3"/>
          <p:cNvSpPr txBox="1">
            <a:spLocks noChangeArrowheads="1"/>
          </p:cNvSpPr>
          <p:nvPr/>
        </p:nvSpPr>
        <p:spPr bwMode="auto">
          <a:xfrm>
            <a:off x="1453554" y="2237112"/>
            <a:ext cx="18827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Illegal Wagers and Lotteries</a:t>
            </a:r>
          </a:p>
        </p:txBody>
      </p:sp>
      <p:sp>
        <p:nvSpPr>
          <p:cNvPr id="396292" name="Text Box 4"/>
          <p:cNvSpPr txBox="1">
            <a:spLocks noChangeArrowheads="1"/>
          </p:cNvSpPr>
          <p:nvPr/>
        </p:nvSpPr>
        <p:spPr bwMode="auto">
          <a:xfrm>
            <a:off x="6248400" y="2133600"/>
            <a:ext cx="188277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Evasions of Statutory Protection</a:t>
            </a:r>
          </a:p>
        </p:txBody>
      </p:sp>
      <p:sp>
        <p:nvSpPr>
          <p:cNvPr id="396293" name="Text Box 5"/>
          <p:cNvSpPr txBox="1">
            <a:spLocks noChangeArrowheads="1"/>
          </p:cNvSpPr>
          <p:nvPr/>
        </p:nvSpPr>
        <p:spPr bwMode="auto">
          <a:xfrm>
            <a:off x="6629400" y="3733800"/>
            <a:ext cx="18503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Injuries to Public Service</a:t>
            </a:r>
          </a:p>
        </p:txBody>
      </p:sp>
      <p:sp>
        <p:nvSpPr>
          <p:cNvPr id="396294" name="Text Box 6"/>
          <p:cNvSpPr txBox="1">
            <a:spLocks noChangeArrowheads="1"/>
          </p:cNvSpPr>
          <p:nvPr/>
        </p:nvSpPr>
        <p:spPr bwMode="auto">
          <a:xfrm>
            <a:off x="6096000" y="5181600"/>
            <a:ext cx="1447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Illegal Lobbying</a:t>
            </a:r>
          </a:p>
        </p:txBody>
      </p:sp>
      <p:sp>
        <p:nvSpPr>
          <p:cNvPr id="396295" name="Text Box 7"/>
          <p:cNvSpPr txBox="1">
            <a:spLocks noChangeArrowheads="1"/>
          </p:cNvSpPr>
          <p:nvPr/>
        </p:nvSpPr>
        <p:spPr bwMode="auto">
          <a:xfrm>
            <a:off x="3638908" y="5766756"/>
            <a:ext cx="18827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spcBef>
                <a:spcPct val="50000"/>
              </a:spcBef>
            </a:pPr>
            <a:r>
              <a:rPr lang="en-US" altLang="en-US" b="1" dirty="0">
                <a:ea typeface="Tahoma" panose="020B0604030504040204" pitchFamily="34" charset="0"/>
                <a:cs typeface="Tahoma" panose="020B0604030504040204" pitchFamily="34" charset="0"/>
              </a:rPr>
              <a:t>Conflicts of Interests</a:t>
            </a:r>
          </a:p>
        </p:txBody>
      </p:sp>
      <p:sp>
        <p:nvSpPr>
          <p:cNvPr id="396296" name="Text Box 8"/>
          <p:cNvSpPr txBox="1">
            <a:spLocks noChangeArrowheads="1"/>
          </p:cNvSpPr>
          <p:nvPr/>
        </p:nvSpPr>
        <p:spPr bwMode="auto">
          <a:xfrm>
            <a:off x="1130062" y="5096774"/>
            <a:ext cx="231840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Obstructions to Legal Process</a:t>
            </a:r>
          </a:p>
        </p:txBody>
      </p:sp>
      <p:sp>
        <p:nvSpPr>
          <p:cNvPr id="396297" name="Text Box 9"/>
          <p:cNvSpPr txBox="1">
            <a:spLocks noChangeArrowheads="1"/>
          </p:cNvSpPr>
          <p:nvPr/>
        </p:nvSpPr>
        <p:spPr bwMode="auto">
          <a:xfrm>
            <a:off x="629728" y="3797056"/>
            <a:ext cx="196107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r">
              <a:spcBef>
                <a:spcPct val="50000"/>
              </a:spcBef>
            </a:pPr>
            <a:r>
              <a:rPr lang="en-US" altLang="en-US" b="1" dirty="0">
                <a:ea typeface="Tahoma" panose="020B0604030504040204" pitchFamily="34" charset="0"/>
                <a:cs typeface="Tahoma" panose="020B0604030504040204" pitchFamily="34" charset="0"/>
              </a:rPr>
              <a:t>Illegal Discrimination</a:t>
            </a:r>
          </a:p>
        </p:txBody>
      </p:sp>
      <p:grpSp>
        <p:nvGrpSpPr>
          <p:cNvPr id="396298" name="Group 10"/>
          <p:cNvGrpSpPr>
            <a:grpSpLocks/>
          </p:cNvGrpSpPr>
          <p:nvPr/>
        </p:nvGrpSpPr>
        <p:grpSpPr bwMode="auto">
          <a:xfrm>
            <a:off x="2590800" y="2286000"/>
            <a:ext cx="3962400" cy="3505200"/>
            <a:chOff x="1934" y="1276"/>
            <a:chExt cx="2496" cy="2208"/>
          </a:xfrm>
        </p:grpSpPr>
        <p:sp>
          <p:nvSpPr>
            <p:cNvPr id="396299" name="AutoShape 11"/>
            <p:cNvSpPr>
              <a:spLocks noChangeArrowheads="1"/>
            </p:cNvSpPr>
            <p:nvPr/>
          </p:nvSpPr>
          <p:spPr bwMode="auto">
            <a:xfrm>
              <a:off x="1934" y="1276"/>
              <a:ext cx="2496" cy="2208"/>
            </a:xfrm>
            <a:prstGeom prst="octagon">
              <a:avLst>
                <a:gd name="adj" fmla="val 29287"/>
              </a:avLst>
            </a:prstGeom>
            <a:solidFill>
              <a:srgbClr val="CC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0" name="Line 12"/>
            <p:cNvSpPr>
              <a:spLocks noChangeShapeType="1"/>
            </p:cNvSpPr>
            <p:nvPr/>
          </p:nvSpPr>
          <p:spPr bwMode="auto">
            <a:xfrm>
              <a:off x="3182" y="2908"/>
              <a:ext cx="0" cy="52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1" name="Line 13"/>
            <p:cNvSpPr>
              <a:spLocks noChangeShapeType="1"/>
            </p:cNvSpPr>
            <p:nvPr/>
          </p:nvSpPr>
          <p:spPr bwMode="auto">
            <a:xfrm flipH="1">
              <a:off x="2222" y="2668"/>
              <a:ext cx="528" cy="43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2" name="Line 14"/>
            <p:cNvSpPr>
              <a:spLocks noChangeShapeType="1"/>
            </p:cNvSpPr>
            <p:nvPr/>
          </p:nvSpPr>
          <p:spPr bwMode="auto">
            <a:xfrm flipH="1">
              <a:off x="1934" y="2428"/>
              <a:ext cx="720"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3" name="Line 15"/>
            <p:cNvSpPr>
              <a:spLocks noChangeShapeType="1"/>
            </p:cNvSpPr>
            <p:nvPr/>
          </p:nvSpPr>
          <p:spPr bwMode="auto">
            <a:xfrm flipH="1" flipV="1">
              <a:off x="2270" y="1612"/>
              <a:ext cx="528" cy="48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4" name="Line 16"/>
            <p:cNvSpPr>
              <a:spLocks noChangeShapeType="1"/>
            </p:cNvSpPr>
            <p:nvPr/>
          </p:nvSpPr>
          <p:spPr bwMode="auto">
            <a:xfrm flipV="1">
              <a:off x="3182" y="1276"/>
              <a:ext cx="0" cy="624"/>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5" name="Line 17"/>
            <p:cNvSpPr>
              <a:spLocks noChangeShapeType="1"/>
            </p:cNvSpPr>
            <p:nvPr/>
          </p:nvSpPr>
          <p:spPr bwMode="auto">
            <a:xfrm flipV="1">
              <a:off x="3566" y="1612"/>
              <a:ext cx="576" cy="48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6" name="Line 18"/>
            <p:cNvSpPr>
              <a:spLocks noChangeShapeType="1"/>
            </p:cNvSpPr>
            <p:nvPr/>
          </p:nvSpPr>
          <p:spPr bwMode="auto">
            <a:xfrm>
              <a:off x="3614" y="2428"/>
              <a:ext cx="816"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7" name="Line 19"/>
            <p:cNvSpPr>
              <a:spLocks noChangeShapeType="1"/>
            </p:cNvSpPr>
            <p:nvPr/>
          </p:nvSpPr>
          <p:spPr bwMode="auto">
            <a:xfrm>
              <a:off x="3518" y="2764"/>
              <a:ext cx="624" cy="384"/>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6308" name="Oval 20"/>
            <p:cNvSpPr>
              <a:spLocks noChangeArrowheads="1"/>
            </p:cNvSpPr>
            <p:nvPr/>
          </p:nvSpPr>
          <p:spPr bwMode="auto">
            <a:xfrm>
              <a:off x="2702" y="1900"/>
              <a:ext cx="960" cy="1008"/>
            </a:xfrm>
            <a:prstGeom prst="ellipse">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12311" name="Text Box 21"/>
            <p:cNvSpPr txBox="1">
              <a:spLocks noChangeArrowheads="1"/>
            </p:cNvSpPr>
            <p:nvPr/>
          </p:nvSpPr>
          <p:spPr bwMode="auto">
            <a:xfrm>
              <a:off x="2649" y="2093"/>
              <a:ext cx="1091" cy="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r>
                <a:rPr lang="en-US" altLang="en-US" sz="1600" b="1" dirty="0">
                  <a:ea typeface="Tahoma" panose="020B0604030504040204" pitchFamily="34" charset="0"/>
                  <a:cs typeface="Tahoma" panose="020B0604030504040204" pitchFamily="34" charset="0"/>
                </a:rPr>
                <a:t>Agreements</a:t>
              </a:r>
            </a:p>
            <a:p>
              <a:pPr algn="ctr"/>
              <a:r>
                <a:rPr lang="en-US" altLang="en-US" sz="1600" b="1" dirty="0">
                  <a:ea typeface="Tahoma" panose="020B0604030504040204" pitchFamily="34" charset="0"/>
                  <a:cs typeface="Tahoma" panose="020B0604030504040204" pitchFamily="34" charset="0"/>
                </a:rPr>
                <a:t>Negatively</a:t>
              </a:r>
            </a:p>
            <a:p>
              <a:pPr algn="ctr"/>
              <a:r>
                <a:rPr lang="en-US" altLang="en-US" sz="1600" b="1" dirty="0">
                  <a:ea typeface="Tahoma" panose="020B0604030504040204" pitchFamily="34" charset="0"/>
                  <a:cs typeface="Tahoma" panose="020B0604030504040204" pitchFamily="34" charset="0"/>
                </a:rPr>
                <a:t>Affecting</a:t>
              </a:r>
            </a:p>
            <a:p>
              <a:pPr algn="ctr"/>
              <a:r>
                <a:rPr lang="en-US" altLang="en-US" sz="1600" b="1" dirty="0">
                  <a:ea typeface="Tahoma" panose="020B0604030504040204" pitchFamily="34" charset="0"/>
                  <a:cs typeface="Tahoma" panose="020B0604030504040204" pitchFamily="34" charset="0"/>
                </a:rPr>
                <a:t>Society</a:t>
              </a:r>
            </a:p>
          </p:txBody>
        </p:sp>
      </p:grpSp>
      <p:sp>
        <p:nvSpPr>
          <p:cNvPr id="3" name="Rectangle 2"/>
          <p:cNvSpPr/>
          <p:nvPr/>
        </p:nvSpPr>
        <p:spPr>
          <a:xfrm>
            <a:off x="1164566" y="816997"/>
            <a:ext cx="7099540" cy="880241"/>
          </a:xfrm>
          <a:prstGeom prst="rect">
            <a:avLst/>
          </a:prstGeom>
        </p:spPr>
        <p:txBody>
          <a:bodyPr wrap="square">
            <a:spAutoFit/>
          </a:bodyPr>
          <a:lstStyle/>
          <a:p>
            <a:pPr marL="342900" indent="-342900" algn="ctr">
              <a:lnSpc>
                <a:spcPct val="80000"/>
              </a:lnSpc>
              <a:spcBef>
                <a:spcPts val="0"/>
              </a:spcBef>
              <a:defRPr/>
            </a:pPr>
            <a:r>
              <a:rPr lang="en-US" sz="3600" b="1" dirty="0">
                <a:solidFill>
                  <a:srgbClr val="0308C9"/>
                </a:solidFill>
              </a:rPr>
              <a:t>Public Policy</a:t>
            </a:r>
          </a:p>
          <a:p>
            <a:pPr marL="342900" indent="-342900" algn="ctr">
              <a:lnSpc>
                <a:spcPct val="80000"/>
              </a:lnSpc>
              <a:spcBef>
                <a:spcPts val="0"/>
              </a:spcBef>
              <a:defRPr/>
            </a:pPr>
            <a:r>
              <a:rPr lang="en-US" sz="2800" b="1" i="1" dirty="0">
                <a:solidFill>
                  <a:srgbClr val="006600"/>
                </a:solidFill>
              </a:rPr>
              <a:t>Public Policy – General Principles</a:t>
            </a:r>
          </a:p>
        </p:txBody>
      </p:sp>
    </p:spTree>
    <p:extLst>
      <p:ext uri="{BB962C8B-B14F-4D97-AF65-F5344CB8AC3E}">
        <p14:creationId xmlns:p14="http://schemas.microsoft.com/office/powerpoint/2010/main" val="40098101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96298"/>
                                        </p:tgtEl>
                                        <p:attrNameLst>
                                          <p:attrName>style.visibility</p:attrName>
                                        </p:attrNameLst>
                                      </p:cBhvr>
                                      <p:to>
                                        <p:strVal val="visible"/>
                                      </p:to>
                                    </p:set>
                                    <p:animEffect transition="in" filter="box(out)">
                                      <p:cBhvr>
                                        <p:cTn id="7" dur="500"/>
                                        <p:tgtEl>
                                          <p:spTgt spid="396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96291"/>
                                        </p:tgtEl>
                                        <p:attrNameLst>
                                          <p:attrName>style.visibility</p:attrName>
                                        </p:attrNameLst>
                                      </p:cBhvr>
                                      <p:to>
                                        <p:strVal val="visible"/>
                                      </p:to>
                                    </p:set>
                                  </p:childTnLst>
                                </p:cTn>
                              </p:par>
                            </p:childTnLst>
                          </p:cTn>
                        </p:par>
                        <p:par>
                          <p:cTn id="12" fill="hold" nodeType="afterGroup">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396290"/>
                                        </p:tgtEl>
                                        <p:attrNameLst>
                                          <p:attrName>style.visibility</p:attrName>
                                        </p:attrNameLst>
                                      </p:cBhvr>
                                      <p:to>
                                        <p:strVal val="visible"/>
                                      </p:to>
                                    </p:set>
                                  </p:childTnLst>
                                </p:cTn>
                              </p:par>
                            </p:childTnLst>
                          </p:cTn>
                        </p:par>
                        <p:par>
                          <p:cTn id="15" fill="hold" nodeType="afterGroup">
                            <p:stCondLst>
                              <p:cond delay="1000"/>
                            </p:stCondLst>
                            <p:childTnLst>
                              <p:par>
                                <p:cTn id="16" presetID="1" presetClass="entr" presetSubtype="0" fill="hold" grpId="0" nodeType="afterEffect">
                                  <p:stCondLst>
                                    <p:cond delay="0"/>
                                  </p:stCondLst>
                                  <p:childTnLst>
                                    <p:set>
                                      <p:cBhvr>
                                        <p:cTn id="17" dur="1" fill="hold">
                                          <p:stCondLst>
                                            <p:cond delay="499"/>
                                          </p:stCondLst>
                                        </p:cTn>
                                        <p:tgtEl>
                                          <p:spTgt spid="396292"/>
                                        </p:tgtEl>
                                        <p:attrNameLst>
                                          <p:attrName>style.visibility</p:attrName>
                                        </p:attrNameLst>
                                      </p:cBhvr>
                                      <p:to>
                                        <p:strVal val="visible"/>
                                      </p:to>
                                    </p:set>
                                  </p:childTnLst>
                                </p:cTn>
                              </p:par>
                            </p:childTnLst>
                          </p:cTn>
                        </p:par>
                        <p:par>
                          <p:cTn id="18" fill="hold" nodeType="afterGroup">
                            <p:stCondLst>
                              <p:cond delay="1500"/>
                            </p:stCondLst>
                            <p:childTnLst>
                              <p:par>
                                <p:cTn id="19" presetID="1" presetClass="entr" presetSubtype="0" fill="hold" grpId="0" nodeType="afterEffect">
                                  <p:stCondLst>
                                    <p:cond delay="0"/>
                                  </p:stCondLst>
                                  <p:childTnLst>
                                    <p:set>
                                      <p:cBhvr>
                                        <p:cTn id="20" dur="1" fill="hold">
                                          <p:stCondLst>
                                            <p:cond delay="499"/>
                                          </p:stCondLst>
                                        </p:cTn>
                                        <p:tgtEl>
                                          <p:spTgt spid="396293"/>
                                        </p:tgtEl>
                                        <p:attrNameLst>
                                          <p:attrName>style.visibility</p:attrName>
                                        </p:attrNameLst>
                                      </p:cBhvr>
                                      <p:to>
                                        <p:strVal val="visible"/>
                                      </p:to>
                                    </p:set>
                                  </p:childTnLst>
                                </p:cTn>
                              </p:par>
                            </p:childTnLst>
                          </p:cTn>
                        </p:par>
                        <p:par>
                          <p:cTn id="21" fill="hold" nodeType="afterGroup">
                            <p:stCondLst>
                              <p:cond delay="2000"/>
                            </p:stCondLst>
                            <p:childTnLst>
                              <p:par>
                                <p:cTn id="22" presetID="1" presetClass="entr" presetSubtype="0" fill="hold" grpId="0" nodeType="afterEffect">
                                  <p:stCondLst>
                                    <p:cond delay="0"/>
                                  </p:stCondLst>
                                  <p:childTnLst>
                                    <p:set>
                                      <p:cBhvr>
                                        <p:cTn id="23" dur="1" fill="hold">
                                          <p:stCondLst>
                                            <p:cond delay="499"/>
                                          </p:stCondLst>
                                        </p:cTn>
                                        <p:tgtEl>
                                          <p:spTgt spid="396294"/>
                                        </p:tgtEl>
                                        <p:attrNameLst>
                                          <p:attrName>style.visibility</p:attrName>
                                        </p:attrNameLst>
                                      </p:cBhvr>
                                      <p:to>
                                        <p:strVal val="visible"/>
                                      </p:to>
                                    </p:set>
                                  </p:childTnLst>
                                </p:cTn>
                              </p:par>
                            </p:childTnLst>
                          </p:cTn>
                        </p:par>
                        <p:par>
                          <p:cTn id="24" fill="hold" nodeType="afterGroup">
                            <p:stCondLst>
                              <p:cond delay="2500"/>
                            </p:stCondLst>
                            <p:childTnLst>
                              <p:par>
                                <p:cTn id="25" presetID="1" presetClass="entr" presetSubtype="0" fill="hold" grpId="0" nodeType="afterEffect">
                                  <p:stCondLst>
                                    <p:cond delay="0"/>
                                  </p:stCondLst>
                                  <p:childTnLst>
                                    <p:set>
                                      <p:cBhvr>
                                        <p:cTn id="26" dur="1" fill="hold">
                                          <p:stCondLst>
                                            <p:cond delay="499"/>
                                          </p:stCondLst>
                                        </p:cTn>
                                        <p:tgtEl>
                                          <p:spTgt spid="396295"/>
                                        </p:tgtEl>
                                        <p:attrNameLst>
                                          <p:attrName>style.visibility</p:attrName>
                                        </p:attrNameLst>
                                      </p:cBhvr>
                                      <p:to>
                                        <p:strVal val="visible"/>
                                      </p:to>
                                    </p:set>
                                  </p:childTnLst>
                                </p:cTn>
                              </p:par>
                            </p:childTnLst>
                          </p:cTn>
                        </p:par>
                        <p:par>
                          <p:cTn id="27" fill="hold" nodeType="afterGroup">
                            <p:stCondLst>
                              <p:cond delay="3000"/>
                            </p:stCondLst>
                            <p:childTnLst>
                              <p:par>
                                <p:cTn id="28" presetID="1" presetClass="entr" presetSubtype="0" fill="hold" grpId="0" nodeType="afterEffect">
                                  <p:stCondLst>
                                    <p:cond delay="0"/>
                                  </p:stCondLst>
                                  <p:childTnLst>
                                    <p:set>
                                      <p:cBhvr>
                                        <p:cTn id="29" dur="1" fill="hold">
                                          <p:stCondLst>
                                            <p:cond delay="499"/>
                                          </p:stCondLst>
                                        </p:cTn>
                                        <p:tgtEl>
                                          <p:spTgt spid="396296"/>
                                        </p:tgtEl>
                                        <p:attrNameLst>
                                          <p:attrName>style.visibility</p:attrName>
                                        </p:attrNameLst>
                                      </p:cBhvr>
                                      <p:to>
                                        <p:strVal val="visible"/>
                                      </p:to>
                                    </p:set>
                                  </p:childTnLst>
                                </p:cTn>
                              </p:par>
                            </p:childTnLst>
                          </p:cTn>
                        </p:par>
                        <p:par>
                          <p:cTn id="30" fill="hold" nodeType="afterGroup">
                            <p:stCondLst>
                              <p:cond delay="3500"/>
                            </p:stCondLst>
                            <p:childTnLst>
                              <p:par>
                                <p:cTn id="31" presetID="1" presetClass="entr" presetSubtype="0" fill="hold" grpId="0" nodeType="afterEffect">
                                  <p:stCondLst>
                                    <p:cond delay="0"/>
                                  </p:stCondLst>
                                  <p:childTnLst>
                                    <p:set>
                                      <p:cBhvr>
                                        <p:cTn id="32" dur="1" fill="hold">
                                          <p:stCondLst>
                                            <p:cond delay="499"/>
                                          </p:stCondLst>
                                        </p:cTn>
                                        <p:tgtEl>
                                          <p:spTgt spid="3962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6290" grpId="0" autoUpdateAnimBg="0"/>
      <p:bldP spid="396291" grpId="0" autoUpdateAnimBg="0"/>
      <p:bldP spid="396292" grpId="0" autoUpdateAnimBg="0"/>
      <p:bldP spid="396293" grpId="0" autoUpdateAnimBg="0"/>
      <p:bldP spid="396294" grpId="0" autoUpdateAnimBg="0"/>
      <p:bldP spid="396295" grpId="0" autoUpdateAnimBg="0"/>
      <p:bldP spid="396296" grpId="0" autoUpdateAnimBg="0"/>
      <p:bldP spid="39629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algn="ctr">
              <a:lnSpc>
                <a:spcPct val="120000"/>
              </a:lnSpc>
              <a:spcBef>
                <a:spcPts val="0"/>
              </a:spcBef>
              <a:defRPr/>
            </a:pPr>
            <a:endParaRPr lang="en-US" sz="2000" b="1" i="1" dirty="0" smtClean="0">
              <a:solidFill>
                <a:srgbClr val="C00000"/>
              </a:solidFill>
            </a:endParaRPr>
          </a:p>
          <a:p>
            <a:pPr algn="ctr">
              <a:lnSpc>
                <a:spcPct val="120000"/>
              </a:lnSpc>
              <a:spcBef>
                <a:spcPts val="0"/>
              </a:spcBef>
              <a:defRPr/>
            </a:pPr>
            <a:r>
              <a:rPr lang="en-US" sz="5400" b="1" i="1" dirty="0" smtClean="0">
                <a:solidFill>
                  <a:srgbClr val="C00000"/>
                </a:solidFill>
              </a:rPr>
              <a:t>Part Three</a:t>
            </a:r>
          </a:p>
          <a:p>
            <a:pPr marL="342900" indent="-342900" algn="ctr">
              <a:lnSpc>
                <a:spcPct val="120000"/>
              </a:lnSpc>
              <a:spcBef>
                <a:spcPts val="0"/>
              </a:spcBef>
              <a:defRPr/>
            </a:pPr>
            <a:r>
              <a:rPr lang="en-US" sz="5400" b="1" i="1" dirty="0">
                <a:solidFill>
                  <a:srgbClr val="0308C9"/>
                </a:solidFill>
              </a:rPr>
              <a:t>Public Policy</a:t>
            </a:r>
          </a:p>
          <a:p>
            <a:pPr marL="0" lvl="1" algn="ctr">
              <a:lnSpc>
                <a:spcPct val="120000"/>
              </a:lnSpc>
              <a:spcBef>
                <a:spcPts val="0"/>
              </a:spcBef>
              <a:defRPr/>
            </a:pPr>
            <a:r>
              <a:rPr lang="en-US" sz="4400" b="1" i="1" dirty="0">
                <a:solidFill>
                  <a:srgbClr val="008000"/>
                </a:solidFill>
              </a:rPr>
              <a:t>Business Regulation</a:t>
            </a:r>
          </a:p>
          <a:p>
            <a:pPr marL="0" lvl="1" algn="ctr" eaLnBrk="1" hangingPunct="1">
              <a:tabLst>
                <a:tab pos="914400" algn="l"/>
              </a:tabLst>
              <a:defRPr/>
            </a:pPr>
            <a:r>
              <a:rPr lang="en-US" altLang="en-US" sz="2000" b="1" i="1" dirty="0">
                <a:solidFill>
                  <a:srgbClr val="C00000"/>
                </a:solidFill>
              </a:rPr>
              <a:t>Effect of Violation</a:t>
            </a:r>
          </a:p>
          <a:p>
            <a:pPr marL="0" lvl="1" algn="ctr" eaLnBrk="1" hangingPunct="1">
              <a:tabLst>
                <a:tab pos="914400" algn="l"/>
              </a:tabLst>
              <a:defRPr/>
            </a:pPr>
            <a:r>
              <a:rPr lang="en-US" altLang="en-US" sz="2000" b="1" i="1" dirty="0">
                <a:solidFill>
                  <a:srgbClr val="C00000"/>
                </a:solidFill>
              </a:rPr>
              <a:t>Statutory Regulation of Contracts</a:t>
            </a:r>
          </a:p>
          <a:p>
            <a:pPr marL="0" lvl="1" algn="ctr" eaLnBrk="1" hangingPunct="1">
              <a:tabLst>
                <a:tab pos="914400" algn="l"/>
              </a:tabLst>
              <a:defRPr/>
            </a:pPr>
            <a:r>
              <a:rPr lang="en-US" altLang="en-US" sz="2000" b="1" i="1" dirty="0">
                <a:solidFill>
                  <a:srgbClr val="C00000"/>
                </a:solidFill>
              </a:rPr>
              <a:t>Licensed Callings or Dealings</a:t>
            </a:r>
          </a:p>
          <a:p>
            <a:pPr marL="0" lvl="1" algn="ctr" eaLnBrk="1" hangingPunct="1">
              <a:tabLst>
                <a:tab pos="914400" algn="l"/>
              </a:tabLst>
              <a:defRPr/>
            </a:pPr>
            <a:r>
              <a:rPr lang="en-US" altLang="en-US" sz="2000" b="1" i="1" dirty="0">
                <a:solidFill>
                  <a:srgbClr val="C00000"/>
                </a:solidFill>
              </a:rPr>
              <a:t>Contracts in Restraint of Trade</a:t>
            </a:r>
          </a:p>
          <a:p>
            <a:pPr marL="0" lvl="1" algn="ctr" eaLnBrk="1" hangingPunct="1">
              <a:tabLst>
                <a:tab pos="914400" algn="l"/>
              </a:tabLst>
              <a:defRPr/>
            </a:pPr>
            <a:r>
              <a:rPr lang="en-US" altLang="en-US" sz="2000" b="1" i="1" dirty="0">
                <a:solidFill>
                  <a:srgbClr val="C00000"/>
                </a:solidFill>
              </a:rPr>
              <a:t>Agreements Not to Compete</a:t>
            </a:r>
          </a:p>
          <a:p>
            <a:pPr marL="0" lvl="1" algn="ctr" eaLnBrk="1" hangingPunct="1">
              <a:tabLst>
                <a:tab pos="914400" algn="l"/>
              </a:tabLst>
              <a:defRPr/>
            </a:pPr>
            <a:r>
              <a:rPr lang="en-US" altLang="en-US" sz="2000" b="1" i="1" dirty="0">
                <a:solidFill>
                  <a:srgbClr val="C00000"/>
                </a:solidFill>
              </a:rPr>
              <a:t>Usury</a:t>
            </a:r>
          </a:p>
          <a:p>
            <a:pPr marL="342900" indent="-342900">
              <a:lnSpc>
                <a:spcPct val="120000"/>
              </a:lnSpc>
              <a:spcBef>
                <a:spcPct val="20000"/>
              </a:spcBef>
              <a:defRPr/>
            </a:pPr>
            <a:endParaRPr lang="en-US" sz="1000" dirty="0">
              <a:solidFill>
                <a:srgbClr val="0033CC"/>
              </a:solidFill>
            </a:endParaRPr>
          </a:p>
        </p:txBody>
      </p:sp>
    </p:spTree>
    <p:extLst>
      <p:ext uri="{BB962C8B-B14F-4D97-AF65-F5344CB8AC3E}">
        <p14:creationId xmlns:p14="http://schemas.microsoft.com/office/powerpoint/2010/main" val="3246207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spcBef>
                <a:spcPts val="0"/>
              </a:spcBef>
              <a:defRPr/>
            </a:pPr>
            <a:r>
              <a:rPr lang="en-US" sz="2800" b="1" i="1" dirty="0" smtClean="0">
                <a:solidFill>
                  <a:srgbClr val="006600"/>
                </a:solidFill>
              </a:rPr>
              <a:t>Public Policy – Business Regulation</a:t>
            </a:r>
            <a:endParaRPr lang="en-US" sz="2800" b="1" i="1" dirty="0">
              <a:solidFill>
                <a:srgbClr val="006600"/>
              </a:solidFill>
            </a:endParaRPr>
          </a:p>
          <a:p>
            <a:pPr>
              <a:spcBef>
                <a:spcPts val="0"/>
              </a:spcBef>
              <a:defRPr/>
            </a:pPr>
            <a:endParaRPr lang="en-US" sz="1000" b="1" i="1" dirty="0"/>
          </a:p>
          <a:p>
            <a:pPr algn="just">
              <a:lnSpc>
                <a:spcPct val="80000"/>
              </a:lnSpc>
              <a:spcBef>
                <a:spcPts val="0"/>
              </a:spcBef>
              <a:defRPr/>
            </a:pPr>
            <a:r>
              <a:rPr lang="en-US" altLang="en-US" sz="2000" b="1" i="1" dirty="0" smtClean="0">
                <a:solidFill>
                  <a:srgbClr val="C00000"/>
                </a:solidFill>
              </a:rPr>
              <a:t>REGULATION OF BUSINESS:</a:t>
            </a:r>
          </a:p>
          <a:p>
            <a:pPr algn="just">
              <a:lnSpc>
                <a:spcPct val="80000"/>
              </a:lnSpc>
              <a:spcBef>
                <a:spcPts val="0"/>
              </a:spcBef>
            </a:pPr>
            <a:endParaRPr lang="en-US" sz="1000" b="1" i="1" dirty="0" smtClean="0">
              <a:solidFill>
                <a:srgbClr val="0000FF"/>
              </a:solidFill>
            </a:endParaRPr>
          </a:p>
          <a:p>
            <a:pPr algn="just">
              <a:lnSpc>
                <a:spcPct val="80000"/>
              </a:lnSpc>
              <a:spcBef>
                <a:spcPts val="0"/>
              </a:spcBef>
            </a:pPr>
            <a:r>
              <a:rPr lang="en-US" sz="1600" b="1" i="1" dirty="0" smtClean="0">
                <a:solidFill>
                  <a:srgbClr val="0000FF"/>
                </a:solidFill>
              </a:rPr>
              <a:t>Generally</a:t>
            </a:r>
            <a:r>
              <a:rPr lang="en-US" sz="1600" b="1" i="1" dirty="0">
                <a:solidFill>
                  <a:srgbClr val="0000FF"/>
                </a:solidFill>
              </a:rPr>
              <a:t>: </a:t>
            </a:r>
            <a:endParaRPr lang="en-US" sz="1600" b="1" i="1" dirty="0" smtClean="0">
              <a:solidFill>
                <a:srgbClr val="0000FF"/>
              </a:solidFill>
            </a:endParaRPr>
          </a:p>
          <a:p>
            <a:pPr algn="just">
              <a:lnSpc>
                <a:spcPct val="80000"/>
              </a:lnSpc>
              <a:spcBef>
                <a:spcPts val="0"/>
              </a:spcBef>
            </a:pPr>
            <a:endParaRPr lang="en-US" sz="500" b="1" i="1" dirty="0">
              <a:solidFill>
                <a:srgbClr val="0000FF"/>
              </a:solidFill>
            </a:endParaRPr>
          </a:p>
          <a:p>
            <a:pPr marL="233363" algn="just">
              <a:lnSpc>
                <a:spcPct val="80000"/>
              </a:lnSpc>
              <a:spcBef>
                <a:spcPts val="0"/>
              </a:spcBef>
            </a:pPr>
            <a:r>
              <a:rPr lang="en-US" sz="1400" b="1" dirty="0" smtClean="0">
                <a:solidFill>
                  <a:srgbClr val="C00000"/>
                </a:solidFill>
              </a:rPr>
              <a:t>Business Regulations:</a:t>
            </a:r>
            <a:r>
              <a:rPr lang="en-US" sz="1400" dirty="0" smtClean="0"/>
              <a:t> </a:t>
            </a:r>
            <a:r>
              <a:rPr lang="en-US" sz="1200" dirty="0" smtClean="0"/>
              <a:t>Local</a:t>
            </a:r>
            <a:r>
              <a:rPr lang="en-US" sz="1200" dirty="0"/>
              <a:t>, state, and national laws regulate a wide variety of business activities and practices</a:t>
            </a:r>
            <a:r>
              <a:rPr lang="en-US" sz="1200" dirty="0" smtClean="0"/>
              <a:t>. As a result, businesses must </a:t>
            </a:r>
            <a:r>
              <a:rPr lang="en-US" sz="1200" dirty="0"/>
              <a:t>adhere to a patchwork of federal, state, and local regulations meant to balance the interests of business with those of the public as a </a:t>
            </a:r>
            <a:r>
              <a:rPr lang="en-US" sz="1200" dirty="0" smtClean="0"/>
              <a:t>whole.  These laws can take the effect of everything from licensing, to operational limitations on the business and its employees, to disclosure requirements, to consumer protections.</a:t>
            </a:r>
          </a:p>
          <a:p>
            <a:pPr algn="just">
              <a:lnSpc>
                <a:spcPct val="80000"/>
              </a:lnSpc>
              <a:spcBef>
                <a:spcPts val="0"/>
              </a:spcBef>
            </a:pPr>
            <a:r>
              <a:rPr lang="en-US" sz="500" dirty="0" smtClean="0"/>
              <a:t> </a:t>
            </a:r>
          </a:p>
          <a:p>
            <a:pPr marL="233363" algn="just">
              <a:lnSpc>
                <a:spcPct val="80000"/>
              </a:lnSpc>
              <a:spcBef>
                <a:spcPts val="0"/>
              </a:spcBef>
            </a:pPr>
            <a:r>
              <a:rPr lang="en-US" sz="1400" b="1" dirty="0" smtClean="0">
                <a:solidFill>
                  <a:srgbClr val="C00000"/>
                </a:solidFill>
              </a:rPr>
              <a:t>Effect of Violation:</a:t>
            </a:r>
            <a:r>
              <a:rPr lang="en-US" sz="1400" dirty="0" smtClean="0"/>
              <a:t> </a:t>
            </a:r>
            <a:r>
              <a:rPr lang="en-US" sz="1200" dirty="0"/>
              <a:t>Whether an agreement made in connection with business conducted in violation of </a:t>
            </a:r>
            <a:r>
              <a:rPr lang="en-US" sz="1200" dirty="0" smtClean="0"/>
              <a:t>the law </a:t>
            </a:r>
            <a:r>
              <a:rPr lang="en-US" sz="1200" dirty="0"/>
              <a:t>is binding or </a:t>
            </a:r>
            <a:r>
              <a:rPr lang="en-US" sz="1200" dirty="0" smtClean="0"/>
              <a:t>void, </a:t>
            </a:r>
            <a:r>
              <a:rPr lang="en-US" sz="1200" dirty="0"/>
              <a:t>depends on how strongly opposed the public policy is to the </a:t>
            </a:r>
            <a:r>
              <a:rPr lang="en-US" sz="1200" dirty="0" smtClean="0"/>
              <a:t>prohibited act</a:t>
            </a:r>
            <a:r>
              <a:rPr lang="en-US" sz="1200" dirty="0"/>
              <a:t>. </a:t>
            </a:r>
            <a:r>
              <a:rPr lang="en-US" sz="1200" dirty="0" smtClean="0"/>
              <a:t> Most </a:t>
            </a:r>
            <a:r>
              <a:rPr lang="en-US" sz="1200" dirty="0"/>
              <a:t>courts take the view that the agreement is not void unless the </a:t>
            </a:r>
            <a:r>
              <a:rPr lang="en-US" sz="1200" dirty="0" smtClean="0"/>
              <a:t>statute expressly </a:t>
            </a:r>
            <a:r>
              <a:rPr lang="en-US" sz="1200" dirty="0"/>
              <a:t>specifies </a:t>
            </a:r>
            <a:r>
              <a:rPr lang="en-US" sz="1200" dirty="0" smtClean="0"/>
              <a:t>such.  If the statute prohibits such, then the contract is void.  Where it does not, however, or where the </a:t>
            </a:r>
            <a:r>
              <a:rPr lang="en-US" sz="1200" dirty="0"/>
              <a:t>statute expressly preserves the validity of </a:t>
            </a:r>
            <a:r>
              <a:rPr lang="en-US" sz="1200" dirty="0" smtClean="0"/>
              <a:t>the contract, such could be enforceable. </a:t>
            </a:r>
          </a:p>
          <a:p>
            <a:pPr marL="233363" algn="just">
              <a:lnSpc>
                <a:spcPct val="80000"/>
              </a:lnSpc>
              <a:spcBef>
                <a:spcPts val="0"/>
              </a:spcBef>
            </a:pPr>
            <a:endParaRPr lang="en-US" sz="500" dirty="0"/>
          </a:p>
          <a:p>
            <a:pPr marL="457200" algn="just">
              <a:lnSpc>
                <a:spcPct val="80000"/>
              </a:lnSpc>
              <a:spcBef>
                <a:spcPts val="0"/>
              </a:spcBef>
            </a:pPr>
            <a:r>
              <a:rPr lang="en-US" sz="1200" b="1" i="1" dirty="0" smtClean="0">
                <a:solidFill>
                  <a:srgbClr val="008000"/>
                </a:solidFill>
              </a:rPr>
              <a:t>Example:</a:t>
            </a:r>
            <a:r>
              <a:rPr lang="en-US" sz="1200" dirty="0" smtClean="0"/>
              <a:t> If </a:t>
            </a:r>
            <a:r>
              <a:rPr lang="en-US" sz="1200" dirty="0"/>
              <a:t>someone fails to register a fictitious name under which a </a:t>
            </a:r>
            <a:r>
              <a:rPr lang="en-US" sz="1200" dirty="0" smtClean="0"/>
              <a:t>business is </a:t>
            </a:r>
            <a:r>
              <a:rPr lang="en-US" sz="1200" dirty="0"/>
              <a:t>conducted, </a:t>
            </a:r>
            <a:r>
              <a:rPr lang="en-US" sz="1200" dirty="0" smtClean="0"/>
              <a:t>as required by law, the </a:t>
            </a:r>
            <a:r>
              <a:rPr lang="en-US" sz="1200" dirty="0"/>
              <a:t>violator, after registering the name as required by statute, is </a:t>
            </a:r>
            <a:r>
              <a:rPr lang="en-US" sz="1200" dirty="0" smtClean="0"/>
              <a:t>thereafter permitted to </a:t>
            </a:r>
            <a:r>
              <a:rPr lang="en-US" sz="1200" dirty="0"/>
              <a:t>sue on a contract made while </a:t>
            </a:r>
            <a:r>
              <a:rPr lang="en-US" sz="1200" dirty="0" smtClean="0"/>
              <a:t>conducting business before such registration took place.</a:t>
            </a:r>
          </a:p>
          <a:p>
            <a:pPr>
              <a:lnSpc>
                <a:spcPct val="80000"/>
              </a:lnSpc>
              <a:spcBef>
                <a:spcPts val="0"/>
              </a:spcBef>
            </a:pPr>
            <a:endParaRPr lang="en-US" sz="1200" dirty="0"/>
          </a:p>
          <a:p>
            <a:pPr algn="just">
              <a:lnSpc>
                <a:spcPct val="80000"/>
              </a:lnSpc>
              <a:spcBef>
                <a:spcPts val="0"/>
              </a:spcBef>
            </a:pPr>
            <a:r>
              <a:rPr lang="en-US" sz="1600" b="1" i="1" dirty="0" smtClean="0">
                <a:solidFill>
                  <a:srgbClr val="0000FF"/>
                </a:solidFill>
              </a:rPr>
              <a:t>Statutory Regulation of Contracts:</a:t>
            </a:r>
            <a:endParaRPr lang="en-US" altLang="en-US" sz="500" dirty="0"/>
          </a:p>
          <a:p>
            <a:pPr>
              <a:lnSpc>
                <a:spcPct val="80000"/>
              </a:lnSpc>
              <a:spcBef>
                <a:spcPts val="0"/>
              </a:spcBef>
            </a:pPr>
            <a:endParaRPr lang="en-US" sz="500" b="1" dirty="0" smtClean="0">
              <a:solidFill>
                <a:srgbClr val="C00000"/>
              </a:solidFill>
            </a:endParaRPr>
          </a:p>
          <a:p>
            <a:pPr marL="233363" algn="just">
              <a:lnSpc>
                <a:spcPct val="80000"/>
              </a:lnSpc>
              <a:spcBef>
                <a:spcPts val="0"/>
              </a:spcBef>
            </a:pPr>
            <a:r>
              <a:rPr lang="en-US" sz="1400" b="1" dirty="0" smtClean="0">
                <a:solidFill>
                  <a:srgbClr val="C00000"/>
                </a:solidFill>
              </a:rPr>
              <a:t>Uniform Models: </a:t>
            </a:r>
            <a:r>
              <a:rPr lang="en-US" sz="1200" dirty="0"/>
              <a:t>To establish uniformity or to protect one of the parties to a contract, statutes </a:t>
            </a:r>
            <a:r>
              <a:rPr lang="en-US" sz="1200" dirty="0" smtClean="0"/>
              <a:t>frequently provide </a:t>
            </a:r>
            <a:r>
              <a:rPr lang="en-US" sz="1200" dirty="0"/>
              <a:t>that contracts of a given class must follow a statutory model or must </a:t>
            </a:r>
            <a:r>
              <a:rPr lang="en-US" sz="1200" dirty="0" smtClean="0"/>
              <a:t>contain specified </a:t>
            </a:r>
            <a:r>
              <a:rPr lang="en-US" sz="1200" dirty="0"/>
              <a:t>provisions. </a:t>
            </a:r>
            <a:endParaRPr lang="en-US" sz="1200" dirty="0" smtClean="0"/>
          </a:p>
          <a:p>
            <a:pPr marL="233363" algn="just">
              <a:lnSpc>
                <a:spcPct val="80000"/>
              </a:lnSpc>
              <a:spcBef>
                <a:spcPts val="0"/>
              </a:spcBef>
            </a:pPr>
            <a:endParaRPr lang="en-US" sz="500" b="1" i="1" dirty="0">
              <a:solidFill>
                <a:srgbClr val="008000"/>
              </a:solidFill>
            </a:endParaRPr>
          </a:p>
          <a:p>
            <a:pPr marL="457200" algn="just">
              <a:lnSpc>
                <a:spcPct val="80000"/>
              </a:lnSpc>
              <a:spcBef>
                <a:spcPts val="0"/>
              </a:spcBef>
            </a:pPr>
            <a:r>
              <a:rPr lang="en-US" sz="1200" b="1" i="1" dirty="0" smtClean="0">
                <a:solidFill>
                  <a:srgbClr val="008000"/>
                </a:solidFill>
              </a:rPr>
              <a:t>Example</a:t>
            </a:r>
            <a:r>
              <a:rPr lang="en-US" sz="1200" b="1" i="1" dirty="0">
                <a:solidFill>
                  <a:srgbClr val="008000"/>
                </a:solidFill>
              </a:rPr>
              <a:t>:</a:t>
            </a:r>
            <a:r>
              <a:rPr lang="en-US" sz="1200" dirty="0"/>
              <a:t> Certain statutes commonly specify that particular must be included in insurance policies to protect the persons insured and their beneficiaries.  Other statutes require that contracts executed in connection with credit buying and loans contain particular provisions designed to protect the debtor.</a:t>
            </a:r>
          </a:p>
          <a:p>
            <a:pPr marL="233363" algn="just">
              <a:lnSpc>
                <a:spcPct val="80000"/>
              </a:lnSpc>
              <a:spcBef>
                <a:spcPts val="0"/>
              </a:spcBef>
            </a:pPr>
            <a:endParaRPr lang="en-US" sz="500" b="1" dirty="0" smtClean="0">
              <a:solidFill>
                <a:srgbClr val="C00000"/>
              </a:solidFill>
            </a:endParaRPr>
          </a:p>
          <a:p>
            <a:pPr marL="233363" algn="just">
              <a:lnSpc>
                <a:spcPct val="80000"/>
              </a:lnSpc>
              <a:spcBef>
                <a:spcPts val="0"/>
              </a:spcBef>
            </a:pPr>
            <a:r>
              <a:rPr lang="en-US" sz="1400" b="1" dirty="0" smtClean="0">
                <a:solidFill>
                  <a:srgbClr val="C00000"/>
                </a:solidFill>
              </a:rPr>
              <a:t>Consumer Protection Statutes:</a:t>
            </a:r>
            <a:r>
              <a:rPr lang="en-US" sz="1200" dirty="0" smtClean="0"/>
              <a:t> </a:t>
            </a:r>
            <a:r>
              <a:rPr lang="en-US" sz="1200" dirty="0"/>
              <a:t>Consumer protection legislation </a:t>
            </a:r>
            <a:r>
              <a:rPr lang="en-US" sz="1200" dirty="0" smtClean="0"/>
              <a:t>often gives </a:t>
            </a:r>
            <a:r>
              <a:rPr lang="en-US" sz="1200" dirty="0"/>
              <a:t>the consumer the right to rescind the </a:t>
            </a:r>
            <a:r>
              <a:rPr lang="en-US" sz="1200" dirty="0" smtClean="0"/>
              <a:t>contract in </a:t>
            </a:r>
            <a:r>
              <a:rPr lang="en-US" sz="1200" dirty="0"/>
              <a:t>certain situations. </a:t>
            </a:r>
            <a:r>
              <a:rPr lang="en-US" sz="1200" dirty="0" smtClean="0"/>
              <a:t> Similarly, laws </a:t>
            </a:r>
            <a:r>
              <a:rPr lang="en-US" sz="1200" dirty="0"/>
              <a:t>relating to truth in lending, installment sales, and </a:t>
            </a:r>
            <a:r>
              <a:rPr lang="en-US" sz="1200" dirty="0" smtClean="0"/>
              <a:t>home improvement </a:t>
            </a:r>
            <a:r>
              <a:rPr lang="en-US" sz="1200" dirty="0"/>
              <a:t>contracts commonly require that an installment-sale contract specify </a:t>
            </a:r>
            <a:r>
              <a:rPr lang="en-US" sz="1200" dirty="0" smtClean="0"/>
              <a:t>the cash </a:t>
            </a:r>
            <a:r>
              <a:rPr lang="en-US" sz="1200" dirty="0"/>
              <a:t>price, the down payment, the trade-in value (if any), the cash balance, the </a:t>
            </a:r>
            <a:r>
              <a:rPr lang="en-US" sz="1200" dirty="0" smtClean="0"/>
              <a:t>insurance costs</a:t>
            </a:r>
            <a:r>
              <a:rPr lang="en-US" sz="1200" dirty="0"/>
              <a:t>, and the interest and finance charges.</a:t>
            </a:r>
            <a:endParaRPr lang="en-US" altLang="en-US" sz="1200" dirty="0" smtClean="0"/>
          </a:p>
        </p:txBody>
      </p:sp>
    </p:spTree>
    <p:extLst>
      <p:ext uri="{BB962C8B-B14F-4D97-AF65-F5344CB8AC3E}">
        <p14:creationId xmlns:p14="http://schemas.microsoft.com/office/powerpoint/2010/main" val="4051952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spcBef>
                <a:spcPts val="0"/>
              </a:spcBef>
              <a:defRPr/>
            </a:pPr>
            <a:r>
              <a:rPr lang="en-US" sz="2800" b="1" i="1" dirty="0" smtClean="0">
                <a:solidFill>
                  <a:srgbClr val="006600"/>
                </a:solidFill>
              </a:rPr>
              <a:t>Public Policy – Business Regulation</a:t>
            </a:r>
            <a:endParaRPr lang="en-US" sz="2800" b="1" i="1" dirty="0">
              <a:solidFill>
                <a:srgbClr val="006600"/>
              </a:solidFill>
            </a:endParaRPr>
          </a:p>
          <a:p>
            <a:pPr>
              <a:lnSpc>
                <a:spcPct val="80000"/>
              </a:lnSpc>
              <a:spcBef>
                <a:spcPts val="0"/>
              </a:spcBef>
              <a:defRPr/>
            </a:pPr>
            <a:endParaRPr lang="en-US" sz="1000" b="1" i="1" dirty="0"/>
          </a:p>
          <a:p>
            <a:pPr algn="just">
              <a:lnSpc>
                <a:spcPct val="80000"/>
              </a:lnSpc>
              <a:spcBef>
                <a:spcPts val="0"/>
              </a:spcBef>
              <a:defRPr/>
            </a:pPr>
            <a:r>
              <a:rPr lang="en-US" altLang="en-US" sz="2000" b="1" i="1" dirty="0" smtClean="0">
                <a:solidFill>
                  <a:srgbClr val="C00000"/>
                </a:solidFill>
              </a:rPr>
              <a:t>REGULATION OF BUSINESS CONTINUED:</a:t>
            </a:r>
          </a:p>
          <a:p>
            <a:pPr algn="just">
              <a:lnSpc>
                <a:spcPct val="80000"/>
              </a:lnSpc>
              <a:spcBef>
                <a:spcPts val="0"/>
              </a:spcBef>
            </a:pPr>
            <a:endParaRPr lang="en-US" sz="1000" b="1" i="1" dirty="0" smtClean="0">
              <a:solidFill>
                <a:srgbClr val="0000FF"/>
              </a:solidFill>
            </a:endParaRPr>
          </a:p>
          <a:p>
            <a:pPr algn="just">
              <a:lnSpc>
                <a:spcPct val="80000"/>
              </a:lnSpc>
              <a:spcBef>
                <a:spcPts val="0"/>
              </a:spcBef>
            </a:pPr>
            <a:r>
              <a:rPr lang="en-US" sz="1600" b="1" i="1" dirty="0" smtClean="0">
                <a:solidFill>
                  <a:srgbClr val="0000FF"/>
                </a:solidFill>
              </a:rPr>
              <a:t>Licensed Callings or Dealings: </a:t>
            </a:r>
          </a:p>
          <a:p>
            <a:pPr algn="just">
              <a:lnSpc>
                <a:spcPct val="80000"/>
              </a:lnSpc>
              <a:spcBef>
                <a:spcPts val="0"/>
              </a:spcBef>
            </a:pPr>
            <a:endParaRPr lang="en-US" sz="500" b="1" i="1" dirty="0">
              <a:solidFill>
                <a:srgbClr val="0000FF"/>
              </a:solidFill>
            </a:endParaRPr>
          </a:p>
          <a:p>
            <a:pPr marL="233363" algn="just">
              <a:lnSpc>
                <a:spcPct val="83000"/>
              </a:lnSpc>
              <a:spcBef>
                <a:spcPts val="0"/>
              </a:spcBef>
            </a:pPr>
            <a:r>
              <a:rPr lang="en-US" sz="1400" b="1" dirty="0" smtClean="0">
                <a:solidFill>
                  <a:srgbClr val="C00000"/>
                </a:solidFill>
              </a:rPr>
              <a:t>Required Licenses:</a:t>
            </a:r>
            <a:r>
              <a:rPr lang="en-US" sz="1400" dirty="0" smtClean="0"/>
              <a:t> </a:t>
            </a:r>
            <a:r>
              <a:rPr lang="en-US" sz="1200" dirty="0" smtClean="0"/>
              <a:t>Some professions and trades require </a:t>
            </a:r>
            <a:r>
              <a:rPr lang="en-US" sz="1200" dirty="0"/>
              <a:t>that a person </a:t>
            </a:r>
            <a:r>
              <a:rPr lang="en-US" sz="1200" dirty="0" smtClean="0"/>
              <a:t>practicing such must obtain </a:t>
            </a:r>
            <a:r>
              <a:rPr lang="en-US" sz="1200" dirty="0"/>
              <a:t>a license, certificate, or diploma </a:t>
            </a:r>
            <a:r>
              <a:rPr lang="en-US" sz="1200" dirty="0" smtClean="0"/>
              <a:t>before engaging in such professions or trades.  These professions and trades often require a high degree of education, training and/or skill in order to be deemed proficient.  </a:t>
            </a:r>
          </a:p>
          <a:p>
            <a:pPr marL="233363" algn="just">
              <a:lnSpc>
                <a:spcPct val="83000"/>
              </a:lnSpc>
              <a:spcBef>
                <a:spcPts val="0"/>
              </a:spcBef>
            </a:pPr>
            <a:endParaRPr lang="en-US" sz="500" dirty="0"/>
          </a:p>
          <a:p>
            <a:pPr marL="233363" algn="just">
              <a:lnSpc>
                <a:spcPct val="83000"/>
              </a:lnSpc>
              <a:spcBef>
                <a:spcPts val="0"/>
              </a:spcBef>
            </a:pPr>
            <a:r>
              <a:rPr lang="en-US" sz="1400" b="1" dirty="0" smtClean="0">
                <a:solidFill>
                  <a:srgbClr val="C00000"/>
                </a:solidFill>
              </a:rPr>
              <a:t>Licensed Professions and Trades:</a:t>
            </a:r>
            <a:r>
              <a:rPr lang="en-US" sz="1200" dirty="0" smtClean="0"/>
              <a:t> Such professions and trades include law, medicine, accountancy, real </a:t>
            </a:r>
            <a:r>
              <a:rPr lang="en-US" sz="1200" dirty="0"/>
              <a:t>estate </a:t>
            </a:r>
            <a:r>
              <a:rPr lang="en-US" sz="1200" dirty="0" smtClean="0"/>
              <a:t>brokers, stock brokers, insurance agents, hotel keepers, pawn brokers, electricians, and plumbers.  In most jurisdictions, a license </a:t>
            </a:r>
            <a:r>
              <a:rPr lang="en-US" sz="1200" dirty="0"/>
              <a:t>is </a:t>
            </a:r>
            <a:r>
              <a:rPr lang="en-US" sz="1200" dirty="0" smtClean="0"/>
              <a:t>required by law in order to </a:t>
            </a:r>
            <a:r>
              <a:rPr lang="en-US" sz="1200" dirty="0" smtClean="0"/>
              <a:t>practice </a:t>
            </a:r>
            <a:r>
              <a:rPr lang="en-US" sz="1200" dirty="0" smtClean="0"/>
              <a:t>these professions or trades in order protect </a:t>
            </a:r>
            <a:r>
              <a:rPr lang="en-US" sz="1200" dirty="0"/>
              <a:t>the public from unqualified </a:t>
            </a:r>
            <a:r>
              <a:rPr lang="en-US" sz="1200" dirty="0" smtClean="0"/>
              <a:t>persons.</a:t>
            </a:r>
          </a:p>
          <a:p>
            <a:pPr marL="233363" algn="just">
              <a:lnSpc>
                <a:spcPct val="83000"/>
              </a:lnSpc>
              <a:spcBef>
                <a:spcPts val="0"/>
              </a:spcBef>
            </a:pPr>
            <a:endParaRPr lang="en-US" sz="500" dirty="0"/>
          </a:p>
          <a:p>
            <a:pPr marL="233363" algn="just">
              <a:lnSpc>
                <a:spcPct val="83000"/>
              </a:lnSpc>
              <a:spcBef>
                <a:spcPts val="0"/>
              </a:spcBef>
            </a:pPr>
            <a:r>
              <a:rPr lang="en-US" sz="1400" b="1" dirty="0" smtClean="0">
                <a:solidFill>
                  <a:srgbClr val="C00000"/>
                </a:solidFill>
              </a:rPr>
              <a:t>Contracts with Unlicensed Persons Unenforceable:</a:t>
            </a:r>
            <a:r>
              <a:rPr lang="en-US" sz="1200" dirty="0" smtClean="0"/>
              <a:t> As a result, a contract made </a:t>
            </a:r>
            <a:r>
              <a:rPr lang="en-US" sz="1200" dirty="0"/>
              <a:t>by an unlicensed person </a:t>
            </a:r>
            <a:r>
              <a:rPr lang="en-US" sz="1200" dirty="0" smtClean="0"/>
              <a:t>in these types of enterprises would be </a:t>
            </a:r>
            <a:r>
              <a:rPr lang="en-US" sz="1200" dirty="0"/>
              <a:t>unenforceable.</a:t>
            </a:r>
            <a:r>
              <a:rPr lang="en-US" sz="1200" dirty="0" smtClean="0"/>
              <a:t> </a:t>
            </a:r>
          </a:p>
          <a:p>
            <a:pPr marL="233363" algn="just">
              <a:lnSpc>
                <a:spcPct val="83000"/>
              </a:lnSpc>
              <a:spcBef>
                <a:spcPts val="0"/>
              </a:spcBef>
            </a:pPr>
            <a:endParaRPr lang="en-US" sz="500" dirty="0"/>
          </a:p>
          <a:p>
            <a:pPr marL="457200" algn="just">
              <a:lnSpc>
                <a:spcPct val="83000"/>
              </a:lnSpc>
              <a:spcBef>
                <a:spcPts val="0"/>
              </a:spcBef>
            </a:pPr>
            <a:r>
              <a:rPr lang="en-US" sz="1200" b="1" i="1" dirty="0" smtClean="0">
                <a:solidFill>
                  <a:srgbClr val="008000"/>
                </a:solidFill>
              </a:rPr>
              <a:t>Example:</a:t>
            </a:r>
            <a:r>
              <a:rPr lang="en-US" sz="1200" dirty="0" smtClean="0"/>
              <a:t> A corporation </a:t>
            </a:r>
            <a:r>
              <a:rPr lang="en-US" sz="1200" dirty="0"/>
              <a:t>that </a:t>
            </a:r>
            <a:r>
              <a:rPr lang="en-US" sz="1200" dirty="0" smtClean="0"/>
              <a:t>does not </a:t>
            </a:r>
            <a:r>
              <a:rPr lang="en-US" sz="1200" dirty="0"/>
              <a:t>hold a required real estate broker’s license cannot sue to recover fees for services as </a:t>
            </a:r>
            <a:r>
              <a:rPr lang="en-US" sz="1200" dirty="0" smtClean="0"/>
              <a:t>a broker</a:t>
            </a:r>
            <a:r>
              <a:rPr lang="en-US" sz="1200" dirty="0"/>
              <a:t>. </a:t>
            </a:r>
            <a:r>
              <a:rPr lang="en-US" sz="1200" dirty="0" smtClean="0"/>
              <a:t>  Similarly, an </a:t>
            </a:r>
            <a:r>
              <a:rPr lang="en-US" sz="1200" dirty="0"/>
              <a:t>unlicensed insurance broker </a:t>
            </a:r>
            <a:r>
              <a:rPr lang="en-US" sz="1200" dirty="0" smtClean="0"/>
              <a:t>cannot </a:t>
            </a:r>
            <a:r>
              <a:rPr lang="en-US" sz="1200" dirty="0"/>
              <a:t>recover a </a:t>
            </a:r>
            <a:r>
              <a:rPr lang="en-US" sz="1200" dirty="0" smtClean="0"/>
              <a:t>fee, </a:t>
            </a:r>
            <a:r>
              <a:rPr lang="en-US" sz="1200" dirty="0"/>
              <a:t>because of </a:t>
            </a:r>
            <a:r>
              <a:rPr lang="en-US" sz="1200" dirty="0" smtClean="0"/>
              <a:t>his absence of </a:t>
            </a:r>
            <a:r>
              <a:rPr lang="en-US" sz="1200" dirty="0"/>
              <a:t>a </a:t>
            </a:r>
            <a:r>
              <a:rPr lang="en-US" sz="1200" dirty="0" smtClean="0"/>
              <a:t>license, and such unlicensed broker cannot </a:t>
            </a:r>
            <a:r>
              <a:rPr lang="en-US" sz="1200" dirty="0"/>
              <a:t>evade </a:t>
            </a:r>
            <a:r>
              <a:rPr lang="en-US" sz="1200" dirty="0" smtClean="0"/>
              <a:t>this </a:t>
            </a:r>
            <a:r>
              <a:rPr lang="en-US" sz="1200" dirty="0"/>
              <a:t>statutory requirement </a:t>
            </a:r>
            <a:r>
              <a:rPr lang="en-US" sz="1200" dirty="0" smtClean="0"/>
              <a:t>of a license by </a:t>
            </a:r>
            <a:r>
              <a:rPr lang="en-US" sz="1200" dirty="0"/>
              <a:t>having a </a:t>
            </a:r>
            <a:r>
              <a:rPr lang="en-US" sz="1200" dirty="0" smtClean="0"/>
              <a:t>friend, </a:t>
            </a:r>
            <a:r>
              <a:rPr lang="en-US" sz="1200" dirty="0"/>
              <a:t>who is a </a:t>
            </a:r>
            <a:r>
              <a:rPr lang="en-US" sz="1200" dirty="0" smtClean="0"/>
              <a:t>licensed broker, simply bill </a:t>
            </a:r>
            <a:r>
              <a:rPr lang="en-US" sz="1200" dirty="0"/>
              <a:t>for the </a:t>
            </a:r>
            <a:r>
              <a:rPr lang="en-US" sz="1200" dirty="0" smtClean="0"/>
              <a:t>services, </a:t>
            </a:r>
            <a:r>
              <a:rPr lang="en-US" sz="1200" dirty="0"/>
              <a:t>and </a:t>
            </a:r>
            <a:r>
              <a:rPr lang="en-US" sz="1200" dirty="0" smtClean="0"/>
              <a:t>then collect </a:t>
            </a:r>
            <a:r>
              <a:rPr lang="en-US" sz="1200" dirty="0"/>
              <a:t>the payment for </a:t>
            </a:r>
            <a:r>
              <a:rPr lang="en-US" sz="1200" dirty="0" smtClean="0"/>
              <a:t>the unlicensed person.</a:t>
            </a:r>
          </a:p>
          <a:p>
            <a:pPr>
              <a:lnSpc>
                <a:spcPct val="83000"/>
              </a:lnSpc>
              <a:spcBef>
                <a:spcPts val="0"/>
              </a:spcBef>
            </a:pPr>
            <a:endParaRPr lang="en-US" sz="1200" dirty="0"/>
          </a:p>
          <a:p>
            <a:pPr marL="233363" algn="just">
              <a:lnSpc>
                <a:spcPct val="83000"/>
              </a:lnSpc>
              <a:spcBef>
                <a:spcPts val="0"/>
              </a:spcBef>
            </a:pPr>
            <a:r>
              <a:rPr lang="en-US" sz="1400" b="1" dirty="0" smtClean="0">
                <a:solidFill>
                  <a:srgbClr val="C00000"/>
                </a:solidFill>
              </a:rPr>
              <a:t>Quantum </a:t>
            </a:r>
            <a:r>
              <a:rPr lang="en-US" sz="1400" b="1" dirty="0" err="1" smtClean="0">
                <a:solidFill>
                  <a:srgbClr val="C00000"/>
                </a:solidFill>
              </a:rPr>
              <a:t>Meruit</a:t>
            </a:r>
            <a:r>
              <a:rPr lang="en-US" sz="1400" b="1" dirty="0" smtClean="0">
                <a:solidFill>
                  <a:srgbClr val="C00000"/>
                </a:solidFill>
              </a:rPr>
              <a:t>: </a:t>
            </a:r>
            <a:r>
              <a:rPr lang="en-US" sz="1200" dirty="0" smtClean="0"/>
              <a:t>The doctrine of Quantum </a:t>
            </a:r>
            <a:r>
              <a:rPr lang="en-US" sz="1200" dirty="0" err="1"/>
              <a:t>M</a:t>
            </a:r>
            <a:r>
              <a:rPr lang="en-US" sz="1200" dirty="0" err="1" smtClean="0"/>
              <a:t>eruit</a:t>
            </a:r>
            <a:r>
              <a:rPr lang="en-US" sz="1200" dirty="0" smtClean="0"/>
              <a:t> is an equitable remedy that allows a person who performs services to recover the reasonable value of services, and damages incurred, in compensation for work performed in a quasi contractual relationship.  </a:t>
            </a:r>
          </a:p>
          <a:p>
            <a:pPr marL="233363" algn="just">
              <a:lnSpc>
                <a:spcPct val="83000"/>
              </a:lnSpc>
              <a:spcBef>
                <a:spcPts val="0"/>
              </a:spcBef>
            </a:pPr>
            <a:endParaRPr lang="en-US" sz="500" dirty="0"/>
          </a:p>
          <a:p>
            <a:pPr marL="233363" algn="just">
              <a:lnSpc>
                <a:spcPct val="83000"/>
              </a:lnSpc>
              <a:spcBef>
                <a:spcPts val="0"/>
              </a:spcBef>
            </a:pPr>
            <a:r>
              <a:rPr lang="en-US" sz="1200" dirty="0" smtClean="0"/>
              <a:t>Certain business regulations of home improvement contractors, however, forbid an </a:t>
            </a:r>
            <a:r>
              <a:rPr lang="en-US" sz="1200" dirty="0"/>
              <a:t>unlicensed contractor </a:t>
            </a:r>
            <a:r>
              <a:rPr lang="en-US" sz="1200" dirty="0" smtClean="0"/>
              <a:t>from not only enforcing </a:t>
            </a:r>
            <a:r>
              <a:rPr lang="en-US" sz="1200" dirty="0"/>
              <a:t>a home </a:t>
            </a:r>
            <a:r>
              <a:rPr lang="en-US" sz="1200" dirty="0" smtClean="0"/>
              <a:t>improvement contract </a:t>
            </a:r>
            <a:r>
              <a:rPr lang="en-US" sz="1200" dirty="0"/>
              <a:t>against </a:t>
            </a:r>
            <a:r>
              <a:rPr lang="en-US" sz="1200" dirty="0" smtClean="0"/>
              <a:t>a home owner, but also prohibit any recovery </a:t>
            </a:r>
            <a:r>
              <a:rPr lang="en-US" sz="1200" dirty="0"/>
              <a:t>in quantum </a:t>
            </a:r>
            <a:r>
              <a:rPr lang="en-US" sz="1200" dirty="0" err="1" smtClean="0"/>
              <a:t>meruit</a:t>
            </a:r>
            <a:r>
              <a:rPr lang="en-US" sz="1200" dirty="0" smtClean="0"/>
              <a:t> as well.</a:t>
            </a:r>
            <a:r>
              <a:rPr lang="en-US" sz="1200" i="1" dirty="0" smtClean="0"/>
              <a:t> </a:t>
            </a:r>
          </a:p>
          <a:p>
            <a:pPr marL="233363" algn="just">
              <a:lnSpc>
                <a:spcPct val="83000"/>
              </a:lnSpc>
              <a:spcBef>
                <a:spcPts val="0"/>
              </a:spcBef>
            </a:pPr>
            <a:endParaRPr lang="en-US" sz="500" i="1" dirty="0"/>
          </a:p>
          <a:p>
            <a:pPr marL="233363" algn="just">
              <a:lnSpc>
                <a:spcPct val="83000"/>
              </a:lnSpc>
              <a:spcBef>
                <a:spcPts val="0"/>
              </a:spcBef>
            </a:pPr>
            <a:r>
              <a:rPr lang="en-US" sz="1200" dirty="0" smtClean="0"/>
              <a:t>If </a:t>
            </a:r>
            <a:r>
              <a:rPr lang="en-US" sz="1200" dirty="0"/>
              <a:t>the </a:t>
            </a:r>
            <a:r>
              <a:rPr lang="en-US" sz="1200" dirty="0" smtClean="0"/>
              <a:t>business regulation </a:t>
            </a:r>
            <a:r>
              <a:rPr lang="en-US" sz="1200" dirty="0"/>
              <a:t>does </a:t>
            </a:r>
            <a:r>
              <a:rPr lang="en-US" sz="1200" dirty="0" smtClean="0"/>
              <a:t>not, however, expressly provide that </a:t>
            </a:r>
            <a:r>
              <a:rPr lang="en-US" sz="1200" dirty="0"/>
              <a:t>its violation will deprive </a:t>
            </a:r>
            <a:r>
              <a:rPr lang="en-US" sz="1200" dirty="0" smtClean="0"/>
              <a:t>the parties </a:t>
            </a:r>
            <a:r>
              <a:rPr lang="en-US" sz="1200" dirty="0"/>
              <a:t>of their right to sue on the contract, and the denial of relief is wholly out of </a:t>
            </a:r>
            <a:r>
              <a:rPr lang="en-US" sz="1200" dirty="0" smtClean="0"/>
              <a:t>proportion to </a:t>
            </a:r>
            <a:r>
              <a:rPr lang="en-US" sz="1200" dirty="0"/>
              <a:t>the requirements of public policy, </a:t>
            </a:r>
            <a:r>
              <a:rPr lang="en-US" sz="1200" dirty="0" smtClean="0"/>
              <a:t>then the </a:t>
            </a:r>
            <a:r>
              <a:rPr lang="en-US" sz="1200" dirty="0"/>
              <a:t>right to recover will not be </a:t>
            </a:r>
            <a:r>
              <a:rPr lang="en-US" sz="1200" dirty="0" smtClean="0"/>
              <a:t>denied under this equitable principle.</a:t>
            </a:r>
            <a:endParaRPr lang="en-US" altLang="en-US" sz="1200" dirty="0" smtClean="0"/>
          </a:p>
        </p:txBody>
      </p:sp>
    </p:spTree>
    <p:extLst>
      <p:ext uri="{BB962C8B-B14F-4D97-AF65-F5344CB8AC3E}">
        <p14:creationId xmlns:p14="http://schemas.microsoft.com/office/powerpoint/2010/main" val="4191468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lnSpc>
                <a:spcPct val="90000"/>
              </a:lnSpc>
              <a:spcBef>
                <a:spcPts val="0"/>
              </a:spcBef>
              <a:defRPr/>
            </a:pPr>
            <a:r>
              <a:rPr lang="en-US" sz="2800" b="1" i="1" dirty="0" smtClean="0">
                <a:solidFill>
                  <a:srgbClr val="006600"/>
                </a:solidFill>
              </a:rPr>
              <a:t>Public Policy – Business Regulation</a:t>
            </a:r>
            <a:endParaRPr lang="en-US" sz="2800" b="1" i="1" dirty="0">
              <a:solidFill>
                <a:srgbClr val="006600"/>
              </a:solidFill>
            </a:endParaRPr>
          </a:p>
          <a:p>
            <a:pPr>
              <a:lnSpc>
                <a:spcPct val="75000"/>
              </a:lnSpc>
              <a:spcBef>
                <a:spcPts val="0"/>
              </a:spcBef>
              <a:defRPr/>
            </a:pPr>
            <a:endParaRPr lang="en-US" sz="1000" b="1" i="1" dirty="0"/>
          </a:p>
          <a:p>
            <a:pPr algn="just">
              <a:lnSpc>
                <a:spcPct val="70000"/>
              </a:lnSpc>
              <a:spcBef>
                <a:spcPts val="0"/>
              </a:spcBef>
              <a:defRPr/>
            </a:pPr>
            <a:r>
              <a:rPr lang="en-US" altLang="en-US" sz="2000" b="1" i="1" dirty="0" smtClean="0">
                <a:solidFill>
                  <a:srgbClr val="C00000"/>
                </a:solidFill>
              </a:rPr>
              <a:t>REGULATION OF BUSINESS CONTINUED:</a:t>
            </a:r>
          </a:p>
          <a:p>
            <a:pPr algn="just">
              <a:lnSpc>
                <a:spcPct val="70000"/>
              </a:lnSpc>
              <a:spcBef>
                <a:spcPts val="0"/>
              </a:spcBef>
            </a:pPr>
            <a:endParaRPr lang="en-US" sz="1000" b="1" i="1" dirty="0" smtClean="0">
              <a:solidFill>
                <a:srgbClr val="0000FF"/>
              </a:solidFill>
            </a:endParaRPr>
          </a:p>
          <a:p>
            <a:pPr algn="just">
              <a:lnSpc>
                <a:spcPct val="70000"/>
              </a:lnSpc>
              <a:spcBef>
                <a:spcPts val="0"/>
              </a:spcBef>
            </a:pPr>
            <a:r>
              <a:rPr lang="en-US" sz="1600" b="1" i="1" dirty="0" smtClean="0">
                <a:solidFill>
                  <a:srgbClr val="0000FF"/>
                </a:solidFill>
              </a:rPr>
              <a:t>Contracts in Restraint of Trade:</a:t>
            </a:r>
          </a:p>
          <a:p>
            <a:pPr algn="just">
              <a:lnSpc>
                <a:spcPct val="70000"/>
              </a:lnSpc>
              <a:spcBef>
                <a:spcPts val="0"/>
              </a:spcBef>
            </a:pPr>
            <a:endParaRPr lang="en-US" sz="500" b="1" i="1" dirty="0">
              <a:solidFill>
                <a:srgbClr val="0000FF"/>
              </a:solidFill>
            </a:endParaRPr>
          </a:p>
          <a:p>
            <a:pPr marL="233363" algn="just">
              <a:lnSpc>
                <a:spcPct val="70000"/>
              </a:lnSpc>
              <a:spcBef>
                <a:spcPts val="0"/>
              </a:spcBef>
            </a:pPr>
            <a:r>
              <a:rPr lang="en-US" sz="1400" b="1" dirty="0" smtClean="0">
                <a:solidFill>
                  <a:srgbClr val="C00000"/>
                </a:solidFill>
              </a:rPr>
              <a:t>Restraint of Trade:</a:t>
            </a:r>
            <a:r>
              <a:rPr lang="en-US" sz="1400" dirty="0" smtClean="0"/>
              <a:t> </a:t>
            </a:r>
            <a:r>
              <a:rPr lang="en-US" sz="1200" dirty="0" smtClean="0"/>
              <a:t>Restraint of trade is an action that interferes with competition in a free market. Agreements (contracts) </a:t>
            </a:r>
            <a:r>
              <a:rPr lang="en-US" sz="1200" dirty="0"/>
              <a:t>that unreasonably </a:t>
            </a:r>
            <a:r>
              <a:rPr lang="en-US" sz="1200" dirty="0" smtClean="0"/>
              <a:t>restrain </a:t>
            </a:r>
            <a:r>
              <a:rPr lang="en-US" sz="1200" dirty="0"/>
              <a:t>trade </a:t>
            </a:r>
            <a:r>
              <a:rPr lang="en-US" sz="1200" dirty="0" smtClean="0"/>
              <a:t>are illegal, </a:t>
            </a:r>
            <a:r>
              <a:rPr lang="en-US" sz="1200" dirty="0"/>
              <a:t>and void on the ground that </a:t>
            </a:r>
            <a:r>
              <a:rPr lang="en-US" sz="1200" dirty="0" smtClean="0"/>
              <a:t>they are contrary </a:t>
            </a:r>
            <a:r>
              <a:rPr lang="en-US" sz="1200" dirty="0"/>
              <a:t>to public policy. </a:t>
            </a:r>
            <a:endParaRPr lang="en-US" sz="1200" dirty="0" smtClean="0"/>
          </a:p>
          <a:p>
            <a:pPr marL="233363" algn="just">
              <a:lnSpc>
                <a:spcPct val="70000"/>
              </a:lnSpc>
              <a:spcBef>
                <a:spcPts val="0"/>
              </a:spcBef>
            </a:pPr>
            <a:endParaRPr lang="en-US" sz="500" dirty="0"/>
          </a:p>
          <a:p>
            <a:pPr marL="233363" algn="just">
              <a:lnSpc>
                <a:spcPct val="70000"/>
              </a:lnSpc>
              <a:spcBef>
                <a:spcPts val="0"/>
              </a:spcBef>
            </a:pPr>
            <a:r>
              <a:rPr lang="en-US" sz="1400" b="1" dirty="0" smtClean="0">
                <a:solidFill>
                  <a:srgbClr val="C00000"/>
                </a:solidFill>
              </a:rPr>
              <a:t>Manner of Restraint of Trade Agreements:</a:t>
            </a:r>
            <a:r>
              <a:rPr lang="en-US" sz="1200" dirty="0" smtClean="0"/>
              <a:t> Such </a:t>
            </a:r>
            <a:r>
              <a:rPr lang="en-US" sz="1200" dirty="0"/>
              <a:t>agreements take many forms, such as a combination </a:t>
            </a:r>
            <a:r>
              <a:rPr lang="en-US" sz="1200" dirty="0" smtClean="0"/>
              <a:t>to create </a:t>
            </a:r>
            <a:r>
              <a:rPr lang="en-US" sz="1200" dirty="0"/>
              <a:t>a monopoly or to obtain a corner on the market or an association of </a:t>
            </a:r>
            <a:r>
              <a:rPr lang="en-US" sz="1200" dirty="0" smtClean="0"/>
              <a:t>merchants to </a:t>
            </a:r>
            <a:r>
              <a:rPr lang="en-US" sz="1200" dirty="0"/>
              <a:t>increase prices. </a:t>
            </a:r>
            <a:endParaRPr lang="en-US" sz="1200" dirty="0" smtClean="0"/>
          </a:p>
          <a:p>
            <a:pPr marL="233363" algn="just">
              <a:lnSpc>
                <a:spcPct val="70000"/>
              </a:lnSpc>
              <a:spcBef>
                <a:spcPts val="0"/>
              </a:spcBef>
            </a:pPr>
            <a:endParaRPr lang="en-US" sz="500" dirty="0"/>
          </a:p>
          <a:p>
            <a:pPr marL="233363" algn="just">
              <a:lnSpc>
                <a:spcPct val="70000"/>
              </a:lnSpc>
              <a:spcBef>
                <a:spcPts val="0"/>
              </a:spcBef>
            </a:pPr>
            <a:r>
              <a:rPr lang="en-US" sz="1400" b="1" dirty="0" smtClean="0">
                <a:solidFill>
                  <a:srgbClr val="C00000"/>
                </a:solidFill>
              </a:rPr>
              <a:t>Antitrust and Restraint of Trade Statutes:</a:t>
            </a:r>
            <a:r>
              <a:rPr lang="en-US" sz="1200" dirty="0" smtClean="0"/>
              <a:t> In </a:t>
            </a:r>
            <a:r>
              <a:rPr lang="en-US" sz="1200" dirty="0"/>
              <a:t>addition to the illegality of the agreement based on general </a:t>
            </a:r>
            <a:r>
              <a:rPr lang="en-US" sz="1200" dirty="0" smtClean="0"/>
              <a:t>principles of </a:t>
            </a:r>
            <a:r>
              <a:rPr lang="en-US" sz="1200" dirty="0"/>
              <a:t>law, </a:t>
            </a:r>
            <a:r>
              <a:rPr lang="en-US" sz="1200" dirty="0" smtClean="0"/>
              <a:t>both federal and state statutes explicitly </a:t>
            </a:r>
            <a:r>
              <a:rPr lang="en-US" sz="1200" dirty="0"/>
              <a:t>declare monopolies illegal and subject the parties to various </a:t>
            </a:r>
            <a:r>
              <a:rPr lang="en-US" sz="1200" dirty="0" smtClean="0"/>
              <a:t>civil and </a:t>
            </a:r>
            <a:r>
              <a:rPr lang="en-US" sz="1200" dirty="0"/>
              <a:t>criminal penalties</a:t>
            </a:r>
            <a:r>
              <a:rPr lang="en-US" sz="1200" dirty="0" smtClean="0"/>
              <a:t>.  </a:t>
            </a:r>
          </a:p>
          <a:p>
            <a:pPr marL="233363" algn="just">
              <a:lnSpc>
                <a:spcPct val="70000"/>
              </a:lnSpc>
              <a:spcBef>
                <a:spcPts val="0"/>
              </a:spcBef>
            </a:pPr>
            <a:endParaRPr lang="en-US" sz="500" dirty="0"/>
          </a:p>
          <a:p>
            <a:pPr marL="233363" algn="just">
              <a:lnSpc>
                <a:spcPct val="70000"/>
              </a:lnSpc>
              <a:spcBef>
                <a:spcPts val="0"/>
              </a:spcBef>
            </a:pPr>
            <a:endParaRPr lang="en-US" sz="500" dirty="0"/>
          </a:p>
          <a:p>
            <a:pPr>
              <a:lnSpc>
                <a:spcPct val="70000"/>
              </a:lnSpc>
              <a:spcBef>
                <a:spcPts val="0"/>
              </a:spcBef>
            </a:pPr>
            <a:r>
              <a:rPr lang="en-US" sz="1600" b="1" i="1" dirty="0" smtClean="0">
                <a:solidFill>
                  <a:srgbClr val="0000FF"/>
                </a:solidFill>
              </a:rPr>
              <a:t>Agreements </a:t>
            </a:r>
            <a:r>
              <a:rPr lang="en-US" sz="1600" b="1" i="1" dirty="0">
                <a:solidFill>
                  <a:srgbClr val="0000FF"/>
                </a:solidFill>
              </a:rPr>
              <a:t>Not to Compete:</a:t>
            </a:r>
            <a:endParaRPr lang="en-US" sz="1600" dirty="0"/>
          </a:p>
          <a:p>
            <a:pPr>
              <a:lnSpc>
                <a:spcPct val="70000"/>
              </a:lnSpc>
              <a:spcBef>
                <a:spcPts val="0"/>
              </a:spcBef>
            </a:pPr>
            <a:endParaRPr lang="en-US" sz="500" dirty="0"/>
          </a:p>
          <a:p>
            <a:pPr marL="233363" algn="just">
              <a:lnSpc>
                <a:spcPct val="70000"/>
              </a:lnSpc>
              <a:spcBef>
                <a:spcPts val="0"/>
              </a:spcBef>
            </a:pPr>
            <a:r>
              <a:rPr lang="en-US" sz="1400" b="1" dirty="0" smtClean="0">
                <a:solidFill>
                  <a:srgbClr val="C00000"/>
                </a:solidFill>
              </a:rPr>
              <a:t>Permissible Under Certain Circumstances But Disfavored: </a:t>
            </a:r>
            <a:r>
              <a:rPr lang="en-US" sz="1200" dirty="0"/>
              <a:t>In the absence of a valid restrictive covenant, the seller of a business may compete </a:t>
            </a:r>
            <a:r>
              <a:rPr lang="en-US" sz="1200" dirty="0" smtClean="0"/>
              <a:t>with the </a:t>
            </a:r>
            <a:r>
              <a:rPr lang="en-US" sz="1200" dirty="0"/>
              <a:t>buyer, or an ex-employee may solicit customers of the former employer. </a:t>
            </a:r>
            <a:r>
              <a:rPr lang="en-US" sz="1200" dirty="0" smtClean="0"/>
              <a:t> Restrictive covenants </a:t>
            </a:r>
            <a:r>
              <a:rPr lang="en-US" sz="1200" dirty="0"/>
              <a:t>not to compete are disfavored (but not prohibited) </a:t>
            </a:r>
            <a:r>
              <a:rPr lang="en-US" sz="1200" dirty="0" smtClean="0"/>
              <a:t>because </a:t>
            </a:r>
            <a:r>
              <a:rPr lang="en-US" sz="1200" dirty="0"/>
              <a:t>they may prevent </a:t>
            </a:r>
            <a:r>
              <a:rPr lang="en-US" sz="1200" dirty="0" smtClean="0"/>
              <a:t>or impair an </a:t>
            </a:r>
            <a:r>
              <a:rPr lang="en-US" sz="1200" dirty="0"/>
              <a:t>employee from earning a living, adversely </a:t>
            </a:r>
            <a:r>
              <a:rPr lang="en-US" sz="1200" dirty="0" smtClean="0"/>
              <a:t>restrain the </a:t>
            </a:r>
            <a:r>
              <a:rPr lang="en-US" sz="1200" dirty="0"/>
              <a:t>mobility of employees, and may be overly protective of the interests of employers </a:t>
            </a:r>
            <a:r>
              <a:rPr lang="en-US" sz="1200" dirty="0" smtClean="0"/>
              <a:t>at the </a:t>
            </a:r>
            <a:r>
              <a:rPr lang="en-US" sz="1200" dirty="0"/>
              <a:t>expense of employees. </a:t>
            </a:r>
            <a:endParaRPr lang="en-US" sz="1200" dirty="0" smtClean="0"/>
          </a:p>
          <a:p>
            <a:pPr algn="just">
              <a:lnSpc>
                <a:spcPct val="70000"/>
              </a:lnSpc>
              <a:spcBef>
                <a:spcPts val="0"/>
              </a:spcBef>
            </a:pPr>
            <a:endParaRPr lang="en-US" sz="500" dirty="0" smtClean="0"/>
          </a:p>
          <a:p>
            <a:pPr marL="233363" algn="just">
              <a:lnSpc>
                <a:spcPct val="70000"/>
              </a:lnSpc>
              <a:spcBef>
                <a:spcPts val="0"/>
              </a:spcBef>
            </a:pPr>
            <a:r>
              <a:rPr lang="en-US" sz="1400" b="1" dirty="0" smtClean="0">
                <a:solidFill>
                  <a:srgbClr val="C00000"/>
                </a:solidFill>
              </a:rPr>
              <a:t>Enforceable Non-Compete Contracts:</a:t>
            </a:r>
            <a:r>
              <a:rPr lang="en-US" sz="1200" dirty="0" smtClean="0"/>
              <a:t> An agreement not to complete may </a:t>
            </a:r>
            <a:r>
              <a:rPr lang="en-US" sz="1200" dirty="0"/>
              <a:t>be enforceable, however, </a:t>
            </a:r>
            <a:r>
              <a:rPr lang="en-US" sz="1200" dirty="0" smtClean="0"/>
              <a:t>if: </a:t>
            </a:r>
          </a:p>
          <a:p>
            <a:pPr marL="569913" indent="-225425" algn="just">
              <a:lnSpc>
                <a:spcPct val="70000"/>
              </a:lnSpc>
              <a:spcBef>
                <a:spcPts val="0"/>
              </a:spcBef>
              <a:buFont typeface="Arial" panose="020B0604020202020204" pitchFamily="34" charset="0"/>
              <a:buChar char="•"/>
            </a:pPr>
            <a:r>
              <a:rPr lang="en-US" sz="1200" b="1" i="1" dirty="0" smtClean="0"/>
              <a:t>It is </a:t>
            </a:r>
            <a:r>
              <a:rPr lang="en-US" sz="1200" b="1" i="1" dirty="0"/>
              <a:t>narrowly drawn to protect the employer’s legitimate business </a:t>
            </a:r>
            <a:r>
              <a:rPr lang="en-US" sz="1200" b="1" i="1" dirty="0" smtClean="0"/>
              <a:t>interests</a:t>
            </a:r>
            <a:r>
              <a:rPr lang="en-US" sz="1200" b="1" i="1" dirty="0"/>
              <a:t>;</a:t>
            </a:r>
            <a:r>
              <a:rPr lang="en-US" sz="1200" b="1" i="1" dirty="0" smtClean="0"/>
              <a:t> </a:t>
            </a:r>
          </a:p>
          <a:p>
            <a:pPr marL="569913" indent="-225425" algn="just">
              <a:lnSpc>
                <a:spcPct val="70000"/>
              </a:lnSpc>
              <a:spcBef>
                <a:spcPts val="0"/>
              </a:spcBef>
              <a:buFont typeface="Arial" panose="020B0604020202020204" pitchFamily="34" charset="0"/>
              <a:buChar char="•"/>
            </a:pPr>
            <a:r>
              <a:rPr lang="en-US" sz="1200" b="1" i="1" dirty="0" smtClean="0"/>
              <a:t>It </a:t>
            </a:r>
            <a:r>
              <a:rPr lang="en-US" sz="1200" b="1" i="1" dirty="0"/>
              <a:t>is </a:t>
            </a:r>
            <a:r>
              <a:rPr lang="en-US" sz="1200" b="1" i="1" dirty="0" smtClean="0"/>
              <a:t>not unduly </a:t>
            </a:r>
            <a:r>
              <a:rPr lang="en-US" sz="1200" b="1" i="1" dirty="0"/>
              <a:t>burdensome on the employee’s ability to earn a </a:t>
            </a:r>
            <a:r>
              <a:rPr lang="en-US" sz="1200" b="1" i="1" dirty="0" smtClean="0"/>
              <a:t>living; </a:t>
            </a:r>
          </a:p>
          <a:p>
            <a:pPr marL="569913" indent="-225425" algn="just">
              <a:lnSpc>
                <a:spcPct val="70000"/>
              </a:lnSpc>
              <a:spcBef>
                <a:spcPts val="0"/>
              </a:spcBef>
              <a:buFont typeface="Arial" panose="020B0604020202020204" pitchFamily="34" charset="0"/>
              <a:buChar char="•"/>
            </a:pPr>
            <a:r>
              <a:rPr lang="en-US" sz="1200" b="1" i="1" dirty="0" smtClean="0"/>
              <a:t>The </a:t>
            </a:r>
            <a:r>
              <a:rPr lang="en-US" sz="1200" b="1" i="1" dirty="0"/>
              <a:t>geographic </a:t>
            </a:r>
            <a:r>
              <a:rPr lang="en-US" sz="1200" b="1" i="1" dirty="0" smtClean="0"/>
              <a:t>restriction is </a:t>
            </a:r>
            <a:r>
              <a:rPr lang="en-US" sz="1200" b="1" i="1" dirty="0"/>
              <a:t>not overly broad, and </a:t>
            </a:r>
            <a:endParaRPr lang="en-US" sz="1200" b="1" i="1" dirty="0" smtClean="0"/>
          </a:p>
          <a:p>
            <a:pPr marL="569913" indent="-225425" algn="just">
              <a:lnSpc>
                <a:spcPct val="70000"/>
              </a:lnSpc>
              <a:spcBef>
                <a:spcPts val="0"/>
              </a:spcBef>
              <a:buFont typeface="Arial" panose="020B0604020202020204" pitchFamily="34" charset="0"/>
              <a:buChar char="•"/>
            </a:pPr>
            <a:r>
              <a:rPr lang="en-US" sz="1200" b="1" i="1" dirty="0" smtClean="0"/>
              <a:t>A </a:t>
            </a:r>
            <a:r>
              <a:rPr lang="en-US" sz="1200" b="1" i="1" dirty="0"/>
              <a:t>reasonable time limitation is given. </a:t>
            </a:r>
            <a:endParaRPr lang="en-US" sz="1200" b="1" i="1" dirty="0" smtClean="0"/>
          </a:p>
          <a:p>
            <a:pPr marL="171450" indent="-171450" algn="just">
              <a:lnSpc>
                <a:spcPct val="70000"/>
              </a:lnSpc>
              <a:spcBef>
                <a:spcPts val="0"/>
              </a:spcBef>
              <a:buFont typeface="Arial" panose="020B0604020202020204" pitchFamily="34" charset="0"/>
              <a:buChar char="•"/>
            </a:pPr>
            <a:endParaRPr lang="en-US" sz="500" dirty="0" smtClean="0"/>
          </a:p>
          <a:p>
            <a:pPr marL="233363" algn="just">
              <a:lnSpc>
                <a:spcPct val="70000"/>
              </a:lnSpc>
              <a:spcBef>
                <a:spcPts val="0"/>
              </a:spcBef>
            </a:pPr>
            <a:r>
              <a:rPr lang="en-US" sz="1400" b="1" dirty="0" smtClean="0">
                <a:solidFill>
                  <a:srgbClr val="C00000"/>
                </a:solidFill>
              </a:rPr>
              <a:t>Sale of Business Agreements:</a:t>
            </a:r>
            <a:r>
              <a:rPr lang="en-US" sz="1200" dirty="0" smtClean="0"/>
              <a:t> Reasonably necessary non-compete agreements </a:t>
            </a:r>
            <a:r>
              <a:rPr lang="en-US" sz="1200" dirty="0"/>
              <a:t>in the sale of a business are enforced in all states</a:t>
            </a:r>
            <a:r>
              <a:rPr lang="en-US" sz="1200" dirty="0" smtClean="0"/>
              <a:t>.  Such are very common.  Reasonableness is determined by whether</a:t>
            </a:r>
            <a:r>
              <a:rPr lang="en-US" sz="1200" dirty="0"/>
              <a:t>, under the circumstances, the restriction imposed on one party is reasonably </a:t>
            </a:r>
            <a:r>
              <a:rPr lang="en-US" sz="1200" dirty="0" smtClean="0"/>
              <a:t>necessary to </a:t>
            </a:r>
            <a:r>
              <a:rPr lang="en-US" sz="1200" dirty="0"/>
              <a:t>protect the other </a:t>
            </a:r>
            <a:r>
              <a:rPr lang="en-US" sz="1200" dirty="0" smtClean="0"/>
              <a:t>party, and </a:t>
            </a:r>
            <a:r>
              <a:rPr lang="en-US" sz="1200" dirty="0"/>
              <a:t>i</a:t>
            </a:r>
            <a:r>
              <a:rPr lang="en-US" sz="1200" dirty="0" smtClean="0"/>
              <a:t>f </a:t>
            </a:r>
            <a:r>
              <a:rPr lang="en-US" sz="1200" dirty="0"/>
              <a:t>the restriction is reasonable, </a:t>
            </a:r>
            <a:r>
              <a:rPr lang="en-US" sz="1200" dirty="0" smtClean="0"/>
              <a:t>then such agreement </a:t>
            </a:r>
            <a:r>
              <a:rPr lang="en-US" sz="1200" dirty="0"/>
              <a:t>is </a:t>
            </a:r>
            <a:r>
              <a:rPr lang="en-US" sz="1200" dirty="0" smtClean="0"/>
              <a:t>deemed valid </a:t>
            </a:r>
            <a:r>
              <a:rPr lang="en-US" sz="1200" dirty="0"/>
              <a:t>and enforceable</a:t>
            </a:r>
            <a:r>
              <a:rPr lang="en-US" sz="1200" dirty="0" smtClean="0"/>
              <a:t>.</a:t>
            </a:r>
          </a:p>
          <a:p>
            <a:pPr marL="171450" indent="-171450" algn="just">
              <a:lnSpc>
                <a:spcPct val="70000"/>
              </a:lnSpc>
              <a:spcBef>
                <a:spcPts val="0"/>
              </a:spcBef>
              <a:buFont typeface="Arial" panose="020B0604020202020204" pitchFamily="34" charset="0"/>
              <a:buChar char="•"/>
            </a:pPr>
            <a:endParaRPr lang="en-US" sz="500" dirty="0"/>
          </a:p>
          <a:p>
            <a:pPr marL="233363" algn="just">
              <a:lnSpc>
                <a:spcPct val="70000"/>
              </a:lnSpc>
            </a:pPr>
            <a:r>
              <a:rPr lang="en-US" sz="1400" b="1" dirty="0" smtClean="0">
                <a:solidFill>
                  <a:srgbClr val="C00000"/>
                </a:solidFill>
              </a:rPr>
              <a:t>Employment </a:t>
            </a:r>
            <a:r>
              <a:rPr lang="en-US" sz="1400" b="1" dirty="0">
                <a:solidFill>
                  <a:srgbClr val="C00000"/>
                </a:solidFill>
              </a:rPr>
              <a:t>Agreements:</a:t>
            </a:r>
            <a:r>
              <a:rPr lang="en-US" sz="1200" dirty="0"/>
              <a:t> Employers rely on </a:t>
            </a:r>
            <a:r>
              <a:rPr lang="en-US" sz="1200" dirty="0" smtClean="0"/>
              <a:t>non-compete </a:t>
            </a:r>
            <a:r>
              <a:rPr lang="en-US" sz="1200" dirty="0"/>
              <a:t>clauses to protect their businesses from employees </a:t>
            </a:r>
            <a:r>
              <a:rPr lang="en-US" sz="1200" dirty="0" smtClean="0"/>
              <a:t>who leave </a:t>
            </a:r>
            <a:r>
              <a:rPr lang="en-US" sz="1200" dirty="0"/>
              <a:t>after receiving expensive </a:t>
            </a:r>
            <a:r>
              <a:rPr lang="en-US" sz="1200" dirty="0" smtClean="0"/>
              <a:t>training, </a:t>
            </a:r>
            <a:r>
              <a:rPr lang="en-US" sz="1200" dirty="0"/>
              <a:t>or </a:t>
            </a:r>
            <a:r>
              <a:rPr lang="en-US" sz="1200" dirty="0" smtClean="0"/>
              <a:t>from experienced high demand professionals (such as surgeons, engineers</a:t>
            </a:r>
            <a:r>
              <a:rPr lang="en-US" sz="1200" dirty="0"/>
              <a:t>, scientists</a:t>
            </a:r>
            <a:r>
              <a:rPr lang="en-US" sz="1200" dirty="0" smtClean="0"/>
              <a:t>, </a:t>
            </a:r>
            <a:r>
              <a:rPr lang="en-US" sz="1200" dirty="0" err="1" smtClean="0"/>
              <a:t>ect</a:t>
            </a:r>
            <a:r>
              <a:rPr lang="en-US" sz="1200" dirty="0" smtClean="0"/>
              <a:t>.) who </a:t>
            </a:r>
            <a:r>
              <a:rPr lang="en-US" sz="1200" dirty="0"/>
              <a:t>leave </a:t>
            </a:r>
            <a:r>
              <a:rPr lang="en-US" sz="1200" dirty="0" smtClean="0"/>
              <a:t>the business </a:t>
            </a:r>
            <a:r>
              <a:rPr lang="en-US" sz="1200" dirty="0"/>
              <a:t>to join </a:t>
            </a:r>
            <a:r>
              <a:rPr lang="en-US" sz="1200" dirty="0" smtClean="0"/>
              <a:t>a competitor. Such employers have legitimate </a:t>
            </a:r>
            <a:r>
              <a:rPr lang="en-US" sz="1200" dirty="0"/>
              <a:t>protectable business interests including maintaining their goodwill with </a:t>
            </a:r>
            <a:r>
              <a:rPr lang="en-US" sz="1200" dirty="0" smtClean="0"/>
              <a:t>existing customers</a:t>
            </a:r>
            <a:r>
              <a:rPr lang="en-US" sz="1200" dirty="0"/>
              <a:t>, their confidential information</a:t>
            </a:r>
            <a:r>
              <a:rPr lang="en-US" sz="1200" dirty="0" smtClean="0"/>
              <a:t>, their </a:t>
            </a:r>
            <a:r>
              <a:rPr lang="en-US" sz="1200" dirty="0"/>
              <a:t>trade </a:t>
            </a:r>
            <a:r>
              <a:rPr lang="en-US" sz="1200" dirty="0" smtClean="0"/>
              <a:t>secrets and their investments in keeping trained personnel. </a:t>
            </a:r>
            <a:r>
              <a:rPr lang="en-US" sz="1200" dirty="0"/>
              <a:t>If the </a:t>
            </a:r>
            <a:r>
              <a:rPr lang="en-US" sz="1200" dirty="0" smtClean="0"/>
              <a:t>non-compete agreement is limited in duration and geography, it will be enforceable.  </a:t>
            </a:r>
            <a:r>
              <a:rPr lang="en-US" sz="1200" dirty="0"/>
              <a:t>I</a:t>
            </a:r>
            <a:r>
              <a:rPr lang="en-US" sz="1200" dirty="0" smtClean="0"/>
              <a:t>f, however, it is overly </a:t>
            </a:r>
            <a:r>
              <a:rPr lang="en-US" sz="1200" dirty="0"/>
              <a:t>broad, </a:t>
            </a:r>
            <a:r>
              <a:rPr lang="en-US" sz="1200" dirty="0" smtClean="0"/>
              <a:t>it will be deemed invalid.</a:t>
            </a:r>
            <a:endParaRPr lang="en-US" altLang="en-US" sz="1200" dirty="0" smtClean="0"/>
          </a:p>
        </p:txBody>
      </p:sp>
    </p:spTree>
    <p:extLst>
      <p:ext uri="{BB962C8B-B14F-4D97-AF65-F5344CB8AC3E}">
        <p14:creationId xmlns:p14="http://schemas.microsoft.com/office/powerpoint/2010/main" val="3308448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Public Policy</a:t>
            </a:r>
            <a:endParaRPr lang="en-US" sz="3600" b="1" dirty="0">
              <a:solidFill>
                <a:srgbClr val="0308C9"/>
              </a:solidFill>
            </a:endParaRPr>
          </a:p>
          <a:p>
            <a:pPr marL="342900" indent="-342900" algn="ctr">
              <a:spcBef>
                <a:spcPts val="0"/>
              </a:spcBef>
              <a:defRPr/>
            </a:pPr>
            <a:r>
              <a:rPr lang="en-US" sz="2800" b="1" i="1" dirty="0" smtClean="0">
                <a:solidFill>
                  <a:srgbClr val="006600"/>
                </a:solidFill>
              </a:rPr>
              <a:t>Public Policy – Business Regulation</a:t>
            </a:r>
            <a:endParaRPr lang="en-US" sz="2800" b="1" i="1" dirty="0">
              <a:solidFill>
                <a:srgbClr val="006600"/>
              </a:solidFill>
            </a:endParaRPr>
          </a:p>
          <a:p>
            <a:pPr>
              <a:lnSpc>
                <a:spcPct val="80000"/>
              </a:lnSpc>
              <a:spcBef>
                <a:spcPts val="0"/>
              </a:spcBef>
              <a:defRPr/>
            </a:pPr>
            <a:endParaRPr lang="en-US" sz="700" b="1" i="1" dirty="0"/>
          </a:p>
          <a:p>
            <a:pPr algn="just">
              <a:lnSpc>
                <a:spcPct val="80000"/>
              </a:lnSpc>
              <a:spcBef>
                <a:spcPts val="0"/>
              </a:spcBef>
              <a:defRPr/>
            </a:pPr>
            <a:r>
              <a:rPr lang="en-US" altLang="en-US" sz="2000" b="1" i="1" dirty="0" smtClean="0">
                <a:solidFill>
                  <a:srgbClr val="C00000"/>
                </a:solidFill>
              </a:rPr>
              <a:t>REGULATION OF BUSINESS CONTINUED:</a:t>
            </a:r>
          </a:p>
          <a:p>
            <a:pPr algn="just">
              <a:lnSpc>
                <a:spcPct val="80000"/>
              </a:lnSpc>
              <a:spcBef>
                <a:spcPts val="0"/>
              </a:spcBef>
            </a:pPr>
            <a:endParaRPr lang="en-US" sz="1000" b="1" i="1" dirty="0" smtClean="0">
              <a:solidFill>
                <a:srgbClr val="0000FF"/>
              </a:solidFill>
            </a:endParaRPr>
          </a:p>
          <a:p>
            <a:pPr algn="just">
              <a:lnSpc>
                <a:spcPct val="80000"/>
              </a:lnSpc>
              <a:spcBef>
                <a:spcPts val="0"/>
              </a:spcBef>
            </a:pPr>
            <a:r>
              <a:rPr lang="en-US" sz="1600" b="1" i="1" dirty="0" smtClean="0">
                <a:solidFill>
                  <a:srgbClr val="0000FF"/>
                </a:solidFill>
              </a:rPr>
              <a:t>Usury: </a:t>
            </a:r>
          </a:p>
          <a:p>
            <a:pPr algn="just">
              <a:lnSpc>
                <a:spcPct val="80000"/>
              </a:lnSpc>
              <a:spcBef>
                <a:spcPts val="0"/>
              </a:spcBef>
            </a:pPr>
            <a:endParaRPr lang="en-US" sz="500" b="1" i="1" dirty="0">
              <a:solidFill>
                <a:srgbClr val="0000FF"/>
              </a:solidFill>
            </a:endParaRPr>
          </a:p>
          <a:p>
            <a:pPr marL="233363" algn="just">
              <a:lnSpc>
                <a:spcPct val="80000"/>
              </a:lnSpc>
              <a:spcBef>
                <a:spcPts val="0"/>
              </a:spcBef>
            </a:pPr>
            <a:r>
              <a:rPr lang="en-US" sz="1400" b="1" dirty="0" smtClean="0">
                <a:solidFill>
                  <a:srgbClr val="C00000"/>
                </a:solidFill>
              </a:rPr>
              <a:t>Defined:</a:t>
            </a:r>
            <a:r>
              <a:rPr lang="en-US" sz="1400" dirty="0" smtClean="0"/>
              <a:t> </a:t>
            </a:r>
            <a:r>
              <a:rPr lang="en-US" sz="1200" dirty="0" smtClean="0"/>
              <a:t>According to Black’s Law Dictionary, Usury is defined as </a:t>
            </a:r>
            <a:r>
              <a:rPr lang="en-US" sz="1200" b="1" i="1" dirty="0" smtClean="0"/>
              <a:t>“charging of an illegally high rate of interest”</a:t>
            </a:r>
            <a:r>
              <a:rPr lang="en-US" sz="1200" dirty="0" smtClean="0"/>
              <a:t>.</a:t>
            </a:r>
          </a:p>
          <a:p>
            <a:pPr marL="233363" algn="just">
              <a:lnSpc>
                <a:spcPct val="80000"/>
              </a:lnSpc>
              <a:spcBef>
                <a:spcPts val="0"/>
              </a:spcBef>
            </a:pPr>
            <a:endParaRPr lang="en-US" sz="500" dirty="0"/>
          </a:p>
          <a:p>
            <a:pPr marL="233363" algn="just">
              <a:lnSpc>
                <a:spcPct val="80000"/>
              </a:lnSpc>
              <a:spcBef>
                <a:spcPts val="0"/>
              </a:spcBef>
            </a:pPr>
            <a:r>
              <a:rPr lang="en-US" sz="1400" b="1" dirty="0" smtClean="0">
                <a:solidFill>
                  <a:srgbClr val="C00000"/>
                </a:solidFill>
              </a:rPr>
              <a:t>New York Usury Rates:</a:t>
            </a:r>
            <a:r>
              <a:rPr lang="en-US" sz="1200" dirty="0" smtClean="0"/>
              <a:t> Section 5-501 of the New York State General Obligations law establishes a civil usury rate cap of 16 percent per year.  Section 190.40 of the New York State Penal </a:t>
            </a:r>
            <a:r>
              <a:rPr lang="en-US" sz="1200" dirty="0"/>
              <a:t>L</a:t>
            </a:r>
            <a:r>
              <a:rPr lang="en-US" sz="1200" dirty="0" smtClean="0"/>
              <a:t>aw established a criminal usury rate cap of 25 percent per year.  Certain borrowing transactions are not subject to civil usury, including credit cards.</a:t>
            </a:r>
          </a:p>
          <a:p>
            <a:pPr marL="233363" algn="just">
              <a:lnSpc>
                <a:spcPct val="80000"/>
              </a:lnSpc>
              <a:spcBef>
                <a:spcPts val="0"/>
              </a:spcBef>
            </a:pPr>
            <a:endParaRPr lang="en-US" sz="500" dirty="0"/>
          </a:p>
          <a:p>
            <a:pPr marL="233363" algn="just">
              <a:lnSpc>
                <a:spcPct val="80000"/>
              </a:lnSpc>
              <a:spcBef>
                <a:spcPts val="0"/>
              </a:spcBef>
            </a:pPr>
            <a:r>
              <a:rPr lang="en-US" sz="1400" b="1" dirty="0" smtClean="0">
                <a:solidFill>
                  <a:srgbClr val="C00000"/>
                </a:solidFill>
              </a:rPr>
              <a:t>Credit Card Interest Rates:</a:t>
            </a:r>
            <a:r>
              <a:rPr lang="en-US" sz="1200" dirty="0"/>
              <a:t> Federal law does not mandate interest rate limits for credit cards, but credit card companies must follow certain federal rules under the Credit Card Accountability, Responsibility, and Disclosure Act of 2009 (Credit CARD Act). </a:t>
            </a:r>
            <a:r>
              <a:rPr lang="en-US" sz="1200" dirty="0" smtClean="0"/>
              <a:t>Federal </a:t>
            </a:r>
            <a:r>
              <a:rPr lang="en-US" sz="1200" dirty="0"/>
              <a:t>court decisions and statutes have </a:t>
            </a:r>
            <a:r>
              <a:rPr lang="en-US" sz="1200" dirty="0" smtClean="0"/>
              <a:t>exempted </a:t>
            </a:r>
            <a:r>
              <a:rPr lang="en-US" sz="1200" dirty="0"/>
              <a:t>credit card </a:t>
            </a:r>
            <a:r>
              <a:rPr lang="en-US" sz="1200" dirty="0" smtClean="0"/>
              <a:t>companies, issued by federally chartered banking institutions, from state usury laws.</a:t>
            </a:r>
          </a:p>
          <a:p>
            <a:pPr marL="233363" algn="just">
              <a:lnSpc>
                <a:spcPct val="80000"/>
              </a:lnSpc>
              <a:spcBef>
                <a:spcPts val="0"/>
              </a:spcBef>
            </a:pPr>
            <a:endParaRPr lang="en-US" sz="500" dirty="0"/>
          </a:p>
          <a:p>
            <a:pPr marL="233363" algn="just">
              <a:lnSpc>
                <a:spcPct val="80000"/>
              </a:lnSpc>
              <a:spcBef>
                <a:spcPts val="0"/>
              </a:spcBef>
            </a:pPr>
            <a:r>
              <a:rPr lang="en-US" sz="1400" b="1" dirty="0" smtClean="0">
                <a:solidFill>
                  <a:srgbClr val="C00000"/>
                </a:solidFill>
              </a:rPr>
              <a:t>Usurious Agreements:</a:t>
            </a:r>
            <a:r>
              <a:rPr lang="en-US" sz="1200" dirty="0" smtClean="0"/>
              <a:t> As aforementioned, usury</a:t>
            </a:r>
            <a:r>
              <a:rPr lang="en-US" sz="1200" b="1" dirty="0" smtClean="0"/>
              <a:t> </a:t>
            </a:r>
            <a:r>
              <a:rPr lang="en-US" sz="1200" dirty="0"/>
              <a:t>is committed when money is loaned at a higher rate of interest than the law allows</a:t>
            </a:r>
            <a:r>
              <a:rPr lang="en-US" sz="1200" dirty="0" smtClean="0"/>
              <a:t>.  State statutes </a:t>
            </a:r>
            <a:r>
              <a:rPr lang="en-US" sz="1200" dirty="0"/>
              <a:t>prohibit </a:t>
            </a:r>
            <a:r>
              <a:rPr lang="en-US" sz="1200" dirty="0" smtClean="0"/>
              <a:t>an agreement from </a:t>
            </a:r>
            <a:r>
              <a:rPr lang="en-US" sz="1200" dirty="0"/>
              <a:t>charging more than a stated amount of interest. </a:t>
            </a:r>
            <a:r>
              <a:rPr lang="en-US" sz="1200" dirty="0" smtClean="0"/>
              <a:t>These statutes </a:t>
            </a:r>
            <a:r>
              <a:rPr lang="en-US" sz="1200" dirty="0"/>
              <a:t>provide a maximum annual contract rate of interest that can be exacted </a:t>
            </a:r>
            <a:r>
              <a:rPr lang="en-US" sz="1200" dirty="0" smtClean="0"/>
              <a:t>under the </a:t>
            </a:r>
            <a:r>
              <a:rPr lang="en-US" sz="1200" dirty="0"/>
              <a:t>law of a given </a:t>
            </a:r>
            <a:r>
              <a:rPr lang="en-US" sz="1200" dirty="0" smtClean="0"/>
              <a:t>state (in New York such is 16% civil and 25% criminal, respectively.   </a:t>
            </a:r>
          </a:p>
          <a:p>
            <a:pPr marL="233363" algn="just">
              <a:lnSpc>
                <a:spcPct val="80000"/>
              </a:lnSpc>
              <a:spcBef>
                <a:spcPts val="0"/>
              </a:spcBef>
            </a:pPr>
            <a:endParaRPr lang="en-US" sz="500" dirty="0" smtClean="0"/>
          </a:p>
          <a:p>
            <a:pPr marL="233363" algn="just">
              <a:lnSpc>
                <a:spcPct val="80000"/>
              </a:lnSpc>
              <a:spcBef>
                <a:spcPts val="0"/>
              </a:spcBef>
            </a:pPr>
            <a:r>
              <a:rPr lang="en-US" sz="1400" b="1" dirty="0" smtClean="0">
                <a:solidFill>
                  <a:srgbClr val="C00000"/>
                </a:solidFill>
              </a:rPr>
              <a:t>Exemptions from Usury:</a:t>
            </a:r>
            <a:r>
              <a:rPr lang="en-US" sz="1200" dirty="0" smtClean="0"/>
              <a:t> In New York there are, in addition to credit cards, several other commercial transactions that are exempted from usury.  These include:</a:t>
            </a:r>
          </a:p>
          <a:p>
            <a:pPr marL="233363" algn="just">
              <a:lnSpc>
                <a:spcPct val="80000"/>
              </a:lnSpc>
              <a:spcBef>
                <a:spcPts val="0"/>
              </a:spcBef>
            </a:pPr>
            <a:endParaRPr lang="en-US" sz="500" dirty="0" smtClean="0"/>
          </a:p>
          <a:p>
            <a:pPr marL="233363" algn="just">
              <a:lnSpc>
                <a:spcPct val="80000"/>
              </a:lnSpc>
              <a:spcBef>
                <a:spcPts val="0"/>
              </a:spcBef>
              <a:buFont typeface="Arial" panose="020B0604020202020204" pitchFamily="34" charset="0"/>
              <a:buChar char="•"/>
            </a:pPr>
            <a:r>
              <a:rPr lang="en-US" sz="1200" dirty="0"/>
              <a:t>Loans or forbearances of $250,000.00 or more are generally exempt from the civil </a:t>
            </a:r>
            <a:r>
              <a:rPr lang="en-US" sz="1200" dirty="0" smtClean="0"/>
              <a:t>usury;</a:t>
            </a:r>
          </a:p>
          <a:p>
            <a:pPr marL="233363" algn="just">
              <a:lnSpc>
                <a:spcPct val="80000"/>
              </a:lnSpc>
              <a:spcBef>
                <a:spcPts val="0"/>
              </a:spcBef>
              <a:buFont typeface="Arial" panose="020B0604020202020204" pitchFamily="34" charset="0"/>
              <a:buChar char="•"/>
            </a:pPr>
            <a:r>
              <a:rPr lang="en-US" sz="1200" dirty="0" smtClean="0"/>
              <a:t>Loans </a:t>
            </a:r>
            <a:r>
              <a:rPr lang="en-US" sz="1200" dirty="0"/>
              <a:t>or forbearances of $2,500,000.00 or more are exempt from both the civil and criminal </a:t>
            </a:r>
            <a:r>
              <a:rPr lang="en-US" sz="1200" dirty="0" smtClean="0"/>
              <a:t>usury; </a:t>
            </a:r>
          </a:p>
          <a:p>
            <a:pPr marL="233363" algn="just">
              <a:lnSpc>
                <a:spcPct val="80000"/>
              </a:lnSpc>
              <a:spcBef>
                <a:spcPts val="0"/>
              </a:spcBef>
              <a:buFont typeface="Arial" panose="020B0604020202020204" pitchFamily="34" charset="0"/>
              <a:buChar char="•"/>
            </a:pPr>
            <a:r>
              <a:rPr lang="en-US" sz="1200" dirty="0" smtClean="0"/>
              <a:t>Interest on defaulted obligations are generally exempt from civil usury;</a:t>
            </a:r>
          </a:p>
          <a:p>
            <a:pPr marL="233363" algn="just">
              <a:lnSpc>
                <a:spcPct val="80000"/>
              </a:lnSpc>
              <a:spcBef>
                <a:spcPts val="0"/>
              </a:spcBef>
              <a:buFont typeface="Arial" panose="020B0604020202020204" pitchFamily="34" charset="0"/>
              <a:buChar char="•"/>
            </a:pPr>
            <a:r>
              <a:rPr lang="en-US" sz="1200" dirty="0" smtClean="0"/>
              <a:t>Loans </a:t>
            </a:r>
            <a:r>
              <a:rPr lang="en-US" sz="1200" dirty="0"/>
              <a:t>or forbearances secured pursuant to Article 9 of the </a:t>
            </a:r>
            <a:r>
              <a:rPr lang="en-US" sz="1200" dirty="0" smtClean="0"/>
              <a:t>UCC </a:t>
            </a:r>
            <a:r>
              <a:rPr lang="en-US" sz="1200" dirty="0"/>
              <a:t>are </a:t>
            </a:r>
            <a:r>
              <a:rPr lang="en-US" sz="1200" dirty="0" smtClean="0"/>
              <a:t>exempt from </a:t>
            </a:r>
            <a:r>
              <a:rPr lang="en-US" sz="1200" dirty="0"/>
              <a:t>civil usury </a:t>
            </a:r>
            <a:r>
              <a:rPr lang="en-US" sz="1200" dirty="0" smtClean="0"/>
              <a:t>and </a:t>
            </a:r>
            <a:r>
              <a:rPr lang="en-US" sz="1200" dirty="0"/>
              <a:t>criminal </a:t>
            </a:r>
            <a:r>
              <a:rPr lang="en-US" sz="1200" dirty="0" smtClean="0"/>
              <a:t>usury, if</a:t>
            </a:r>
          </a:p>
          <a:p>
            <a:pPr marL="233363" algn="just">
              <a:lnSpc>
                <a:spcPct val="80000"/>
              </a:lnSpc>
              <a:spcBef>
                <a:spcPts val="0"/>
              </a:spcBef>
            </a:pPr>
            <a:r>
              <a:rPr lang="en-US" sz="1200" dirty="0" smtClean="0"/>
              <a:t> such </a:t>
            </a:r>
            <a:r>
              <a:rPr lang="en-US" sz="1200" dirty="0"/>
              <a:t>interest is not greater than </a:t>
            </a:r>
            <a:r>
              <a:rPr lang="en-US" sz="1200" dirty="0" smtClean="0"/>
              <a:t>8 </a:t>
            </a:r>
            <a:r>
              <a:rPr lang="en-US" sz="1200" dirty="0"/>
              <a:t>percentage points above the prime rate</a:t>
            </a:r>
            <a:r>
              <a:rPr lang="en-US" sz="1200" dirty="0" smtClean="0"/>
              <a:t>.</a:t>
            </a:r>
          </a:p>
          <a:p>
            <a:pPr marL="171450" indent="-171450" algn="just">
              <a:lnSpc>
                <a:spcPct val="80000"/>
              </a:lnSpc>
              <a:spcBef>
                <a:spcPts val="0"/>
              </a:spcBef>
              <a:buFont typeface="Arial" panose="020B0604020202020204" pitchFamily="34" charset="0"/>
              <a:buChar char="•"/>
            </a:pPr>
            <a:endParaRPr lang="en-US" sz="500" dirty="0"/>
          </a:p>
          <a:p>
            <a:pPr marL="233363" lvl="1" algn="just" eaLnBrk="1" hangingPunct="1">
              <a:lnSpc>
                <a:spcPct val="80000"/>
              </a:lnSpc>
              <a:spcBef>
                <a:spcPts val="0"/>
              </a:spcBef>
              <a:defRPr/>
            </a:pPr>
            <a:r>
              <a:rPr lang="en-US" sz="1400" b="1" dirty="0" smtClean="0">
                <a:solidFill>
                  <a:srgbClr val="C00000"/>
                </a:solidFill>
              </a:rPr>
              <a:t>Hidden Usury: </a:t>
            </a:r>
            <a:r>
              <a:rPr lang="en-US" altLang="en-US" sz="1200" dirty="0"/>
              <a:t>Courts must examine transactions carefully to see if there is a usurious loan disguised as a legitimate transaction. When sellers of goods offer their buyers one price for a cash sale and another, higher price for a credit sale, the higher price is lawful in most cases.</a:t>
            </a:r>
          </a:p>
        </p:txBody>
      </p:sp>
    </p:spTree>
    <p:extLst>
      <p:ext uri="{BB962C8B-B14F-4D97-AF65-F5344CB8AC3E}">
        <p14:creationId xmlns:p14="http://schemas.microsoft.com/office/powerpoint/2010/main" val="3061728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62" name="Text Box 2"/>
          <p:cNvSpPr txBox="1">
            <a:spLocks noChangeArrowheads="1"/>
          </p:cNvSpPr>
          <p:nvPr/>
        </p:nvSpPr>
        <p:spPr bwMode="auto">
          <a:xfrm>
            <a:off x="2364292" y="1843551"/>
            <a:ext cx="416224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spcBef>
                <a:spcPct val="50000"/>
              </a:spcBef>
            </a:pPr>
            <a:r>
              <a:rPr lang="en-US" altLang="en-US" b="1" dirty="0">
                <a:ea typeface="Tahoma" panose="020B0604030504040204" pitchFamily="34" charset="0"/>
                <a:cs typeface="Tahoma" panose="020B0604030504040204" pitchFamily="34" charset="0"/>
              </a:rPr>
              <a:t>Contracts with Unlicensed Persons in Licensed Callings </a:t>
            </a:r>
            <a:r>
              <a:rPr lang="en-US" altLang="en-US" b="1" dirty="0" smtClean="0">
                <a:ea typeface="Tahoma" panose="020B0604030504040204" pitchFamily="34" charset="0"/>
                <a:cs typeface="Tahoma" panose="020B0604030504040204" pitchFamily="34" charset="0"/>
              </a:rPr>
              <a:t>or </a:t>
            </a:r>
            <a:r>
              <a:rPr lang="en-US" altLang="en-US" b="1" dirty="0">
                <a:ea typeface="Tahoma" panose="020B0604030504040204" pitchFamily="34" charset="0"/>
                <a:cs typeface="Tahoma" panose="020B0604030504040204" pitchFamily="34" charset="0"/>
              </a:rPr>
              <a:t>Dealings</a:t>
            </a:r>
          </a:p>
        </p:txBody>
      </p:sp>
      <p:sp>
        <p:nvSpPr>
          <p:cNvPr id="399363" name="Text Box 3"/>
          <p:cNvSpPr txBox="1">
            <a:spLocks noChangeArrowheads="1"/>
          </p:cNvSpPr>
          <p:nvPr/>
        </p:nvSpPr>
        <p:spPr bwMode="auto">
          <a:xfrm>
            <a:off x="6019800" y="2763572"/>
            <a:ext cx="23082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Fraudulent Sales</a:t>
            </a:r>
          </a:p>
        </p:txBody>
      </p:sp>
      <p:sp>
        <p:nvSpPr>
          <p:cNvPr id="399364" name="Text Box 4"/>
          <p:cNvSpPr txBox="1">
            <a:spLocks noChangeArrowheads="1"/>
          </p:cNvSpPr>
          <p:nvPr/>
        </p:nvSpPr>
        <p:spPr bwMode="auto">
          <a:xfrm>
            <a:off x="6423025" y="4054519"/>
            <a:ext cx="22810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Agreements Restraining </a:t>
            </a:r>
            <a:r>
              <a:rPr lang="en-US" altLang="en-US" b="1" dirty="0" smtClean="0">
                <a:ea typeface="Tahoma" panose="020B0604030504040204" pitchFamily="34" charset="0"/>
                <a:cs typeface="Tahoma" panose="020B0604030504040204" pitchFamily="34" charset="0"/>
              </a:rPr>
              <a:t>Trade</a:t>
            </a:r>
            <a:endParaRPr lang="en-US" altLang="en-US" b="1" dirty="0">
              <a:ea typeface="Tahoma" panose="020B0604030504040204" pitchFamily="34" charset="0"/>
              <a:cs typeface="Tahoma" panose="020B0604030504040204" pitchFamily="34" charset="0"/>
            </a:endParaRPr>
          </a:p>
        </p:txBody>
      </p:sp>
      <p:sp>
        <p:nvSpPr>
          <p:cNvPr id="399365" name="Text Box 5"/>
          <p:cNvSpPr txBox="1">
            <a:spLocks noChangeArrowheads="1"/>
          </p:cNvSpPr>
          <p:nvPr/>
        </p:nvSpPr>
        <p:spPr bwMode="auto">
          <a:xfrm>
            <a:off x="5981963" y="5401311"/>
            <a:ext cx="215882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Agreements Not to Compete</a:t>
            </a:r>
          </a:p>
        </p:txBody>
      </p:sp>
      <p:sp>
        <p:nvSpPr>
          <p:cNvPr id="399366" name="Text Box 6"/>
          <p:cNvSpPr txBox="1">
            <a:spLocks noChangeArrowheads="1"/>
          </p:cNvSpPr>
          <p:nvPr/>
        </p:nvSpPr>
        <p:spPr bwMode="auto">
          <a:xfrm>
            <a:off x="1342397" y="2739341"/>
            <a:ext cx="172528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spcBef>
                <a:spcPct val="50000"/>
              </a:spcBef>
            </a:pPr>
            <a:r>
              <a:rPr lang="en-US" altLang="en-US" b="1" dirty="0">
                <a:ea typeface="Tahoma" panose="020B0604030504040204" pitchFamily="34" charset="0"/>
                <a:cs typeface="Tahoma" panose="020B0604030504040204" pitchFamily="34" charset="0"/>
              </a:rPr>
              <a:t>Conflicts of Interests</a:t>
            </a:r>
          </a:p>
        </p:txBody>
      </p:sp>
      <p:sp>
        <p:nvSpPr>
          <p:cNvPr id="399367" name="Text Box 7"/>
          <p:cNvSpPr txBox="1">
            <a:spLocks noChangeArrowheads="1"/>
          </p:cNvSpPr>
          <p:nvPr/>
        </p:nvSpPr>
        <p:spPr bwMode="auto">
          <a:xfrm>
            <a:off x="989825" y="5400250"/>
            <a:ext cx="24161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b="1" dirty="0">
                <a:ea typeface="Tahoma" panose="020B0604030504040204" pitchFamily="34" charset="0"/>
                <a:cs typeface="Tahoma" panose="020B0604030504040204" pitchFamily="34" charset="0"/>
              </a:rPr>
              <a:t>Obstructions to Legal Process</a:t>
            </a:r>
          </a:p>
        </p:txBody>
      </p:sp>
      <p:sp>
        <p:nvSpPr>
          <p:cNvPr id="399368" name="Text Box 8"/>
          <p:cNvSpPr txBox="1">
            <a:spLocks noChangeArrowheads="1"/>
          </p:cNvSpPr>
          <p:nvPr/>
        </p:nvSpPr>
        <p:spPr bwMode="auto">
          <a:xfrm>
            <a:off x="750496" y="4084720"/>
            <a:ext cx="16943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r">
              <a:spcBef>
                <a:spcPct val="50000"/>
              </a:spcBef>
            </a:pPr>
            <a:r>
              <a:rPr lang="en-US" altLang="en-US" b="1" dirty="0">
                <a:ea typeface="Tahoma" panose="020B0604030504040204" pitchFamily="34" charset="0"/>
                <a:cs typeface="Tahoma" panose="020B0604030504040204" pitchFamily="34" charset="0"/>
              </a:rPr>
              <a:t>Usurious Agreements</a:t>
            </a:r>
          </a:p>
        </p:txBody>
      </p:sp>
      <p:grpSp>
        <p:nvGrpSpPr>
          <p:cNvPr id="399369" name="Group 9"/>
          <p:cNvGrpSpPr>
            <a:grpSpLocks/>
          </p:cNvGrpSpPr>
          <p:nvPr/>
        </p:nvGrpSpPr>
        <p:grpSpPr bwMode="auto">
          <a:xfrm>
            <a:off x="2460625" y="2564112"/>
            <a:ext cx="3962400" cy="3505200"/>
            <a:chOff x="1934" y="1276"/>
            <a:chExt cx="2496" cy="2208"/>
          </a:xfrm>
        </p:grpSpPr>
        <p:sp>
          <p:nvSpPr>
            <p:cNvPr id="399370" name="AutoShape 10"/>
            <p:cNvSpPr>
              <a:spLocks noChangeArrowheads="1"/>
            </p:cNvSpPr>
            <p:nvPr/>
          </p:nvSpPr>
          <p:spPr bwMode="auto">
            <a:xfrm>
              <a:off x="1934" y="1276"/>
              <a:ext cx="2496" cy="2208"/>
            </a:xfrm>
            <a:prstGeom prst="octagon">
              <a:avLst>
                <a:gd name="adj" fmla="val 29287"/>
              </a:avLst>
            </a:prstGeom>
            <a:solidFill>
              <a:srgbClr val="CC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2" name="Line 12"/>
            <p:cNvSpPr>
              <a:spLocks noChangeShapeType="1"/>
            </p:cNvSpPr>
            <p:nvPr/>
          </p:nvSpPr>
          <p:spPr bwMode="auto">
            <a:xfrm flipH="1">
              <a:off x="2222" y="2668"/>
              <a:ext cx="528" cy="43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3" name="Line 13"/>
            <p:cNvSpPr>
              <a:spLocks noChangeShapeType="1"/>
            </p:cNvSpPr>
            <p:nvPr/>
          </p:nvSpPr>
          <p:spPr bwMode="auto">
            <a:xfrm flipH="1">
              <a:off x="1934" y="2428"/>
              <a:ext cx="768"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4" name="Line 14"/>
            <p:cNvSpPr>
              <a:spLocks noChangeShapeType="1"/>
            </p:cNvSpPr>
            <p:nvPr/>
          </p:nvSpPr>
          <p:spPr bwMode="auto">
            <a:xfrm flipH="1" flipV="1">
              <a:off x="2270" y="1612"/>
              <a:ext cx="528" cy="48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5" name="Line 15"/>
            <p:cNvSpPr>
              <a:spLocks noChangeShapeType="1"/>
            </p:cNvSpPr>
            <p:nvPr/>
          </p:nvSpPr>
          <p:spPr bwMode="auto">
            <a:xfrm flipV="1">
              <a:off x="3182" y="1276"/>
              <a:ext cx="0" cy="624"/>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6" name="Line 16"/>
            <p:cNvSpPr>
              <a:spLocks noChangeShapeType="1"/>
            </p:cNvSpPr>
            <p:nvPr/>
          </p:nvSpPr>
          <p:spPr bwMode="auto">
            <a:xfrm flipV="1">
              <a:off x="3566" y="1612"/>
              <a:ext cx="576" cy="48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7" name="Line 17"/>
            <p:cNvSpPr>
              <a:spLocks noChangeShapeType="1"/>
            </p:cNvSpPr>
            <p:nvPr/>
          </p:nvSpPr>
          <p:spPr bwMode="auto">
            <a:xfrm>
              <a:off x="3614" y="2428"/>
              <a:ext cx="816"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8" name="Line 18"/>
            <p:cNvSpPr>
              <a:spLocks noChangeShapeType="1"/>
            </p:cNvSpPr>
            <p:nvPr/>
          </p:nvSpPr>
          <p:spPr bwMode="auto">
            <a:xfrm>
              <a:off x="3518" y="2764"/>
              <a:ext cx="624" cy="384"/>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99379" name="Oval 19"/>
            <p:cNvSpPr>
              <a:spLocks noChangeArrowheads="1"/>
            </p:cNvSpPr>
            <p:nvPr/>
          </p:nvSpPr>
          <p:spPr bwMode="auto">
            <a:xfrm>
              <a:off x="2702" y="1900"/>
              <a:ext cx="960" cy="1008"/>
            </a:xfrm>
            <a:prstGeom prst="ellipse">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15382" name="Text Box 20"/>
            <p:cNvSpPr txBox="1">
              <a:spLocks noChangeArrowheads="1"/>
            </p:cNvSpPr>
            <p:nvPr/>
          </p:nvSpPr>
          <p:spPr bwMode="auto">
            <a:xfrm>
              <a:off x="2649" y="2142"/>
              <a:ext cx="1091" cy="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r>
                <a:rPr lang="en-US" altLang="en-US" b="1" dirty="0" smtClean="0">
                  <a:ea typeface="Tahoma" panose="020B0604030504040204" pitchFamily="34" charset="0"/>
                  <a:cs typeface="Tahoma" panose="020B0604030504040204" pitchFamily="34" charset="0"/>
                </a:rPr>
                <a:t>Agreements</a:t>
              </a:r>
            </a:p>
            <a:p>
              <a:pPr algn="ctr"/>
              <a:r>
                <a:rPr lang="en-US" altLang="en-US" b="1" dirty="0" smtClean="0">
                  <a:ea typeface="Tahoma" panose="020B0604030504040204" pitchFamily="34" charset="0"/>
                  <a:cs typeface="Tahoma" panose="020B0604030504040204" pitchFamily="34" charset="0"/>
                </a:rPr>
                <a:t>Impacting</a:t>
              </a:r>
            </a:p>
            <a:p>
              <a:pPr algn="ctr"/>
              <a:r>
                <a:rPr lang="en-US" altLang="en-US" b="1" dirty="0" smtClean="0">
                  <a:ea typeface="Tahoma" panose="020B0604030504040204" pitchFamily="34" charset="0"/>
                  <a:cs typeface="Tahoma" panose="020B0604030504040204" pitchFamily="34" charset="0"/>
                </a:rPr>
                <a:t>Business</a:t>
              </a:r>
            </a:p>
            <a:p>
              <a:pPr algn="ctr"/>
              <a:endParaRPr lang="en-US" altLang="en-US" sz="2400" b="1" dirty="0">
                <a:ea typeface="Tahoma" panose="020B0604030504040204" pitchFamily="34" charset="0"/>
                <a:cs typeface="Tahoma" panose="020B0604030504040204" pitchFamily="34" charset="0"/>
              </a:endParaRPr>
            </a:p>
          </p:txBody>
        </p:sp>
      </p:grpSp>
      <p:sp>
        <p:nvSpPr>
          <p:cNvPr id="24" name="Rectangle 23"/>
          <p:cNvSpPr/>
          <p:nvPr/>
        </p:nvSpPr>
        <p:spPr>
          <a:xfrm>
            <a:off x="914402" y="851501"/>
            <a:ext cx="7099540" cy="880241"/>
          </a:xfrm>
          <a:prstGeom prst="rect">
            <a:avLst/>
          </a:prstGeom>
        </p:spPr>
        <p:txBody>
          <a:bodyPr wrap="square">
            <a:spAutoFit/>
          </a:bodyPr>
          <a:lstStyle/>
          <a:p>
            <a:pPr marL="342900" indent="-342900" algn="ctr">
              <a:lnSpc>
                <a:spcPct val="80000"/>
              </a:lnSpc>
              <a:spcBef>
                <a:spcPts val="0"/>
              </a:spcBef>
              <a:defRPr/>
            </a:pPr>
            <a:r>
              <a:rPr lang="en-US" sz="3600" b="1" dirty="0">
                <a:solidFill>
                  <a:srgbClr val="0308C9"/>
                </a:solidFill>
              </a:rPr>
              <a:t>Public Policy</a:t>
            </a:r>
          </a:p>
          <a:p>
            <a:pPr marL="342900" indent="-342900" algn="ctr">
              <a:lnSpc>
                <a:spcPct val="80000"/>
              </a:lnSpc>
              <a:spcBef>
                <a:spcPts val="0"/>
              </a:spcBef>
              <a:defRPr/>
            </a:pPr>
            <a:r>
              <a:rPr lang="en-US" sz="2800" b="1" i="1" dirty="0">
                <a:solidFill>
                  <a:srgbClr val="006600"/>
                </a:solidFill>
              </a:rPr>
              <a:t>Public Policy – </a:t>
            </a:r>
            <a:r>
              <a:rPr lang="en-US" sz="2800" b="1" i="1" dirty="0" smtClean="0">
                <a:solidFill>
                  <a:srgbClr val="006600"/>
                </a:solidFill>
              </a:rPr>
              <a:t>Business Regulation</a:t>
            </a:r>
            <a:endParaRPr lang="en-US" sz="2800" b="1" i="1" dirty="0">
              <a:solidFill>
                <a:srgbClr val="006600"/>
              </a:solidFill>
            </a:endParaRPr>
          </a:p>
        </p:txBody>
      </p:sp>
    </p:spTree>
    <p:extLst>
      <p:ext uri="{BB962C8B-B14F-4D97-AF65-F5344CB8AC3E}">
        <p14:creationId xmlns:p14="http://schemas.microsoft.com/office/powerpoint/2010/main" val="7265866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99369"/>
                                        </p:tgtEl>
                                        <p:attrNameLst>
                                          <p:attrName>style.visibility</p:attrName>
                                        </p:attrNameLst>
                                      </p:cBhvr>
                                      <p:to>
                                        <p:strVal val="visible"/>
                                      </p:to>
                                    </p:set>
                                    <p:animEffect transition="in" filter="box(out)">
                                      <p:cBhvr>
                                        <p:cTn id="7" dur="500"/>
                                        <p:tgtEl>
                                          <p:spTgt spid="3993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99362"/>
                                        </p:tgtEl>
                                        <p:attrNameLst>
                                          <p:attrName>style.visibility</p:attrName>
                                        </p:attrNameLst>
                                      </p:cBhvr>
                                      <p:to>
                                        <p:strVal val="visible"/>
                                      </p:to>
                                    </p:set>
                                  </p:childTnLst>
                                </p:cTn>
                              </p:par>
                            </p:childTnLst>
                          </p:cTn>
                        </p:par>
                        <p:par>
                          <p:cTn id="12" fill="hold" nodeType="afterGroup">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399363"/>
                                        </p:tgtEl>
                                        <p:attrNameLst>
                                          <p:attrName>style.visibility</p:attrName>
                                        </p:attrNameLst>
                                      </p:cBhvr>
                                      <p:to>
                                        <p:strVal val="visible"/>
                                      </p:to>
                                    </p:set>
                                  </p:childTnLst>
                                </p:cTn>
                              </p:par>
                            </p:childTnLst>
                          </p:cTn>
                        </p:par>
                        <p:par>
                          <p:cTn id="15" fill="hold" nodeType="afterGroup">
                            <p:stCondLst>
                              <p:cond delay="1000"/>
                            </p:stCondLst>
                            <p:childTnLst>
                              <p:par>
                                <p:cTn id="16" presetID="1" presetClass="entr" presetSubtype="0" fill="hold" grpId="0" nodeType="afterEffect">
                                  <p:stCondLst>
                                    <p:cond delay="0"/>
                                  </p:stCondLst>
                                  <p:childTnLst>
                                    <p:set>
                                      <p:cBhvr>
                                        <p:cTn id="17" dur="1" fill="hold">
                                          <p:stCondLst>
                                            <p:cond delay="499"/>
                                          </p:stCondLst>
                                        </p:cTn>
                                        <p:tgtEl>
                                          <p:spTgt spid="399364"/>
                                        </p:tgtEl>
                                        <p:attrNameLst>
                                          <p:attrName>style.visibility</p:attrName>
                                        </p:attrNameLst>
                                      </p:cBhvr>
                                      <p:to>
                                        <p:strVal val="visible"/>
                                      </p:to>
                                    </p:set>
                                  </p:childTnLst>
                                </p:cTn>
                              </p:par>
                            </p:childTnLst>
                          </p:cTn>
                        </p:par>
                        <p:par>
                          <p:cTn id="18" fill="hold" nodeType="afterGroup">
                            <p:stCondLst>
                              <p:cond delay="1500"/>
                            </p:stCondLst>
                            <p:childTnLst>
                              <p:par>
                                <p:cTn id="19" presetID="1" presetClass="entr" presetSubtype="0" fill="hold" grpId="0" nodeType="afterEffect">
                                  <p:stCondLst>
                                    <p:cond delay="0"/>
                                  </p:stCondLst>
                                  <p:childTnLst>
                                    <p:set>
                                      <p:cBhvr>
                                        <p:cTn id="20" dur="1" fill="hold">
                                          <p:stCondLst>
                                            <p:cond delay="499"/>
                                          </p:stCondLst>
                                        </p:cTn>
                                        <p:tgtEl>
                                          <p:spTgt spid="399365"/>
                                        </p:tgtEl>
                                        <p:attrNameLst>
                                          <p:attrName>style.visibility</p:attrName>
                                        </p:attrNameLst>
                                      </p:cBhvr>
                                      <p:to>
                                        <p:strVal val="visible"/>
                                      </p:to>
                                    </p:set>
                                  </p:childTnLst>
                                </p:cTn>
                              </p:par>
                            </p:childTnLst>
                          </p:cTn>
                        </p:par>
                        <p:par>
                          <p:cTn id="21" fill="hold" nodeType="afterGroup">
                            <p:stCondLst>
                              <p:cond delay="2000"/>
                            </p:stCondLst>
                            <p:childTnLst>
                              <p:par>
                                <p:cTn id="22" presetID="1" presetClass="entr" presetSubtype="0" fill="hold" grpId="0" nodeType="afterEffect">
                                  <p:stCondLst>
                                    <p:cond delay="0"/>
                                  </p:stCondLst>
                                  <p:childTnLst>
                                    <p:set>
                                      <p:cBhvr>
                                        <p:cTn id="23" dur="1" fill="hold">
                                          <p:stCondLst>
                                            <p:cond delay="499"/>
                                          </p:stCondLst>
                                        </p:cTn>
                                        <p:tgtEl>
                                          <p:spTgt spid="399366"/>
                                        </p:tgtEl>
                                        <p:attrNameLst>
                                          <p:attrName>style.visibility</p:attrName>
                                        </p:attrNameLst>
                                      </p:cBhvr>
                                      <p:to>
                                        <p:strVal val="visible"/>
                                      </p:to>
                                    </p:set>
                                  </p:childTnLst>
                                </p:cTn>
                              </p:par>
                            </p:childTnLst>
                          </p:cTn>
                        </p:par>
                        <p:par>
                          <p:cTn id="24" fill="hold" nodeType="afterGroup">
                            <p:stCondLst>
                              <p:cond delay="2500"/>
                            </p:stCondLst>
                            <p:childTnLst>
                              <p:par>
                                <p:cTn id="25" presetID="1" presetClass="entr" presetSubtype="0" fill="hold" grpId="0" nodeType="afterEffect">
                                  <p:stCondLst>
                                    <p:cond delay="0"/>
                                  </p:stCondLst>
                                  <p:childTnLst>
                                    <p:set>
                                      <p:cBhvr>
                                        <p:cTn id="26" dur="1" fill="hold">
                                          <p:stCondLst>
                                            <p:cond delay="499"/>
                                          </p:stCondLst>
                                        </p:cTn>
                                        <p:tgtEl>
                                          <p:spTgt spid="399367"/>
                                        </p:tgtEl>
                                        <p:attrNameLst>
                                          <p:attrName>style.visibility</p:attrName>
                                        </p:attrNameLst>
                                      </p:cBhvr>
                                      <p:to>
                                        <p:strVal val="visible"/>
                                      </p:to>
                                    </p:set>
                                  </p:childTnLst>
                                </p:cTn>
                              </p:par>
                            </p:childTnLst>
                          </p:cTn>
                        </p:par>
                        <p:par>
                          <p:cTn id="27" fill="hold" nodeType="afterGroup">
                            <p:stCondLst>
                              <p:cond delay="3000"/>
                            </p:stCondLst>
                            <p:childTnLst>
                              <p:par>
                                <p:cTn id="28" presetID="1" presetClass="entr" presetSubtype="0" fill="hold" grpId="0" nodeType="afterEffect">
                                  <p:stCondLst>
                                    <p:cond delay="0"/>
                                  </p:stCondLst>
                                  <p:childTnLst>
                                    <p:set>
                                      <p:cBhvr>
                                        <p:cTn id="29" dur="1" fill="hold">
                                          <p:stCondLst>
                                            <p:cond delay="499"/>
                                          </p:stCondLst>
                                        </p:cTn>
                                        <p:tgtEl>
                                          <p:spTgt spid="399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2" grpId="0" autoUpdateAnimBg="0"/>
      <p:bldP spid="399363" grpId="0" autoUpdateAnimBg="0"/>
      <p:bldP spid="399364" grpId="0" autoUpdateAnimBg="0"/>
      <p:bldP spid="399365" grpId="0" autoUpdateAnimBg="0"/>
      <p:bldP spid="399366" grpId="0" autoUpdateAnimBg="0"/>
      <p:bldP spid="399367" grpId="0" autoUpdateAnimBg="0"/>
      <p:bldP spid="39936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36430" y="990600"/>
            <a:ext cx="8522898" cy="5536900"/>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smtClean="0">
                <a:solidFill>
                  <a:schemeClr val="tx2"/>
                </a:solidFill>
              </a:rPr>
              <a:t>Case Study:</a:t>
            </a:r>
            <a:endParaRPr lang="en-US" sz="3600" dirty="0">
              <a:solidFill>
                <a:schemeClr val="tx2"/>
              </a:solidFill>
            </a:endParaRPr>
          </a:p>
          <a:p>
            <a:pPr marL="342900" indent="-342900" algn="ctr">
              <a:lnSpc>
                <a:spcPct val="80000"/>
              </a:lnSpc>
              <a:spcBef>
                <a:spcPct val="20000"/>
              </a:spcBef>
            </a:pPr>
            <a:r>
              <a:rPr lang="en-US" sz="3500" b="1" dirty="0" smtClean="0">
                <a:solidFill>
                  <a:srgbClr val="CC0000"/>
                </a:solidFill>
              </a:rPr>
              <a:t>Allegheny College v. National Chautauqua Bank</a:t>
            </a:r>
            <a:endParaRPr lang="en-US" sz="3500" b="1" dirty="0">
              <a:solidFill>
                <a:srgbClr val="CC0000"/>
              </a:solidFill>
            </a:endParaRPr>
          </a:p>
          <a:p>
            <a:pPr marL="342900" indent="-342900" algn="ctr">
              <a:lnSpc>
                <a:spcPct val="80000"/>
              </a:lnSpc>
              <a:spcBef>
                <a:spcPct val="20000"/>
              </a:spcBef>
            </a:pPr>
            <a:r>
              <a:rPr lang="en-US" sz="3000" b="1" dirty="0" smtClean="0">
                <a:solidFill>
                  <a:srgbClr val="002060"/>
                </a:solidFill>
              </a:rPr>
              <a:t>Consideration as a Condition of Contract</a:t>
            </a:r>
          </a:p>
          <a:p>
            <a:pPr marL="342900" indent="-342900" algn="ctr">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smtClean="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smtClean="0"/>
              <a:t>The </a:t>
            </a:r>
            <a:r>
              <a:rPr lang="en-US" sz="1600" b="1" dirty="0"/>
              <a:t>s</a:t>
            </a:r>
            <a:r>
              <a:rPr lang="en-US" sz="1600" b="1" dirty="0" smtClean="0"/>
              <a:t>cholarship that led to a lawsuit</a:t>
            </a:r>
            <a:endParaRPr lang="en-US" sz="2000" b="1" dirty="0">
              <a:solidFill>
                <a:srgbClr val="CC000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1049" y="3001101"/>
            <a:ext cx="6702725" cy="2947113"/>
          </a:xfrm>
          <a:prstGeom prst="rect">
            <a:avLst/>
          </a:prstGeom>
        </p:spPr>
      </p:pic>
    </p:spTree>
    <p:extLst>
      <p:ext uri="{BB962C8B-B14F-4D97-AF65-F5344CB8AC3E}">
        <p14:creationId xmlns:p14="http://schemas.microsoft.com/office/powerpoint/2010/main" val="3893199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265783"/>
          </a:xfrm>
          <a:prstGeom prst="rect">
            <a:avLst/>
          </a:prstGeom>
          <a:solidFill>
            <a:schemeClr val="accent3"/>
          </a:solidFill>
        </p:spPr>
        <p:txBody>
          <a:bodyPr wrap="square">
            <a:spAutoFit/>
          </a:bodyPr>
          <a:lstStyle/>
          <a:p>
            <a:pPr>
              <a:lnSpc>
                <a:spcPct val="80000"/>
              </a:lnSpc>
              <a:defRPr/>
            </a:pPr>
            <a:r>
              <a:rPr lang="en-US" sz="3200" b="1" dirty="0" smtClean="0"/>
              <a:t>Last Time: We Spoke About</a:t>
            </a:r>
            <a:r>
              <a:rPr lang="en-US" sz="3200" b="1" dirty="0"/>
              <a:t>:</a:t>
            </a:r>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Contractual Capacity</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/Minors / Incompetents / Intoxication</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Mistake</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Unilateral Mistake / Mutual Mistake / Transcriptions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Deception or Pressure</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Intentional Misrepresentation/Fraud/</a:t>
            </a:r>
            <a:r>
              <a:rPr lang="en-US" b="1" i="1" dirty="0" err="1" smtClean="0">
                <a:solidFill>
                  <a:srgbClr val="C00000"/>
                </a:solidFill>
              </a:rPr>
              <a:t>NonDisclosure</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a:t>
            </a:r>
            <a:r>
              <a:rPr lang="en-US" sz="2600" b="1" dirty="0" smtClean="0">
                <a:solidFill>
                  <a:srgbClr val="002060"/>
                </a:solidFill>
              </a:rPr>
              <a:t>Case </a:t>
            </a:r>
            <a:r>
              <a:rPr lang="en-US" sz="2600" b="1" dirty="0">
                <a:solidFill>
                  <a:srgbClr val="002060"/>
                </a:solidFill>
              </a:rPr>
              <a:t>– </a:t>
            </a:r>
            <a:r>
              <a:rPr lang="en-US" sz="2600" b="1" dirty="0" smtClean="0">
                <a:solidFill>
                  <a:srgbClr val="002060"/>
                </a:solidFill>
              </a:rPr>
              <a:t>Gerstein v. Broad Hollow Co.</a:t>
            </a:r>
            <a:endParaRPr lang="en-US" sz="2600" b="1" dirty="0">
              <a:solidFill>
                <a:srgbClr val="002060"/>
              </a:solidFill>
            </a:endParaRPr>
          </a:p>
          <a:p>
            <a:pPr algn="ctr">
              <a:defRPr/>
            </a:pPr>
            <a:r>
              <a:rPr lang="en-US" sz="2400" b="1" i="1" dirty="0">
                <a:solidFill>
                  <a:srgbClr val="C00000"/>
                </a:solidFill>
              </a:rPr>
              <a:t>     </a:t>
            </a:r>
            <a:r>
              <a:rPr lang="en-US" b="1" i="1" dirty="0" smtClean="0">
                <a:solidFill>
                  <a:srgbClr val="C00000"/>
                </a:solidFill>
              </a:rPr>
              <a:t>Requirement of Free Will to Contract</a:t>
            </a:r>
            <a:endParaRPr lang="en-US" b="1" dirty="0">
              <a:solidFill>
                <a:srgbClr val="C00000"/>
              </a:solidFill>
            </a:endParaRPr>
          </a:p>
        </p:txBody>
      </p:sp>
    </p:spTree>
    <p:extLst>
      <p:ext uri="{BB962C8B-B14F-4D97-AF65-F5344CB8AC3E}">
        <p14:creationId xmlns:p14="http://schemas.microsoft.com/office/powerpoint/2010/main" val="39190343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2118014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635115"/>
          </a:xfrm>
          <a:prstGeom prst="rect">
            <a:avLst/>
          </a:prstGeom>
          <a:solidFill>
            <a:schemeClr val="accent3"/>
          </a:solidFill>
        </p:spPr>
        <p:txBody>
          <a:bodyPr wrap="square">
            <a:spAutoFit/>
          </a:bodyPr>
          <a:lstStyle/>
          <a:p>
            <a:pPr>
              <a:lnSpc>
                <a:spcPct val="80000"/>
              </a:lnSpc>
              <a:defRPr/>
            </a:pPr>
            <a:r>
              <a:rPr lang="en-US" sz="3200" b="1" dirty="0" smtClean="0"/>
              <a:t>Tonight: We Will Speak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Consideration</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 General Principals / Exceptions</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Legality</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Definitions / General Principals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Public Policy</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Definitions / Public Welfare Agreements / Violations</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a:t>
            </a:r>
            <a:r>
              <a:rPr lang="en-US" sz="2400" b="1" dirty="0">
                <a:solidFill>
                  <a:srgbClr val="000066"/>
                </a:solidFill>
              </a:rPr>
              <a:t>Class </a:t>
            </a:r>
            <a:r>
              <a:rPr lang="en-US" sz="2400" b="1" dirty="0" smtClean="0">
                <a:solidFill>
                  <a:srgbClr val="000066"/>
                </a:solidFill>
              </a:rPr>
              <a:t>Case </a:t>
            </a:r>
            <a:r>
              <a:rPr lang="en-US" sz="2400" b="1" dirty="0">
                <a:solidFill>
                  <a:srgbClr val="000066"/>
                </a:solidFill>
              </a:rPr>
              <a:t>– Allegheny College v. </a:t>
            </a:r>
            <a:r>
              <a:rPr lang="en-US" sz="2400" b="1" dirty="0" smtClean="0">
                <a:solidFill>
                  <a:srgbClr val="000066"/>
                </a:solidFill>
              </a:rPr>
              <a:t>National</a:t>
            </a:r>
          </a:p>
          <a:p>
            <a:pPr algn="ctr">
              <a:defRPr/>
            </a:pPr>
            <a:r>
              <a:rPr lang="en-US" sz="2400" b="1" dirty="0" smtClean="0">
                <a:solidFill>
                  <a:srgbClr val="000066"/>
                </a:solidFill>
              </a:rPr>
              <a:t>Chautauqua </a:t>
            </a:r>
            <a:r>
              <a:rPr lang="en-US" sz="2400" b="1" dirty="0">
                <a:solidFill>
                  <a:srgbClr val="000066"/>
                </a:solidFill>
              </a:rPr>
              <a:t>County </a:t>
            </a:r>
            <a:r>
              <a:rPr lang="en-US" sz="2400" b="1" dirty="0" smtClean="0">
                <a:solidFill>
                  <a:srgbClr val="000066"/>
                </a:solidFill>
              </a:rPr>
              <a:t>Bank</a:t>
            </a:r>
            <a:endParaRPr lang="en-US" sz="2400" b="1" dirty="0">
              <a:solidFill>
                <a:srgbClr val="000066"/>
              </a:solidFill>
            </a:endParaRPr>
          </a:p>
          <a:p>
            <a:pPr algn="ctr">
              <a:defRPr/>
            </a:pPr>
            <a:r>
              <a:rPr lang="en-US" sz="2400" b="1" i="1" dirty="0">
                <a:solidFill>
                  <a:srgbClr val="C00000"/>
                </a:solidFill>
              </a:rPr>
              <a:t>     </a:t>
            </a:r>
            <a:r>
              <a:rPr lang="en-US" b="1" i="1" dirty="0" smtClean="0">
                <a:solidFill>
                  <a:srgbClr val="C00000"/>
                </a:solidFill>
              </a:rPr>
              <a:t>Consideration as a Condition of Contract</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r>
              <a:rPr lang="en-US" sz="5900" b="1" i="1" dirty="0" smtClean="0">
                <a:solidFill>
                  <a:srgbClr val="C00000"/>
                </a:solidFill>
              </a:rPr>
              <a:t>Public Policy</a:t>
            </a:r>
            <a:endParaRPr lang="en-US" sz="59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Definitions</a:t>
            </a:r>
            <a:endParaRPr lang="en-US" sz="32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General Principles – Public Policy</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Agreements Affecting Public Welfare</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Agreements Contrary to Public Policy</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Gambling Wagers and Lotteries</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Business Regulation</a:t>
            </a:r>
            <a:endParaRPr lang="en-US" sz="3200" b="1" i="1" dirty="0">
              <a:solidFill>
                <a:srgbClr val="0033CC"/>
              </a:solidFill>
            </a:endParaRP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Effect of Violation</a:t>
            </a:r>
            <a:endParaRPr lang="en-US" altLang="en-US" sz="2000" b="1" i="1" dirty="0">
              <a:solidFill>
                <a:srgbClr val="C00000"/>
              </a:solidFill>
            </a:endParaRP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Statutory Regulation of Contracts</a:t>
            </a:r>
            <a:endParaRPr lang="en-US" altLang="en-US" sz="2000" b="1" i="1" dirty="0">
              <a:solidFill>
                <a:srgbClr val="C00000"/>
              </a:solidFill>
            </a:endParaRP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Licensed Callings or Dealings</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Contracts in Restraint of Trade</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Agreements Not to Compete</a:t>
            </a:r>
          </a:p>
          <a:p>
            <a:pPr marL="742950" lvl="1" indent="-285750" eaLnBrk="1" hangingPunct="1">
              <a:buFont typeface="Arial" panose="020B0604020202020204" pitchFamily="34" charset="0"/>
              <a:buChar char="•"/>
              <a:tabLst>
                <a:tab pos="914400" algn="l"/>
              </a:tabLst>
              <a:defRPr/>
            </a:pPr>
            <a:r>
              <a:rPr lang="en-US" altLang="en-US" sz="2000" b="1" i="1" dirty="0" smtClean="0">
                <a:solidFill>
                  <a:srgbClr val="C00000"/>
                </a:solidFill>
              </a:rPr>
              <a:t>Usury</a:t>
            </a:r>
            <a:endParaRPr lang="en-US" altLang="en-US" sz="2000" b="1" i="1" dirty="0">
              <a:solidFill>
                <a:srgbClr val="C00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algn="ctr">
              <a:lnSpc>
                <a:spcPct val="120000"/>
              </a:lnSpc>
              <a:spcBef>
                <a:spcPts val="0"/>
              </a:spcBef>
              <a:defRPr/>
            </a:pPr>
            <a:endParaRPr lang="en-US" sz="5400" b="1" i="1" dirty="0" smtClean="0">
              <a:solidFill>
                <a:srgbClr val="C00000"/>
              </a:solidFill>
            </a:endParaRPr>
          </a:p>
          <a:p>
            <a:pPr algn="ctr">
              <a:lnSpc>
                <a:spcPct val="120000"/>
              </a:lnSpc>
              <a:spcBef>
                <a:spcPts val="0"/>
              </a:spcBef>
              <a:defRPr/>
            </a:pPr>
            <a:r>
              <a:rPr lang="en-US" sz="5400" b="1" i="1" dirty="0" smtClean="0">
                <a:solidFill>
                  <a:srgbClr val="C00000"/>
                </a:solidFill>
              </a:rPr>
              <a:t>Part One</a:t>
            </a:r>
          </a:p>
          <a:p>
            <a:pPr marL="342900" indent="-342900" algn="ctr">
              <a:lnSpc>
                <a:spcPct val="120000"/>
              </a:lnSpc>
              <a:spcBef>
                <a:spcPts val="0"/>
              </a:spcBef>
              <a:defRPr/>
            </a:pPr>
            <a:r>
              <a:rPr lang="en-US" sz="5400" b="1" i="1" dirty="0">
                <a:solidFill>
                  <a:srgbClr val="0308C9"/>
                </a:solidFill>
              </a:rPr>
              <a:t>Public Policy</a:t>
            </a:r>
          </a:p>
          <a:p>
            <a:pPr algn="ctr">
              <a:lnSpc>
                <a:spcPct val="120000"/>
              </a:lnSpc>
              <a:spcBef>
                <a:spcPts val="0"/>
              </a:spcBef>
              <a:defRPr/>
            </a:pPr>
            <a:r>
              <a:rPr lang="en-US" sz="4400" b="1" i="1" dirty="0">
                <a:solidFill>
                  <a:srgbClr val="008000"/>
                </a:solidFill>
              </a:rPr>
              <a:t>Definitions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5</a:t>
            </a:fld>
            <a:endParaRPr lang="en-US" dirty="0"/>
          </a:p>
        </p:txBody>
      </p:sp>
    </p:spTree>
    <p:extLst>
      <p:ext uri="{BB962C8B-B14F-4D97-AF65-F5344CB8AC3E}">
        <p14:creationId xmlns:p14="http://schemas.microsoft.com/office/powerpoint/2010/main" val="3595785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Public Policy</a:t>
            </a:r>
          </a:p>
          <a:p>
            <a:pPr marL="342900" indent="-342900" algn="ctr">
              <a:lnSpc>
                <a:spcPct val="75000"/>
              </a:lnSpc>
              <a:spcBef>
                <a:spcPct val="20000"/>
              </a:spcBef>
              <a:defRPr/>
            </a:pPr>
            <a:r>
              <a:rPr lang="en-US" sz="2800" b="1" i="1" dirty="0" smtClean="0">
                <a:solidFill>
                  <a:srgbClr val="006600"/>
                </a:solidFill>
              </a:rPr>
              <a:t>Definition -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smtClean="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smtClean="0">
                <a:solidFill>
                  <a:srgbClr val="C00000"/>
                </a:solidFill>
              </a:rPr>
              <a:t>“An agreement between </a:t>
            </a:r>
          </a:p>
          <a:p>
            <a:pPr algn="just">
              <a:lnSpc>
                <a:spcPct val="130000"/>
              </a:lnSpc>
              <a:spcBef>
                <a:spcPts val="0"/>
              </a:spcBef>
              <a:defRPr/>
            </a:pPr>
            <a:r>
              <a:rPr lang="en-US" sz="2600" b="1" i="1" dirty="0" smtClean="0">
                <a:solidFill>
                  <a:srgbClr val="C00000"/>
                </a:solidFill>
              </a:rPr>
              <a:t>two or more parties </a:t>
            </a:r>
          </a:p>
          <a:p>
            <a:pPr algn="just">
              <a:lnSpc>
                <a:spcPct val="130000"/>
              </a:lnSpc>
              <a:spcBef>
                <a:spcPts val="0"/>
              </a:spcBef>
              <a:defRPr/>
            </a:pPr>
            <a:r>
              <a:rPr lang="en-US" sz="2600" b="1" i="1" dirty="0" smtClean="0">
                <a:solidFill>
                  <a:srgbClr val="C00000"/>
                </a:solidFill>
              </a:rPr>
              <a:t>creating obligations </a:t>
            </a:r>
          </a:p>
          <a:p>
            <a:pPr algn="just">
              <a:lnSpc>
                <a:spcPct val="130000"/>
              </a:lnSpc>
              <a:spcBef>
                <a:spcPts val="0"/>
              </a:spcBef>
              <a:defRPr/>
            </a:pPr>
            <a:r>
              <a:rPr lang="en-US" sz="2600" b="1" i="1" dirty="0" smtClean="0">
                <a:solidFill>
                  <a:srgbClr val="C00000"/>
                </a:solidFill>
              </a:rPr>
              <a:t>that are enforceable </a:t>
            </a:r>
          </a:p>
          <a:p>
            <a:pPr algn="just">
              <a:lnSpc>
                <a:spcPct val="130000"/>
              </a:lnSpc>
              <a:spcBef>
                <a:spcPts val="0"/>
              </a:spcBef>
              <a:defRPr/>
            </a:pPr>
            <a:r>
              <a:rPr lang="en-US" sz="2600" b="1" i="1" dirty="0" smtClean="0">
                <a:solidFill>
                  <a:srgbClr val="C00000"/>
                </a:solidFill>
              </a:rPr>
              <a:t>or otherwise recognizable </a:t>
            </a:r>
          </a:p>
          <a:p>
            <a:pPr algn="just">
              <a:lnSpc>
                <a:spcPct val="130000"/>
              </a:lnSpc>
              <a:spcBef>
                <a:spcPts val="0"/>
              </a:spcBef>
              <a:defRPr/>
            </a:pPr>
            <a:r>
              <a:rPr lang="en-US" sz="2600" b="1" i="1" dirty="0" smtClean="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6</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Public Policy</a:t>
            </a:r>
            <a:endParaRPr lang="en-US" sz="3600" b="1" dirty="0">
              <a:solidFill>
                <a:srgbClr val="0308C9"/>
              </a:solidFill>
            </a:endParaRPr>
          </a:p>
          <a:p>
            <a:pPr marL="342900" indent="-342900" algn="ctr">
              <a:lnSpc>
                <a:spcPct val="75000"/>
              </a:lnSpc>
              <a:spcBef>
                <a:spcPct val="20000"/>
              </a:spcBef>
              <a:defRPr/>
            </a:pPr>
            <a:r>
              <a:rPr lang="en-US" sz="2800" b="1" i="1" dirty="0" smtClean="0">
                <a:solidFill>
                  <a:srgbClr val="006600"/>
                </a:solidFill>
              </a:rPr>
              <a:t>Definition - Elements of a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In Accordance with Common Law, the </a:t>
            </a:r>
            <a:r>
              <a:rPr lang="en-US" sz="2400" b="1" dirty="0" smtClean="0">
                <a:solidFill>
                  <a:srgbClr val="0308C9"/>
                </a:solidFill>
              </a:rPr>
              <a:t>Elements of a Contract </a:t>
            </a:r>
            <a:r>
              <a:rPr lang="en-US" sz="2400" b="1" dirty="0" smtClean="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a:t>
            </a:r>
            <a:r>
              <a:rPr lang="en-US" altLang="en-US" sz="2400" b="1" i="1" dirty="0" smtClean="0">
                <a:solidFill>
                  <a:srgbClr val="C00000"/>
                </a:solidFill>
              </a:rPr>
              <a:t>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etween </a:t>
            </a:r>
            <a:r>
              <a:rPr lang="en-US" altLang="en-US" sz="2400" b="1" i="1" dirty="0">
                <a:solidFill>
                  <a:srgbClr val="C00000"/>
                </a:solidFill>
              </a:rPr>
              <a:t>C</a:t>
            </a:r>
            <a:r>
              <a:rPr lang="en-US" altLang="en-US" sz="2400" b="1" i="1" dirty="0" smtClean="0">
                <a:solidFill>
                  <a:srgbClr val="C00000"/>
                </a:solidFill>
              </a:rPr>
              <a:t>ompetent </a:t>
            </a:r>
            <a:r>
              <a:rPr lang="en-US" altLang="en-US" sz="2400" b="1" i="1" dirty="0">
                <a:solidFill>
                  <a:srgbClr val="C00000"/>
                </a:solidFill>
              </a:rPr>
              <a:t>P</a:t>
            </a:r>
            <a:r>
              <a:rPr lang="en-US" altLang="en-US" sz="2400" b="1" i="1" dirty="0" smtClean="0">
                <a:solidFill>
                  <a:srgbClr val="C00000"/>
                </a:solidFill>
              </a:rPr>
              <a:t>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ased </a:t>
            </a:r>
            <a:r>
              <a:rPr lang="en-US" altLang="en-US" sz="2400" b="1" i="1" dirty="0">
                <a:solidFill>
                  <a:srgbClr val="C00000"/>
                </a:solidFill>
              </a:rPr>
              <a:t>on </a:t>
            </a:r>
            <a:r>
              <a:rPr lang="en-US" altLang="en-US" sz="2400" b="1" i="1" dirty="0" smtClean="0">
                <a:solidFill>
                  <a:srgbClr val="C00000"/>
                </a:solidFill>
              </a:rPr>
              <a:t>Genuine </a:t>
            </a:r>
            <a:r>
              <a:rPr lang="en-US" altLang="en-US" sz="2400" b="1" i="1" dirty="0">
                <a:solidFill>
                  <a:srgbClr val="C00000"/>
                </a:solidFill>
              </a:rPr>
              <a:t>A</a:t>
            </a:r>
            <a:r>
              <a:rPr lang="en-US" altLang="en-US" sz="2400" b="1" i="1" dirty="0" smtClean="0">
                <a:solidFill>
                  <a:srgbClr val="C00000"/>
                </a:solidFill>
              </a:rPr>
              <a:t>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a:t>
            </a:r>
            <a:r>
              <a:rPr lang="en-US" altLang="en-US" sz="2400" b="1" i="1" dirty="0" smtClean="0">
                <a:solidFill>
                  <a:srgbClr val="C00000"/>
                </a:solidFill>
              </a:rPr>
              <a:t>upported </a:t>
            </a:r>
            <a:r>
              <a:rPr lang="en-US" altLang="en-US" sz="2400" b="1" i="1" dirty="0">
                <a:solidFill>
                  <a:srgbClr val="C00000"/>
                </a:solidFill>
              </a:rPr>
              <a:t>by C</a:t>
            </a:r>
            <a:r>
              <a:rPr lang="en-US" altLang="en-US" sz="2400" b="1" i="1" dirty="0" smtClean="0">
                <a:solidFill>
                  <a:srgbClr val="C00000"/>
                </a:solidFill>
              </a:rPr>
              <a:t>onsideration,</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for </a:t>
            </a:r>
            <a:r>
              <a:rPr lang="en-US" altLang="en-US" sz="2400" b="1" i="1" dirty="0">
                <a:solidFill>
                  <a:srgbClr val="C00000"/>
                </a:solidFill>
              </a:rPr>
              <a:t>L</a:t>
            </a:r>
            <a:r>
              <a:rPr lang="en-US" altLang="en-US" sz="2400" b="1" i="1" dirty="0" smtClean="0">
                <a:solidFill>
                  <a:srgbClr val="C00000"/>
                </a:solidFill>
              </a:rPr>
              <a:t>awful </a:t>
            </a:r>
            <a:r>
              <a:rPr lang="en-US" altLang="en-US" sz="2400" b="1" i="1" dirty="0">
                <a:solidFill>
                  <a:srgbClr val="C00000"/>
                </a:solidFill>
              </a:rPr>
              <a:t>P</a:t>
            </a:r>
            <a:r>
              <a:rPr lang="en-US" altLang="en-US" sz="2400" b="1" i="1" dirty="0" smtClean="0">
                <a:solidFill>
                  <a:srgbClr val="C00000"/>
                </a:solidFill>
              </a:rPr>
              <a:t>urpose </a:t>
            </a:r>
            <a:r>
              <a:rPr lang="en-US" altLang="en-US" sz="2400" b="1" i="1" dirty="0">
                <a:solidFill>
                  <a:srgbClr val="C00000"/>
                </a:solidFill>
              </a:rPr>
              <a:t>S</a:t>
            </a:r>
            <a:r>
              <a:rPr lang="en-US" altLang="en-US" sz="2400" b="1" i="1" dirty="0" smtClean="0">
                <a:solidFill>
                  <a:srgbClr val="C00000"/>
                </a:solidFill>
              </a:rPr>
              <a:t>ubject </a:t>
            </a:r>
            <a:r>
              <a:rPr lang="en-US" altLang="en-US" sz="2400" b="1" i="1" dirty="0">
                <a:solidFill>
                  <a:srgbClr val="C00000"/>
                </a:solidFill>
              </a:rPr>
              <a:t>M</a:t>
            </a:r>
            <a:r>
              <a:rPr lang="en-US" altLang="en-US" sz="2400" b="1" i="1" dirty="0" smtClean="0">
                <a:solidFill>
                  <a:srgbClr val="C00000"/>
                </a:solidFill>
              </a:rPr>
              <a:t>atter,</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in </a:t>
            </a:r>
            <a:r>
              <a:rPr lang="en-US" altLang="en-US" sz="2400" b="1" i="1" dirty="0">
                <a:solidFill>
                  <a:srgbClr val="C00000"/>
                </a:solidFill>
              </a:rPr>
              <a:t>L</a:t>
            </a:r>
            <a:r>
              <a:rPr lang="en-US" altLang="en-US" sz="2400" b="1" i="1" dirty="0" smtClean="0">
                <a:solidFill>
                  <a:srgbClr val="C00000"/>
                </a:solidFill>
              </a:rPr>
              <a:t>egal </a:t>
            </a:r>
            <a:r>
              <a:rPr lang="en-US" altLang="en-US" sz="2400" b="1" i="1" dirty="0">
                <a:solidFill>
                  <a:srgbClr val="C00000"/>
                </a:solidFill>
              </a:rPr>
              <a:t>F</a:t>
            </a:r>
            <a:r>
              <a:rPr lang="en-US" altLang="en-US" sz="2400" b="1" i="1" dirty="0" smtClean="0">
                <a:solidFill>
                  <a:srgbClr val="C00000"/>
                </a:solidFill>
              </a:rPr>
              <a:t>orm</a:t>
            </a:r>
            <a:r>
              <a:rPr lang="en-US" altLang="en-US" sz="2400" b="1" i="1" dirty="0">
                <a:solidFill>
                  <a:srgbClr val="C00000"/>
                </a:solidFill>
              </a:rPr>
              <a:t>.</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9513"/>
            <a:ext cx="8382000" cy="5808453"/>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308C9"/>
                </a:solidFill>
              </a:rPr>
              <a:t>Public Policy</a:t>
            </a:r>
          </a:p>
          <a:p>
            <a:pPr marL="342900" indent="-342900" algn="ctr">
              <a:lnSpc>
                <a:spcPct val="95000"/>
              </a:lnSpc>
              <a:spcBef>
                <a:spcPts val="0"/>
              </a:spcBef>
              <a:defRPr/>
            </a:pPr>
            <a:r>
              <a:rPr lang="en-US" sz="2800" b="1" i="1" dirty="0" smtClean="0">
                <a:solidFill>
                  <a:srgbClr val="006600"/>
                </a:solidFill>
              </a:rPr>
              <a:t>Definition – Legality and Public Policy</a:t>
            </a:r>
            <a:endParaRPr lang="en-US" sz="2800" b="1" i="1" dirty="0">
              <a:solidFill>
                <a:srgbClr val="006600"/>
              </a:solidFill>
            </a:endParaRPr>
          </a:p>
          <a:p>
            <a:pPr>
              <a:lnSpc>
                <a:spcPct val="95000"/>
              </a:lnSpc>
              <a:spcBef>
                <a:spcPts val="0"/>
              </a:spcBef>
              <a:defRPr/>
            </a:pPr>
            <a:endParaRPr lang="en-US" sz="1000" b="1" i="1" dirty="0"/>
          </a:p>
          <a:p>
            <a:pPr algn="just">
              <a:lnSpc>
                <a:spcPct val="95000"/>
              </a:lnSpc>
              <a:spcBef>
                <a:spcPts val="0"/>
              </a:spcBef>
              <a:defRPr/>
            </a:pPr>
            <a:r>
              <a:rPr lang="en-US" sz="2000" b="1" dirty="0" smtClean="0"/>
              <a:t>To be a valid </a:t>
            </a:r>
            <a:r>
              <a:rPr lang="en-US" sz="2000" b="1" dirty="0" smtClean="0">
                <a:solidFill>
                  <a:srgbClr val="0308C9"/>
                </a:solidFill>
              </a:rPr>
              <a:t>Contract, </a:t>
            </a:r>
            <a:r>
              <a:rPr lang="en-US" sz="2000" b="1" dirty="0" smtClean="0"/>
              <a:t>it </a:t>
            </a:r>
            <a:r>
              <a:rPr lang="en-US" sz="2000" b="1" dirty="0"/>
              <a:t>must be </a:t>
            </a:r>
            <a:r>
              <a:rPr lang="en-US" altLang="en-US" sz="2000" b="1" i="1" dirty="0" smtClean="0">
                <a:solidFill>
                  <a:srgbClr val="C00000"/>
                </a:solidFill>
              </a:rPr>
              <a:t>for a lawful purpose subject matter.</a:t>
            </a:r>
            <a:endParaRPr lang="en-US" altLang="en-US" sz="2000" b="1" i="1" dirty="0">
              <a:solidFill>
                <a:srgbClr val="C00000"/>
              </a:solidFill>
            </a:endParaRPr>
          </a:p>
          <a:p>
            <a:pPr algn="just">
              <a:lnSpc>
                <a:spcPct val="95000"/>
              </a:lnSpc>
              <a:spcBef>
                <a:spcPts val="0"/>
              </a:spcBef>
              <a:defRPr/>
            </a:pPr>
            <a:endParaRPr lang="en-US" altLang="en-US" sz="1000" b="1" i="1" dirty="0">
              <a:solidFill>
                <a:srgbClr val="C00000"/>
              </a:solidFill>
            </a:endParaRPr>
          </a:p>
          <a:p>
            <a:pPr algn="just">
              <a:lnSpc>
                <a:spcPct val="95000"/>
              </a:lnSpc>
              <a:spcBef>
                <a:spcPts val="0"/>
              </a:spcBef>
              <a:defRPr/>
            </a:pPr>
            <a:r>
              <a:rPr lang="en-US" altLang="en-US" sz="1600" b="1" dirty="0" smtClean="0"/>
              <a:t>Contracts which are deemed invalid because of </a:t>
            </a:r>
            <a:r>
              <a:rPr lang="en-US" altLang="en-US" sz="1600" b="1" dirty="0" smtClean="0">
                <a:solidFill>
                  <a:srgbClr val="0000FF"/>
                </a:solidFill>
              </a:rPr>
              <a:t>Public Policy </a:t>
            </a:r>
            <a:r>
              <a:rPr lang="en-US" altLang="en-US" sz="1600" b="1" dirty="0" smtClean="0"/>
              <a:t>are the same as those which fail for the lack of a </a:t>
            </a:r>
            <a:r>
              <a:rPr lang="en-US" altLang="en-US" sz="1600" b="1" dirty="0" smtClean="0">
                <a:solidFill>
                  <a:srgbClr val="C00000"/>
                </a:solidFill>
              </a:rPr>
              <a:t>lawful purpose subject matter.</a:t>
            </a:r>
          </a:p>
          <a:p>
            <a:pPr algn="just">
              <a:lnSpc>
                <a:spcPct val="95000"/>
              </a:lnSpc>
              <a:spcBef>
                <a:spcPts val="0"/>
              </a:spcBef>
              <a:defRPr/>
            </a:pPr>
            <a:r>
              <a:rPr lang="en-US" altLang="en-US" sz="1600" b="1" dirty="0" smtClean="0"/>
              <a:t> </a:t>
            </a:r>
          </a:p>
          <a:p>
            <a:pPr algn="just">
              <a:lnSpc>
                <a:spcPct val="95000"/>
              </a:lnSpc>
              <a:spcBef>
                <a:spcPts val="0"/>
              </a:spcBef>
              <a:defRPr/>
            </a:pPr>
            <a:r>
              <a:rPr lang="en-US" altLang="en-US" sz="1600" b="1" dirty="0" smtClean="0"/>
              <a:t>According </a:t>
            </a:r>
            <a:r>
              <a:rPr lang="en-US" altLang="en-US" sz="1600" b="1" dirty="0"/>
              <a:t>to Black’s law dictionary, </a:t>
            </a:r>
            <a:r>
              <a:rPr lang="en-US" altLang="en-US" sz="1600" b="1" i="1" dirty="0" smtClean="0">
                <a:solidFill>
                  <a:srgbClr val="0308C9"/>
                </a:solidFill>
              </a:rPr>
              <a:t>Public Policy</a:t>
            </a:r>
            <a:r>
              <a:rPr lang="en-US" altLang="en-US" sz="1600" b="1" i="1" dirty="0" smtClean="0">
                <a:solidFill>
                  <a:srgbClr val="C00000"/>
                </a:solidFill>
              </a:rPr>
              <a:t> </a:t>
            </a:r>
            <a:r>
              <a:rPr lang="en-US" altLang="en-US" sz="1600" b="1" dirty="0" smtClean="0"/>
              <a:t>is </a:t>
            </a:r>
            <a:r>
              <a:rPr lang="en-US" altLang="en-US" sz="1600" b="1" dirty="0"/>
              <a:t>defined as</a:t>
            </a:r>
            <a:r>
              <a:rPr lang="en-US" altLang="en-US" sz="1600" b="1" dirty="0" smtClean="0"/>
              <a:t>:</a:t>
            </a:r>
          </a:p>
          <a:p>
            <a:pPr algn="just">
              <a:lnSpc>
                <a:spcPct val="95000"/>
              </a:lnSpc>
              <a:spcBef>
                <a:spcPts val="0"/>
              </a:spcBef>
              <a:defRPr/>
            </a:pPr>
            <a:r>
              <a:rPr lang="en-US" altLang="en-US" sz="1000" b="1" dirty="0" smtClean="0"/>
              <a:t> </a:t>
            </a:r>
            <a:endParaRPr lang="en-US" altLang="en-US" sz="1000" b="1" dirty="0"/>
          </a:p>
          <a:p>
            <a:pPr algn="just">
              <a:lnSpc>
                <a:spcPct val="95000"/>
              </a:lnSpc>
              <a:spcBef>
                <a:spcPts val="0"/>
              </a:spcBef>
              <a:defRPr/>
            </a:pPr>
            <a:r>
              <a:rPr lang="en-US" altLang="en-US" sz="2200" b="1" i="1" dirty="0" smtClean="0">
                <a:solidFill>
                  <a:srgbClr val="C00000"/>
                </a:solidFill>
              </a:rPr>
              <a:t>“Broadly, principles and standards regarded</a:t>
            </a:r>
          </a:p>
          <a:p>
            <a:pPr algn="just">
              <a:lnSpc>
                <a:spcPct val="95000"/>
              </a:lnSpc>
              <a:spcBef>
                <a:spcPts val="0"/>
              </a:spcBef>
              <a:defRPr/>
            </a:pPr>
            <a:r>
              <a:rPr lang="en-US" altLang="en-US" sz="2200" b="1" i="1" dirty="0">
                <a:solidFill>
                  <a:srgbClr val="C00000"/>
                </a:solidFill>
              </a:rPr>
              <a:t>b</a:t>
            </a:r>
            <a:r>
              <a:rPr lang="en-US" altLang="en-US" sz="2200" b="1" i="1" dirty="0" smtClean="0">
                <a:solidFill>
                  <a:srgbClr val="C00000"/>
                </a:solidFill>
              </a:rPr>
              <a:t>y the legislature or by the courts as being</a:t>
            </a:r>
          </a:p>
          <a:p>
            <a:pPr algn="just">
              <a:lnSpc>
                <a:spcPct val="95000"/>
              </a:lnSpc>
              <a:spcBef>
                <a:spcPts val="0"/>
              </a:spcBef>
              <a:defRPr/>
            </a:pPr>
            <a:r>
              <a:rPr lang="en-US" altLang="en-US" sz="2200" b="1" i="1" dirty="0">
                <a:solidFill>
                  <a:srgbClr val="C00000"/>
                </a:solidFill>
              </a:rPr>
              <a:t>o</a:t>
            </a:r>
            <a:r>
              <a:rPr lang="en-US" altLang="en-US" sz="2200" b="1" i="1" dirty="0" smtClean="0">
                <a:solidFill>
                  <a:srgbClr val="C00000"/>
                </a:solidFill>
              </a:rPr>
              <a:t>f fundamental concern to the state and the</a:t>
            </a:r>
          </a:p>
          <a:p>
            <a:pPr algn="just">
              <a:lnSpc>
                <a:spcPct val="95000"/>
              </a:lnSpc>
              <a:spcBef>
                <a:spcPts val="0"/>
              </a:spcBef>
              <a:defRPr/>
            </a:pPr>
            <a:r>
              <a:rPr lang="en-US" altLang="en-US" sz="2200" b="1" i="1" dirty="0">
                <a:solidFill>
                  <a:srgbClr val="C00000"/>
                </a:solidFill>
              </a:rPr>
              <a:t>w</a:t>
            </a:r>
            <a:r>
              <a:rPr lang="en-US" altLang="en-US" sz="2200" b="1" i="1" dirty="0" smtClean="0">
                <a:solidFill>
                  <a:srgbClr val="C00000"/>
                </a:solidFill>
              </a:rPr>
              <a:t>hole of society.” </a:t>
            </a:r>
          </a:p>
          <a:p>
            <a:pPr algn="just">
              <a:lnSpc>
                <a:spcPct val="95000"/>
              </a:lnSpc>
              <a:spcBef>
                <a:spcPts val="0"/>
              </a:spcBef>
              <a:defRPr/>
            </a:pPr>
            <a:endParaRPr lang="en-US" altLang="en-US" sz="1000" b="1" i="1" dirty="0">
              <a:solidFill>
                <a:srgbClr val="C00000"/>
              </a:solidFill>
            </a:endParaRPr>
          </a:p>
          <a:p>
            <a:pPr algn="just">
              <a:lnSpc>
                <a:spcPct val="95000"/>
              </a:lnSpc>
              <a:spcBef>
                <a:spcPts val="0"/>
              </a:spcBef>
              <a:defRPr/>
            </a:pPr>
            <a:endParaRPr lang="en-US" sz="1200" b="1" i="1" dirty="0" smtClean="0"/>
          </a:p>
          <a:p>
            <a:pPr algn="just">
              <a:lnSpc>
                <a:spcPct val="95000"/>
              </a:lnSpc>
              <a:spcBef>
                <a:spcPts val="0"/>
              </a:spcBef>
              <a:defRPr/>
            </a:pPr>
            <a:r>
              <a:rPr lang="en-US" sz="1200" b="1" i="1" dirty="0" smtClean="0"/>
              <a:t>“</a:t>
            </a:r>
            <a:r>
              <a:rPr lang="en-US" sz="1200" b="1" i="1" dirty="0"/>
              <a:t>When they argued this case . . . it was said there was no </a:t>
            </a:r>
            <a:r>
              <a:rPr lang="en-US" sz="1200" b="1" i="1" dirty="0" smtClean="0"/>
              <a:t>consideration</a:t>
            </a:r>
            <a:r>
              <a:rPr lang="en-US" sz="1200" b="1" i="1" dirty="0"/>
              <a:t>, and if there was it was illegal. . . . If it be illegal, it must be illegal either on the ground that it is against public policy, or against some particular law. </a:t>
            </a:r>
            <a:r>
              <a:rPr lang="en-US" sz="1200" b="1" i="1" dirty="0" smtClean="0"/>
              <a:t> I</a:t>
            </a:r>
            <a:r>
              <a:rPr lang="en-US" sz="1200" b="1" i="1" dirty="0"/>
              <a:t>, for one, protest . . . against arguing too strongly upon public policy;—it is a very unruly horse</a:t>
            </a:r>
            <a:r>
              <a:rPr lang="en-US" sz="1200" b="1" i="1" dirty="0" smtClean="0"/>
              <a:t>, and when </a:t>
            </a:r>
            <a:r>
              <a:rPr lang="en-US" sz="1200" b="1" i="1" dirty="0"/>
              <a:t>once you get astride </a:t>
            </a:r>
            <a:r>
              <a:rPr lang="en-US" sz="1200" b="1" i="1" dirty="0" smtClean="0"/>
              <a:t>it, </a:t>
            </a:r>
            <a:r>
              <a:rPr lang="en-US" sz="1200" b="1" i="1" dirty="0"/>
              <a:t>you never know where it will carry you</a:t>
            </a:r>
            <a:r>
              <a:rPr lang="en-US" sz="1200" b="1" i="1" dirty="0" smtClean="0"/>
              <a:t>.  It </a:t>
            </a:r>
            <a:r>
              <a:rPr lang="en-US" sz="1200" b="1" i="1" dirty="0"/>
              <a:t>may lead you from the sound law. </a:t>
            </a:r>
            <a:r>
              <a:rPr lang="en-US" sz="1200" b="1" i="1" dirty="0" smtClean="0"/>
              <a:t> It </a:t>
            </a:r>
            <a:r>
              <a:rPr lang="en-US" sz="1200" b="1" i="1" dirty="0"/>
              <a:t>is never argued at </a:t>
            </a:r>
            <a:r>
              <a:rPr lang="en-US" sz="1200" b="1" i="1" dirty="0" smtClean="0"/>
              <a:t>all. </a:t>
            </a:r>
            <a:r>
              <a:rPr lang="en-US" sz="1200" b="1" i="1" dirty="0"/>
              <a:t>but when other points fail</a:t>
            </a:r>
            <a:r>
              <a:rPr lang="en-US" sz="1200" b="1" i="1" dirty="0" smtClean="0"/>
              <a:t>.”</a:t>
            </a:r>
            <a:r>
              <a:rPr lang="en-US" sz="1200" b="1" dirty="0" smtClean="0"/>
              <a:t> </a:t>
            </a:r>
            <a:r>
              <a:rPr lang="en-US" sz="1200" dirty="0"/>
              <a:t>Richardson v. </a:t>
            </a:r>
            <a:r>
              <a:rPr lang="en-US" sz="1200" dirty="0" err="1"/>
              <a:t>Mellish</a:t>
            </a:r>
            <a:r>
              <a:rPr lang="en-US" sz="1200" dirty="0"/>
              <a:t>, (1824) 130 Eng. Rep. 294, 303; 2 Bing 229, 251-52 (</a:t>
            </a:r>
            <a:r>
              <a:rPr lang="en-US" sz="1200" dirty="0" err="1" smtClean="0"/>
              <a:t>Burrough</a:t>
            </a:r>
            <a:r>
              <a:rPr lang="en-US" sz="1200" dirty="0" smtClean="0"/>
              <a:t> </a:t>
            </a:r>
            <a:r>
              <a:rPr lang="en-US" sz="1200" dirty="0"/>
              <a:t>J.) </a:t>
            </a:r>
            <a:endParaRPr lang="en-US" altLang="en-US" sz="1200" b="1" i="1" dirty="0">
              <a:solidFill>
                <a:srgbClr val="C00000"/>
              </a:solidFill>
            </a:endParaRPr>
          </a:p>
        </p:txBody>
      </p:sp>
      <p:pic>
        <p:nvPicPr>
          <p:cNvPr id="3"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7194429" y="3408139"/>
            <a:ext cx="1568571" cy="1752182"/>
          </a:xfrm>
          <a:prstGeom prst="rect">
            <a:avLst/>
          </a:prstGeom>
          <a:noFill/>
          <a:ln w="9525">
            <a:noFill/>
            <a:miter lim="800000"/>
            <a:headEnd/>
            <a:tailEnd/>
          </a:ln>
        </p:spPr>
      </p:pic>
    </p:spTree>
    <p:extLst>
      <p:ext uri="{BB962C8B-B14F-4D97-AF65-F5344CB8AC3E}">
        <p14:creationId xmlns:p14="http://schemas.microsoft.com/office/powerpoint/2010/main" val="1256661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algn="ctr">
              <a:lnSpc>
                <a:spcPct val="120000"/>
              </a:lnSpc>
              <a:spcBef>
                <a:spcPts val="0"/>
              </a:spcBef>
              <a:defRPr/>
            </a:pPr>
            <a:endParaRPr lang="en-US" sz="2000" b="1" i="1" dirty="0" smtClean="0">
              <a:solidFill>
                <a:srgbClr val="C00000"/>
              </a:solidFill>
            </a:endParaRPr>
          </a:p>
          <a:p>
            <a:pPr algn="ctr">
              <a:lnSpc>
                <a:spcPct val="120000"/>
              </a:lnSpc>
              <a:spcBef>
                <a:spcPts val="0"/>
              </a:spcBef>
              <a:defRPr/>
            </a:pPr>
            <a:r>
              <a:rPr lang="en-US" sz="5400" b="1" i="1" dirty="0" smtClean="0">
                <a:solidFill>
                  <a:srgbClr val="C00000"/>
                </a:solidFill>
              </a:rPr>
              <a:t>Part Two</a:t>
            </a:r>
          </a:p>
          <a:p>
            <a:pPr marL="342900" indent="-342900" algn="ctr">
              <a:lnSpc>
                <a:spcPct val="120000"/>
              </a:lnSpc>
              <a:spcBef>
                <a:spcPts val="0"/>
              </a:spcBef>
              <a:defRPr/>
            </a:pPr>
            <a:r>
              <a:rPr lang="en-US" sz="5400" b="1" i="1" dirty="0">
                <a:solidFill>
                  <a:srgbClr val="0308C9"/>
                </a:solidFill>
              </a:rPr>
              <a:t>Public Policy</a:t>
            </a:r>
          </a:p>
          <a:p>
            <a:pPr algn="ctr">
              <a:lnSpc>
                <a:spcPct val="120000"/>
              </a:lnSpc>
              <a:spcBef>
                <a:spcPts val="0"/>
              </a:spcBef>
              <a:defRPr/>
            </a:pPr>
            <a:r>
              <a:rPr lang="en-US" sz="4400" b="1" i="1" dirty="0">
                <a:solidFill>
                  <a:srgbClr val="008000"/>
                </a:solidFill>
              </a:rPr>
              <a:t>General </a:t>
            </a:r>
            <a:r>
              <a:rPr lang="en-US" sz="4400" b="1" i="1" dirty="0" smtClean="0">
                <a:solidFill>
                  <a:srgbClr val="008000"/>
                </a:solidFill>
              </a:rPr>
              <a:t>Principles</a:t>
            </a:r>
            <a:endParaRPr lang="en-US" sz="4400" b="1" i="1" dirty="0">
              <a:solidFill>
                <a:srgbClr val="008000"/>
              </a:solidFill>
            </a:endParaRPr>
          </a:p>
          <a:p>
            <a:pPr marL="0" lvl="1" algn="ctr" eaLnBrk="1" hangingPunct="1">
              <a:tabLst>
                <a:tab pos="914400" algn="l"/>
              </a:tabLst>
              <a:defRPr/>
            </a:pPr>
            <a:r>
              <a:rPr lang="en-US" altLang="en-US" sz="2000" b="1" i="1" dirty="0">
                <a:solidFill>
                  <a:srgbClr val="C00000"/>
                </a:solidFill>
              </a:rPr>
              <a:t>Agreements Affecting Public Welfare</a:t>
            </a:r>
          </a:p>
          <a:p>
            <a:pPr marL="0" lvl="1" algn="ctr" eaLnBrk="1" hangingPunct="1">
              <a:tabLst>
                <a:tab pos="914400" algn="l"/>
              </a:tabLst>
              <a:defRPr/>
            </a:pPr>
            <a:r>
              <a:rPr lang="en-US" altLang="en-US" sz="2000" b="1" i="1" dirty="0">
                <a:solidFill>
                  <a:srgbClr val="C00000"/>
                </a:solidFill>
              </a:rPr>
              <a:t>Agreements Contrary to Public </a:t>
            </a:r>
            <a:r>
              <a:rPr lang="en-US" altLang="en-US" sz="2000" b="1" i="1" dirty="0" smtClean="0">
                <a:solidFill>
                  <a:srgbClr val="C00000"/>
                </a:solidFill>
              </a:rPr>
              <a:t>Policy</a:t>
            </a:r>
          </a:p>
          <a:p>
            <a:pPr marL="0" lvl="1" algn="ctr" eaLnBrk="1" hangingPunct="1">
              <a:tabLst>
                <a:tab pos="914400" algn="l"/>
              </a:tabLst>
              <a:defRPr/>
            </a:pPr>
            <a:r>
              <a:rPr lang="en-US" altLang="en-US" sz="2000" b="1" i="1" dirty="0" smtClean="0">
                <a:solidFill>
                  <a:srgbClr val="C00000"/>
                </a:solidFill>
              </a:rPr>
              <a:t>Gambling </a:t>
            </a:r>
            <a:r>
              <a:rPr lang="en-US" altLang="en-US" sz="2000" b="1" i="1" dirty="0">
                <a:solidFill>
                  <a:srgbClr val="C00000"/>
                </a:solidFill>
              </a:rPr>
              <a:t>Wagers and Lotteries</a:t>
            </a:r>
          </a:p>
          <a:p>
            <a:pPr marL="342900" indent="-342900">
              <a:lnSpc>
                <a:spcPct val="120000"/>
              </a:lnSpc>
              <a:spcBef>
                <a:spcPct val="20000"/>
              </a:spcBef>
              <a:defRPr/>
            </a:pPr>
            <a:endParaRPr lang="en-US" sz="1000" dirty="0">
              <a:solidFill>
                <a:srgbClr val="0033CC"/>
              </a:solidFill>
            </a:endParaRPr>
          </a:p>
        </p:txBody>
      </p:sp>
    </p:spTree>
    <p:extLst>
      <p:ext uri="{BB962C8B-B14F-4D97-AF65-F5344CB8AC3E}">
        <p14:creationId xmlns:p14="http://schemas.microsoft.com/office/powerpoint/2010/main" val="197749471"/>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11103</TotalTime>
  <Words>3015</Words>
  <Application>Microsoft Office PowerPoint</Application>
  <PresentationFormat>On-screen Show (4:3)</PresentationFormat>
  <Paragraphs>314</Paragraphs>
  <Slides>20</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298</cp:revision>
  <cp:lastPrinted>2020-09-11T18:44:12Z</cp:lastPrinted>
  <dcterms:created xsi:type="dcterms:W3CDTF">2009-11-02T21:31:23Z</dcterms:created>
  <dcterms:modified xsi:type="dcterms:W3CDTF">2020-09-30T15:14:05Z</dcterms:modified>
</cp:coreProperties>
</file>