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9"/>
  </p:notesMasterIdLst>
  <p:sldIdLst>
    <p:sldId id="293" r:id="rId2"/>
    <p:sldId id="271" r:id="rId3"/>
    <p:sldId id="373" r:id="rId4"/>
    <p:sldId id="296" r:id="rId5"/>
    <p:sldId id="298" r:id="rId6"/>
    <p:sldId id="301" r:id="rId7"/>
    <p:sldId id="382" r:id="rId8"/>
    <p:sldId id="302" r:id="rId9"/>
    <p:sldId id="383" r:id="rId10"/>
    <p:sldId id="374" r:id="rId11"/>
    <p:sldId id="375" r:id="rId12"/>
    <p:sldId id="384" r:id="rId13"/>
    <p:sldId id="376" r:id="rId14"/>
    <p:sldId id="377" r:id="rId15"/>
    <p:sldId id="378" r:id="rId16"/>
    <p:sldId id="379" r:id="rId17"/>
    <p:sldId id="380" r:id="rId18"/>
    <p:sldId id="381" r:id="rId19"/>
    <p:sldId id="385" r:id="rId20"/>
    <p:sldId id="386" r:id="rId21"/>
    <p:sldId id="387" r:id="rId22"/>
    <p:sldId id="369" r:id="rId23"/>
    <p:sldId id="388" r:id="rId24"/>
    <p:sldId id="390" r:id="rId25"/>
    <p:sldId id="389" r:id="rId26"/>
    <p:sldId id="372" r:id="rId27"/>
    <p:sldId id="343" r:id="rId28"/>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8C9"/>
    <a:srgbClr val="0000FF"/>
    <a:srgbClr val="008000"/>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970802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823380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129177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784021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502497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8604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5241722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3108039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21</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563048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16935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3576460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24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8644383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327130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85182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7</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353662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9</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611517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27858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719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12</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517436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598613"/>
            <a:ext cx="4117975"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5988" y="1598613"/>
            <a:ext cx="4119562"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Seven A:</a:t>
            </a:r>
          </a:p>
          <a:p>
            <a:pPr marL="342889" indent="-342889" algn="ctr">
              <a:spcBef>
                <a:spcPct val="20000"/>
              </a:spcBef>
              <a:defRPr/>
            </a:pPr>
            <a:r>
              <a:rPr lang="en-US" sz="3200" b="1" kern="0" dirty="0">
                <a:solidFill>
                  <a:srgbClr val="FFFF00"/>
                </a:solidFill>
                <a:latin typeface="+mn-lt"/>
              </a:rPr>
              <a:t>Statute of Frauds</a:t>
            </a: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Generally</a:t>
            </a:r>
          </a:p>
          <a:p>
            <a:pPr algn="just">
              <a:lnSpc>
                <a:spcPct val="90000"/>
              </a:lnSpc>
              <a:spcBef>
                <a:spcPts val="0"/>
              </a:spcBef>
            </a:pPr>
            <a:endParaRPr lang="en-US" sz="1000" b="1" i="1" dirty="0">
              <a:solidFill>
                <a:srgbClr val="C00000"/>
              </a:solidFill>
            </a:endParaRPr>
          </a:p>
          <a:p>
            <a:pPr algn="just">
              <a:spcBef>
                <a:spcPts val="0"/>
              </a:spcBef>
            </a:pPr>
            <a:r>
              <a:rPr lang="en-US" sz="1600" b="1" i="1" dirty="0">
                <a:solidFill>
                  <a:srgbClr val="C00000"/>
                </a:solidFill>
              </a:rPr>
              <a:t>Meaning of Statute of Frauds:</a:t>
            </a:r>
            <a:r>
              <a:rPr lang="en-US" sz="1600" dirty="0"/>
              <a:t> The statute of frauds requires that certain kinds of contracts be evidenced by a writing or they cannot be enforced.</a:t>
            </a:r>
            <a:r>
              <a:rPr lang="en-US" dirty="0"/>
              <a:t> </a:t>
            </a:r>
            <a:r>
              <a:rPr lang="en-US" sz="1600" dirty="0"/>
              <a:t>See Section §5-701 of the New York State General Obligations Law and §2-201 of the New York State Uniform Commercial Code.</a:t>
            </a:r>
          </a:p>
          <a:p>
            <a:pPr algn="just">
              <a:spcBef>
                <a:spcPts val="0"/>
              </a:spcBef>
            </a:pPr>
            <a:endParaRPr lang="en-US" sz="1000" dirty="0"/>
          </a:p>
          <a:p>
            <a:pPr algn="just">
              <a:spcBef>
                <a:spcPts val="0"/>
              </a:spcBef>
            </a:pPr>
            <a:r>
              <a:rPr lang="en-US" sz="1600" dirty="0"/>
              <a:t>Pursuant to the statute of frauds, either the contract itself must be in writing, or there must be a sufficient written memorandum of the oral contract, together with a signature of the person sought to be sued for breach of contract (the party to be charged).</a:t>
            </a:r>
          </a:p>
          <a:p>
            <a:pPr>
              <a:spcBef>
                <a:spcPts val="0"/>
              </a:spcBef>
            </a:pPr>
            <a:endParaRPr lang="en-US" sz="1000" dirty="0"/>
          </a:p>
          <a:p>
            <a:pPr algn="just">
              <a:spcBef>
                <a:spcPts val="0"/>
              </a:spcBef>
            </a:pPr>
            <a:r>
              <a:rPr lang="en-US" sz="1400" b="1" i="1" dirty="0">
                <a:solidFill>
                  <a:srgbClr val="0308C9"/>
                </a:solidFill>
              </a:rPr>
              <a:t>History of the Statute of Frauds:</a:t>
            </a:r>
            <a:r>
              <a:rPr lang="en-US" sz="1400" dirty="0"/>
              <a:t>  The requirement of a written record for specified types of contracts entered the common law of England in 1677, over 300 years ago, through a statutory enactment by the British Parliament during the reign of King Charles II.</a:t>
            </a:r>
          </a:p>
          <a:p>
            <a:pPr algn="just">
              <a:spcBef>
                <a:spcPts val="0"/>
              </a:spcBef>
            </a:pPr>
            <a:endParaRPr lang="en-US" sz="1000" dirty="0"/>
          </a:p>
          <a:p>
            <a:pPr algn="just">
              <a:spcBef>
                <a:spcPts val="0"/>
              </a:spcBef>
            </a:pPr>
            <a:r>
              <a:rPr lang="en-US" sz="1400" dirty="0"/>
              <a:t>The original motivation for this rule was a concern over fraudulent testimony, giving rise to the original name of the statute, “An Act for Prevention of Fraud and Perjuries,” which over time, came to be shortened to “the statute of frauds.”</a:t>
            </a:r>
          </a:p>
          <a:p>
            <a:pPr algn="just">
              <a:spcBef>
                <a:spcPts val="0"/>
              </a:spcBef>
            </a:pPr>
            <a:endParaRPr lang="en-US" sz="1000" dirty="0"/>
          </a:p>
          <a:p>
            <a:pPr algn="just">
              <a:spcBef>
                <a:spcPts val="0"/>
              </a:spcBef>
            </a:pPr>
            <a:r>
              <a:rPr lang="en-US" sz="1400" b="1" i="1" dirty="0">
                <a:solidFill>
                  <a:srgbClr val="0308C9"/>
                </a:solidFill>
              </a:rPr>
              <a:t>The Function of the Statute of Frauds:</a:t>
            </a:r>
            <a:r>
              <a:rPr lang="en-US" sz="1400" dirty="0"/>
              <a:t> The principal function of the statute of frauds is to ensure that a person can not seek to enforce a contractual obligation covered by the statute purely on the basis of unreliable and possibly perjured oral testimony, but instead must produce an adequate written record of the contract. </a:t>
            </a:r>
            <a:endParaRPr lang="en-US" altLang="en-US" sz="1400" dirty="0"/>
          </a:p>
        </p:txBody>
      </p:sp>
    </p:spTree>
    <p:extLst>
      <p:ext uri="{BB962C8B-B14F-4D97-AF65-F5344CB8AC3E}">
        <p14:creationId xmlns:p14="http://schemas.microsoft.com/office/powerpoint/2010/main" val="36015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Basic Rule and Intent</a:t>
            </a:r>
          </a:p>
          <a:p>
            <a:pPr algn="just">
              <a:spcBef>
                <a:spcPts val="0"/>
              </a:spcBef>
            </a:pPr>
            <a:endParaRPr lang="en-US" sz="1000" b="1" i="1" dirty="0">
              <a:solidFill>
                <a:srgbClr val="C00000"/>
              </a:solidFill>
            </a:endParaRPr>
          </a:p>
          <a:p>
            <a:pPr algn="just">
              <a:spcBef>
                <a:spcPts val="0"/>
              </a:spcBef>
            </a:pPr>
            <a:r>
              <a:rPr lang="en-US" sz="1600" b="1" i="1" dirty="0">
                <a:solidFill>
                  <a:srgbClr val="C00000"/>
                </a:solidFill>
              </a:rPr>
              <a:t>Statute of Frauds – Basic Rule:</a:t>
            </a:r>
            <a:r>
              <a:rPr lang="en-US" sz="1600" dirty="0"/>
              <a:t> The basic rule of the statute of frauds is that a contract within its scope may not be enforced unless a memorandum of it is written and signed by the party to be charged. This gives rise to a three observations: </a:t>
            </a:r>
          </a:p>
          <a:p>
            <a:pPr algn="just">
              <a:spcBef>
                <a:spcPts val="0"/>
              </a:spcBef>
            </a:pPr>
            <a:endParaRPr lang="en-US" sz="500" dirty="0"/>
          </a:p>
          <a:p>
            <a:pPr algn="just">
              <a:spcBef>
                <a:spcPts val="0"/>
              </a:spcBef>
            </a:pPr>
            <a:r>
              <a:rPr lang="en-US" sz="1400" b="1" i="1" dirty="0">
                <a:solidFill>
                  <a:srgbClr val="0308C9"/>
                </a:solidFill>
              </a:rPr>
              <a:t>First</a:t>
            </a:r>
            <a:r>
              <a:rPr lang="en-US" sz="1600" dirty="0">
                <a:solidFill>
                  <a:srgbClr val="0308C9"/>
                </a:solidFill>
              </a:rPr>
              <a:t>:</a:t>
            </a:r>
            <a:r>
              <a:rPr lang="en-US" sz="1600" dirty="0"/>
              <a:t> </a:t>
            </a:r>
            <a:r>
              <a:rPr lang="en-US" sz="1400" dirty="0"/>
              <a:t>The statute does not require the entire contract to be written, but only a memorandum of it. </a:t>
            </a:r>
          </a:p>
          <a:p>
            <a:pPr algn="just">
              <a:spcBef>
                <a:spcPts val="0"/>
              </a:spcBef>
            </a:pPr>
            <a:endParaRPr lang="en-US" sz="500" dirty="0"/>
          </a:p>
          <a:p>
            <a:pPr algn="just">
              <a:spcBef>
                <a:spcPts val="0"/>
              </a:spcBef>
            </a:pPr>
            <a:r>
              <a:rPr lang="en-US" sz="1400" b="1" i="1" dirty="0">
                <a:solidFill>
                  <a:srgbClr val="0308C9"/>
                </a:solidFill>
              </a:rPr>
              <a:t>Second:</a:t>
            </a:r>
            <a:r>
              <a:rPr lang="en-US" sz="1400" dirty="0">
                <a:solidFill>
                  <a:srgbClr val="0308C9"/>
                </a:solidFill>
              </a:rPr>
              <a:t> </a:t>
            </a:r>
            <a:r>
              <a:rPr lang="en-US" sz="1400" dirty="0"/>
              <a:t>Only the party who is to be charged, that is, against whom enforcement is sought, needs to have signed it.  The signature of the other party is not needed. </a:t>
            </a:r>
          </a:p>
          <a:p>
            <a:pPr algn="just">
              <a:spcBef>
                <a:spcPts val="0"/>
              </a:spcBef>
            </a:pPr>
            <a:endParaRPr lang="en-US" sz="500" dirty="0"/>
          </a:p>
          <a:p>
            <a:pPr algn="just">
              <a:spcBef>
                <a:spcPts val="0"/>
              </a:spcBef>
            </a:pPr>
            <a:r>
              <a:rPr lang="en-US" sz="1400" b="1" i="1" dirty="0">
                <a:solidFill>
                  <a:srgbClr val="0308C9"/>
                </a:solidFill>
              </a:rPr>
              <a:t>Third:</a:t>
            </a:r>
            <a:r>
              <a:rPr lang="en-US" sz="1400" dirty="0">
                <a:solidFill>
                  <a:srgbClr val="0308C9"/>
                </a:solidFill>
              </a:rPr>
              <a:t> </a:t>
            </a:r>
            <a:r>
              <a:rPr lang="en-US" sz="1400" dirty="0"/>
              <a:t>The consequence of noncompliance is usually unenforceability, not invalidity.</a:t>
            </a:r>
          </a:p>
          <a:p>
            <a:pPr algn="just">
              <a:spcBef>
                <a:spcPts val="0"/>
              </a:spcBef>
            </a:pPr>
            <a:endParaRPr lang="en-US" sz="1000" b="1" i="1" dirty="0">
              <a:solidFill>
                <a:srgbClr val="C00000"/>
              </a:solidFill>
            </a:endParaRPr>
          </a:p>
          <a:p>
            <a:pPr algn="just">
              <a:spcBef>
                <a:spcPts val="0"/>
              </a:spcBef>
            </a:pPr>
            <a:r>
              <a:rPr lang="en-US" sz="1600" b="1" i="1" dirty="0">
                <a:solidFill>
                  <a:srgbClr val="C00000"/>
                </a:solidFill>
              </a:rPr>
              <a:t>Statute of Frauds – Intent:</a:t>
            </a:r>
            <a:r>
              <a:rPr lang="en-US" sz="1600" dirty="0"/>
              <a:t> The statute is intended to prevent a person from enforcing a falsely alleged contract through perjured testimony. </a:t>
            </a:r>
          </a:p>
          <a:p>
            <a:pPr algn="just">
              <a:spcBef>
                <a:spcPts val="0"/>
              </a:spcBef>
            </a:pPr>
            <a:endParaRPr lang="en-US" sz="500" dirty="0"/>
          </a:p>
          <a:p>
            <a:pPr algn="just">
              <a:spcBef>
                <a:spcPts val="0"/>
              </a:spcBef>
            </a:pPr>
            <a:r>
              <a:rPr lang="en-US" sz="1600" dirty="0"/>
              <a:t>However, when a contract was really made orally, the statute can equally be used by the party seeking to evade it.  </a:t>
            </a:r>
          </a:p>
          <a:p>
            <a:pPr algn="just">
              <a:spcBef>
                <a:spcPts val="0"/>
              </a:spcBef>
            </a:pPr>
            <a:endParaRPr lang="en-US" sz="500" dirty="0"/>
          </a:p>
          <a:p>
            <a:pPr algn="just">
              <a:spcBef>
                <a:spcPts val="0"/>
              </a:spcBef>
            </a:pPr>
            <a:r>
              <a:rPr lang="en-US" sz="1600" dirty="0"/>
              <a:t>For this reason, there is some concern that the benefits of the statute are outweighed by its potential for abuse.  As a result, </a:t>
            </a:r>
            <a:r>
              <a:rPr lang="en-US" dirty="0"/>
              <a:t>the principal focus of the courts has been on making the statute of frauds more flexible to better ensure that it efficiently achieves its purpose while cutting down on the opportunities for abuse.</a:t>
            </a:r>
            <a:endParaRPr lang="en-US" sz="1600" dirty="0"/>
          </a:p>
        </p:txBody>
      </p:sp>
    </p:spTree>
    <p:extLst>
      <p:ext uri="{BB962C8B-B14F-4D97-AF65-F5344CB8AC3E}">
        <p14:creationId xmlns:p14="http://schemas.microsoft.com/office/powerpoint/2010/main" val="56260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Statute of Frauds – Covered Items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12</a:t>
            </a:fld>
            <a:endParaRPr lang="en-US" dirty="0"/>
          </a:p>
        </p:txBody>
      </p:sp>
    </p:spTree>
    <p:extLst>
      <p:ext uri="{BB962C8B-B14F-4D97-AF65-F5344CB8AC3E}">
        <p14:creationId xmlns:p14="http://schemas.microsoft.com/office/powerpoint/2010/main" val="3894238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36765"/>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just">
              <a:spcBef>
                <a:spcPts val="0"/>
              </a:spcBef>
              <a:defRPr/>
            </a:pPr>
            <a:r>
              <a:rPr lang="en-US" sz="2700" b="1" i="1" dirty="0">
                <a:solidFill>
                  <a:srgbClr val="006600"/>
                </a:solidFill>
              </a:rPr>
              <a:t>Statute of Frauds – Types of Contracts Covered</a:t>
            </a:r>
          </a:p>
          <a:p>
            <a:pPr algn="just">
              <a:lnSpc>
                <a:spcPct val="80000"/>
              </a:lnSpc>
              <a:spcBef>
                <a:spcPts val="0"/>
              </a:spcBef>
            </a:pPr>
            <a:endParaRPr lang="en-US" sz="1000" b="1" i="1" dirty="0">
              <a:solidFill>
                <a:srgbClr val="C00000"/>
              </a:solidFill>
            </a:endParaRPr>
          </a:p>
          <a:p>
            <a:pPr algn="just">
              <a:lnSpc>
                <a:spcPct val="80000"/>
              </a:lnSpc>
              <a:spcBef>
                <a:spcPts val="0"/>
              </a:spcBef>
            </a:pPr>
            <a:r>
              <a:rPr lang="en-US" sz="1600" b="1" i="1" dirty="0">
                <a:solidFill>
                  <a:srgbClr val="C00000"/>
                </a:solidFill>
              </a:rPr>
              <a:t>Statute of Frauds – Types of Contracts Covered:</a:t>
            </a:r>
            <a:r>
              <a:rPr lang="en-US" sz="1600" dirty="0"/>
              <a:t> The first inquiry regarding contract rules and interpretation, is whether the contract falls within the statute of frauds. </a:t>
            </a:r>
          </a:p>
          <a:p>
            <a:pPr>
              <a:lnSpc>
                <a:spcPct val="80000"/>
              </a:lnSpc>
              <a:spcBef>
                <a:spcPts val="0"/>
              </a:spcBef>
            </a:pPr>
            <a:endParaRPr lang="en-US" sz="500" dirty="0"/>
          </a:p>
          <a:p>
            <a:pPr algn="just">
              <a:lnSpc>
                <a:spcPct val="80000"/>
              </a:lnSpc>
              <a:spcBef>
                <a:spcPts val="0"/>
              </a:spcBef>
            </a:pPr>
            <a:r>
              <a:rPr lang="en-US" sz="1600" dirty="0"/>
              <a:t>The original statute covered six types of contracts. </a:t>
            </a:r>
          </a:p>
          <a:p>
            <a:pPr algn="just">
              <a:lnSpc>
                <a:spcPct val="80000"/>
              </a:lnSpc>
              <a:spcBef>
                <a:spcPts val="0"/>
              </a:spcBef>
            </a:pPr>
            <a:endParaRPr lang="en-US" sz="500" dirty="0"/>
          </a:p>
          <a:p>
            <a:pPr algn="just">
              <a:lnSpc>
                <a:spcPct val="80000"/>
              </a:lnSpc>
              <a:spcBef>
                <a:spcPts val="0"/>
              </a:spcBef>
            </a:pPr>
            <a:r>
              <a:rPr lang="en-US" sz="1600" dirty="0"/>
              <a:t>Despite the fact that the original statute of frauds was enacted over 300 years ago, these six types of contracts, still largely continue to make up the core of modern state statutes of fraud as well.  This shows remarkable durability.  </a:t>
            </a:r>
          </a:p>
          <a:p>
            <a:pPr algn="just">
              <a:lnSpc>
                <a:spcPct val="80000"/>
              </a:lnSpc>
              <a:spcBef>
                <a:spcPts val="0"/>
              </a:spcBef>
            </a:pPr>
            <a:endParaRPr lang="en-US" sz="500" dirty="0"/>
          </a:p>
          <a:p>
            <a:pPr algn="just">
              <a:lnSpc>
                <a:spcPct val="80000"/>
              </a:lnSpc>
              <a:spcBef>
                <a:spcPts val="0"/>
              </a:spcBef>
            </a:pPr>
            <a:r>
              <a:rPr lang="en-US" sz="1600" dirty="0"/>
              <a:t>Section 5-701 of the New York State General Obligations Law, (the NYS statute of frauds) provides that these six types, of covered contracts, include any agreement:</a:t>
            </a:r>
          </a:p>
          <a:p>
            <a:pPr algn="just">
              <a:lnSpc>
                <a:spcPct val="80000"/>
              </a:lnSpc>
              <a:spcBef>
                <a:spcPts val="0"/>
              </a:spcBef>
            </a:pPr>
            <a:endParaRPr lang="en-US" sz="500" b="1" i="1" dirty="0">
              <a:solidFill>
                <a:srgbClr val="0308C9"/>
              </a:solidFill>
            </a:endParaRPr>
          </a:p>
          <a:p>
            <a:pPr algn="just">
              <a:lnSpc>
                <a:spcPct val="80000"/>
              </a:lnSpc>
              <a:spcBef>
                <a:spcPts val="0"/>
              </a:spcBef>
            </a:pPr>
            <a:r>
              <a:rPr lang="en-US" sz="1400" b="1" i="1" dirty="0">
                <a:solidFill>
                  <a:srgbClr val="0308C9"/>
                </a:solidFill>
              </a:rPr>
              <a:t>Involving the Sale or Conveyance of an Interest in Land</a:t>
            </a:r>
            <a:r>
              <a:rPr lang="en-US" sz="1400" i="1" dirty="0">
                <a:solidFill>
                  <a:srgbClr val="0308C9"/>
                </a:solidFill>
              </a:rPr>
              <a:t>:</a:t>
            </a:r>
            <a:r>
              <a:rPr lang="en-US" sz="1600" dirty="0"/>
              <a:t> </a:t>
            </a:r>
            <a:r>
              <a:rPr lang="en-US" sz="1400" dirty="0"/>
              <a:t>The statute of frauds requires that contracts concerning the sale or conveyance of an interest in land, must be in writing;</a:t>
            </a:r>
          </a:p>
          <a:p>
            <a:pPr algn="just">
              <a:lnSpc>
                <a:spcPct val="80000"/>
              </a:lnSpc>
              <a:spcBef>
                <a:spcPts val="0"/>
              </a:spcBef>
            </a:pPr>
            <a:endParaRPr lang="en-US" sz="500" dirty="0"/>
          </a:p>
          <a:p>
            <a:pPr algn="just">
              <a:lnSpc>
                <a:spcPct val="80000"/>
              </a:lnSpc>
              <a:spcBef>
                <a:spcPts val="0"/>
              </a:spcBef>
            </a:pPr>
            <a:r>
              <a:rPr lang="en-US" sz="1400" b="1" i="1" dirty="0">
                <a:solidFill>
                  <a:srgbClr val="0308C9"/>
                </a:solidFill>
              </a:rPr>
              <a:t>That Cannot Be Performed Within a Year: </a:t>
            </a:r>
            <a:r>
              <a:rPr lang="en-US" sz="1400" dirty="0"/>
              <a:t>The statute of frauds further requires that any contract, which cannot be performed within a year, must be in writing;</a:t>
            </a:r>
          </a:p>
          <a:p>
            <a:pPr algn="just">
              <a:lnSpc>
                <a:spcPct val="80000"/>
              </a:lnSpc>
              <a:spcBef>
                <a:spcPts val="0"/>
              </a:spcBef>
            </a:pPr>
            <a:endParaRPr lang="en-US" sz="600" dirty="0"/>
          </a:p>
          <a:p>
            <a:pPr algn="just">
              <a:lnSpc>
                <a:spcPct val="80000"/>
              </a:lnSpc>
              <a:spcBef>
                <a:spcPts val="0"/>
              </a:spcBef>
            </a:pPr>
            <a:r>
              <a:rPr lang="en-US" sz="1400" b="1" i="1" dirty="0">
                <a:solidFill>
                  <a:srgbClr val="0308C9"/>
                </a:solidFill>
              </a:rPr>
              <a:t>For the Sale of Goods in Excess of $500: </a:t>
            </a:r>
            <a:r>
              <a:rPr lang="en-US" sz="1400" dirty="0"/>
              <a:t>The statute of frauds additionally mandates that a contract for sale and/or purchase of goods, in excess of $500, must be in writing;</a:t>
            </a:r>
          </a:p>
          <a:p>
            <a:pPr algn="just">
              <a:lnSpc>
                <a:spcPct val="80000"/>
              </a:lnSpc>
              <a:spcBef>
                <a:spcPts val="0"/>
              </a:spcBef>
            </a:pPr>
            <a:endParaRPr lang="en-US" sz="500" i="1" dirty="0">
              <a:solidFill>
                <a:srgbClr val="0308C9"/>
              </a:solidFill>
            </a:endParaRPr>
          </a:p>
          <a:p>
            <a:pPr algn="just">
              <a:lnSpc>
                <a:spcPct val="80000"/>
              </a:lnSpc>
              <a:spcBef>
                <a:spcPts val="0"/>
              </a:spcBef>
            </a:pPr>
            <a:r>
              <a:rPr lang="en-US" sz="1400" b="1" i="1" dirty="0">
                <a:solidFill>
                  <a:srgbClr val="0308C9"/>
                </a:solidFill>
              </a:rPr>
              <a:t>To Answer for the Debt or Obligation of Another:</a:t>
            </a:r>
            <a:r>
              <a:rPr lang="en-US" b="1" dirty="0"/>
              <a:t> </a:t>
            </a:r>
            <a:r>
              <a:rPr lang="en-US" sz="1400" dirty="0"/>
              <a:t>The statute of frauds also requires that suretyship contracts, meaning a contract to pay another person’s debt or obligation, must be in writing. </a:t>
            </a:r>
          </a:p>
          <a:p>
            <a:pPr algn="just">
              <a:lnSpc>
                <a:spcPct val="80000"/>
              </a:lnSpc>
              <a:spcBef>
                <a:spcPts val="0"/>
              </a:spcBef>
            </a:pPr>
            <a:endParaRPr lang="en-US" sz="500" dirty="0"/>
          </a:p>
          <a:p>
            <a:pPr algn="just">
              <a:lnSpc>
                <a:spcPct val="80000"/>
              </a:lnSpc>
              <a:spcBef>
                <a:spcPts val="0"/>
              </a:spcBef>
            </a:pPr>
            <a:r>
              <a:rPr lang="en-US" sz="1400" b="1" i="1" dirty="0">
                <a:solidFill>
                  <a:srgbClr val="0308C9"/>
                </a:solidFill>
              </a:rPr>
              <a:t>Made by Executors or Administrators to Answer for the Duty of Their Decedents:</a:t>
            </a:r>
            <a:r>
              <a:rPr lang="en-US" sz="1400" i="1" dirty="0">
                <a:solidFill>
                  <a:srgbClr val="0308C9"/>
                </a:solidFill>
              </a:rPr>
              <a:t> </a:t>
            </a:r>
            <a:r>
              <a:rPr lang="en-US" sz="1400" dirty="0"/>
              <a:t>The statute of frauds further requires that contracts in which the executor or administrator of an estate assumes personal liability to a creditor of the decedent for a debt or obligation incurred by the decedent before his death, must be in written form; and</a:t>
            </a:r>
          </a:p>
          <a:p>
            <a:pPr>
              <a:lnSpc>
                <a:spcPct val="80000"/>
              </a:lnSpc>
              <a:spcBef>
                <a:spcPts val="0"/>
              </a:spcBef>
            </a:pPr>
            <a:endParaRPr lang="en-US" sz="500" b="1" i="1" dirty="0">
              <a:solidFill>
                <a:srgbClr val="0308C9"/>
              </a:solidFill>
            </a:endParaRPr>
          </a:p>
          <a:p>
            <a:pPr algn="just">
              <a:lnSpc>
                <a:spcPct val="80000"/>
              </a:lnSpc>
              <a:spcBef>
                <a:spcPts val="0"/>
              </a:spcBef>
            </a:pPr>
            <a:r>
              <a:rPr lang="en-US" sz="1400" b="1" i="1" dirty="0">
                <a:solidFill>
                  <a:srgbClr val="0308C9"/>
                </a:solidFill>
              </a:rPr>
              <a:t>Made upon Consideration of Marriage:</a:t>
            </a:r>
            <a:r>
              <a:rPr lang="en-US" sz="1400" dirty="0">
                <a:solidFill>
                  <a:srgbClr val="0308C9"/>
                </a:solidFill>
              </a:rPr>
              <a:t> </a:t>
            </a:r>
            <a:r>
              <a:rPr lang="en-US" sz="1400" dirty="0"/>
              <a:t>The statute of frauds requires that prenuptial contracts motivated by the impending marriage must be in writing.  This is not a promise of marriage, which can be, and usually is an oral agreement.</a:t>
            </a:r>
          </a:p>
        </p:txBody>
      </p:sp>
    </p:spTree>
    <p:extLst>
      <p:ext uri="{BB962C8B-B14F-4D97-AF65-F5344CB8AC3E}">
        <p14:creationId xmlns:p14="http://schemas.microsoft.com/office/powerpoint/2010/main" val="4230831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97147"/>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1st</a:t>
            </a:r>
          </a:p>
          <a:p>
            <a:pPr algn="just">
              <a:lnSpc>
                <a:spcPct val="80000"/>
              </a:lnSpc>
              <a:spcBef>
                <a:spcPts val="0"/>
              </a:spcBef>
            </a:pPr>
            <a:endParaRPr lang="en-US" sz="1000" b="1" i="1" dirty="0">
              <a:solidFill>
                <a:srgbClr val="C00000"/>
              </a:solidFill>
            </a:endParaRPr>
          </a:p>
          <a:p>
            <a:pPr algn="just">
              <a:spcBef>
                <a:spcPts val="0"/>
              </a:spcBef>
            </a:pPr>
            <a:r>
              <a:rPr lang="en-US" sz="1600" b="1" i="1" dirty="0">
                <a:solidFill>
                  <a:srgbClr val="C00000"/>
                </a:solidFill>
              </a:rPr>
              <a:t>Statute of Frauds – Types of Contracts Covered – Specifics:</a:t>
            </a:r>
            <a:r>
              <a:rPr lang="en-US" sz="1600" dirty="0"/>
              <a:t> The first type of contract covered under the statute of frauds, is a contract involving the sale or conveyance of an interest in land, or of a business opportunity.</a:t>
            </a:r>
          </a:p>
          <a:p>
            <a:pPr algn="just">
              <a:spcBef>
                <a:spcPts val="0"/>
              </a:spcBef>
            </a:pPr>
            <a:endParaRPr lang="en-US" sz="1000" b="1" i="1" dirty="0">
              <a:solidFill>
                <a:srgbClr val="0308C9"/>
              </a:solidFill>
            </a:endParaRPr>
          </a:p>
          <a:p>
            <a:pPr algn="just">
              <a:spcBef>
                <a:spcPts val="0"/>
              </a:spcBef>
            </a:pPr>
            <a:r>
              <a:rPr lang="en-US" sz="1600" b="1" i="1" dirty="0">
                <a:solidFill>
                  <a:srgbClr val="C00000"/>
                </a:solidFill>
              </a:rPr>
              <a:t>GOL §5-701 (a) (10) - Contracts involving the sale or conveyance of an interest in land, or of a business opportunity</a:t>
            </a:r>
            <a:r>
              <a:rPr lang="en-US" sz="1600" i="1" dirty="0">
                <a:solidFill>
                  <a:srgbClr val="C00000"/>
                </a:solidFill>
              </a:rPr>
              <a:t>:</a:t>
            </a:r>
            <a:r>
              <a:rPr lang="en-US" sz="1600" dirty="0">
                <a:solidFill>
                  <a:srgbClr val="C00000"/>
                </a:solidFill>
              </a:rPr>
              <a:t> </a:t>
            </a:r>
            <a:r>
              <a:rPr lang="en-US" sz="1600" dirty="0"/>
              <a:t>Subdivision 10 of section 5-701 of the New York State General Obligations Law (New York’s Statute of Frauds) requires: </a:t>
            </a:r>
          </a:p>
          <a:p>
            <a:pPr algn="just">
              <a:spcBef>
                <a:spcPts val="0"/>
              </a:spcBef>
            </a:pPr>
            <a:endParaRPr lang="en-US" sz="1000" dirty="0"/>
          </a:p>
          <a:p>
            <a:pPr algn="just">
              <a:spcBef>
                <a:spcPts val="0"/>
              </a:spcBef>
            </a:pPr>
            <a:r>
              <a:rPr lang="en-US" sz="1400" b="1" i="1" dirty="0">
                <a:solidFill>
                  <a:srgbClr val="0308C9"/>
                </a:solidFill>
              </a:rPr>
              <a:t>Real Estate Transactions:</a:t>
            </a:r>
            <a:r>
              <a:rPr lang="en-US" sz="1400" dirty="0"/>
              <a:t> That any contract involving the negotiation of the purchase, sale, exchange, renting or leasing of any real estate, or interest therein, must be in writing.</a:t>
            </a:r>
          </a:p>
          <a:p>
            <a:pPr algn="just">
              <a:spcBef>
                <a:spcPts val="0"/>
              </a:spcBef>
            </a:pPr>
            <a:endParaRPr lang="en-US" sz="1000" dirty="0"/>
          </a:p>
          <a:p>
            <a:pPr algn="just">
              <a:spcBef>
                <a:spcPts val="0"/>
              </a:spcBef>
            </a:pPr>
            <a:r>
              <a:rPr lang="en-US" sz="1400" b="1" i="1" dirty="0">
                <a:solidFill>
                  <a:srgbClr val="0308C9"/>
                </a:solidFill>
              </a:rPr>
              <a:t>Business Opportunities:</a:t>
            </a:r>
            <a:r>
              <a:rPr lang="en-US" sz="1400" dirty="0"/>
              <a:t> That any contract involving the negotiation of the purchase, sale, exchange, renting or leasing of a business opportunity, business, its good will, inventory, fixtures or an interest therein, including a majority of the voting stock interest in a corporation, and including the creating of a partnership interest, must also be in writing.</a:t>
            </a:r>
          </a:p>
          <a:p>
            <a:pPr algn="just">
              <a:spcBef>
                <a:spcPts val="0"/>
              </a:spcBef>
            </a:pPr>
            <a:endParaRPr lang="en-US" sz="1000" dirty="0"/>
          </a:p>
          <a:p>
            <a:pPr algn="just">
              <a:spcBef>
                <a:spcPts val="0"/>
              </a:spcBef>
            </a:pPr>
            <a:r>
              <a:rPr lang="en-US" sz="1400" b="1" i="1" dirty="0">
                <a:solidFill>
                  <a:srgbClr val="0308C9"/>
                </a:solidFill>
              </a:rPr>
              <a:t>Negotiation Defined:</a:t>
            </a:r>
            <a:r>
              <a:rPr lang="en-US" sz="1400" dirty="0"/>
              <a:t> The term “negotiation” is defined under this statute as including the procuring of an introduction to a party to the transaction, or assisting in the negotiation or consummation of the transaction, and further applies to a contract implied in fact or in law to pay reasonable compensation.  It does not, however, apply to a contract to pay compensation to an auctioneer, an attorney at law, a duly licensed real estate broker, or a real estate salesman.</a:t>
            </a:r>
          </a:p>
          <a:p>
            <a:pPr algn="just">
              <a:lnSpc>
                <a:spcPct val="80000"/>
              </a:lnSpc>
              <a:spcBef>
                <a:spcPts val="0"/>
              </a:spcBef>
            </a:pPr>
            <a:endParaRPr lang="en-US" sz="500" dirty="0"/>
          </a:p>
        </p:txBody>
      </p:sp>
    </p:spTree>
    <p:extLst>
      <p:ext uri="{BB962C8B-B14F-4D97-AF65-F5344CB8AC3E}">
        <p14:creationId xmlns:p14="http://schemas.microsoft.com/office/powerpoint/2010/main" val="2097497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36765"/>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2nd</a:t>
            </a:r>
            <a:endParaRPr lang="en-US" sz="1000" b="1" i="1" dirty="0">
              <a:solidFill>
                <a:srgbClr val="C00000"/>
              </a:solidFill>
            </a:endParaRPr>
          </a:p>
          <a:p>
            <a:pPr algn="just">
              <a:spcBef>
                <a:spcPts val="0"/>
              </a:spcBef>
            </a:pPr>
            <a:endParaRPr lang="en-US" sz="500" b="1" i="1" dirty="0">
              <a:solidFill>
                <a:srgbClr val="C00000"/>
              </a:solidFill>
            </a:endParaRPr>
          </a:p>
          <a:p>
            <a:pPr algn="just">
              <a:spcBef>
                <a:spcPts val="0"/>
              </a:spcBef>
            </a:pPr>
            <a:r>
              <a:rPr lang="en-US" sz="1600" b="1" i="1" dirty="0">
                <a:solidFill>
                  <a:srgbClr val="C00000"/>
                </a:solidFill>
              </a:rPr>
              <a:t>Statute of Frauds – Types of Contracts Covered – Specifics:</a:t>
            </a:r>
            <a:r>
              <a:rPr lang="en-US" sz="1600" dirty="0"/>
              <a:t> The second type of contract covered under the statute of frauds, is a contract that cannot be completed within a year.</a:t>
            </a:r>
          </a:p>
          <a:p>
            <a:pPr algn="just">
              <a:spcBef>
                <a:spcPts val="0"/>
              </a:spcBef>
            </a:pPr>
            <a:endParaRPr lang="en-US" sz="500" b="1" i="1" dirty="0">
              <a:solidFill>
                <a:srgbClr val="0308C9"/>
              </a:solidFill>
            </a:endParaRPr>
          </a:p>
          <a:p>
            <a:pPr algn="just">
              <a:spcBef>
                <a:spcPts val="0"/>
              </a:spcBef>
            </a:pPr>
            <a:r>
              <a:rPr lang="en-US" sz="1600" b="1" i="1" dirty="0">
                <a:solidFill>
                  <a:srgbClr val="C00000"/>
                </a:solidFill>
              </a:rPr>
              <a:t>GOL §5-701 (a) (1) - Contracts that cannot be completed within a year</a:t>
            </a:r>
            <a:r>
              <a:rPr lang="en-US" sz="1600" i="1" dirty="0">
                <a:solidFill>
                  <a:srgbClr val="C00000"/>
                </a:solidFill>
              </a:rPr>
              <a:t>:</a:t>
            </a:r>
            <a:r>
              <a:rPr lang="en-US" sz="1600" dirty="0">
                <a:solidFill>
                  <a:srgbClr val="C00000"/>
                </a:solidFill>
              </a:rPr>
              <a:t> </a:t>
            </a:r>
            <a:r>
              <a:rPr lang="en-US" sz="1600" dirty="0"/>
              <a:t>Subdivision (a) (1) of section 5-701 of the New York State General Obligations Law (New York’s Statute of Frauds) requires: </a:t>
            </a:r>
          </a:p>
          <a:p>
            <a:pPr algn="just">
              <a:spcBef>
                <a:spcPts val="0"/>
              </a:spcBef>
            </a:pPr>
            <a:endParaRPr lang="en-US" sz="500" dirty="0"/>
          </a:p>
          <a:p>
            <a:pPr algn="just">
              <a:spcBef>
                <a:spcPts val="0"/>
              </a:spcBef>
            </a:pPr>
            <a:r>
              <a:rPr lang="en-US" sz="1400" b="1" i="1" dirty="0">
                <a:solidFill>
                  <a:srgbClr val="0308C9"/>
                </a:solidFill>
              </a:rPr>
              <a:t>Contracts That Cannot Be Completed Within A Year:</a:t>
            </a:r>
            <a:r>
              <a:rPr lang="en-US" sz="1400" dirty="0"/>
              <a:t> That any contract, that b</a:t>
            </a:r>
            <a:r>
              <a:rPr lang="en-US" altLang="en-US" sz="1400" dirty="0">
                <a:latin typeface="Arial Unicode MS"/>
              </a:rPr>
              <a:t>y its terms, is not to be performed within one year from the making thereof, or the performance of which is not to be completed before the end of a lifetime</a:t>
            </a:r>
            <a:r>
              <a:rPr lang="en-US" sz="1400" dirty="0"/>
              <a:t>, must be in writing.  </a:t>
            </a:r>
          </a:p>
          <a:p>
            <a:pPr algn="just">
              <a:spcBef>
                <a:spcPts val="0"/>
              </a:spcBef>
            </a:pPr>
            <a:endParaRPr lang="en-US" sz="500" dirty="0"/>
          </a:p>
          <a:p>
            <a:pPr algn="just"/>
            <a:r>
              <a:rPr lang="en-US" sz="1400" b="1" i="1" dirty="0">
                <a:solidFill>
                  <a:srgbClr val="0308C9"/>
                </a:solidFill>
              </a:rPr>
              <a:t>What This Means:</a:t>
            </a:r>
            <a:r>
              <a:rPr lang="en-US" sz="1400" dirty="0"/>
              <a:t> This provision of the Statute of Frauds requires that any contract, irrespective of its subject matter, must be recorded in writing, if it cannot be performed within a year of its execution, or within the lifetime of one of the parties.  This requirement is not confined to contracts in which the performance itself will take over a year, but includes any contract, however short the period of performance. in which the performance will not be completed within a year of contracting. The idea behind this requirement is to ensure that longer-term contracts are recorded. </a:t>
            </a:r>
          </a:p>
          <a:p>
            <a:pPr algn="just"/>
            <a:endParaRPr lang="en-US" sz="500" dirty="0"/>
          </a:p>
          <a:p>
            <a:pPr algn="just"/>
            <a:r>
              <a:rPr lang="en-US" sz="1400" b="1" i="1" dirty="0">
                <a:solidFill>
                  <a:srgbClr val="0308C9"/>
                </a:solidFill>
              </a:rPr>
              <a:t>Significance:</a:t>
            </a:r>
            <a:r>
              <a:rPr lang="en-US" sz="1400" dirty="0"/>
              <a:t> In part, this requirement reflects the concern that parties cannot be expected to remember unrecorded terms over time, as well as tries to accommodate the expectation that a long-term contracts frequently involve greater economic value. It should also be noted, that a contract of indefinite duration will not be held to fall within this requirement if the contract performance could conceivably be completed within a year, or the contract could be terminated within a year, upon notice.</a:t>
            </a:r>
          </a:p>
        </p:txBody>
      </p:sp>
    </p:spTree>
    <p:extLst>
      <p:ext uri="{BB962C8B-B14F-4D97-AF65-F5344CB8AC3E}">
        <p14:creationId xmlns:p14="http://schemas.microsoft.com/office/powerpoint/2010/main" val="778097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36765"/>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3rd</a:t>
            </a:r>
          </a:p>
          <a:p>
            <a:pPr algn="just">
              <a:lnSpc>
                <a:spcPct val="80000"/>
              </a:lnSpc>
              <a:spcBef>
                <a:spcPts val="0"/>
              </a:spcBef>
            </a:pPr>
            <a:endParaRPr lang="en-US" sz="1000" b="1" i="1" dirty="0">
              <a:solidFill>
                <a:srgbClr val="C00000"/>
              </a:solidFill>
            </a:endParaRPr>
          </a:p>
          <a:p>
            <a:pPr algn="just">
              <a:spcBef>
                <a:spcPts val="0"/>
              </a:spcBef>
            </a:pPr>
            <a:r>
              <a:rPr lang="en-US" sz="1600" b="1" i="1" dirty="0">
                <a:solidFill>
                  <a:srgbClr val="C00000"/>
                </a:solidFill>
              </a:rPr>
              <a:t>Statute of Frauds – Types of Contracts Covered – Specifics:</a:t>
            </a:r>
            <a:r>
              <a:rPr lang="en-US" sz="1600" dirty="0"/>
              <a:t> The third type of contract covered under the statute of frauds, is a contract for the sale of goods in excess of $500.</a:t>
            </a:r>
          </a:p>
          <a:p>
            <a:pPr algn="just">
              <a:spcBef>
                <a:spcPts val="0"/>
              </a:spcBef>
            </a:pPr>
            <a:endParaRPr lang="en-US" sz="1000" b="1" i="1" dirty="0">
              <a:solidFill>
                <a:srgbClr val="0308C9"/>
              </a:solidFill>
            </a:endParaRPr>
          </a:p>
          <a:p>
            <a:pPr algn="just">
              <a:spcBef>
                <a:spcPts val="0"/>
              </a:spcBef>
            </a:pPr>
            <a:r>
              <a:rPr lang="en-US" sz="1600" b="1" i="1" dirty="0">
                <a:solidFill>
                  <a:srgbClr val="C00000"/>
                </a:solidFill>
              </a:rPr>
              <a:t>UCC §</a:t>
            </a:r>
            <a:r>
              <a:rPr lang="en-US" sz="1600" b="1" i="1" dirty="0" smtClean="0">
                <a:solidFill>
                  <a:srgbClr val="C00000"/>
                </a:solidFill>
              </a:rPr>
              <a:t>2-201 </a:t>
            </a:r>
            <a:r>
              <a:rPr lang="en-US" sz="1600" b="1" i="1" dirty="0">
                <a:solidFill>
                  <a:srgbClr val="C00000"/>
                </a:solidFill>
              </a:rPr>
              <a:t>(1) - Contracts for the sale of goods in excess of $500</a:t>
            </a:r>
            <a:r>
              <a:rPr lang="en-US" sz="1600" i="1" dirty="0">
                <a:solidFill>
                  <a:srgbClr val="C00000"/>
                </a:solidFill>
              </a:rPr>
              <a:t>:</a:t>
            </a:r>
            <a:r>
              <a:rPr lang="en-US" sz="1600" dirty="0">
                <a:solidFill>
                  <a:srgbClr val="C00000"/>
                </a:solidFill>
              </a:rPr>
              <a:t> </a:t>
            </a:r>
            <a:r>
              <a:rPr lang="en-US" sz="1600" dirty="0"/>
              <a:t>Subdivision 1 of section 2-201 of the New York State Uniform Commercial Code (New York’s Statute of Frauds) requires: </a:t>
            </a:r>
          </a:p>
          <a:p>
            <a:pPr algn="just">
              <a:spcBef>
                <a:spcPts val="0"/>
              </a:spcBef>
            </a:pPr>
            <a:endParaRPr lang="en-US" sz="1000" dirty="0"/>
          </a:p>
          <a:p>
            <a:pPr algn="just">
              <a:spcBef>
                <a:spcPts val="0"/>
              </a:spcBef>
            </a:pPr>
            <a:r>
              <a:rPr lang="en-US" sz="1400" b="1" i="1" dirty="0">
                <a:solidFill>
                  <a:srgbClr val="0308C9"/>
                </a:solidFill>
              </a:rPr>
              <a:t>Contracts for the Sale of Goods in Excess of $500:</a:t>
            </a:r>
            <a:r>
              <a:rPr lang="en-US" sz="1400" dirty="0"/>
              <a:t> That any contract, that b</a:t>
            </a:r>
            <a:r>
              <a:rPr lang="en-US" altLang="en-US" sz="1400" dirty="0">
                <a:latin typeface="Arial Unicode MS"/>
              </a:rPr>
              <a:t>y its terms, is for the sale of goods for the price of $500 or more</a:t>
            </a:r>
            <a:r>
              <a:rPr lang="en-US" altLang="en-US" sz="800" dirty="0"/>
              <a:t> </a:t>
            </a:r>
            <a:r>
              <a:rPr lang="en-US" sz="1400" dirty="0"/>
              <a:t>, must be in writing.  </a:t>
            </a:r>
          </a:p>
          <a:p>
            <a:pPr algn="just">
              <a:spcBef>
                <a:spcPts val="0"/>
              </a:spcBef>
            </a:pPr>
            <a:endParaRPr lang="en-US" sz="1000" dirty="0"/>
          </a:p>
          <a:p>
            <a:pPr algn="just">
              <a:spcBef>
                <a:spcPts val="0"/>
              </a:spcBef>
            </a:pPr>
            <a:r>
              <a:rPr lang="en-US" sz="1400" b="1" i="1" dirty="0">
                <a:solidFill>
                  <a:srgbClr val="0308C9"/>
                </a:solidFill>
              </a:rPr>
              <a:t>What This Means:</a:t>
            </a:r>
            <a:r>
              <a:rPr lang="en-US" sz="1400" dirty="0"/>
              <a:t> Section 2.201(1) of the New York State Uniform Commercial Code requires compliance with the statute of frauds where the total price of the goods sold under the contract is for $500 or more.  Under this provision all items sold under the contract must be added together to determine if it is subject to the statute.  As a result, if the price consists of property other than cash, the property must be valued to establish the price. </a:t>
            </a:r>
          </a:p>
          <a:p>
            <a:pPr algn="just">
              <a:spcBef>
                <a:spcPts val="0"/>
              </a:spcBef>
            </a:pPr>
            <a:endParaRPr lang="en-US" sz="1000" dirty="0"/>
          </a:p>
          <a:p>
            <a:pPr algn="just">
              <a:spcBef>
                <a:spcPts val="0"/>
              </a:spcBef>
            </a:pPr>
            <a:r>
              <a:rPr lang="en-US" sz="1400" b="1" i="1" dirty="0">
                <a:solidFill>
                  <a:srgbClr val="0308C9"/>
                </a:solidFill>
              </a:rPr>
              <a:t>Promissory Estoppel:</a:t>
            </a:r>
            <a:r>
              <a:rPr lang="en-US" sz="1400" dirty="0"/>
              <a:t> The statute of frauds may be circumvented when the party seeking to get around the statute of frauds is able to prove an enhanced promissory estoppel. While one element of a routine promissory estoppel case requires that the </a:t>
            </a:r>
            <a:r>
              <a:rPr lang="en-US" sz="1400" dirty="0" err="1"/>
              <a:t>promisee</a:t>
            </a:r>
            <a:r>
              <a:rPr lang="en-US" sz="1400" dirty="0"/>
              <a:t> rely on the promise in some definite and substantial manner, an enhanced level of reasonable reliance is necessary in order to have enhanced promissory estoppel, along with proof of an unconscionable injury or unjust enrichment.</a:t>
            </a:r>
          </a:p>
        </p:txBody>
      </p:sp>
    </p:spTree>
    <p:extLst>
      <p:ext uri="{BB962C8B-B14F-4D97-AF65-F5344CB8AC3E}">
        <p14:creationId xmlns:p14="http://schemas.microsoft.com/office/powerpoint/2010/main" val="2124849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36765"/>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4th</a:t>
            </a:r>
          </a:p>
          <a:p>
            <a:pPr algn="just">
              <a:lnSpc>
                <a:spcPct val="80000"/>
              </a:lnSpc>
              <a:spcBef>
                <a:spcPts val="0"/>
              </a:spcBef>
            </a:pPr>
            <a:endParaRPr lang="en-US" sz="1000" b="1" i="1" dirty="0">
              <a:solidFill>
                <a:srgbClr val="C00000"/>
              </a:solidFill>
            </a:endParaRPr>
          </a:p>
          <a:p>
            <a:pPr algn="just">
              <a:spcBef>
                <a:spcPts val="0"/>
              </a:spcBef>
            </a:pPr>
            <a:r>
              <a:rPr lang="en-US" sz="1600" b="1" i="1" dirty="0">
                <a:solidFill>
                  <a:srgbClr val="C00000"/>
                </a:solidFill>
              </a:rPr>
              <a:t>Statute of Frauds – Types of Contracts Covered – Specifics:</a:t>
            </a:r>
            <a:r>
              <a:rPr lang="en-US" sz="1600" dirty="0"/>
              <a:t> The fourth type of contract covered under the statute of frauds, is a contract to answer for the debt or obligation of another.</a:t>
            </a:r>
          </a:p>
          <a:p>
            <a:pPr algn="just">
              <a:spcBef>
                <a:spcPts val="0"/>
              </a:spcBef>
            </a:pPr>
            <a:endParaRPr lang="en-US" sz="500" b="1" i="1" dirty="0">
              <a:solidFill>
                <a:srgbClr val="0308C9"/>
              </a:solidFill>
            </a:endParaRPr>
          </a:p>
          <a:p>
            <a:pPr algn="just">
              <a:spcBef>
                <a:spcPts val="0"/>
              </a:spcBef>
            </a:pPr>
            <a:r>
              <a:rPr lang="en-US" sz="1600" b="1" i="1" dirty="0">
                <a:solidFill>
                  <a:srgbClr val="C00000"/>
                </a:solidFill>
              </a:rPr>
              <a:t>GOL §5-701 (a) (2) - Contracts to Answer for the Debt or Obligation of Another</a:t>
            </a:r>
            <a:r>
              <a:rPr lang="en-US" sz="1600" i="1" dirty="0">
                <a:solidFill>
                  <a:srgbClr val="C00000"/>
                </a:solidFill>
              </a:rPr>
              <a:t>:</a:t>
            </a:r>
            <a:r>
              <a:rPr lang="en-US" sz="1600" dirty="0">
                <a:solidFill>
                  <a:srgbClr val="C00000"/>
                </a:solidFill>
              </a:rPr>
              <a:t> </a:t>
            </a:r>
            <a:r>
              <a:rPr lang="en-US" sz="1600" dirty="0"/>
              <a:t>Subdivision (a) (2) of section 5-701 of the New York State General Obligations Law (New York’s Statute of Frauds) requires: </a:t>
            </a:r>
          </a:p>
          <a:p>
            <a:pPr algn="just">
              <a:spcBef>
                <a:spcPts val="0"/>
              </a:spcBef>
            </a:pPr>
            <a:endParaRPr lang="en-US" sz="500" dirty="0"/>
          </a:p>
          <a:p>
            <a:pPr algn="just">
              <a:spcBef>
                <a:spcPts val="0"/>
              </a:spcBef>
            </a:pPr>
            <a:r>
              <a:rPr lang="en-US" sz="1400" b="1" i="1" dirty="0">
                <a:solidFill>
                  <a:srgbClr val="0308C9"/>
                </a:solidFill>
              </a:rPr>
              <a:t>Contracts to Answer for the Debt or Obligation of Another:</a:t>
            </a:r>
            <a:r>
              <a:rPr lang="en-US" sz="1400" dirty="0"/>
              <a:t> That any contract, that b</a:t>
            </a:r>
            <a:r>
              <a:rPr lang="en-US" altLang="en-US" sz="1400" dirty="0">
                <a:latin typeface="Arial Unicode MS"/>
              </a:rPr>
              <a:t>y its terms, that contains a special promise to answer for the debt, default or miscarriage of another person</a:t>
            </a:r>
            <a:r>
              <a:rPr lang="en-US" sz="1400" dirty="0"/>
              <a:t>, must be in writing.</a:t>
            </a:r>
          </a:p>
          <a:p>
            <a:pPr algn="just">
              <a:spcBef>
                <a:spcPts val="0"/>
              </a:spcBef>
            </a:pPr>
            <a:endParaRPr lang="en-US" sz="500" dirty="0"/>
          </a:p>
          <a:p>
            <a:pPr algn="just"/>
            <a:r>
              <a:rPr lang="en-US" sz="1400" b="1" i="1" dirty="0">
                <a:solidFill>
                  <a:srgbClr val="0308C9"/>
                </a:solidFill>
              </a:rPr>
              <a:t>What This Means:</a:t>
            </a:r>
            <a:r>
              <a:rPr lang="en-US" sz="1400" dirty="0"/>
              <a:t> This provision of the Statute of Frauds requires that any contract, irrespective of its subject matter, must be recorded in writing, if b</a:t>
            </a:r>
            <a:r>
              <a:rPr lang="en-US" altLang="en-US" sz="1400" dirty="0">
                <a:latin typeface="Arial Unicode MS"/>
              </a:rPr>
              <a:t>y its terms, it contains a special promise to answer for the debt, default or miscarriage of another person</a:t>
            </a:r>
            <a:r>
              <a:rPr lang="en-US" sz="1400" dirty="0"/>
              <a:t>.  This requirement concerns suretyship contracts.  A surety is a person who promises the creditor to pay another person’s debt, so that if the other person fails to pay the debt, the surety is obliged to pay it.</a:t>
            </a:r>
          </a:p>
          <a:p>
            <a:pPr algn="just"/>
            <a:endParaRPr lang="en-US" sz="500" dirty="0"/>
          </a:p>
          <a:p>
            <a:pPr algn="just"/>
            <a:r>
              <a:rPr lang="en-US" sz="1400" b="1" i="1" dirty="0">
                <a:solidFill>
                  <a:srgbClr val="0308C9"/>
                </a:solidFill>
              </a:rPr>
              <a:t>Significance:</a:t>
            </a:r>
            <a:r>
              <a:rPr lang="en-US" sz="1400" dirty="0"/>
              <a:t> There are two principle justifications for subjecting a suretyship agreement to the statute of frauds. First, the formality of writing serves a cautionary function by alerting the surety that they are undertaking a serious, legally enforceable commitment.  Second, it serves the usual evidentiary function of the statute of frauds, by preventing the assertion of a possibly false claim that a person agreed to pay the debt of another.</a:t>
            </a:r>
          </a:p>
        </p:txBody>
      </p:sp>
    </p:spTree>
    <p:extLst>
      <p:ext uri="{BB962C8B-B14F-4D97-AF65-F5344CB8AC3E}">
        <p14:creationId xmlns:p14="http://schemas.microsoft.com/office/powerpoint/2010/main" val="3857393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36765"/>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5th</a:t>
            </a:r>
          </a:p>
          <a:p>
            <a:pPr algn="just">
              <a:lnSpc>
                <a:spcPct val="80000"/>
              </a:lnSpc>
              <a:spcBef>
                <a:spcPts val="0"/>
              </a:spcBef>
            </a:pPr>
            <a:endParaRPr lang="en-US" sz="1000" b="1" i="1" dirty="0">
              <a:solidFill>
                <a:srgbClr val="C00000"/>
              </a:solidFill>
            </a:endParaRPr>
          </a:p>
          <a:p>
            <a:pPr algn="just">
              <a:lnSpc>
                <a:spcPct val="90000"/>
              </a:lnSpc>
              <a:spcBef>
                <a:spcPts val="0"/>
              </a:spcBef>
            </a:pPr>
            <a:r>
              <a:rPr lang="en-US" sz="1600" b="1" i="1" dirty="0">
                <a:solidFill>
                  <a:srgbClr val="C00000"/>
                </a:solidFill>
              </a:rPr>
              <a:t>Statute of Frauds – Types of Contracts Covered – Specifics:</a:t>
            </a:r>
            <a:r>
              <a:rPr lang="en-US" sz="1600" dirty="0"/>
              <a:t> The fifth type of contract covered under the statute of frauds, is a contract made by Executors or Administrators to answer for the duty of their decedents.</a:t>
            </a:r>
          </a:p>
          <a:p>
            <a:pPr algn="just">
              <a:lnSpc>
                <a:spcPct val="90000"/>
              </a:lnSpc>
              <a:spcBef>
                <a:spcPts val="0"/>
              </a:spcBef>
            </a:pPr>
            <a:endParaRPr lang="en-US" sz="500" b="1" i="1" dirty="0">
              <a:solidFill>
                <a:srgbClr val="0308C9"/>
              </a:solidFill>
            </a:endParaRPr>
          </a:p>
          <a:p>
            <a:pPr algn="just">
              <a:lnSpc>
                <a:spcPct val="90000"/>
              </a:lnSpc>
              <a:spcBef>
                <a:spcPts val="0"/>
              </a:spcBef>
            </a:pPr>
            <a:r>
              <a:rPr lang="en-US" sz="1600" b="1" i="1" dirty="0">
                <a:solidFill>
                  <a:srgbClr val="C00000"/>
                </a:solidFill>
              </a:rPr>
              <a:t>GOL §5-701 (a) (2) - Contracts Made by Executors or Administrators to Answer for the Duty of Their Decedents</a:t>
            </a:r>
            <a:r>
              <a:rPr lang="en-US" sz="1600" i="1" dirty="0">
                <a:solidFill>
                  <a:srgbClr val="C00000"/>
                </a:solidFill>
              </a:rPr>
              <a:t>:</a:t>
            </a:r>
            <a:r>
              <a:rPr lang="en-US" sz="1600" dirty="0">
                <a:solidFill>
                  <a:srgbClr val="C00000"/>
                </a:solidFill>
              </a:rPr>
              <a:t> </a:t>
            </a:r>
            <a:r>
              <a:rPr lang="en-US" sz="1600" dirty="0"/>
              <a:t>Subdivision (a) (2) of section 5-701 of the New York State General Obligations Law (New York’s Statute of Frauds) requires: </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Contracts Made by Executors or Administrators to Answer for the Duty of Their Decedents</a:t>
            </a:r>
            <a:r>
              <a:rPr lang="en-US" sz="1400" i="1" dirty="0">
                <a:solidFill>
                  <a:srgbClr val="0308C9"/>
                </a:solidFill>
              </a:rPr>
              <a:t>:</a:t>
            </a:r>
            <a:r>
              <a:rPr lang="en-US" sz="1400" dirty="0">
                <a:solidFill>
                  <a:srgbClr val="0308C9"/>
                </a:solidFill>
              </a:rPr>
              <a:t> </a:t>
            </a:r>
            <a:r>
              <a:rPr lang="en-US" sz="1400" dirty="0"/>
              <a:t>That any contract, made by an Executor or an Administrator of an Estate, to Answer for the Duty of the decedent, must be in writing.</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What This Means:</a:t>
            </a:r>
            <a:r>
              <a:rPr lang="en-US" sz="1400" dirty="0"/>
              <a:t> This provision of the Statute of Frauds requires that any contract, must be recorded in </a:t>
            </a:r>
            <a:r>
              <a:rPr lang="en-US" sz="1400" dirty="0">
                <a:ea typeface="Tahoma" panose="020B0604030504040204" pitchFamily="34" charset="0"/>
                <a:cs typeface="Tahoma" panose="020B0604030504040204" pitchFamily="34" charset="0"/>
              </a:rPr>
              <a:t>writing, if b</a:t>
            </a:r>
            <a:r>
              <a:rPr lang="en-US" altLang="en-US" sz="1400" dirty="0">
                <a:ea typeface="Tahoma" panose="020B0604030504040204" pitchFamily="34" charset="0"/>
                <a:cs typeface="Tahoma" panose="020B0604030504040204" pitchFamily="34" charset="0"/>
              </a:rPr>
              <a:t>y its terms, it involves the promise of </a:t>
            </a:r>
            <a:r>
              <a:rPr lang="en-US" sz="1400" dirty="0">
                <a:ea typeface="Tahoma" panose="020B0604030504040204" pitchFamily="34" charset="0"/>
                <a:cs typeface="Tahoma" panose="020B0604030504040204" pitchFamily="34" charset="0"/>
              </a:rPr>
              <a:t>by an Executor or an Administrator of an Estate, to Answer for the Duty of the decedent.  An Executor is the fiduciary responsible for administering an estate of a deceased individual, as named in the will of such deceased person.  An Administrator is an executor, appointed by a court, where there either has been no executor named, or where the named executor is unable or unwilling to serve.</a:t>
            </a:r>
          </a:p>
          <a:p>
            <a:pPr algn="just">
              <a:lnSpc>
                <a:spcPct val="90000"/>
              </a:lnSpc>
              <a:spcBef>
                <a:spcPts val="0"/>
              </a:spcBef>
            </a:pPr>
            <a:endParaRPr lang="en-US" sz="500" dirty="0">
              <a:ea typeface="Tahoma" panose="020B0604030504040204" pitchFamily="34" charset="0"/>
              <a:cs typeface="Tahoma" panose="020B0604030504040204" pitchFamily="34" charset="0"/>
            </a:endParaRPr>
          </a:p>
          <a:p>
            <a:pPr algn="just">
              <a:lnSpc>
                <a:spcPct val="90000"/>
              </a:lnSpc>
              <a:spcBef>
                <a:spcPts val="0"/>
              </a:spcBef>
            </a:pPr>
            <a:r>
              <a:rPr lang="en-US" sz="1400" b="1" i="1" dirty="0">
                <a:solidFill>
                  <a:srgbClr val="0308C9"/>
                </a:solidFill>
                <a:ea typeface="Tahoma" panose="020B0604030504040204" pitchFamily="34" charset="0"/>
                <a:cs typeface="Tahoma" panose="020B0604030504040204" pitchFamily="34" charset="0"/>
              </a:rPr>
              <a:t>Significance:</a:t>
            </a:r>
            <a:r>
              <a:rPr lang="en-US" sz="1400" dirty="0">
                <a:ea typeface="Tahoma" panose="020B0604030504040204" pitchFamily="34" charset="0"/>
                <a:cs typeface="Tahoma" panose="020B0604030504040204" pitchFamily="34" charset="0"/>
              </a:rPr>
              <a:t> </a:t>
            </a:r>
            <a:r>
              <a:rPr lang="en-US" sz="1400" b="0" i="0" u="none" strike="noStrike" baseline="0" dirty="0">
                <a:ea typeface="Tahoma" panose="020B0604030504040204" pitchFamily="34" charset="0"/>
                <a:cs typeface="Tahoma" panose="020B0604030504040204" pitchFamily="34" charset="0"/>
              </a:rPr>
              <a:t>The type of contract covered here is one in which the executor or administrator of an estate assumes personal liability to a creditor of the decedent for a debt or obligation incurred by the decedent before his death.  That is, the executor promises the creditor that if the estate does not have the funds to pay the debt, he will pay it himself.  The statute of frauds only applies to debts that the decedent incurred, not to new debts incurred by the estate itself. This provision is really just a specialized version of the suretyship provision, because the executor undertakes to answer for the debt of the decedent.</a:t>
            </a:r>
            <a:endParaRPr lang="en-US" sz="14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52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28139"/>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700" b="1" i="1" dirty="0">
                <a:solidFill>
                  <a:srgbClr val="006600"/>
                </a:solidFill>
              </a:rPr>
              <a:t>Statute of Frauds – Types of Contracts: 6th</a:t>
            </a:r>
          </a:p>
          <a:p>
            <a:pPr algn="just">
              <a:lnSpc>
                <a:spcPct val="80000"/>
              </a:lnSpc>
              <a:spcBef>
                <a:spcPts val="0"/>
              </a:spcBef>
            </a:pPr>
            <a:endParaRPr lang="en-US" sz="1000" b="1" i="1" dirty="0">
              <a:solidFill>
                <a:srgbClr val="C00000"/>
              </a:solidFill>
            </a:endParaRPr>
          </a:p>
          <a:p>
            <a:pPr algn="just">
              <a:lnSpc>
                <a:spcPct val="90000"/>
              </a:lnSpc>
              <a:spcBef>
                <a:spcPts val="0"/>
              </a:spcBef>
            </a:pPr>
            <a:r>
              <a:rPr lang="en-US" sz="1600" b="1" i="1" dirty="0">
                <a:solidFill>
                  <a:srgbClr val="C00000"/>
                </a:solidFill>
              </a:rPr>
              <a:t>Statute of Frauds – Types of Contracts Covered – Specifics:</a:t>
            </a:r>
            <a:r>
              <a:rPr lang="en-US" sz="1600" dirty="0"/>
              <a:t> The sixth type of contract covered under the statute of frauds, is a contract made in consideration of marriage.</a:t>
            </a:r>
          </a:p>
          <a:p>
            <a:pPr algn="just">
              <a:lnSpc>
                <a:spcPct val="90000"/>
              </a:lnSpc>
              <a:spcBef>
                <a:spcPts val="0"/>
              </a:spcBef>
            </a:pPr>
            <a:endParaRPr lang="en-US" sz="500" b="1" i="1" dirty="0">
              <a:solidFill>
                <a:srgbClr val="0308C9"/>
              </a:solidFill>
            </a:endParaRPr>
          </a:p>
          <a:p>
            <a:pPr algn="just">
              <a:lnSpc>
                <a:spcPct val="90000"/>
              </a:lnSpc>
              <a:spcBef>
                <a:spcPts val="0"/>
              </a:spcBef>
            </a:pPr>
            <a:r>
              <a:rPr lang="en-US" sz="1600" b="1" i="1" dirty="0">
                <a:solidFill>
                  <a:srgbClr val="C00000"/>
                </a:solidFill>
              </a:rPr>
              <a:t>GOL §5-701 (a) (3) - Contracts Made in Consideration of Marriage</a:t>
            </a:r>
            <a:r>
              <a:rPr lang="en-US" sz="1600" i="1" dirty="0">
                <a:solidFill>
                  <a:srgbClr val="C00000"/>
                </a:solidFill>
              </a:rPr>
              <a:t>:</a:t>
            </a:r>
            <a:r>
              <a:rPr lang="en-US" sz="1600" dirty="0">
                <a:solidFill>
                  <a:srgbClr val="C00000"/>
                </a:solidFill>
              </a:rPr>
              <a:t> </a:t>
            </a:r>
            <a:r>
              <a:rPr lang="en-US" sz="1600" dirty="0"/>
              <a:t>Subdivision (a) (3) of section 5-701 of the New York State General Obligations Law (New York’s Statute of Frauds) requires: </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Contracts Made in Consideration of Marriage</a:t>
            </a:r>
            <a:r>
              <a:rPr lang="en-US" sz="1400" i="1" dirty="0">
                <a:solidFill>
                  <a:srgbClr val="0308C9"/>
                </a:solidFill>
              </a:rPr>
              <a:t>:</a:t>
            </a:r>
            <a:r>
              <a:rPr lang="en-US" sz="1400" dirty="0">
                <a:solidFill>
                  <a:srgbClr val="0308C9"/>
                </a:solidFill>
              </a:rPr>
              <a:t> </a:t>
            </a:r>
            <a:r>
              <a:rPr lang="en-US" sz="1400" dirty="0"/>
              <a:t>That any contract, made in consideration of marriage, except mutual promises to marry, must be in writing.</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What This Means:</a:t>
            </a:r>
            <a:r>
              <a:rPr lang="en-US" sz="1400" dirty="0"/>
              <a:t> </a:t>
            </a:r>
            <a:r>
              <a:rPr lang="en-US" sz="1300" dirty="0"/>
              <a:t>This provision of the Statute of Frauds requires that any contract, must be recorded in writing, if b</a:t>
            </a:r>
            <a:r>
              <a:rPr lang="en-US" altLang="en-US" sz="1300" dirty="0">
                <a:latin typeface="Arial Unicode MS"/>
              </a:rPr>
              <a:t>y its terms, it involves a promise </a:t>
            </a:r>
            <a:r>
              <a:rPr lang="en-US" sz="1300" dirty="0"/>
              <a:t>made in consideration of marriage, except mutual promises to marry. This category does not cover a promise of marriage, which can be and usually is oral.  Rather, it relates to a contract in consideration of marriage in which the prospective spouses agree to a marriage settlement or to financial arrangements relating to the marriage.  It also covers a promise by a third person (say, a parent of one of the spouses) to settle property or money on the spouses in consideration of their marriage.  The requirement that the contract is in consideration of marriage applies only to prenuptial contracts motivated by the impending marriage.</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Significance:</a:t>
            </a:r>
            <a:r>
              <a:rPr lang="en-US" sz="1400" dirty="0"/>
              <a:t> </a:t>
            </a:r>
            <a:r>
              <a:rPr lang="en-US" sz="1300" dirty="0"/>
              <a:t>The justification for subjecting a these types of agreements to the statute of frauds is because promises to pay a sum of money or give property to another in consideration of marriage, require that the marriage happen, and a written record of demonstrates the memorialization of the agreement.  Also aforementioned prenuptial agreements are entered into by the parties before their marriage, and set forth the rights of each partner regarding the property and among other things, set forth rights and obligations should the marriage end in a separation or divorce.  Due to the significant property ramifications of such an agreement, such a contract must be in writing.</a:t>
            </a:r>
          </a:p>
        </p:txBody>
      </p:sp>
    </p:spTree>
    <p:extLst>
      <p:ext uri="{BB962C8B-B14F-4D97-AF65-F5344CB8AC3E}">
        <p14:creationId xmlns:p14="http://schemas.microsoft.com/office/powerpoint/2010/main" val="743129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450449"/>
          </a:xfrm>
          <a:prstGeom prst="rect">
            <a:avLst/>
          </a:prstGeom>
          <a:solidFill>
            <a:schemeClr val="accent3"/>
          </a:solidFill>
        </p:spPr>
        <p:txBody>
          <a:bodyPr wrap="square">
            <a:spAutoFit/>
          </a:bodyPr>
          <a:lstStyle/>
          <a:p>
            <a:pPr>
              <a:lnSpc>
                <a:spcPct val="80000"/>
              </a:lnSpc>
              <a:defRPr/>
            </a:pPr>
            <a:r>
              <a:rPr lang="en-US" sz="3200" b="1" dirty="0"/>
              <a:t>Last Time: What We Spoke About:</a:t>
            </a:r>
          </a:p>
          <a:p>
            <a:pPr>
              <a:lnSpc>
                <a:spcPct val="80000"/>
              </a:lnSpc>
              <a:defRPr/>
            </a:pPr>
            <a:endParaRPr lang="en-US" sz="600" b="1" dirty="0"/>
          </a:p>
          <a:p>
            <a:pPr>
              <a:lnSpc>
                <a:spcPct val="80000"/>
              </a:lnSpc>
              <a:defRPr/>
            </a:pPr>
            <a:endParaRPr lang="en-US" sz="600" b="1" dirty="0"/>
          </a:p>
          <a:p>
            <a:pPr>
              <a:defRPr/>
            </a:pPr>
            <a:endParaRPr lang="en-US" sz="600" b="1" dirty="0"/>
          </a:p>
          <a:p>
            <a:pPr>
              <a:buFont typeface="Arial" pitchFamily="34" charset="0"/>
              <a:buChar char="•"/>
              <a:defRPr/>
            </a:pPr>
            <a:r>
              <a:rPr lang="en-US" sz="2800" b="1" dirty="0">
                <a:solidFill>
                  <a:srgbClr val="002060"/>
                </a:solidFill>
              </a:rPr>
              <a:t> Consideration</a:t>
            </a:r>
          </a:p>
          <a:p>
            <a:pPr algn="ctr">
              <a:defRPr/>
            </a:pPr>
            <a:r>
              <a:rPr lang="en-US" b="1" i="1" dirty="0">
                <a:solidFill>
                  <a:srgbClr val="C00000"/>
                </a:solidFill>
              </a:rPr>
              <a:t>Part One: Definitions / General Principals / Exceptions</a:t>
            </a: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Legality</a:t>
            </a:r>
          </a:p>
          <a:p>
            <a:pPr>
              <a:defRPr/>
            </a:pPr>
            <a:r>
              <a:rPr lang="en-US" b="1" i="1" dirty="0">
                <a:solidFill>
                  <a:srgbClr val="C00000"/>
                </a:solidFill>
              </a:rPr>
              <a:t>  Part Two: Definitions / General Principals</a:t>
            </a: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Public Policy</a:t>
            </a:r>
          </a:p>
          <a:p>
            <a:pPr algn="ctr">
              <a:defRPr/>
            </a:pPr>
            <a:r>
              <a:rPr lang="en-US" b="1" i="1" dirty="0">
                <a:solidFill>
                  <a:srgbClr val="C00000"/>
                </a:solidFill>
              </a:rPr>
              <a:t> Part Three: Definitions / Public Welfare Agreements / Violations</a:t>
            </a:r>
            <a:endParaRPr lang="en-US" b="1" dirty="0">
              <a:solidFill>
                <a:srgbClr val="002060"/>
              </a:solidFill>
            </a:endParaRPr>
          </a:p>
          <a:p>
            <a:pPr>
              <a:defRPr/>
            </a:pPr>
            <a:endParaRPr lang="en-US" sz="400" b="1" dirty="0">
              <a:solidFill>
                <a:srgbClr val="002060"/>
              </a:solidFill>
            </a:endParaRPr>
          </a:p>
          <a:p>
            <a:pPr>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Allegheny College v. National</a:t>
            </a:r>
          </a:p>
          <a:p>
            <a:pPr algn="ctr">
              <a:defRPr/>
            </a:pPr>
            <a:r>
              <a:rPr lang="en-US" sz="2400" b="1" dirty="0">
                <a:solidFill>
                  <a:srgbClr val="000066"/>
                </a:solidFill>
              </a:rPr>
              <a:t>Chautauqua County Bank</a:t>
            </a:r>
          </a:p>
          <a:p>
            <a:pPr algn="ctr">
              <a:defRPr/>
            </a:pPr>
            <a:r>
              <a:rPr lang="en-US" sz="2400" b="1" i="1" dirty="0">
                <a:solidFill>
                  <a:srgbClr val="C00000"/>
                </a:solidFill>
              </a:rPr>
              <a:t>     </a:t>
            </a:r>
            <a:r>
              <a:rPr lang="en-US" b="1" i="1" dirty="0">
                <a:solidFill>
                  <a:srgbClr val="C00000"/>
                </a:solidFill>
              </a:rPr>
              <a:t>Consideration as a Condition of Contract</a:t>
            </a:r>
            <a:endParaRPr lang="en-US" b="1" dirty="0">
              <a:solidFill>
                <a:srgbClr val="C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1988" y="828139"/>
            <a:ext cx="8382000" cy="58846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a:solidFill>
                  <a:srgbClr val="006600"/>
                </a:solidFill>
              </a:rPr>
              <a:t>Statute of Frauds – Types of Contracts: NYS Specific</a:t>
            </a:r>
          </a:p>
          <a:p>
            <a:pPr algn="just">
              <a:lnSpc>
                <a:spcPct val="80000"/>
              </a:lnSpc>
              <a:spcBef>
                <a:spcPts val="0"/>
              </a:spcBef>
            </a:pPr>
            <a:endParaRPr lang="en-US" sz="1000" b="1" i="1" dirty="0">
              <a:solidFill>
                <a:srgbClr val="C00000"/>
              </a:solidFill>
            </a:endParaRPr>
          </a:p>
          <a:p>
            <a:pPr algn="just">
              <a:lnSpc>
                <a:spcPct val="90000"/>
              </a:lnSpc>
              <a:spcBef>
                <a:spcPts val="0"/>
              </a:spcBef>
            </a:pPr>
            <a:r>
              <a:rPr lang="en-US" sz="1600" b="1" i="1" dirty="0">
                <a:solidFill>
                  <a:srgbClr val="C00000"/>
                </a:solidFill>
              </a:rPr>
              <a:t>Statute of Frauds – Types of Contracts Covered – Specifics:</a:t>
            </a:r>
            <a:r>
              <a:rPr lang="en-US" sz="1600" dirty="0"/>
              <a:t> Additional types of contracts covered under the statute of frauds in New York State, involving a contract to assign, or name a beneficiary of, a life, health or accident insurance policy.</a:t>
            </a:r>
          </a:p>
          <a:p>
            <a:pPr algn="just">
              <a:lnSpc>
                <a:spcPct val="90000"/>
              </a:lnSpc>
              <a:spcBef>
                <a:spcPts val="0"/>
              </a:spcBef>
            </a:pPr>
            <a:endParaRPr lang="en-US" sz="500" b="1" i="1" dirty="0">
              <a:solidFill>
                <a:srgbClr val="0308C9"/>
              </a:solidFill>
            </a:endParaRPr>
          </a:p>
          <a:p>
            <a:pPr algn="just">
              <a:lnSpc>
                <a:spcPct val="90000"/>
              </a:lnSpc>
              <a:spcBef>
                <a:spcPts val="0"/>
              </a:spcBef>
            </a:pPr>
            <a:r>
              <a:rPr lang="en-US" sz="1600" b="1" i="1" dirty="0">
                <a:solidFill>
                  <a:srgbClr val="C00000"/>
                </a:solidFill>
              </a:rPr>
              <a:t>GOL §5-701 (a) (9) - Contracts Involving the Assignment of, or the Naming of a Beneficiary of, a Life, Health Or Accident Insurance Policy:</a:t>
            </a:r>
            <a:r>
              <a:rPr lang="en-US" sz="1600" dirty="0"/>
              <a:t> Subdivision (a) (9) of section 5-701 of the New York State General Obligations Law (New York’s Statute of Frauds) requires: </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Contracts Involving the Assignment of, or the Naming of a Beneficiary of, a Life, Health or Accident Insurance Policy:</a:t>
            </a:r>
            <a:r>
              <a:rPr lang="en-US" sz="1400" dirty="0">
                <a:solidFill>
                  <a:srgbClr val="0308C9"/>
                </a:solidFill>
              </a:rPr>
              <a:t> </a:t>
            </a:r>
            <a:r>
              <a:rPr lang="en-US" sz="1400" dirty="0"/>
              <a:t>That any contract, involving a promise to assign, or name a beneficiary of, a life, health or accident insurance policy, must be in writing.</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What This Means:</a:t>
            </a:r>
            <a:r>
              <a:rPr lang="en-US" sz="1400" dirty="0"/>
              <a:t> </a:t>
            </a:r>
            <a:r>
              <a:rPr lang="en-US" sz="1300" dirty="0"/>
              <a:t>This provision of the Statute of Frauds requires that any contract, must be recorded in writing, if b</a:t>
            </a:r>
            <a:r>
              <a:rPr lang="en-US" altLang="en-US" sz="1300" dirty="0">
                <a:latin typeface="Arial Unicode MS"/>
              </a:rPr>
              <a:t>y its terms, it involves a promise </a:t>
            </a:r>
            <a:r>
              <a:rPr lang="en-US" sz="1200" dirty="0"/>
              <a:t>to assign, or name a beneficiary of, a life, health or accident insurance policy</a:t>
            </a:r>
            <a:r>
              <a:rPr lang="en-US" sz="1300" dirty="0"/>
              <a:t>.  These contracts frequently involve a critically ill, or elderly individual, who seeks to sell the proceeds of their insurance policy, in order to obtain upfront cash to pay for immediate expenses.  Due to the vulnerability of such persons, as a matter of public policy, the law in New York requires these contracts to be in writing and signed by the party to be charged.</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Significance:</a:t>
            </a:r>
            <a:r>
              <a:rPr lang="en-US" sz="1400" dirty="0"/>
              <a:t> </a:t>
            </a:r>
            <a:r>
              <a:rPr lang="en-US" sz="1300" dirty="0"/>
              <a:t>Article 78 of the New York State Insurance Law governs what is known as </a:t>
            </a:r>
            <a:r>
              <a:rPr lang="en-US" sz="1300" dirty="0" err="1"/>
              <a:t>viatical</a:t>
            </a:r>
            <a:r>
              <a:rPr lang="en-US" sz="1300" dirty="0"/>
              <a:t> settlements.  These contracts permit an insured individual to sell all, or a portion of, the proceeds of their insurance policy to a third party, for the purpose of obtaining an immediate monetary payment.  Because many of the persons who seek to sell such policy proceeds are often seriously ill or elderly, and often in financially impaired circumstances, the law looks upon these individuals as vulnerable individuals who could be easily taken advantage of.  Although Article 78 authorizes the sale of such policy proceeds, under seriously controlled and limited circumstances, the provisions of the statute of frauds further requires such contracts to be in writing.</a:t>
            </a:r>
          </a:p>
        </p:txBody>
      </p:sp>
    </p:spTree>
    <p:extLst>
      <p:ext uri="{BB962C8B-B14F-4D97-AF65-F5344CB8AC3E}">
        <p14:creationId xmlns:p14="http://schemas.microsoft.com/office/powerpoint/2010/main" val="3531903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2200" b="1" i="1" dirty="0">
                <a:solidFill>
                  <a:srgbClr val="008000"/>
                </a:solidFill>
              </a:rPr>
              <a:t>Statute of Frauds – Requirements of </a:t>
            </a:r>
            <a:r>
              <a:rPr lang="en-US" sz="2200" b="1" i="1" dirty="0" smtClean="0">
                <a:solidFill>
                  <a:srgbClr val="008000"/>
                </a:solidFill>
              </a:rPr>
              <a:t>Writing and Signing</a:t>
            </a:r>
            <a:endParaRPr lang="en-US" sz="22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21</a:t>
            </a:fld>
            <a:endParaRPr lang="en-US" dirty="0"/>
          </a:p>
        </p:txBody>
      </p:sp>
    </p:spTree>
    <p:extLst>
      <p:ext uri="{BB962C8B-B14F-4D97-AF65-F5344CB8AC3E}">
        <p14:creationId xmlns:p14="http://schemas.microsoft.com/office/powerpoint/2010/main" val="3332056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26705"/>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Requirements of Writing</a:t>
            </a:r>
          </a:p>
          <a:p>
            <a:pPr>
              <a:lnSpc>
                <a:spcPct val="95000"/>
              </a:lnSpc>
              <a:spcBef>
                <a:spcPts val="0"/>
              </a:spcBef>
              <a:defRPr/>
            </a:pPr>
            <a:endParaRPr lang="en-US" sz="1000" b="1" i="1" dirty="0"/>
          </a:p>
          <a:p>
            <a:pPr algn="just">
              <a:lnSpc>
                <a:spcPct val="90000"/>
              </a:lnSpc>
              <a:spcBef>
                <a:spcPts val="0"/>
              </a:spcBef>
            </a:pPr>
            <a:r>
              <a:rPr lang="en-US" sz="1600" b="1" i="1" dirty="0">
                <a:solidFill>
                  <a:srgbClr val="C00000"/>
                </a:solidFill>
              </a:rPr>
              <a:t>Statute of Frauds – Requirements of Writing – Generally:</a:t>
            </a:r>
            <a:r>
              <a:rPr lang="en-US" sz="1600" dirty="0"/>
              <a:t> </a:t>
            </a:r>
            <a:r>
              <a:rPr lang="en-US" sz="1600" b="0" i="0" u="none" strike="noStrike" baseline="0" dirty="0">
                <a:solidFill>
                  <a:srgbClr val="211808"/>
                </a:solidFill>
                <a:ea typeface="Tahoma" panose="020B0604030504040204" pitchFamily="34" charset="0"/>
                <a:cs typeface="Tahoma" panose="020B0604030504040204" pitchFamily="34" charset="0"/>
              </a:rPr>
              <a:t>The statute of frauds requires a writing to evidence those contracts that come within its scope. This writing may be a note or memorandum as distinguished from a contract.  The statutory requirement is, of course, satisfied if there is a complete written contract signed by both parties.</a:t>
            </a:r>
            <a:endParaRPr lang="en-US" sz="1600" dirty="0">
              <a:ea typeface="Tahoma" panose="020B0604030504040204" pitchFamily="34" charset="0"/>
              <a:cs typeface="Tahoma" panose="020B0604030504040204" pitchFamily="34" charset="0"/>
            </a:endParaRPr>
          </a:p>
          <a:p>
            <a:pPr algn="just">
              <a:lnSpc>
                <a:spcPct val="90000"/>
              </a:lnSpc>
              <a:spcBef>
                <a:spcPts val="0"/>
              </a:spcBef>
            </a:pPr>
            <a:endParaRPr lang="en-US" sz="700" b="1" i="1" dirty="0">
              <a:solidFill>
                <a:srgbClr val="0308C9"/>
              </a:solidFill>
            </a:endParaRPr>
          </a:p>
          <a:p>
            <a:pPr algn="just">
              <a:lnSpc>
                <a:spcPct val="90000"/>
              </a:lnSpc>
              <a:spcBef>
                <a:spcPts val="0"/>
              </a:spcBef>
            </a:pPr>
            <a:r>
              <a:rPr lang="en-US" sz="1600" b="1" i="1" dirty="0">
                <a:solidFill>
                  <a:srgbClr val="C00000"/>
                </a:solidFill>
              </a:rPr>
              <a:t>GOL §5-701 (a) – Requirements of Writing Under the Statute of Frauds: </a:t>
            </a:r>
            <a:r>
              <a:rPr lang="en-US" sz="1600" dirty="0"/>
              <a:t>Subdivision (a) of section 5-701 of the New York State General Obligations Law (New York’s Statute of Frauds) requires </a:t>
            </a:r>
            <a:r>
              <a:rPr lang="en-US" sz="1600" dirty="0">
                <a:solidFill>
                  <a:srgbClr val="010101"/>
                </a:solidFill>
                <a:ea typeface="Tahoma" panose="020B0604030504040204" pitchFamily="34" charset="0"/>
                <a:cs typeface="Tahoma" panose="020B0604030504040204" pitchFamily="34" charset="0"/>
              </a:rPr>
              <a:t>that e</a:t>
            </a:r>
            <a:r>
              <a:rPr lang="en-US" sz="1600" b="0" i="0" u="none" strike="noStrike" baseline="0" dirty="0">
                <a:solidFill>
                  <a:srgbClr val="010101"/>
                </a:solidFill>
                <a:ea typeface="Tahoma" panose="020B0604030504040204" pitchFamily="34" charset="0"/>
                <a:cs typeface="Tahoma" panose="020B0604030504040204" pitchFamily="34" charset="0"/>
              </a:rPr>
              <a:t>very agreement, promise or undertaking, covered by the statute of frauds is void, unless it or some note or memorandum thereof, be in writing, and subscribed by the party to be charged therewith, or by his lawful agent.</a:t>
            </a:r>
            <a:r>
              <a:rPr lang="en-US" sz="1600" dirty="0">
                <a:ea typeface="Tahoma" panose="020B0604030504040204" pitchFamily="34" charset="0"/>
                <a:cs typeface="Tahoma" panose="020B0604030504040204" pitchFamily="34" charset="0"/>
              </a:rPr>
              <a:t> </a:t>
            </a:r>
          </a:p>
          <a:p>
            <a:pPr>
              <a:lnSpc>
                <a:spcPct val="90000"/>
              </a:lnSpc>
              <a:spcBef>
                <a:spcPts val="0"/>
              </a:spcBef>
            </a:pPr>
            <a:endParaRPr lang="en-US" altLang="en-US" sz="500" dirty="0">
              <a:solidFill>
                <a:srgbClr val="0308C9"/>
              </a:solidFill>
            </a:endParaRPr>
          </a:p>
          <a:p>
            <a:pPr algn="just">
              <a:lnSpc>
                <a:spcPct val="90000"/>
              </a:lnSpc>
              <a:spcBef>
                <a:spcPts val="0"/>
              </a:spcBef>
            </a:pPr>
            <a:r>
              <a:rPr lang="en-US" sz="1400" b="1" i="1" dirty="0">
                <a:solidFill>
                  <a:srgbClr val="0308C9"/>
                </a:solidFill>
              </a:rPr>
              <a:t>What Constitutes Writing: </a:t>
            </a:r>
            <a:r>
              <a:rPr lang="en-US" sz="1400" dirty="0">
                <a:solidFill>
                  <a:srgbClr val="002060"/>
                </a:solidFill>
                <a:ea typeface="Tahoma" panose="020B0604030504040204" pitchFamily="34" charset="0"/>
                <a:cs typeface="Tahoma" panose="020B0604030504040204" pitchFamily="34" charset="0"/>
              </a:rPr>
              <a:t>A</a:t>
            </a:r>
            <a:r>
              <a:rPr lang="en-US" sz="1400" b="0" i="0" u="none" strike="noStrike" baseline="0" dirty="0">
                <a:ea typeface="Tahoma" panose="020B0604030504040204" pitchFamily="34" charset="0"/>
                <a:cs typeface="Tahoma" panose="020B0604030504040204" pitchFamily="34" charset="0"/>
              </a:rPr>
              <a:t>lthough writing is traditionally the inscription of words on a tangible surface, such as paper, it is clear in contemporary law that “writing” includes a retrievable recording in an electronic or other medium.  The statute of frauds is silent as to the particular formality needed for the writing as long as it contains the statute’s minimum required content and signature.</a:t>
            </a:r>
          </a:p>
          <a:p>
            <a:pPr algn="just">
              <a:lnSpc>
                <a:spcPct val="90000"/>
              </a:lnSpc>
              <a:spcBef>
                <a:spcPts val="0"/>
              </a:spcBef>
            </a:pPr>
            <a:endParaRPr lang="en-US" sz="500" dirty="0">
              <a:solidFill>
                <a:srgbClr val="0308C9"/>
              </a:solidFill>
              <a:ea typeface="Tahoma" panose="020B0604030504040204" pitchFamily="34" charset="0"/>
              <a:cs typeface="Tahoma" panose="020B0604030504040204" pitchFamily="34" charset="0"/>
            </a:endParaRPr>
          </a:p>
          <a:p>
            <a:pPr algn="just">
              <a:lnSpc>
                <a:spcPct val="90000"/>
              </a:lnSpc>
              <a:spcBef>
                <a:spcPts val="0"/>
              </a:spcBef>
            </a:pPr>
            <a:r>
              <a:rPr lang="en-US" sz="1400" b="1" i="1" dirty="0">
                <a:solidFill>
                  <a:srgbClr val="0308C9"/>
                </a:solidFill>
                <a:ea typeface="Tahoma" panose="020B0604030504040204" pitchFamily="34" charset="0"/>
                <a:cs typeface="Tahoma" panose="020B0604030504040204" pitchFamily="34" charset="0"/>
              </a:rPr>
              <a:t>Can Be A Memorandum and Not The Entire Contract: </a:t>
            </a:r>
            <a:r>
              <a:rPr lang="en-US" sz="1400" dirty="0">
                <a:ea typeface="Tahoma" panose="020B0604030504040204" pitchFamily="34" charset="0"/>
                <a:cs typeface="Tahoma" panose="020B0604030504040204" pitchFamily="34" charset="0"/>
              </a:rPr>
              <a:t>A written memorandum of the contract can suffice to satisfy the statute of frauds, and need not be in a single document, and thus it is possible to satisfy the requirements of the statute by a series of correspondence or other linked writings.  It must be clear from the face of the writings that they all refer to the same transaction and, taken together, contain all the content required by the statute, including a signature.</a:t>
            </a:r>
          </a:p>
          <a:p>
            <a:pPr algn="just">
              <a:lnSpc>
                <a:spcPct val="90000"/>
              </a:lnSpc>
              <a:spcBef>
                <a:spcPts val="0"/>
              </a:spcBef>
            </a:pPr>
            <a:r>
              <a:rPr lang="en-US" sz="500" dirty="0">
                <a:ea typeface="Tahoma" panose="020B0604030504040204" pitchFamily="34" charset="0"/>
                <a:cs typeface="Tahoma" panose="020B0604030504040204" pitchFamily="34" charset="0"/>
              </a:rPr>
              <a:t> </a:t>
            </a:r>
            <a:endParaRPr lang="en-US" sz="500" b="1" dirty="0">
              <a:solidFill>
                <a:srgbClr val="C00000"/>
              </a:solidFill>
              <a:ea typeface="Tahoma" panose="020B0604030504040204" pitchFamily="34" charset="0"/>
              <a:cs typeface="Tahoma" panose="020B0604030504040204" pitchFamily="34" charset="0"/>
            </a:endParaRPr>
          </a:p>
          <a:p>
            <a:pPr algn="just">
              <a:lnSpc>
                <a:spcPct val="90000"/>
              </a:lnSpc>
              <a:spcBef>
                <a:spcPts val="0"/>
              </a:spcBef>
            </a:pPr>
            <a:r>
              <a:rPr lang="en-US" sz="1400" b="0" i="0" u="none" strike="noStrike" baseline="0" dirty="0">
                <a:ea typeface="Tahoma" panose="020B0604030504040204" pitchFamily="34" charset="0"/>
                <a:cs typeface="Tahoma" panose="020B0604030504040204" pitchFamily="34" charset="0"/>
              </a:rPr>
              <a:t>Evidentiary adequacy for the purpose of satisfying the statute is set quite low.  All that is needed is enough writing to show the existence of a contract.  Therefore, the writing does not have to contain every term of the contract and does not need to be completely clear and unambiguous in all respects.</a:t>
            </a:r>
            <a:endParaRPr lang="en-US" altLang="en-US" sz="14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612414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26705"/>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Requirements of </a:t>
            </a:r>
            <a:r>
              <a:rPr lang="en-US" sz="2800" b="1" i="1" dirty="0" smtClean="0">
                <a:solidFill>
                  <a:srgbClr val="006600"/>
                </a:solidFill>
              </a:rPr>
              <a:t>Signing</a:t>
            </a:r>
            <a:endParaRPr lang="en-US" sz="2800" b="1" i="1" dirty="0">
              <a:solidFill>
                <a:srgbClr val="006600"/>
              </a:solidFill>
            </a:endParaRPr>
          </a:p>
          <a:p>
            <a:pPr>
              <a:lnSpc>
                <a:spcPct val="95000"/>
              </a:lnSpc>
              <a:spcBef>
                <a:spcPts val="0"/>
              </a:spcBef>
              <a:defRPr/>
            </a:pPr>
            <a:endParaRPr lang="en-US" sz="1000" b="1" i="1" dirty="0"/>
          </a:p>
          <a:p>
            <a:pPr algn="just">
              <a:lnSpc>
                <a:spcPct val="85000"/>
              </a:lnSpc>
              <a:spcBef>
                <a:spcPts val="0"/>
              </a:spcBef>
            </a:pPr>
            <a:r>
              <a:rPr lang="en-US" sz="1600" b="1" i="1" dirty="0">
                <a:solidFill>
                  <a:srgbClr val="C00000"/>
                </a:solidFill>
              </a:rPr>
              <a:t>Statute of Frauds – Requirements of </a:t>
            </a:r>
            <a:r>
              <a:rPr lang="en-US" sz="1600" b="1" i="1" dirty="0" smtClean="0">
                <a:solidFill>
                  <a:srgbClr val="C00000"/>
                </a:solidFill>
              </a:rPr>
              <a:t>Signing </a:t>
            </a:r>
            <a:r>
              <a:rPr lang="en-US" sz="1600" b="1" i="1" dirty="0">
                <a:solidFill>
                  <a:srgbClr val="C00000"/>
                </a:solidFill>
              </a:rPr>
              <a:t>– Generally:</a:t>
            </a:r>
            <a:r>
              <a:rPr lang="en-US" sz="1600" dirty="0"/>
              <a:t> </a:t>
            </a:r>
            <a:r>
              <a:rPr lang="en-US" sz="1600" b="0" i="0" u="none" strike="noStrike" baseline="0" dirty="0">
                <a:solidFill>
                  <a:srgbClr val="211808"/>
                </a:solidFill>
                <a:ea typeface="Tahoma" panose="020B0604030504040204" pitchFamily="34" charset="0"/>
                <a:cs typeface="Tahoma" panose="020B0604030504040204" pitchFamily="34" charset="0"/>
              </a:rPr>
              <a:t>The statute of frauds requires a </a:t>
            </a:r>
            <a:r>
              <a:rPr lang="en-US" sz="1600" b="0" i="0" u="none" strike="noStrike" baseline="0" dirty="0" smtClean="0">
                <a:solidFill>
                  <a:srgbClr val="211808"/>
                </a:solidFill>
                <a:ea typeface="Tahoma" panose="020B0604030504040204" pitchFamily="34" charset="0"/>
                <a:cs typeface="Tahoma" panose="020B0604030504040204" pitchFamily="34" charset="0"/>
              </a:rPr>
              <a:t>signature by the party to be charged for contracts </a:t>
            </a:r>
            <a:r>
              <a:rPr lang="en-US" sz="1600" b="0" i="0" u="none" strike="noStrike" baseline="0" dirty="0">
                <a:solidFill>
                  <a:srgbClr val="211808"/>
                </a:solidFill>
                <a:ea typeface="Tahoma" panose="020B0604030504040204" pitchFamily="34" charset="0"/>
                <a:cs typeface="Tahoma" panose="020B0604030504040204" pitchFamily="34" charset="0"/>
              </a:rPr>
              <a:t>that come within its scope. </a:t>
            </a:r>
            <a:endParaRPr lang="en-US" sz="1600" dirty="0">
              <a:ea typeface="Tahoma" panose="020B0604030504040204" pitchFamily="34" charset="0"/>
              <a:cs typeface="Tahoma" panose="020B0604030504040204" pitchFamily="34" charset="0"/>
            </a:endParaRPr>
          </a:p>
          <a:p>
            <a:pPr algn="just">
              <a:lnSpc>
                <a:spcPct val="85000"/>
              </a:lnSpc>
              <a:spcBef>
                <a:spcPts val="0"/>
              </a:spcBef>
            </a:pPr>
            <a:endParaRPr lang="en-US" sz="700" b="1" i="1" dirty="0">
              <a:solidFill>
                <a:srgbClr val="0308C9"/>
              </a:solidFill>
            </a:endParaRPr>
          </a:p>
          <a:p>
            <a:pPr algn="just">
              <a:lnSpc>
                <a:spcPct val="85000"/>
              </a:lnSpc>
              <a:spcBef>
                <a:spcPts val="0"/>
              </a:spcBef>
            </a:pPr>
            <a:r>
              <a:rPr lang="en-US" sz="1600" b="1" i="1" dirty="0">
                <a:solidFill>
                  <a:srgbClr val="C00000"/>
                </a:solidFill>
              </a:rPr>
              <a:t>GOL §5-701 (a) – Requirements of </a:t>
            </a:r>
            <a:r>
              <a:rPr lang="en-US" sz="1600" b="1" i="1" dirty="0" smtClean="0">
                <a:solidFill>
                  <a:srgbClr val="C00000"/>
                </a:solidFill>
              </a:rPr>
              <a:t>Signing </a:t>
            </a:r>
            <a:r>
              <a:rPr lang="en-US" sz="1600" b="1" i="1" dirty="0">
                <a:solidFill>
                  <a:srgbClr val="C00000"/>
                </a:solidFill>
              </a:rPr>
              <a:t>Under the Statute of Frauds: </a:t>
            </a:r>
            <a:r>
              <a:rPr lang="en-US" sz="1600" dirty="0"/>
              <a:t>Subdivision (a) of section 5-701 of the New York State General Obligations Law (New York’s Statute of Frauds) requires </a:t>
            </a:r>
            <a:r>
              <a:rPr lang="en-US" sz="1600" dirty="0">
                <a:solidFill>
                  <a:srgbClr val="010101"/>
                </a:solidFill>
                <a:ea typeface="Tahoma" panose="020B0604030504040204" pitchFamily="34" charset="0"/>
                <a:cs typeface="Tahoma" panose="020B0604030504040204" pitchFamily="34" charset="0"/>
              </a:rPr>
              <a:t>that e</a:t>
            </a:r>
            <a:r>
              <a:rPr lang="en-US" sz="1600" b="0" i="0" u="none" strike="noStrike" baseline="0" dirty="0">
                <a:solidFill>
                  <a:srgbClr val="010101"/>
                </a:solidFill>
                <a:ea typeface="Tahoma" panose="020B0604030504040204" pitchFamily="34" charset="0"/>
                <a:cs typeface="Tahoma" panose="020B0604030504040204" pitchFamily="34" charset="0"/>
              </a:rPr>
              <a:t>very agreement, promise or undertaking, covered by the statute of frauds is void, unless it or some note or memorandum thereof, be in writing, and subscribed by the party to be charged therewith, or by his lawful agent.</a:t>
            </a:r>
            <a:r>
              <a:rPr lang="en-US" sz="1600" dirty="0">
                <a:ea typeface="Tahoma" panose="020B0604030504040204" pitchFamily="34" charset="0"/>
                <a:cs typeface="Tahoma" panose="020B0604030504040204" pitchFamily="34" charset="0"/>
              </a:rPr>
              <a:t> </a:t>
            </a:r>
          </a:p>
          <a:p>
            <a:pPr>
              <a:lnSpc>
                <a:spcPct val="85000"/>
              </a:lnSpc>
              <a:spcBef>
                <a:spcPts val="0"/>
              </a:spcBef>
            </a:pPr>
            <a:endParaRPr lang="en-US" altLang="en-US" sz="500" dirty="0"/>
          </a:p>
          <a:p>
            <a:pPr algn="just">
              <a:lnSpc>
                <a:spcPct val="85000"/>
              </a:lnSpc>
              <a:spcBef>
                <a:spcPts val="0"/>
              </a:spcBef>
            </a:pPr>
            <a:r>
              <a:rPr lang="en-US" sz="1400" b="1" i="1" dirty="0">
                <a:solidFill>
                  <a:srgbClr val="0308C9"/>
                </a:solidFill>
              </a:rPr>
              <a:t>What Constitutes </a:t>
            </a:r>
            <a:r>
              <a:rPr lang="en-US" sz="1400" b="1" i="1" dirty="0" smtClean="0">
                <a:solidFill>
                  <a:srgbClr val="0308C9"/>
                </a:solidFill>
              </a:rPr>
              <a:t>Signing</a:t>
            </a:r>
            <a:r>
              <a:rPr lang="en-US" sz="1400" b="1" i="1" dirty="0">
                <a:solidFill>
                  <a:srgbClr val="0308C9"/>
                </a:solidFill>
              </a:rPr>
              <a:t>: </a:t>
            </a:r>
            <a:r>
              <a:rPr lang="en-US" sz="1400" dirty="0" smtClean="0"/>
              <a:t>In accordance with the statute of frauds, the contract, or memorandum thereof, must </a:t>
            </a:r>
            <a:r>
              <a:rPr lang="en-US" sz="1400" dirty="0"/>
              <a:t>be signed by the party sought to be bound by </a:t>
            </a:r>
            <a:r>
              <a:rPr lang="en-US" sz="1400" dirty="0" smtClean="0"/>
              <a:t>the contract.  A signature </a:t>
            </a:r>
            <a:r>
              <a:rPr lang="en-US" sz="1400" dirty="0"/>
              <a:t>is any mark or symbol placed by the party on the writing with </a:t>
            </a:r>
            <a:r>
              <a:rPr lang="en-US" sz="1400" dirty="0" smtClean="0"/>
              <a:t>the intention </a:t>
            </a:r>
            <a:r>
              <a:rPr lang="en-US" sz="1400" dirty="0"/>
              <a:t>of authenticating </a:t>
            </a:r>
            <a:r>
              <a:rPr lang="en-US" sz="1400" dirty="0" smtClean="0"/>
              <a:t>it.  A </a:t>
            </a:r>
            <a:r>
              <a:rPr lang="en-US" sz="1400" dirty="0"/>
              <a:t>full and formal signature is not </a:t>
            </a:r>
            <a:r>
              <a:rPr lang="en-US" sz="1400" dirty="0" smtClean="0"/>
              <a:t>necessary, and initials</a:t>
            </a:r>
            <a:r>
              <a:rPr lang="en-US" sz="1400" dirty="0"/>
              <a:t>, a logo, or even an “x” </a:t>
            </a:r>
            <a:r>
              <a:rPr lang="en-US" sz="1400" dirty="0" smtClean="0"/>
              <a:t>can be </a:t>
            </a:r>
            <a:r>
              <a:rPr lang="en-US" sz="1400" dirty="0"/>
              <a:t>enough. </a:t>
            </a:r>
            <a:r>
              <a:rPr lang="en-US" sz="1400" dirty="0" smtClean="0"/>
              <a:t>A </a:t>
            </a:r>
            <a:r>
              <a:rPr lang="en-US" sz="1400" dirty="0"/>
              <a:t>“signature” </a:t>
            </a:r>
            <a:r>
              <a:rPr lang="en-US" sz="1400" dirty="0" smtClean="0"/>
              <a:t>has been defined as “any </a:t>
            </a:r>
            <a:r>
              <a:rPr lang="en-US" sz="1400" dirty="0"/>
              <a:t>symbol made or adopted with </a:t>
            </a:r>
            <a:r>
              <a:rPr lang="en-US" sz="1400" dirty="0" smtClean="0"/>
              <a:t>an intention</a:t>
            </a:r>
            <a:r>
              <a:rPr lang="en-US" sz="1400" dirty="0"/>
              <a:t>, actual or apparent, to authenticate the writing as that of the signer</a:t>
            </a:r>
            <a:r>
              <a:rPr lang="en-US" sz="1400" dirty="0" smtClean="0"/>
              <a:t>.”</a:t>
            </a:r>
          </a:p>
          <a:p>
            <a:pPr algn="just">
              <a:lnSpc>
                <a:spcPct val="85000"/>
              </a:lnSpc>
              <a:spcBef>
                <a:spcPts val="0"/>
              </a:spcBef>
            </a:pPr>
            <a:endParaRPr lang="en-US" sz="500" dirty="0"/>
          </a:p>
          <a:p>
            <a:pPr algn="just">
              <a:lnSpc>
                <a:spcPct val="85000"/>
              </a:lnSpc>
              <a:spcBef>
                <a:spcPts val="0"/>
              </a:spcBef>
            </a:pPr>
            <a:r>
              <a:rPr lang="en-US" sz="1400" b="1" i="1" dirty="0" smtClean="0">
                <a:solidFill>
                  <a:srgbClr val="0308C9"/>
                </a:solidFill>
              </a:rPr>
              <a:t>Who Must Sign – The Party to be Charged:</a:t>
            </a:r>
            <a:r>
              <a:rPr lang="en-US" sz="1400" dirty="0" smtClean="0">
                <a:solidFill>
                  <a:srgbClr val="0308C9"/>
                </a:solidFill>
              </a:rPr>
              <a:t> </a:t>
            </a:r>
            <a:r>
              <a:rPr lang="en-US" sz="1400" dirty="0"/>
              <a:t>In </a:t>
            </a:r>
            <a:r>
              <a:rPr lang="en-US" sz="1400" dirty="0" smtClean="0"/>
              <a:t>accordance </a:t>
            </a:r>
            <a:r>
              <a:rPr lang="en-US" sz="1400" dirty="0"/>
              <a:t>with the </a:t>
            </a:r>
            <a:r>
              <a:rPr lang="en-US" sz="1400" dirty="0" smtClean="0"/>
              <a:t>statute </a:t>
            </a:r>
            <a:r>
              <a:rPr lang="en-US" sz="1400" dirty="0"/>
              <a:t>of frauds, </a:t>
            </a:r>
            <a:r>
              <a:rPr lang="en-US" sz="1400" dirty="0" smtClean="0"/>
              <a:t>the “party to be charged” (i.e. the party sought to be held liable to perform the duties under the agreed to contract), must have signed the contract. </a:t>
            </a:r>
            <a:endParaRPr lang="en-US" sz="1400" dirty="0" smtClean="0">
              <a:solidFill>
                <a:srgbClr val="002060"/>
              </a:solidFill>
            </a:endParaRPr>
          </a:p>
          <a:p>
            <a:pPr algn="just">
              <a:lnSpc>
                <a:spcPct val="85000"/>
              </a:lnSpc>
              <a:spcBef>
                <a:spcPts val="0"/>
              </a:spcBef>
            </a:pPr>
            <a:endParaRPr lang="en-US" sz="500" b="1" i="1" dirty="0" smtClean="0">
              <a:solidFill>
                <a:srgbClr val="002060"/>
              </a:solidFill>
              <a:ea typeface="Tahoma" panose="020B0604030504040204" pitchFamily="34" charset="0"/>
              <a:cs typeface="Tahoma" panose="020B0604030504040204" pitchFamily="34" charset="0"/>
            </a:endParaRPr>
          </a:p>
          <a:p>
            <a:pPr algn="just">
              <a:lnSpc>
                <a:spcPct val="85000"/>
              </a:lnSpc>
              <a:spcBef>
                <a:spcPts val="0"/>
              </a:spcBef>
            </a:pPr>
            <a:r>
              <a:rPr lang="en-US" sz="1400" b="1" i="1" dirty="0" smtClean="0">
                <a:solidFill>
                  <a:srgbClr val="0308C9"/>
                </a:solidFill>
                <a:ea typeface="Tahoma" panose="020B0604030504040204" pitchFamily="34" charset="0"/>
                <a:cs typeface="Tahoma" panose="020B0604030504040204" pitchFamily="34" charset="0"/>
              </a:rPr>
              <a:t>Electronic Signatures:  </a:t>
            </a:r>
            <a:r>
              <a:rPr lang="en-US" sz="1400" dirty="0" smtClean="0"/>
              <a:t>Where </a:t>
            </a:r>
            <a:r>
              <a:rPr lang="en-US" sz="1400" dirty="0"/>
              <a:t>the writing is not in tangible form, but is recorded in an electronic </a:t>
            </a:r>
            <a:r>
              <a:rPr lang="en-US" sz="1400" dirty="0" smtClean="0"/>
              <a:t>or other </a:t>
            </a:r>
            <a:r>
              <a:rPr lang="en-US" sz="1400" dirty="0"/>
              <a:t>medium, the concept of signature has been adapted by federal and </a:t>
            </a:r>
            <a:r>
              <a:rPr lang="en-US" sz="1400" dirty="0" smtClean="0"/>
              <a:t>state legislation </a:t>
            </a:r>
            <a:r>
              <a:rPr lang="en-US" sz="1400" dirty="0"/>
              <a:t>to include other means of verifying authorship and adopting </a:t>
            </a:r>
            <a:r>
              <a:rPr lang="en-US" sz="1400" dirty="0" smtClean="0"/>
              <a:t>the recorded information.  </a:t>
            </a:r>
          </a:p>
          <a:p>
            <a:pPr algn="just">
              <a:lnSpc>
                <a:spcPct val="85000"/>
              </a:lnSpc>
              <a:spcBef>
                <a:spcPts val="0"/>
              </a:spcBef>
            </a:pPr>
            <a:endParaRPr lang="en-US" sz="500" dirty="0"/>
          </a:p>
          <a:p>
            <a:pPr algn="just">
              <a:lnSpc>
                <a:spcPct val="85000"/>
              </a:lnSpc>
              <a:spcBef>
                <a:spcPts val="0"/>
              </a:spcBef>
            </a:pPr>
            <a:r>
              <a:rPr lang="en-US" sz="1400" dirty="0" smtClean="0"/>
              <a:t>Electronic </a:t>
            </a:r>
            <a:r>
              <a:rPr lang="en-US" sz="1400" dirty="0"/>
              <a:t>signatures have parity with on-paper signatures </a:t>
            </a:r>
            <a:r>
              <a:rPr lang="en-US" sz="1400" dirty="0" smtClean="0"/>
              <a:t>under federal law, by means of the </a:t>
            </a:r>
            <a:r>
              <a:rPr lang="en-US" sz="1400" dirty="0"/>
              <a:t>Uniform Electronic Transactions Act (UETA</a:t>
            </a:r>
            <a:r>
              <a:rPr lang="en-US" sz="1400" dirty="0" smtClean="0"/>
              <a:t>), </a:t>
            </a:r>
            <a:r>
              <a:rPr lang="en-US" sz="1400" dirty="0"/>
              <a:t>as well as </a:t>
            </a:r>
            <a:r>
              <a:rPr lang="en-US" sz="1400" dirty="0" smtClean="0"/>
              <a:t>under New York State law, by means of the</a:t>
            </a:r>
            <a:r>
              <a:rPr lang="en-US" sz="1400" dirty="0"/>
              <a:t> Electronic Signatures and Records Act (ESRA</a:t>
            </a:r>
            <a:r>
              <a:rPr lang="en-US" sz="1400" dirty="0" smtClean="0"/>
              <a:t>), which each provide </a:t>
            </a:r>
            <a:r>
              <a:rPr lang="en-US" sz="1400" dirty="0"/>
              <a:t>that "signatures" made via electronic means will be legally binding just as hand-written signatures now are. </a:t>
            </a:r>
            <a:endParaRPr lang="en-US" altLang="en-US" sz="14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49147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Statute of Frauds – </a:t>
            </a:r>
            <a:r>
              <a:rPr lang="en-US" sz="3200" b="1" i="1" dirty="0" smtClean="0">
                <a:solidFill>
                  <a:srgbClr val="008000"/>
                </a:solidFill>
              </a:rPr>
              <a:t>Exceptions</a:t>
            </a:r>
            <a:endParaRPr lang="en-US" sz="32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24</a:t>
            </a:fld>
            <a:endParaRPr lang="en-US" dirty="0"/>
          </a:p>
        </p:txBody>
      </p:sp>
    </p:spTree>
    <p:extLst>
      <p:ext uri="{BB962C8B-B14F-4D97-AF65-F5344CB8AC3E}">
        <p14:creationId xmlns:p14="http://schemas.microsoft.com/office/powerpoint/2010/main" val="2714984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26705"/>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a:t>
            </a:r>
            <a:r>
              <a:rPr lang="en-US" sz="2800" b="1" i="1" dirty="0" smtClean="0">
                <a:solidFill>
                  <a:srgbClr val="006600"/>
                </a:solidFill>
              </a:rPr>
              <a:t>Exceptions</a:t>
            </a:r>
            <a:endParaRPr lang="en-US" sz="2800" b="1" i="1" dirty="0">
              <a:solidFill>
                <a:srgbClr val="006600"/>
              </a:solidFill>
            </a:endParaRPr>
          </a:p>
          <a:p>
            <a:pPr>
              <a:lnSpc>
                <a:spcPct val="80000"/>
              </a:lnSpc>
              <a:spcBef>
                <a:spcPts val="0"/>
              </a:spcBef>
              <a:defRPr/>
            </a:pPr>
            <a:endParaRPr lang="en-US" sz="500" b="1" i="1" dirty="0"/>
          </a:p>
          <a:p>
            <a:pPr algn="just">
              <a:lnSpc>
                <a:spcPct val="80000"/>
              </a:lnSpc>
              <a:spcBef>
                <a:spcPts val="0"/>
              </a:spcBef>
            </a:pPr>
            <a:r>
              <a:rPr lang="en-US" sz="1600" b="1" i="1" dirty="0">
                <a:solidFill>
                  <a:srgbClr val="C00000"/>
                </a:solidFill>
              </a:rPr>
              <a:t>Statute of Frauds – </a:t>
            </a:r>
            <a:r>
              <a:rPr lang="en-US" sz="1600" b="1" i="1" dirty="0" smtClean="0">
                <a:solidFill>
                  <a:srgbClr val="C00000"/>
                </a:solidFill>
              </a:rPr>
              <a:t>Exceptions:</a:t>
            </a:r>
            <a:r>
              <a:rPr lang="en-US" sz="1600" dirty="0" smtClean="0"/>
              <a:t> </a:t>
            </a:r>
            <a:r>
              <a:rPr lang="en-US" sz="1600" b="0" i="0" u="none" strike="noStrike" baseline="0" dirty="0">
                <a:solidFill>
                  <a:srgbClr val="211808"/>
                </a:solidFill>
                <a:ea typeface="Tahoma" panose="020B0604030504040204" pitchFamily="34" charset="0"/>
                <a:cs typeface="Tahoma" panose="020B0604030504040204" pitchFamily="34" charset="0"/>
              </a:rPr>
              <a:t>The statute of frauds requires a </a:t>
            </a:r>
            <a:r>
              <a:rPr lang="en-US" sz="1600" b="0" i="0" u="none" strike="noStrike" baseline="0" dirty="0" smtClean="0">
                <a:solidFill>
                  <a:srgbClr val="211808"/>
                </a:solidFill>
                <a:ea typeface="Tahoma" panose="020B0604030504040204" pitchFamily="34" charset="0"/>
                <a:cs typeface="Tahoma" panose="020B0604030504040204" pitchFamily="34" charset="0"/>
              </a:rPr>
              <a:t>signature by the party to be charged for contracts </a:t>
            </a:r>
            <a:r>
              <a:rPr lang="en-US" sz="1600" b="0" i="0" u="none" strike="noStrike" baseline="0" dirty="0">
                <a:solidFill>
                  <a:srgbClr val="211808"/>
                </a:solidFill>
                <a:ea typeface="Tahoma" panose="020B0604030504040204" pitchFamily="34" charset="0"/>
                <a:cs typeface="Tahoma" panose="020B0604030504040204" pitchFamily="34" charset="0"/>
              </a:rPr>
              <a:t>that come within its scope. </a:t>
            </a:r>
            <a:r>
              <a:rPr lang="en-US" sz="1600" b="0" i="0" u="none" strike="noStrike" baseline="0" dirty="0" smtClean="0">
                <a:solidFill>
                  <a:srgbClr val="211808"/>
                </a:solidFill>
                <a:ea typeface="Tahoma" panose="020B0604030504040204" pitchFamily="34" charset="0"/>
                <a:cs typeface="Tahoma" panose="020B0604030504040204" pitchFamily="34" charset="0"/>
              </a:rPr>
              <a:t>But there are three major exceptions to such requirement as follows:</a:t>
            </a:r>
            <a:endParaRPr lang="en-US" sz="1600" dirty="0">
              <a:ea typeface="Tahoma" panose="020B0604030504040204" pitchFamily="34" charset="0"/>
              <a:cs typeface="Tahoma" panose="020B0604030504040204" pitchFamily="34" charset="0"/>
            </a:endParaRPr>
          </a:p>
          <a:p>
            <a:pPr>
              <a:lnSpc>
                <a:spcPct val="80000"/>
              </a:lnSpc>
              <a:spcBef>
                <a:spcPts val="0"/>
              </a:spcBef>
            </a:pPr>
            <a:endParaRPr lang="en-US" altLang="en-US" sz="500" dirty="0"/>
          </a:p>
          <a:p>
            <a:pPr algn="just">
              <a:lnSpc>
                <a:spcPct val="80000"/>
              </a:lnSpc>
              <a:spcBef>
                <a:spcPts val="0"/>
              </a:spcBef>
            </a:pPr>
            <a:r>
              <a:rPr lang="en-US" sz="1400" b="1" i="1" dirty="0" smtClean="0">
                <a:solidFill>
                  <a:srgbClr val="0308C9"/>
                </a:solidFill>
              </a:rPr>
              <a:t>Partial Performance: </a:t>
            </a:r>
            <a:r>
              <a:rPr lang="en-US" sz="1400" dirty="0"/>
              <a:t>T</a:t>
            </a:r>
            <a:r>
              <a:rPr lang="en-US" sz="1400" dirty="0" smtClean="0"/>
              <a:t>he doctrine of partial performance, allows an oral contract to be upheld, when the </a:t>
            </a:r>
            <a:r>
              <a:rPr lang="en-US" sz="1400" dirty="0"/>
              <a:t>parties </a:t>
            </a:r>
            <a:r>
              <a:rPr lang="en-US" sz="1400" dirty="0" smtClean="0"/>
              <a:t>begin </a:t>
            </a:r>
            <a:r>
              <a:rPr lang="en-US" sz="1400" dirty="0"/>
              <a:t>performance, </a:t>
            </a:r>
            <a:r>
              <a:rPr lang="en-US" sz="1400" dirty="0" smtClean="0"/>
              <a:t>as such provides </a:t>
            </a:r>
            <a:r>
              <a:rPr lang="en-US" sz="1400" dirty="0"/>
              <a:t>reliable evidence that a contract was made. </a:t>
            </a:r>
            <a:endParaRPr lang="en-US" sz="1400" dirty="0" smtClean="0"/>
          </a:p>
          <a:p>
            <a:pPr algn="just">
              <a:lnSpc>
                <a:spcPct val="80000"/>
              </a:lnSpc>
              <a:spcBef>
                <a:spcPts val="0"/>
              </a:spcBef>
            </a:pPr>
            <a:endParaRPr lang="en-US" sz="500" dirty="0"/>
          </a:p>
          <a:p>
            <a:pPr marL="233363" algn="just">
              <a:lnSpc>
                <a:spcPct val="80000"/>
              </a:lnSpc>
              <a:spcBef>
                <a:spcPts val="0"/>
              </a:spcBef>
            </a:pPr>
            <a:r>
              <a:rPr lang="en-US" sz="1300" b="1" i="1" dirty="0" smtClean="0">
                <a:solidFill>
                  <a:srgbClr val="C00000"/>
                </a:solidFill>
              </a:rPr>
              <a:t>Reasoning:</a:t>
            </a:r>
            <a:r>
              <a:rPr lang="en-US" sz="1300" dirty="0" smtClean="0"/>
              <a:t> Even </a:t>
            </a:r>
            <a:r>
              <a:rPr lang="en-US" sz="1300" dirty="0"/>
              <a:t>if the statute </a:t>
            </a:r>
            <a:r>
              <a:rPr lang="en-US" sz="1300" dirty="0" smtClean="0"/>
              <a:t>applies to </a:t>
            </a:r>
            <a:r>
              <a:rPr lang="en-US" sz="1300" dirty="0"/>
              <a:t>the transaction, the performance satisfies its function, so that refusal </a:t>
            </a:r>
            <a:r>
              <a:rPr lang="en-US" sz="1300" dirty="0" smtClean="0"/>
              <a:t>of enforcement </a:t>
            </a:r>
            <a:r>
              <a:rPr lang="en-US" sz="1300" dirty="0"/>
              <a:t>would be too rigid and would allow a party to renege on </a:t>
            </a:r>
            <a:r>
              <a:rPr lang="en-US" sz="1300" dirty="0" smtClean="0"/>
              <a:t>an established </a:t>
            </a:r>
            <a:r>
              <a:rPr lang="en-US" sz="1300" dirty="0"/>
              <a:t>contract through a technical application of the statute. </a:t>
            </a:r>
            <a:r>
              <a:rPr lang="en-US" sz="1300" dirty="0" smtClean="0"/>
              <a:t> For </a:t>
            </a:r>
            <a:r>
              <a:rPr lang="en-US" sz="1300" dirty="0"/>
              <a:t>the </a:t>
            </a:r>
            <a:r>
              <a:rPr lang="en-US" sz="1300" dirty="0" smtClean="0"/>
              <a:t>partial performance </a:t>
            </a:r>
            <a:r>
              <a:rPr lang="en-US" sz="1300" dirty="0"/>
              <a:t>exception to apply, the parties’ performance must </a:t>
            </a:r>
            <a:r>
              <a:rPr lang="en-US" sz="1300" dirty="0" smtClean="0"/>
              <a:t>be unequivocally </a:t>
            </a:r>
            <a:r>
              <a:rPr lang="en-US" sz="1300" dirty="0"/>
              <a:t>referable to the oral </a:t>
            </a:r>
            <a:r>
              <a:rPr lang="en-US" sz="1300" dirty="0" smtClean="0"/>
              <a:t>agreement, in that, </a:t>
            </a:r>
            <a:r>
              <a:rPr lang="en-US" sz="1300" dirty="0"/>
              <a:t>there must be a </a:t>
            </a:r>
            <a:r>
              <a:rPr lang="en-US" sz="1300" dirty="0" smtClean="0"/>
              <a:t>very clear </a:t>
            </a:r>
            <a:r>
              <a:rPr lang="en-US" sz="1300" dirty="0"/>
              <a:t>showing that the conduct does in fact refer to and demonstrate </a:t>
            </a:r>
            <a:r>
              <a:rPr lang="en-US" sz="1300" dirty="0" smtClean="0"/>
              <a:t>the existence </a:t>
            </a:r>
            <a:r>
              <a:rPr lang="en-US" sz="1300" dirty="0"/>
              <a:t>of a contract</a:t>
            </a:r>
            <a:r>
              <a:rPr lang="en-US" sz="1300" dirty="0" smtClean="0"/>
              <a:t>. </a:t>
            </a:r>
          </a:p>
          <a:p>
            <a:pPr algn="just">
              <a:lnSpc>
                <a:spcPct val="80000"/>
              </a:lnSpc>
              <a:spcBef>
                <a:spcPts val="0"/>
              </a:spcBef>
            </a:pPr>
            <a:endParaRPr lang="en-US" sz="500" dirty="0"/>
          </a:p>
          <a:p>
            <a:pPr marL="233363" algn="just">
              <a:lnSpc>
                <a:spcPct val="80000"/>
              </a:lnSpc>
              <a:spcBef>
                <a:spcPts val="0"/>
              </a:spcBef>
            </a:pPr>
            <a:r>
              <a:rPr lang="en-US" sz="1300" b="1" i="1" dirty="0" smtClean="0">
                <a:solidFill>
                  <a:srgbClr val="C00000"/>
                </a:solidFill>
              </a:rPr>
              <a:t>Limitations: </a:t>
            </a:r>
            <a:r>
              <a:rPr lang="en-US" sz="1300" dirty="0" smtClean="0"/>
              <a:t>Because </a:t>
            </a:r>
            <a:r>
              <a:rPr lang="en-US" sz="1300" dirty="0"/>
              <a:t>the part performance doctrine is equitable in derivation, </a:t>
            </a:r>
            <a:r>
              <a:rPr lang="en-US" sz="1300" dirty="0" smtClean="0"/>
              <a:t>some courts </a:t>
            </a:r>
            <a:r>
              <a:rPr lang="en-US" sz="1300" dirty="0"/>
              <a:t>apply it only where the plaintiff seeks the equitable remedy of </a:t>
            </a:r>
            <a:r>
              <a:rPr lang="en-US" sz="1300" dirty="0" smtClean="0"/>
              <a:t>specific performance</a:t>
            </a:r>
            <a:r>
              <a:rPr lang="en-US" sz="1300" dirty="0"/>
              <a:t>, and not where the claim is for the legal remedy of damages.</a:t>
            </a:r>
            <a:endParaRPr lang="en-US" sz="1300" dirty="0" smtClean="0"/>
          </a:p>
          <a:p>
            <a:pPr algn="just">
              <a:lnSpc>
                <a:spcPct val="80000"/>
              </a:lnSpc>
              <a:spcBef>
                <a:spcPts val="0"/>
              </a:spcBef>
            </a:pPr>
            <a:endParaRPr lang="en-US" sz="500" dirty="0">
              <a:solidFill>
                <a:srgbClr val="0308C9"/>
              </a:solidFill>
            </a:endParaRPr>
          </a:p>
          <a:p>
            <a:pPr algn="just">
              <a:lnSpc>
                <a:spcPct val="80000"/>
              </a:lnSpc>
              <a:spcBef>
                <a:spcPts val="0"/>
              </a:spcBef>
            </a:pPr>
            <a:r>
              <a:rPr lang="en-US" sz="1400" b="1" i="1" dirty="0" smtClean="0">
                <a:solidFill>
                  <a:srgbClr val="0308C9"/>
                </a:solidFill>
              </a:rPr>
              <a:t>Judicial Admission:  </a:t>
            </a:r>
            <a:r>
              <a:rPr lang="en-US" sz="1400" dirty="0"/>
              <a:t>The doctrine of </a:t>
            </a:r>
            <a:r>
              <a:rPr lang="en-US" sz="1400" dirty="0" smtClean="0"/>
              <a:t>judicial admission also </a:t>
            </a:r>
            <a:r>
              <a:rPr lang="en-US" sz="1400" dirty="0"/>
              <a:t>allows an oral contract to be upheld, when the </a:t>
            </a:r>
            <a:r>
              <a:rPr lang="en-US" sz="1400" dirty="0" smtClean="0"/>
              <a:t>party being charged admits in pleadings or testimony </a:t>
            </a:r>
            <a:r>
              <a:rPr lang="en-US" sz="1400" dirty="0"/>
              <a:t>that a contract was made</a:t>
            </a:r>
            <a:r>
              <a:rPr lang="en-US" sz="1400" dirty="0" smtClean="0"/>
              <a:t>.</a:t>
            </a:r>
          </a:p>
          <a:p>
            <a:pPr>
              <a:lnSpc>
                <a:spcPct val="80000"/>
              </a:lnSpc>
              <a:spcBef>
                <a:spcPts val="0"/>
              </a:spcBef>
            </a:pPr>
            <a:r>
              <a:rPr lang="en-US" sz="500" dirty="0" smtClean="0"/>
              <a:t> </a:t>
            </a:r>
            <a:endParaRPr lang="en-US" sz="500" dirty="0"/>
          </a:p>
          <a:p>
            <a:pPr marL="233363" algn="just">
              <a:lnSpc>
                <a:spcPct val="80000"/>
              </a:lnSpc>
              <a:spcBef>
                <a:spcPts val="0"/>
              </a:spcBef>
            </a:pPr>
            <a:r>
              <a:rPr lang="en-US" sz="1300" b="1" i="1" dirty="0" smtClean="0">
                <a:solidFill>
                  <a:srgbClr val="C00000"/>
                </a:solidFill>
              </a:rPr>
              <a:t>Reasoning: </a:t>
            </a:r>
            <a:r>
              <a:rPr lang="en-US" sz="1300" dirty="0" smtClean="0"/>
              <a:t>As </a:t>
            </a:r>
            <a:r>
              <a:rPr lang="en-US" sz="1300" dirty="0"/>
              <a:t>the statute </a:t>
            </a:r>
            <a:r>
              <a:rPr lang="en-US" sz="1300" dirty="0" smtClean="0"/>
              <a:t>of frauds is </a:t>
            </a:r>
            <a:r>
              <a:rPr lang="en-US" sz="1300" dirty="0"/>
              <a:t>intended to guard against a fraudulent assertion of </a:t>
            </a:r>
            <a:r>
              <a:rPr lang="en-US" sz="1300" dirty="0" smtClean="0"/>
              <a:t>a contract</a:t>
            </a:r>
            <a:r>
              <a:rPr lang="en-US" sz="1300" dirty="0"/>
              <a:t>, </a:t>
            </a:r>
            <a:r>
              <a:rPr lang="en-US" sz="1300" dirty="0" smtClean="0"/>
              <a:t>it is </a:t>
            </a:r>
            <a:r>
              <a:rPr lang="en-US" sz="1300" dirty="0"/>
              <a:t>logical that a party who admits the contract in pleadings </a:t>
            </a:r>
            <a:r>
              <a:rPr lang="en-US" sz="1300" dirty="0" smtClean="0"/>
              <a:t>or testimony </a:t>
            </a:r>
            <a:r>
              <a:rPr lang="en-US" sz="1300" dirty="0"/>
              <a:t>should not be allowed to raise the statute </a:t>
            </a:r>
            <a:r>
              <a:rPr lang="en-US" sz="1300" dirty="0" smtClean="0"/>
              <a:t>of frauds as </a:t>
            </a:r>
            <a:r>
              <a:rPr lang="en-US" sz="1300" dirty="0"/>
              <a:t>a defense</a:t>
            </a:r>
            <a:r>
              <a:rPr lang="en-US" sz="1300" dirty="0" smtClean="0"/>
              <a:t>.</a:t>
            </a:r>
          </a:p>
          <a:p>
            <a:pPr algn="just">
              <a:lnSpc>
                <a:spcPct val="80000"/>
              </a:lnSpc>
              <a:spcBef>
                <a:spcPts val="0"/>
              </a:spcBef>
            </a:pPr>
            <a:endParaRPr lang="en-US" sz="500" b="1" i="1" dirty="0">
              <a:solidFill>
                <a:srgbClr val="C00000"/>
              </a:solidFill>
              <a:ea typeface="Tahoma" panose="020B0604030504040204" pitchFamily="34" charset="0"/>
              <a:cs typeface="Tahoma" panose="020B0604030504040204" pitchFamily="34" charset="0"/>
            </a:endParaRPr>
          </a:p>
          <a:p>
            <a:pPr marL="233363" algn="just">
              <a:lnSpc>
                <a:spcPct val="80000"/>
              </a:lnSpc>
              <a:spcBef>
                <a:spcPts val="0"/>
              </a:spcBef>
            </a:pPr>
            <a:r>
              <a:rPr lang="en-US" sz="1300" b="1" i="1" dirty="0" smtClean="0">
                <a:solidFill>
                  <a:srgbClr val="C00000"/>
                </a:solidFill>
                <a:ea typeface="Tahoma" panose="020B0604030504040204" pitchFamily="34" charset="0"/>
                <a:cs typeface="Tahoma" panose="020B0604030504040204" pitchFamily="34" charset="0"/>
              </a:rPr>
              <a:t>Limitations: </a:t>
            </a:r>
            <a:r>
              <a:rPr lang="en-US" sz="1300" b="1" i="1" dirty="0" smtClean="0">
                <a:solidFill>
                  <a:srgbClr val="002060"/>
                </a:solidFill>
                <a:ea typeface="Tahoma" panose="020B0604030504040204" pitchFamily="34" charset="0"/>
                <a:cs typeface="Tahoma" panose="020B0604030504040204" pitchFamily="34" charset="0"/>
              </a:rPr>
              <a:t> </a:t>
            </a:r>
            <a:r>
              <a:rPr lang="en-US" sz="1300" dirty="0" smtClean="0"/>
              <a:t>This </a:t>
            </a:r>
            <a:r>
              <a:rPr lang="en-US" sz="1300" dirty="0"/>
              <a:t>exception is specific and narrow. </a:t>
            </a:r>
            <a:r>
              <a:rPr lang="en-US" sz="1300" dirty="0" smtClean="0"/>
              <a:t>It is only permitted if the </a:t>
            </a:r>
            <a:r>
              <a:rPr lang="en-US" sz="1300" dirty="0"/>
              <a:t>party </a:t>
            </a:r>
            <a:r>
              <a:rPr lang="en-US" sz="1300" dirty="0" smtClean="0"/>
              <a:t>charged admits </a:t>
            </a:r>
            <a:r>
              <a:rPr lang="en-US" sz="1300" dirty="0"/>
              <a:t>in “pleading, testimony or otherwise in court” </a:t>
            </a:r>
            <a:r>
              <a:rPr lang="en-US" sz="1300" dirty="0" smtClean="0"/>
              <a:t>that a </a:t>
            </a:r>
            <a:r>
              <a:rPr lang="en-US" sz="1300" dirty="0"/>
              <a:t>contract was made. </a:t>
            </a:r>
            <a:r>
              <a:rPr lang="en-US" sz="1300" dirty="0" smtClean="0"/>
              <a:t> Moreover, the </a:t>
            </a:r>
            <a:r>
              <a:rPr lang="en-US" sz="1300" dirty="0"/>
              <a:t>contract is enforceable only to the extent of </a:t>
            </a:r>
            <a:r>
              <a:rPr lang="en-US" sz="1300" dirty="0" smtClean="0"/>
              <a:t>the quantity </a:t>
            </a:r>
            <a:r>
              <a:rPr lang="en-US" sz="1300" dirty="0"/>
              <a:t>of goods admitted</a:t>
            </a:r>
            <a:r>
              <a:rPr lang="en-US" sz="1300" dirty="0" smtClean="0"/>
              <a:t>.</a:t>
            </a:r>
          </a:p>
          <a:p>
            <a:pPr marL="233363" algn="just">
              <a:lnSpc>
                <a:spcPct val="80000"/>
              </a:lnSpc>
              <a:spcBef>
                <a:spcPts val="0"/>
              </a:spcBef>
            </a:pPr>
            <a:endParaRPr lang="en-US" sz="500" b="1" i="1" dirty="0" smtClean="0">
              <a:solidFill>
                <a:srgbClr val="002060"/>
              </a:solidFill>
              <a:ea typeface="Tahoma" panose="020B0604030504040204" pitchFamily="34" charset="0"/>
              <a:cs typeface="Tahoma" panose="020B0604030504040204" pitchFamily="34" charset="0"/>
            </a:endParaRPr>
          </a:p>
          <a:p>
            <a:pPr algn="just">
              <a:lnSpc>
                <a:spcPct val="80000"/>
              </a:lnSpc>
              <a:spcBef>
                <a:spcPts val="0"/>
              </a:spcBef>
            </a:pPr>
            <a:r>
              <a:rPr lang="en-US" sz="1400" b="1" i="1" dirty="0" smtClean="0">
                <a:solidFill>
                  <a:srgbClr val="0308C9"/>
                </a:solidFill>
                <a:ea typeface="Tahoma" panose="020B0604030504040204" pitchFamily="34" charset="0"/>
                <a:cs typeface="Tahoma" panose="020B0604030504040204" pitchFamily="34" charset="0"/>
              </a:rPr>
              <a:t>Estoppel / Detrimental Reliance:  </a:t>
            </a:r>
            <a:r>
              <a:rPr lang="en-US" sz="1400" dirty="0"/>
              <a:t>The statute of frauds may be circumvented when the party seeking to get around the statute of frauds is able to prove </a:t>
            </a:r>
            <a:r>
              <a:rPr lang="en-US" sz="1400" dirty="0" smtClean="0"/>
              <a:t>estoppel and detrimental reliance. </a:t>
            </a:r>
          </a:p>
          <a:p>
            <a:pPr algn="just">
              <a:lnSpc>
                <a:spcPct val="80000"/>
              </a:lnSpc>
              <a:spcBef>
                <a:spcPts val="0"/>
              </a:spcBef>
            </a:pPr>
            <a:endParaRPr lang="en-US" sz="500" dirty="0"/>
          </a:p>
          <a:p>
            <a:pPr marL="233363" algn="just">
              <a:lnSpc>
                <a:spcPct val="80000"/>
              </a:lnSpc>
              <a:spcBef>
                <a:spcPts val="0"/>
              </a:spcBef>
            </a:pPr>
            <a:r>
              <a:rPr lang="en-US" sz="1300" b="1" i="1" dirty="0" smtClean="0">
                <a:solidFill>
                  <a:srgbClr val="C00000"/>
                </a:solidFill>
              </a:rPr>
              <a:t>Reasoning: </a:t>
            </a:r>
            <a:r>
              <a:rPr lang="en-US" sz="1300" dirty="0" smtClean="0"/>
              <a:t>Under this doctrine, the party seeking to enforce the contract must demonstrate that they relied </a:t>
            </a:r>
            <a:r>
              <a:rPr lang="en-US" sz="1300" dirty="0"/>
              <a:t>on the promise in some definite and substantial manner, </a:t>
            </a:r>
            <a:r>
              <a:rPr lang="en-US" sz="1300" dirty="0" smtClean="0"/>
              <a:t>and prove that they also suffered  </a:t>
            </a:r>
            <a:r>
              <a:rPr lang="en-US" sz="1300" dirty="0"/>
              <a:t>an unconscionable injury or unjust enrichment.</a:t>
            </a:r>
          </a:p>
        </p:txBody>
      </p:sp>
    </p:spTree>
    <p:extLst>
      <p:ext uri="{BB962C8B-B14F-4D97-AF65-F5344CB8AC3E}">
        <p14:creationId xmlns:p14="http://schemas.microsoft.com/office/powerpoint/2010/main" val="1255355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88526"/>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Statute of Frauds –  Chart</a:t>
            </a:r>
          </a:p>
          <a:p>
            <a:pPr>
              <a:lnSpc>
                <a:spcPct val="77000"/>
              </a:lnSpc>
              <a:spcBef>
                <a:spcPts val="0"/>
              </a:spcBef>
              <a:defRPr/>
            </a:pPr>
            <a:endParaRPr lang="en-US" sz="1000" b="1" i="1" dirty="0"/>
          </a:p>
        </p:txBody>
      </p:sp>
      <p:pic>
        <p:nvPicPr>
          <p:cNvPr id="2" name="Picture 1"/>
          <p:cNvPicPr>
            <a:picLocks noChangeAspect="1"/>
          </p:cNvPicPr>
          <p:nvPr/>
        </p:nvPicPr>
        <p:blipFill>
          <a:blip r:embed="rId3"/>
          <a:stretch>
            <a:fillRect/>
          </a:stretch>
        </p:blipFill>
        <p:spPr>
          <a:xfrm>
            <a:off x="381000" y="1869455"/>
            <a:ext cx="8382000" cy="4289802"/>
          </a:xfrm>
          <a:prstGeom prst="rect">
            <a:avLst/>
          </a:prstGeom>
        </p:spPr>
      </p:pic>
    </p:spTree>
    <p:extLst>
      <p:ext uri="{BB962C8B-B14F-4D97-AF65-F5344CB8AC3E}">
        <p14:creationId xmlns:p14="http://schemas.microsoft.com/office/powerpoint/2010/main" val="1130910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lgn="just">
              <a:spcBef>
                <a:spcPts val="0"/>
              </a:spcBef>
            </a:pPr>
            <a:r>
              <a:rPr lang="en-US" sz="3700" b="1" i="1" dirty="0" smtClean="0">
                <a:solidFill>
                  <a:srgbClr val="C00000"/>
                </a:solidFill>
              </a:rPr>
              <a:t>Class 07A - Thank </a:t>
            </a:r>
            <a:r>
              <a:rPr lang="en-US" sz="3700" b="1" i="1" dirty="0">
                <a:solidFill>
                  <a:srgbClr val="C00000"/>
                </a:solidFill>
              </a:rPr>
              <a:t>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565865"/>
          </a:xfrm>
          <a:prstGeom prst="rect">
            <a:avLst/>
          </a:prstGeom>
          <a:solidFill>
            <a:schemeClr val="accent3"/>
          </a:solidFill>
        </p:spPr>
        <p:txBody>
          <a:bodyPr wrap="square">
            <a:spAutoFit/>
          </a:body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 Rules and Interpretation</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Statute of Frauds</a:t>
            </a:r>
          </a:p>
          <a:p>
            <a:pPr algn="ctr">
              <a:lnSpc>
                <a:spcPct val="90000"/>
              </a:lnSpc>
              <a:defRPr/>
            </a:pPr>
            <a:r>
              <a:rPr lang="en-US" sz="1700" b="1" i="1" dirty="0">
                <a:solidFill>
                  <a:srgbClr val="C00000"/>
                </a:solidFill>
              </a:rPr>
              <a:t>Part One: Definitions / Oral and Written Contracts / Non Compliance</a:t>
            </a: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r>
              <a:rPr lang="en-US" sz="2800" b="1" dirty="0">
                <a:solidFill>
                  <a:srgbClr val="002060"/>
                </a:solidFill>
              </a:rPr>
              <a:t> Parole Evidence </a:t>
            </a:r>
            <a:r>
              <a:rPr lang="en-US" sz="2800" b="1" dirty="0" smtClean="0">
                <a:solidFill>
                  <a:srgbClr val="002060"/>
                </a:solidFill>
              </a:rPr>
              <a:t>Rule</a:t>
            </a:r>
            <a:endParaRPr lang="en-US" sz="2800" b="1" dirty="0">
              <a:solidFill>
                <a:srgbClr val="002060"/>
              </a:solidFill>
            </a:endParaRPr>
          </a:p>
          <a:p>
            <a:pPr>
              <a:lnSpc>
                <a:spcPct val="90000"/>
              </a:lnSpc>
              <a:defRPr/>
            </a:pPr>
            <a:r>
              <a:rPr lang="en-US" b="1" i="1" dirty="0">
                <a:solidFill>
                  <a:srgbClr val="C00000"/>
                </a:solidFill>
              </a:rPr>
              <a:t>  Part Two: Definitions / Exclusion / Non Application</a:t>
            </a:r>
          </a:p>
          <a:p>
            <a:pPr>
              <a:lnSpc>
                <a:spcPct val="90000"/>
              </a:lnSpc>
              <a:defRPr/>
            </a:pPr>
            <a:endParaRPr lang="en-US" sz="600" b="1" i="1" dirty="0">
              <a:solidFill>
                <a:srgbClr val="C00000"/>
              </a:solidFill>
            </a:endParaRPr>
          </a:p>
          <a:p>
            <a:pPr>
              <a:lnSpc>
                <a:spcPct val="90000"/>
              </a:lnSpc>
              <a:defRPr/>
            </a:pPr>
            <a:endParaRPr lang="en-US" sz="600" b="1" i="1" dirty="0">
              <a:solidFill>
                <a:srgbClr val="C00000"/>
              </a:solidFill>
            </a:endParaRPr>
          </a:p>
          <a:p>
            <a:pPr>
              <a:lnSpc>
                <a:spcPct val="90000"/>
              </a:lnSpc>
              <a:buFont typeface="Arial" pitchFamily="34" charset="0"/>
              <a:buChar char="•"/>
              <a:defRPr/>
            </a:pPr>
            <a:r>
              <a:rPr lang="en-US" sz="2800" b="1" dirty="0">
                <a:solidFill>
                  <a:srgbClr val="002060"/>
                </a:solidFill>
              </a:rPr>
              <a:t> Rules of Construction</a:t>
            </a:r>
          </a:p>
          <a:p>
            <a:pPr algn="ctr">
              <a:lnSpc>
                <a:spcPct val="90000"/>
              </a:lnSpc>
              <a:defRPr/>
            </a:pPr>
            <a:r>
              <a:rPr lang="en-US" b="1" i="1" dirty="0">
                <a:solidFill>
                  <a:srgbClr val="C00000"/>
                </a:solidFill>
              </a:rPr>
              <a:t> </a:t>
            </a:r>
            <a:r>
              <a:rPr lang="en-US" sz="1700" b="1" i="1" dirty="0">
                <a:solidFill>
                  <a:srgbClr val="C00000"/>
                </a:solidFill>
              </a:rPr>
              <a:t>Part Three: Definitions / Intent / Four Corners / Terms / Conduct</a:t>
            </a:r>
            <a:endParaRPr lang="en-US" sz="1700" b="1" dirty="0">
              <a:solidFill>
                <a:srgbClr val="002060"/>
              </a:solidFill>
            </a:endParaRPr>
          </a:p>
          <a:p>
            <a:pPr>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Bethlehem Steel v. Turner Construction Company</a:t>
            </a:r>
          </a:p>
          <a:p>
            <a:pPr algn="ctr">
              <a:lnSpc>
                <a:spcPct val="90000"/>
              </a:lnSpc>
              <a:defRPr/>
            </a:pPr>
            <a:r>
              <a:rPr lang="en-US" sz="2400" b="1" i="1" dirty="0">
                <a:solidFill>
                  <a:srgbClr val="C00000"/>
                </a:solidFill>
              </a:rPr>
              <a:t>     </a:t>
            </a:r>
            <a:r>
              <a:rPr lang="en-US" b="1" i="1" dirty="0">
                <a:solidFill>
                  <a:srgbClr val="C00000"/>
                </a:solidFill>
              </a:rPr>
              <a:t>Contracts Viewed from their Four Corners</a:t>
            </a:r>
            <a:endParaRPr lang="en-US" b="1" dirty="0">
              <a:solidFill>
                <a:srgbClr val="C00000"/>
              </a:solidFill>
            </a:endParaRPr>
          </a:p>
        </p:txBody>
      </p:sp>
    </p:spTree>
    <p:extLst>
      <p:ext uri="{BB962C8B-B14F-4D97-AF65-F5344CB8AC3E}">
        <p14:creationId xmlns:p14="http://schemas.microsoft.com/office/powerpoint/2010/main" val="174822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Definitions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Contract</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a:solidFill>
                  <a:srgbClr val="C00000"/>
                </a:solidFill>
              </a:rPr>
              <a:t>“An agreement between </a:t>
            </a:r>
          </a:p>
          <a:p>
            <a:pPr algn="just">
              <a:lnSpc>
                <a:spcPct val="130000"/>
              </a:lnSpc>
              <a:spcBef>
                <a:spcPts val="0"/>
              </a:spcBef>
              <a:defRPr/>
            </a:pPr>
            <a:r>
              <a:rPr lang="en-US" sz="2600" b="1" i="1" dirty="0">
                <a:solidFill>
                  <a:srgbClr val="C00000"/>
                </a:solidFill>
              </a:rPr>
              <a:t>two or more parties </a:t>
            </a:r>
          </a:p>
          <a:p>
            <a:pPr algn="just">
              <a:lnSpc>
                <a:spcPct val="130000"/>
              </a:lnSpc>
              <a:spcBef>
                <a:spcPts val="0"/>
              </a:spcBef>
              <a:defRPr/>
            </a:pPr>
            <a:r>
              <a:rPr lang="en-US" sz="2600" b="1" i="1" dirty="0">
                <a:solidFill>
                  <a:srgbClr val="C00000"/>
                </a:solidFill>
              </a:rPr>
              <a:t>creating obligations </a:t>
            </a:r>
          </a:p>
          <a:p>
            <a:pPr algn="just">
              <a:lnSpc>
                <a:spcPct val="130000"/>
              </a:lnSpc>
              <a:spcBef>
                <a:spcPts val="0"/>
              </a:spcBef>
              <a:defRPr/>
            </a:pPr>
            <a:r>
              <a:rPr lang="en-US" sz="2600" b="1" i="1" dirty="0">
                <a:solidFill>
                  <a:srgbClr val="C00000"/>
                </a:solidFill>
              </a:rPr>
              <a:t>that are enforceable </a:t>
            </a:r>
          </a:p>
          <a:p>
            <a:pPr algn="just">
              <a:lnSpc>
                <a:spcPct val="130000"/>
              </a:lnSpc>
              <a:spcBef>
                <a:spcPts val="0"/>
              </a:spcBef>
              <a:defRPr/>
            </a:pPr>
            <a:r>
              <a:rPr lang="en-US" sz="2600" b="1" i="1" dirty="0">
                <a:solidFill>
                  <a:srgbClr val="C00000"/>
                </a:solidFill>
              </a:rPr>
              <a:t>or otherwise recognizable </a:t>
            </a:r>
          </a:p>
          <a:p>
            <a:pPr algn="just">
              <a:lnSpc>
                <a:spcPct val="130000"/>
              </a:lnSpc>
              <a:spcBef>
                <a:spcPts val="0"/>
              </a:spcBef>
              <a:defRPr/>
            </a:pPr>
            <a:r>
              <a:rPr lang="en-US" sz="2600" b="1" i="1" dirty="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Elements of a Contract</a:t>
            </a: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a:t>In Accordance with Common Law, the </a:t>
            </a:r>
            <a:r>
              <a:rPr lang="en-US" sz="2400" b="1" dirty="0">
                <a:solidFill>
                  <a:srgbClr val="0308C9"/>
                </a:solidFill>
              </a:rPr>
              <a:t>Elements of a Contract </a:t>
            </a:r>
            <a:r>
              <a:rPr lang="en-US" sz="2400" b="1" dirty="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Between Competent Parties,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Based on Genuine Assent,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Supported by Consideration,</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for Lawful Purpose Subject Matter,</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in Legal Form.</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Oral and Written Contracts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7</a:t>
            </a:fld>
            <a:endParaRPr lang="en-US" dirty="0"/>
          </a:p>
        </p:txBody>
      </p:sp>
    </p:spTree>
    <p:extLst>
      <p:ext uri="{BB962C8B-B14F-4D97-AF65-F5344CB8AC3E}">
        <p14:creationId xmlns:p14="http://schemas.microsoft.com/office/powerpoint/2010/main" val="1199416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Generally – Oral and Written Contracts</a:t>
            </a:r>
          </a:p>
          <a:p>
            <a:pPr algn="just">
              <a:lnSpc>
                <a:spcPct val="90000"/>
              </a:lnSpc>
              <a:spcBef>
                <a:spcPts val="0"/>
              </a:spcBef>
            </a:pPr>
            <a:endParaRPr lang="en-US" sz="500" b="1" i="1" dirty="0">
              <a:solidFill>
                <a:srgbClr val="C00000"/>
              </a:solidFill>
            </a:endParaRPr>
          </a:p>
          <a:p>
            <a:pPr algn="just">
              <a:lnSpc>
                <a:spcPct val="90000"/>
              </a:lnSpc>
              <a:spcBef>
                <a:spcPts val="0"/>
              </a:spcBef>
            </a:pPr>
            <a:r>
              <a:rPr lang="en-US" sz="1600" b="1" i="1" dirty="0">
                <a:solidFill>
                  <a:srgbClr val="C00000"/>
                </a:solidFill>
              </a:rPr>
              <a:t>Oral or Written:</a:t>
            </a:r>
            <a:r>
              <a:rPr lang="en-US" sz="1600" dirty="0"/>
              <a:t> Contracts in most situations can be an oral or written agreement. </a:t>
            </a:r>
          </a:p>
          <a:p>
            <a:pPr>
              <a:lnSpc>
                <a:spcPct val="90000"/>
              </a:lnSpc>
              <a:spcBef>
                <a:spcPts val="0"/>
              </a:spcBef>
            </a:pPr>
            <a:endParaRPr lang="en-US" sz="500" dirty="0"/>
          </a:p>
          <a:p>
            <a:pPr algn="just">
              <a:lnSpc>
                <a:spcPct val="90000"/>
              </a:lnSpc>
              <a:spcBef>
                <a:spcPts val="0"/>
              </a:spcBef>
            </a:pPr>
            <a:r>
              <a:rPr lang="en-US" sz="1600" b="1" i="1" dirty="0">
                <a:solidFill>
                  <a:srgbClr val="C00000"/>
                </a:solidFill>
              </a:rPr>
              <a:t>Oral Contracts:</a:t>
            </a:r>
            <a:r>
              <a:rPr lang="en-US" sz="1600" dirty="0"/>
              <a:t>  Unless otherwise required by law, a contract does not have to be in writing to be a binding and enforceable legal obligation. </a:t>
            </a:r>
          </a:p>
          <a:p>
            <a:pPr>
              <a:lnSpc>
                <a:spcPct val="90000"/>
              </a:lnSpc>
              <a:spcBef>
                <a:spcPts val="0"/>
              </a:spcBef>
            </a:pPr>
            <a:endParaRPr lang="en-US" sz="500" dirty="0"/>
          </a:p>
          <a:p>
            <a:pPr algn="just">
              <a:lnSpc>
                <a:spcPct val="90000"/>
              </a:lnSpc>
              <a:spcBef>
                <a:spcPts val="0"/>
              </a:spcBef>
            </a:pPr>
            <a:r>
              <a:rPr lang="en-US" sz="1600" b="1" i="1" dirty="0">
                <a:solidFill>
                  <a:srgbClr val="C00000"/>
                </a:solidFill>
              </a:rPr>
              <a:t>Written Contracts:</a:t>
            </a:r>
            <a:r>
              <a:rPr lang="en-US" sz="1600" dirty="0"/>
              <a:t>  Although it is always a good idea to make contractual agreements in writing (as such tends to reduce confusion) under certain legal requirements sometimes contracts are mandated to be in writing.</a:t>
            </a:r>
          </a:p>
          <a:p>
            <a:pPr>
              <a:lnSpc>
                <a:spcPct val="90000"/>
              </a:lnSpc>
              <a:spcBef>
                <a:spcPts val="0"/>
              </a:spcBef>
            </a:pPr>
            <a:endParaRPr lang="en-US" sz="500" dirty="0"/>
          </a:p>
          <a:p>
            <a:pPr algn="just">
              <a:lnSpc>
                <a:spcPct val="90000"/>
              </a:lnSpc>
              <a:spcBef>
                <a:spcPts val="0"/>
              </a:spcBef>
            </a:pPr>
            <a:r>
              <a:rPr lang="en-US" sz="1400" b="1" i="1" dirty="0">
                <a:solidFill>
                  <a:srgbClr val="0308C9"/>
                </a:solidFill>
              </a:rPr>
              <a:t>Statute of Frauds:</a:t>
            </a:r>
            <a:r>
              <a:rPr lang="en-US" sz="1400" dirty="0"/>
              <a:t>  In accordance with the legal principle known as the statute of frauds, there are some types of contracts that must be recorded in writing, and signed by the party to be charged in order to be enforceable. </a:t>
            </a:r>
          </a:p>
          <a:p>
            <a:pPr algn="just">
              <a:lnSpc>
                <a:spcPct val="90000"/>
              </a:lnSpc>
              <a:spcBef>
                <a:spcPts val="0"/>
              </a:spcBef>
            </a:pPr>
            <a:endParaRPr lang="en-US" sz="500" dirty="0"/>
          </a:p>
          <a:p>
            <a:pPr algn="just">
              <a:lnSpc>
                <a:spcPct val="90000"/>
              </a:lnSpc>
              <a:spcBef>
                <a:spcPts val="0"/>
              </a:spcBef>
            </a:pPr>
            <a:r>
              <a:rPr lang="en-US" sz="1400" dirty="0"/>
              <a:t>Contracts covered under the statute of frauds fall outside the general rule that a contract does not have to be in writing, and thus must be written or otherwise recorded and signed to be enforceable.</a:t>
            </a:r>
          </a:p>
          <a:p>
            <a:pPr algn="just">
              <a:lnSpc>
                <a:spcPct val="90000"/>
              </a:lnSpc>
              <a:spcBef>
                <a:spcPts val="0"/>
              </a:spcBef>
            </a:pPr>
            <a:endParaRPr lang="en-US" sz="500" dirty="0"/>
          </a:p>
          <a:p>
            <a:pPr algn="just">
              <a:lnSpc>
                <a:spcPct val="90000"/>
              </a:lnSpc>
              <a:spcBef>
                <a:spcPts val="0"/>
              </a:spcBef>
            </a:pPr>
            <a:r>
              <a:rPr lang="en-US" sz="1400" dirty="0"/>
              <a:t>The requirement of a written record for these specified types of contracts evolves from the common law of England just over 300 years ago, through a statutory enactment during the reign of King Charles II. </a:t>
            </a:r>
          </a:p>
          <a:p>
            <a:pPr algn="just">
              <a:lnSpc>
                <a:spcPct val="90000"/>
              </a:lnSpc>
              <a:spcBef>
                <a:spcPts val="0"/>
              </a:spcBef>
            </a:pPr>
            <a:endParaRPr lang="en-US" sz="500" dirty="0"/>
          </a:p>
          <a:p>
            <a:pPr algn="just">
              <a:lnSpc>
                <a:spcPct val="90000"/>
              </a:lnSpc>
              <a:spcBef>
                <a:spcPts val="0"/>
              </a:spcBef>
            </a:pPr>
            <a:r>
              <a:rPr lang="en-US" sz="1400" dirty="0"/>
              <a:t>As originally conceived, and as applied until the advent of electronic media, the </a:t>
            </a:r>
            <a:r>
              <a:rPr lang="en-US" sz="1400" b="1" dirty="0"/>
              <a:t>statute of frauds </a:t>
            </a:r>
            <a:r>
              <a:rPr lang="en-US" sz="1400" dirty="0"/>
              <a:t>contemplated that writing and signature would be in tangible form on paper. </a:t>
            </a:r>
          </a:p>
          <a:p>
            <a:pPr algn="just">
              <a:lnSpc>
                <a:spcPct val="90000"/>
              </a:lnSpc>
              <a:spcBef>
                <a:spcPts val="0"/>
              </a:spcBef>
            </a:pPr>
            <a:endParaRPr lang="en-US" sz="500" dirty="0"/>
          </a:p>
          <a:p>
            <a:pPr algn="just">
              <a:lnSpc>
                <a:spcPct val="90000"/>
              </a:lnSpc>
              <a:spcBef>
                <a:spcPts val="0"/>
              </a:spcBef>
            </a:pPr>
            <a:r>
              <a:rPr lang="en-US" sz="1400" b="1" i="1" dirty="0">
                <a:solidFill>
                  <a:srgbClr val="0308C9"/>
                </a:solidFill>
              </a:rPr>
              <a:t>The Meaning of Writing:</a:t>
            </a:r>
            <a:r>
              <a:rPr lang="en-US" sz="1400" dirty="0"/>
              <a:t> The rapid advance of communications technology has required the adaptation of “writing” and “signature” to take account of communication by other, particularly electronic, media. </a:t>
            </a:r>
          </a:p>
          <a:p>
            <a:pPr algn="just">
              <a:lnSpc>
                <a:spcPct val="90000"/>
              </a:lnSpc>
              <a:spcBef>
                <a:spcPts val="0"/>
              </a:spcBef>
            </a:pPr>
            <a:endParaRPr lang="en-US" sz="500" dirty="0"/>
          </a:p>
          <a:p>
            <a:pPr algn="just">
              <a:lnSpc>
                <a:spcPct val="90000"/>
              </a:lnSpc>
              <a:spcBef>
                <a:spcPts val="0"/>
              </a:spcBef>
            </a:pPr>
            <a:r>
              <a:rPr lang="en-US" sz="1400" dirty="0"/>
              <a:t>This change is reflected both in court opinions that recognize the recording and signature of contracts in retrievable electronic form as the legal equivalent of writing and signature on paper, and in state and federal statutes that make electronic signatures effective.</a:t>
            </a:r>
            <a:endParaRPr lang="en-US" altLang="en-US" sz="1400" dirty="0"/>
          </a:p>
        </p:txBody>
      </p:sp>
    </p:spTree>
    <p:extLst>
      <p:ext uri="{BB962C8B-B14F-4D97-AF65-F5344CB8AC3E}">
        <p14:creationId xmlns:p14="http://schemas.microsoft.com/office/powerpoint/2010/main" val="1256661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Statute of Frauds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9</a:t>
            </a:fld>
            <a:endParaRPr lang="en-US" dirty="0"/>
          </a:p>
        </p:txBody>
      </p:sp>
    </p:spTree>
    <p:extLst>
      <p:ext uri="{BB962C8B-B14F-4D97-AF65-F5344CB8AC3E}">
        <p14:creationId xmlns:p14="http://schemas.microsoft.com/office/powerpoint/2010/main" val="357391589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11230</TotalTime>
  <Words>5182</Words>
  <Application>Microsoft Office PowerPoint</Application>
  <PresentationFormat>On-screen Show (4:3)</PresentationFormat>
  <Paragraphs>323</Paragraphs>
  <Slides>27</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Arial Unicode MS</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312</cp:revision>
  <cp:lastPrinted>2020-09-11T18:44:12Z</cp:lastPrinted>
  <dcterms:created xsi:type="dcterms:W3CDTF">2009-11-02T21:31:23Z</dcterms:created>
  <dcterms:modified xsi:type="dcterms:W3CDTF">2020-10-18T20:47:45Z</dcterms:modified>
</cp:coreProperties>
</file>