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18"/>
  </p:notesMasterIdLst>
  <p:sldIdLst>
    <p:sldId id="293" r:id="rId2"/>
    <p:sldId id="271" r:id="rId3"/>
    <p:sldId id="373" r:id="rId4"/>
    <p:sldId id="296" r:id="rId5"/>
    <p:sldId id="298" r:id="rId6"/>
    <p:sldId id="301" r:id="rId7"/>
    <p:sldId id="382" r:id="rId8"/>
    <p:sldId id="302" r:id="rId9"/>
    <p:sldId id="383" r:id="rId10"/>
    <p:sldId id="374" r:id="rId11"/>
    <p:sldId id="375" r:id="rId12"/>
    <p:sldId id="391" r:id="rId13"/>
    <p:sldId id="390" r:id="rId14"/>
    <p:sldId id="389" r:id="rId15"/>
    <p:sldId id="372" r:id="rId16"/>
    <p:sldId id="343" r:id="rId17"/>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08C9"/>
    <a:srgbClr val="0000FF"/>
    <a:srgbClr val="008000"/>
    <a:srgbClr val="F9DE6D"/>
    <a:srgbClr val="FFFF66"/>
    <a:srgbClr val="FFD47D"/>
    <a:srgbClr val="FFFF00"/>
    <a:srgbClr val="886F55"/>
    <a:srgbClr val="752619"/>
    <a:srgbClr val="A035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40" autoAdjust="0"/>
    <p:restoredTop sz="94747" autoAdjust="0"/>
  </p:normalViewPr>
  <p:slideViewPr>
    <p:cSldViewPr snapToGrid="0">
      <p:cViewPr varScale="1">
        <p:scale>
          <a:sx n="111" d="100"/>
          <a:sy n="111" d="100"/>
        </p:scale>
        <p:origin x="1308"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228600" cy="2286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eaLnBrk="1" hangingPunct="1">
              <a:defRPr sz="1200" smtClean="0">
                <a:effectLst/>
                <a:latin typeface="Arial" panose="020B0604020202020204" pitchFamily="34" charset="0"/>
              </a:defRPr>
            </a:lvl1pPr>
          </a:lstStyle>
          <a:p>
            <a:pPr>
              <a:defRPr/>
            </a:pPr>
            <a:endParaRPr lang="en-US" altLang="en-US"/>
          </a:p>
        </p:txBody>
      </p:sp>
      <p:sp>
        <p:nvSpPr>
          <p:cNvPr id="7171" name="Rectangle 3"/>
          <p:cNvSpPr>
            <a:spLocks noGrp="1" noChangeArrowheads="1"/>
          </p:cNvSpPr>
          <p:nvPr>
            <p:ph type="dt" idx="1"/>
          </p:nvPr>
        </p:nvSpPr>
        <p:spPr bwMode="auto">
          <a:xfrm>
            <a:off x="3978132"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lgn="r" eaLnBrk="1" hangingPunct="1">
              <a:defRPr sz="1200" smtClean="0">
                <a:effectLst/>
                <a:latin typeface="Arial" panose="020B0604020202020204" pitchFamily="34" charset="0"/>
              </a:defRPr>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702310" y="4421823"/>
            <a:ext cx="5618480" cy="4189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7174" name="Rectangle 6"/>
          <p:cNvSpPr>
            <a:spLocks noGrp="1" noChangeArrowheads="1"/>
          </p:cNvSpPr>
          <p:nvPr>
            <p:ph type="ftr" sz="quarter" idx="4"/>
          </p:nvPr>
        </p:nvSpPr>
        <p:spPr bwMode="auto">
          <a:xfrm>
            <a:off x="0"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eaLnBrk="1" hangingPunct="1">
              <a:defRPr sz="1200" smtClean="0">
                <a:effectLst/>
                <a:latin typeface="Arial" panose="020B0604020202020204" pitchFamily="34" charset="0"/>
              </a:defRPr>
            </a:lvl1pPr>
          </a:lstStyle>
          <a:p>
            <a:pPr>
              <a:defRPr/>
            </a:pPr>
            <a:endParaRPr lang="en-US" altLang="en-US"/>
          </a:p>
        </p:txBody>
      </p:sp>
      <p:sp>
        <p:nvSpPr>
          <p:cNvPr id="7175" name="Rectangle 7"/>
          <p:cNvSpPr>
            <a:spLocks noGrp="1" noChangeArrowheads="1"/>
          </p:cNvSpPr>
          <p:nvPr>
            <p:ph type="sldNum" sz="quarter" idx="5"/>
          </p:nvPr>
        </p:nvSpPr>
        <p:spPr bwMode="auto">
          <a:xfrm>
            <a:off x="3978132"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lgn="r" eaLnBrk="1" hangingPunct="1">
              <a:defRPr sz="1200" smtClean="0">
                <a:effectLst/>
                <a:latin typeface="Arial" panose="020B0604020202020204" pitchFamily="34" charset="0"/>
              </a:defRPr>
            </a:lvl1pPr>
          </a:lstStyle>
          <a:p>
            <a:pPr>
              <a:defRPr/>
            </a:pPr>
            <a:fld id="{0FC3B6A6-FC62-461C-8949-4A9F4883360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4</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42164540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13</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38644383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14</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8327130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15</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785182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5</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913070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6</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420469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7</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3353662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8</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3285147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9</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26115175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10</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6278582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11</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1719232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12</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9930493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p:cSld name="Title Slide">
    <p:spTree>
      <p:nvGrpSpPr>
        <p:cNvPr id="1" name=""/>
        <p:cNvGrpSpPr/>
        <p:nvPr/>
      </p:nvGrpSpPr>
      <p:grpSpPr>
        <a:xfrm>
          <a:off x="0" y="0"/>
          <a:ext cx="0" cy="0"/>
          <a:chOff x="0" y="0"/>
          <a:chExt cx="0" cy="0"/>
        </a:xfrm>
      </p:grpSpPr>
      <p:sp>
        <p:nvSpPr>
          <p:cNvPr id="2" name="Rectangle 10"/>
          <p:cNvSpPr>
            <a:spLocks noChangeArrowheads="1"/>
          </p:cNvSpPr>
          <p:nvPr userDrawn="1"/>
        </p:nvSpPr>
        <p:spPr bwMode="auto">
          <a:xfrm>
            <a:off x="0" y="5511800"/>
            <a:ext cx="9144000" cy="1371600"/>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 name="Rectangle 11"/>
          <p:cNvSpPr>
            <a:spLocks noChangeArrowheads="1"/>
          </p:cNvSpPr>
          <p:nvPr userDrawn="1"/>
        </p:nvSpPr>
        <p:spPr bwMode="auto">
          <a:xfrm>
            <a:off x="0" y="6492875"/>
            <a:ext cx="5051425" cy="20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altLang="en-US" sz="700">
                <a:solidFill>
                  <a:schemeClr val="bg1"/>
                </a:solidFill>
                <a:latin typeface="Arial" panose="020B0604020202020204" pitchFamily="34" charset="0"/>
              </a:rPr>
              <a:t>© 2011 Cengage Learning. All Rights Reserved. May not be copied, scanned, or duplicated, in whole or in part, except for use as permitted in a license distributed with a certain product or service or otherwise on a password-protected website for classroom use.</a:t>
            </a:r>
          </a:p>
        </p:txBody>
      </p:sp>
      <p:sp>
        <p:nvSpPr>
          <p:cNvPr id="4" name="Rectangle 4"/>
          <p:cNvSpPr>
            <a:spLocks noGrp="1" noChangeArrowheads="1"/>
          </p:cNvSpPr>
          <p:nvPr>
            <p:ph type="dt" sz="half" idx="10"/>
          </p:nvPr>
        </p:nvSpPr>
        <p:spPr bwMode="auto">
          <a:xfrm>
            <a:off x="457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effectLst/>
                <a:latin typeface="Arial" panose="020B0604020202020204" pitchFamily="34" charset="0"/>
              </a:defRPr>
            </a:lvl1pPr>
          </a:lstStyle>
          <a:p>
            <a:pPr>
              <a:defRPr/>
            </a:pPr>
            <a:endParaRPr lang="en-US" altLang="en-US"/>
          </a:p>
        </p:txBody>
      </p:sp>
      <p:sp>
        <p:nvSpPr>
          <p:cNvPr id="5" name="Rectangle 5"/>
          <p:cNvSpPr>
            <a:spLocks noGrp="1" noChangeArrowheads="1"/>
          </p:cNvSpPr>
          <p:nvPr>
            <p:ph type="ftr" sz="quarter" idx="11"/>
          </p:nvPr>
        </p:nvSpPr>
        <p:spPr bwMode="auto">
          <a:xfrm>
            <a:off x="3124200" y="6245225"/>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effectLst/>
                <a:latin typeface="Arial" panose="020B0604020202020204" pitchFamily="34" charset="0"/>
              </a:defRPr>
            </a:lvl1pPr>
          </a:lstStyle>
          <a:p>
            <a:pPr>
              <a:defRPr/>
            </a:pPr>
            <a:endParaRPr lang="en-US" altLang="en-US"/>
          </a:p>
        </p:txBody>
      </p:sp>
      <p:sp>
        <p:nvSpPr>
          <p:cNvPr id="6" name="Rectangle 6"/>
          <p:cNvSpPr>
            <a:spLocks noGrp="1" noChangeArrowheads="1"/>
          </p:cNvSpPr>
          <p:nvPr>
            <p:ph type="sldNum" sz="quarter" idx="12"/>
          </p:nvPr>
        </p:nvSpPr>
        <p:spPr>
          <a:xfrm>
            <a:off x="6553200" y="6245225"/>
            <a:ext cx="2133600" cy="476250"/>
          </a:xfrm>
        </p:spPr>
        <p:txBody>
          <a:bodyPr/>
          <a:lstStyle>
            <a:lvl1pPr>
              <a:defRPr sz="1400" smtClean="0">
                <a:solidFill>
                  <a:schemeClr val="tx1"/>
                </a:solidFill>
                <a:latin typeface="Arial" panose="020B0604020202020204" pitchFamily="34" charset="0"/>
              </a:defRPr>
            </a:lvl1pPr>
          </a:lstStyle>
          <a:p>
            <a:pPr>
              <a:defRPr/>
            </a:pPr>
            <a:fld id="{8BF819C1-1D7E-4937-9521-E7060FABCA10}" type="slidenum">
              <a:rPr lang="en-US" altLang="en-US"/>
              <a:pPr>
                <a:defRPr/>
              </a:pPr>
              <a:t>‹#›</a:t>
            </a:fld>
            <a:endParaRPr lang="en-US" altLang="en-US"/>
          </a:p>
        </p:txBody>
      </p:sp>
    </p:spTree>
    <p:extLst>
      <p:ext uri="{BB962C8B-B14F-4D97-AF65-F5344CB8AC3E}">
        <p14:creationId xmlns:p14="http://schemas.microsoft.com/office/powerpoint/2010/main" val="2574155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DA8F8FF1-D198-43D1-B47C-78DC5B7DD6ED}" type="slidenum">
              <a:rPr lang="en-US" altLang="en-US"/>
              <a:pPr>
                <a:defRPr/>
              </a:pPr>
              <a:t>‹#›</a:t>
            </a:fld>
            <a:endParaRPr lang="en-US" altLang="en-US"/>
          </a:p>
        </p:txBody>
      </p:sp>
    </p:spTree>
    <p:extLst>
      <p:ext uri="{BB962C8B-B14F-4D97-AF65-F5344CB8AC3E}">
        <p14:creationId xmlns:p14="http://schemas.microsoft.com/office/powerpoint/2010/main" val="1023688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1245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0"/>
            <a:ext cx="6705600" cy="61245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042120DB-9057-4F13-AD7D-C91679F4C735}" type="slidenum">
              <a:rPr lang="en-US" altLang="en-US"/>
              <a:pPr>
                <a:defRPr/>
              </a:pPr>
              <a:t>‹#›</a:t>
            </a:fld>
            <a:endParaRPr lang="en-US" altLang="en-US"/>
          </a:p>
        </p:txBody>
      </p:sp>
    </p:spTree>
    <p:extLst>
      <p:ext uri="{BB962C8B-B14F-4D97-AF65-F5344CB8AC3E}">
        <p14:creationId xmlns:p14="http://schemas.microsoft.com/office/powerpoint/2010/main" val="2022145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A713AF98-F2AA-411E-8937-17423F66A28E}" type="slidenum">
              <a:rPr lang="en-US" altLang="en-US"/>
              <a:pPr>
                <a:defRPr/>
              </a:pPr>
              <a:t>‹#›</a:t>
            </a:fld>
            <a:endParaRPr lang="en-US" altLang="en-US"/>
          </a:p>
        </p:txBody>
      </p:sp>
    </p:spTree>
    <p:extLst>
      <p:ext uri="{BB962C8B-B14F-4D97-AF65-F5344CB8AC3E}">
        <p14:creationId xmlns:p14="http://schemas.microsoft.com/office/powerpoint/2010/main" val="2704286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F02636B3-F9FD-4E90-9215-B1610BA0C580}" type="slidenum">
              <a:rPr lang="en-US" altLang="en-US"/>
              <a:pPr>
                <a:defRPr/>
              </a:pPr>
              <a:t>‹#›</a:t>
            </a:fld>
            <a:endParaRPr lang="en-US" altLang="en-US"/>
          </a:p>
        </p:txBody>
      </p:sp>
    </p:spTree>
    <p:extLst>
      <p:ext uri="{BB962C8B-B14F-4D97-AF65-F5344CB8AC3E}">
        <p14:creationId xmlns:p14="http://schemas.microsoft.com/office/powerpoint/2010/main" val="1927942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5613" y="1598613"/>
            <a:ext cx="4117975" cy="4525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5988" y="1598613"/>
            <a:ext cx="4119562" cy="4525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4C41BC15-6643-4D39-9C09-BF8D61E038A6}" type="slidenum">
              <a:rPr lang="en-US" altLang="en-US"/>
              <a:pPr>
                <a:defRPr/>
              </a:pPr>
              <a:t>‹#›</a:t>
            </a:fld>
            <a:endParaRPr lang="en-US" altLang="en-US"/>
          </a:p>
        </p:txBody>
      </p:sp>
    </p:spTree>
    <p:extLst>
      <p:ext uri="{BB962C8B-B14F-4D97-AF65-F5344CB8AC3E}">
        <p14:creationId xmlns:p14="http://schemas.microsoft.com/office/powerpoint/2010/main" val="3931562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F0F4F28F-D2DA-4F32-BC69-2B17A45AD40C}" type="slidenum">
              <a:rPr lang="en-US" altLang="en-US"/>
              <a:pPr>
                <a:defRPr/>
              </a:pPr>
              <a:t>‹#›</a:t>
            </a:fld>
            <a:endParaRPr lang="en-US" altLang="en-US"/>
          </a:p>
        </p:txBody>
      </p:sp>
    </p:spTree>
    <p:extLst>
      <p:ext uri="{BB962C8B-B14F-4D97-AF65-F5344CB8AC3E}">
        <p14:creationId xmlns:p14="http://schemas.microsoft.com/office/powerpoint/2010/main" val="1018316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921002EB-D4C4-4C42-B458-36343B94202D}" type="slidenum">
              <a:rPr lang="en-US" altLang="en-US"/>
              <a:pPr>
                <a:defRPr/>
              </a:pPr>
              <a:t>‹#›</a:t>
            </a:fld>
            <a:endParaRPr lang="en-US" altLang="en-US"/>
          </a:p>
        </p:txBody>
      </p:sp>
    </p:spTree>
    <p:extLst>
      <p:ext uri="{BB962C8B-B14F-4D97-AF65-F5344CB8AC3E}">
        <p14:creationId xmlns:p14="http://schemas.microsoft.com/office/powerpoint/2010/main" val="2881262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6AF412B5-83D5-40A0-B7FB-BDEDD6FC4056}" type="slidenum">
              <a:rPr lang="en-US" altLang="en-US"/>
              <a:pPr>
                <a:defRPr/>
              </a:pPr>
              <a:t>‹#›</a:t>
            </a:fld>
            <a:endParaRPr lang="en-US" altLang="en-US"/>
          </a:p>
        </p:txBody>
      </p:sp>
    </p:spTree>
    <p:extLst>
      <p:ext uri="{BB962C8B-B14F-4D97-AF65-F5344CB8AC3E}">
        <p14:creationId xmlns:p14="http://schemas.microsoft.com/office/powerpoint/2010/main" val="4232505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61C5F50A-4F0D-45DD-A437-D0FA1FBAE01B}" type="slidenum">
              <a:rPr lang="en-US" altLang="en-US"/>
              <a:pPr>
                <a:defRPr/>
              </a:pPr>
              <a:t>‹#›</a:t>
            </a:fld>
            <a:endParaRPr lang="en-US" altLang="en-US"/>
          </a:p>
        </p:txBody>
      </p:sp>
    </p:spTree>
    <p:extLst>
      <p:ext uri="{BB962C8B-B14F-4D97-AF65-F5344CB8AC3E}">
        <p14:creationId xmlns:p14="http://schemas.microsoft.com/office/powerpoint/2010/main" val="1213737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8E198B6-6F52-4D26-91CD-7DEB2409B43D}" type="slidenum">
              <a:rPr lang="en-US" altLang="en-US"/>
              <a:pPr>
                <a:defRPr/>
              </a:pPr>
              <a:t>‹#›</a:t>
            </a:fld>
            <a:endParaRPr lang="en-US" altLang="en-US"/>
          </a:p>
        </p:txBody>
      </p:sp>
    </p:spTree>
    <p:extLst>
      <p:ext uri="{BB962C8B-B14F-4D97-AF65-F5344CB8AC3E}">
        <p14:creationId xmlns:p14="http://schemas.microsoft.com/office/powerpoint/2010/main" val="2864518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4104" name="Rectangle 8"/>
          <p:cNvSpPr>
            <a:spLocks noChangeArrowheads="1"/>
          </p:cNvSpPr>
          <p:nvPr userDrawn="1"/>
        </p:nvSpPr>
        <p:spPr bwMode="auto">
          <a:xfrm>
            <a:off x="0" y="0"/>
            <a:ext cx="9144000" cy="1373188"/>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4103" name="Rectangle 7"/>
          <p:cNvSpPr>
            <a:spLocks noChangeArrowheads="1"/>
          </p:cNvSpPr>
          <p:nvPr userDrawn="1"/>
        </p:nvSpPr>
        <p:spPr bwMode="auto">
          <a:xfrm>
            <a:off x="0" y="6237288"/>
            <a:ext cx="9144000" cy="646112"/>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4098" name="Rectangle 2"/>
          <p:cNvSpPr>
            <a:spLocks noGrp="1" noChangeArrowheads="1"/>
          </p:cNvSpPr>
          <p:nvPr>
            <p:ph type="title"/>
          </p:nvPr>
        </p:nvSpPr>
        <p:spPr bwMode="auto">
          <a:xfrm>
            <a:off x="0" y="0"/>
            <a:ext cx="9144000" cy="1330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099" name="Rectangle 3"/>
          <p:cNvSpPr>
            <a:spLocks noGrp="1" noChangeArrowheads="1"/>
          </p:cNvSpPr>
          <p:nvPr>
            <p:ph type="body" idx="1"/>
          </p:nvPr>
        </p:nvSpPr>
        <p:spPr bwMode="auto">
          <a:xfrm>
            <a:off x="455613" y="1598613"/>
            <a:ext cx="8389937"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4102" name="Rectangle 6"/>
          <p:cNvSpPr>
            <a:spLocks noGrp="1" noChangeArrowheads="1"/>
          </p:cNvSpPr>
          <p:nvPr>
            <p:ph type="sldNum" sz="quarter" idx="4"/>
          </p:nvPr>
        </p:nvSpPr>
        <p:spPr bwMode="auto">
          <a:xfrm>
            <a:off x="6867525" y="63182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mtClean="0">
                <a:solidFill>
                  <a:schemeClr val="bg1"/>
                </a:solidFill>
                <a:effectLst/>
                <a:latin typeface="+mn-lt"/>
              </a:defRPr>
            </a:lvl1pPr>
          </a:lstStyle>
          <a:p>
            <a:pPr>
              <a:defRPr/>
            </a:pPr>
            <a:fld id="{8D6DD45D-8EBA-4E69-8D6C-CC6FBA38863A}" type="slidenum">
              <a:rPr lang="en-US" altLang="en-US"/>
              <a:pPr>
                <a:defRPr/>
              </a:pPr>
              <a:t>‹#›</a:t>
            </a:fld>
            <a:endParaRPr lang="en-US" altLang="en-US"/>
          </a:p>
        </p:txBody>
      </p:sp>
      <p:sp>
        <p:nvSpPr>
          <p:cNvPr id="1031" name="Rectangle 9"/>
          <p:cNvSpPr>
            <a:spLocks noChangeArrowheads="1"/>
          </p:cNvSpPr>
          <p:nvPr userDrawn="1"/>
        </p:nvSpPr>
        <p:spPr bwMode="auto">
          <a:xfrm>
            <a:off x="0" y="6583363"/>
            <a:ext cx="5527675" cy="293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altLang="en-US" sz="700">
                <a:solidFill>
                  <a:schemeClr val="bg1"/>
                </a:solidFill>
                <a:latin typeface="Arial" panose="020B0604020202020204" pitchFamily="34" charset="0"/>
              </a:rPr>
              <a:t>© 2011 Cengage Learning. All Rights Reserved. May not be copied, scanned, or duplicated, in whole or in part, except for use as permitted in a license distributed with a certain product or service or otherwise on a password-protected website for classroom use.</a:t>
            </a:r>
          </a:p>
        </p:txBody>
      </p:sp>
      <p:sp>
        <p:nvSpPr>
          <p:cNvPr id="1032" name="Text Box 11"/>
          <p:cNvSpPr txBox="1">
            <a:spLocks noChangeArrowheads="1"/>
          </p:cNvSpPr>
          <p:nvPr userDrawn="1"/>
        </p:nvSpPr>
        <p:spPr bwMode="auto">
          <a:xfrm>
            <a:off x="0" y="6334125"/>
            <a:ext cx="52530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spcBef>
                <a:spcPct val="50000"/>
              </a:spcBef>
            </a:pPr>
            <a:r>
              <a:rPr lang="en-US" altLang="en-US" sz="1000">
                <a:solidFill>
                  <a:schemeClr val="bg1"/>
                </a:solidFill>
                <a:latin typeface="Arial" panose="020B0604020202020204" pitchFamily="34" charset="0"/>
              </a:rPr>
              <a:t>Twomey-Jennings, </a:t>
            </a:r>
            <a:r>
              <a:rPr lang="en-US" altLang="en-US" sz="1000" i="1">
                <a:solidFill>
                  <a:schemeClr val="bg1"/>
                </a:solidFill>
                <a:latin typeface="Arial" panose="020B0604020202020204" pitchFamily="34" charset="0"/>
              </a:rPr>
              <a:t>Anderson’s Business Law and the Legal Environment, 21</a:t>
            </a:r>
            <a:r>
              <a:rPr lang="en-US" altLang="en-US" sz="1000" i="1" baseline="30000">
                <a:solidFill>
                  <a:schemeClr val="bg1"/>
                </a:solidFill>
                <a:latin typeface="Arial" panose="020B0604020202020204" pitchFamily="34" charset="0"/>
              </a:rPr>
              <a:t>st</a:t>
            </a:r>
            <a:r>
              <a:rPr lang="en-US" altLang="en-US" sz="1000" i="1">
                <a:solidFill>
                  <a:schemeClr val="bg1"/>
                </a:solidFill>
                <a:latin typeface="Arial" panose="020B0604020202020204" pitchFamily="34" charset="0"/>
              </a:rPr>
              <a:t> Ed.</a:t>
            </a:r>
          </a:p>
        </p:txBody>
      </p:sp>
    </p:spTree>
  </p:cSld>
  <p:clrMap bg1="lt1" tx1="dk1" bg2="lt2" tx2="dk2" accent1="accent1" accent2="accent2" accent3="accent3" accent4="accent4" accent5="accent5" accent6="accent6" hlink="hlink" folHlink="folHlink"/>
  <p:sldLayoutIdLst>
    <p:sldLayoutId id="2147483673"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blinds(horizontal)">
                                      <p:cBhvr>
                                        <p:cTn id="7" dur="500"/>
                                        <p:tgtEl>
                                          <p:spTgt spid="4099">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099">
                                            <p:txEl>
                                              <p:pRg st="1" end="1"/>
                                            </p:txEl>
                                          </p:spTgt>
                                        </p:tgtEl>
                                        <p:attrNameLst>
                                          <p:attrName>style.visibility</p:attrName>
                                        </p:attrNameLst>
                                      </p:cBhvr>
                                      <p:to>
                                        <p:strVal val="visible"/>
                                      </p:to>
                                    </p:set>
                                    <p:animEffect transition="in" filter="blinds(horizontal)">
                                      <p:cBhvr>
                                        <p:cTn id="10" dur="500"/>
                                        <p:tgtEl>
                                          <p:spTgt spid="4099">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099">
                                            <p:txEl>
                                              <p:pRg st="2" end="2"/>
                                            </p:txEl>
                                          </p:spTgt>
                                        </p:tgtEl>
                                        <p:attrNameLst>
                                          <p:attrName>style.visibility</p:attrName>
                                        </p:attrNameLst>
                                      </p:cBhvr>
                                      <p:to>
                                        <p:strVal val="visible"/>
                                      </p:to>
                                    </p:set>
                                    <p:animEffect transition="in" filter="blinds(horizontal)">
                                      <p:cBhvr>
                                        <p:cTn id="13"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tmplLst>
          <p:tmpl lvl="1">
            <p:tnLst>
              <p:par>
                <p:cTn presetID="3" presetClass="entr" presetSubtype="10" fill="hold" nodeType="click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 lvl="2">
            <p:tnLst>
              <p:par>
                <p:cTn presetID="3" presetClass="entr" presetSubtype="10" fill="hold" nodeType="with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 lvl="3">
            <p:tnLst>
              <p:par>
                <p:cTn presetID="3" presetClass="entr" presetSubtype="10" fill="hold" nodeType="with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Lst>
      </p:bldP>
    </p:bldLst>
  </p:timing>
  <p:hf hdr="0" ftr="0" dt="0"/>
  <p:txStyles>
    <p:titleStyle>
      <a:lvl1pPr algn="ctr" rtl="0" eaLnBrk="0" fontAlgn="base" hangingPunct="0">
        <a:lnSpc>
          <a:spcPct val="90000"/>
        </a:lnSpc>
        <a:spcBef>
          <a:spcPct val="0"/>
        </a:spcBef>
        <a:spcAft>
          <a:spcPct val="0"/>
        </a:spcAft>
        <a:defRPr sz="4400" kern="1200">
          <a:solidFill>
            <a:schemeClr val="bg1"/>
          </a:solidFill>
          <a:effectLst>
            <a:outerShdw blurRad="38100" dist="38100" dir="2700000" algn="tl">
              <a:srgbClr val="000000"/>
            </a:outerShdw>
          </a:effectLst>
          <a:latin typeface="+mj-lt"/>
          <a:ea typeface="+mj-ea"/>
          <a:cs typeface="+mj-cs"/>
        </a:defRPr>
      </a:lvl1pPr>
      <a:lvl2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2pPr>
      <a:lvl3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3pPr>
      <a:lvl4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4pPr>
      <a:lvl5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5pPr>
      <a:lvl6pPr marL="4572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6pPr>
      <a:lvl7pPr marL="9144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7pPr>
      <a:lvl8pPr marL="13716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8pPr>
      <a:lvl9pPr marL="18288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9pPr>
    </p:titleStyle>
    <p:bodyStyle>
      <a:lvl1pPr marL="576263" indent="-576263" algn="l" defTabSz="685800" rtl="0" eaLnBrk="0" fontAlgn="base" hangingPunct="0">
        <a:spcBef>
          <a:spcPct val="10000"/>
        </a:spcBef>
        <a:spcAft>
          <a:spcPct val="0"/>
        </a:spcAft>
        <a:buClr>
          <a:schemeClr val="bg1"/>
        </a:buClr>
        <a:buAutoNum type="arabicPeriod"/>
        <a:defRPr sz="3200" kern="1200">
          <a:solidFill>
            <a:schemeClr val="bg1"/>
          </a:solidFill>
          <a:effectLst>
            <a:outerShdw blurRad="38100" dist="38100" dir="2700000" algn="tl">
              <a:srgbClr val="000000"/>
            </a:outerShdw>
          </a:effectLst>
          <a:latin typeface="+mn-lt"/>
          <a:ea typeface="+mn-ea"/>
          <a:cs typeface="+mn-cs"/>
        </a:defRPr>
      </a:lvl1pPr>
      <a:lvl2pPr marL="1250950" indent="-560388" algn="l" defTabSz="685800" rtl="0" eaLnBrk="0" fontAlgn="base" hangingPunct="0">
        <a:spcBef>
          <a:spcPct val="10000"/>
        </a:spcBef>
        <a:spcAft>
          <a:spcPct val="0"/>
        </a:spcAft>
        <a:buAutoNum type="alphaUcPeriod"/>
        <a:defRPr sz="2800" kern="1200">
          <a:solidFill>
            <a:schemeClr val="bg1"/>
          </a:solidFill>
          <a:effectLst>
            <a:outerShdw blurRad="38100" dist="38100" dir="2700000" algn="tl">
              <a:srgbClr val="000000"/>
            </a:outerShdw>
          </a:effectLst>
          <a:latin typeface="Tahoma" panose="020B0604030504040204" pitchFamily="34" charset="0"/>
          <a:ea typeface="+mn-ea"/>
          <a:cs typeface="+mn-cs"/>
        </a:defRPr>
      </a:lvl2pPr>
      <a:lvl3pPr marL="1784350" indent="-419100" algn="l" defTabSz="685800" rtl="0" eaLnBrk="0" fontAlgn="base" hangingPunct="0">
        <a:spcBef>
          <a:spcPct val="10000"/>
        </a:spcBef>
        <a:spcAft>
          <a:spcPct val="0"/>
        </a:spcAft>
        <a:buAutoNum type="arabicPeriod"/>
        <a:defRPr sz="2400" kern="1200">
          <a:solidFill>
            <a:schemeClr val="bg1"/>
          </a:solidFill>
          <a:effectLst>
            <a:outerShdw blurRad="38100" dist="38100" dir="2700000" algn="tl">
              <a:srgbClr val="000000"/>
            </a:outerShdw>
          </a:effectLst>
          <a:latin typeface="Arial" panose="020B0604020202020204" pitchFamily="34" charset="0"/>
          <a:ea typeface="+mn-ea"/>
          <a:cs typeface="+mn-cs"/>
        </a:defRPr>
      </a:lvl3pPr>
      <a:lvl4pPr marL="2311400" indent="-381000" algn="l" defTabSz="685800" rtl="0" eaLnBrk="0" fontAlgn="base" hangingPunct="0">
        <a:spcBef>
          <a:spcPct val="20000"/>
        </a:spcBef>
        <a:spcAft>
          <a:spcPct val="0"/>
        </a:spcAft>
        <a:buChar char="–"/>
        <a:defRPr sz="2000" kern="1200">
          <a:solidFill>
            <a:schemeClr val="bg1"/>
          </a:solidFill>
          <a:effectLst>
            <a:outerShdw blurRad="38100" dist="38100" dir="2700000" algn="tl">
              <a:srgbClr val="000000"/>
            </a:outerShdw>
          </a:effectLst>
          <a:latin typeface="Arial" panose="020B0604020202020204" pitchFamily="34" charset="0"/>
          <a:ea typeface="+mn-ea"/>
          <a:cs typeface="+mn-cs"/>
        </a:defRPr>
      </a:lvl4pPr>
      <a:lvl5pPr marL="2806700" indent="-381000" algn="l" defTabSz="685800" rtl="0" eaLnBrk="0" fontAlgn="base" hangingPunct="0">
        <a:spcBef>
          <a:spcPct val="20000"/>
        </a:spcBef>
        <a:spcAft>
          <a:spcPct val="0"/>
        </a:spcAft>
        <a:buChar char="»"/>
        <a:defRPr sz="2000" kern="1200">
          <a:solidFill>
            <a:schemeClr val="bg1"/>
          </a:solidFill>
          <a:effectLst>
            <a:outerShdw blurRad="38100" dist="38100" dir="2700000" algn="tl">
              <a:srgbClr val="000000"/>
            </a:outerShdw>
          </a:effectLst>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3"/>
          <p:cNvSpPr txBox="1">
            <a:spLocks noChangeArrowheads="1"/>
          </p:cNvSpPr>
          <p:nvPr/>
        </p:nvSpPr>
        <p:spPr>
          <a:xfrm>
            <a:off x="996950" y="5394325"/>
            <a:ext cx="728821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Seven </a:t>
            </a:r>
            <a:r>
              <a:rPr lang="en-US" sz="3200" b="1" kern="0" dirty="0" smtClean="0">
                <a:solidFill>
                  <a:srgbClr val="FFFF00"/>
                </a:solidFill>
                <a:latin typeface="+mn-lt"/>
              </a:rPr>
              <a:t>B:</a:t>
            </a:r>
            <a:endParaRPr lang="en-US" sz="3200" b="1" kern="0" dirty="0">
              <a:solidFill>
                <a:srgbClr val="FFFF00"/>
              </a:solidFill>
              <a:latin typeface="+mn-lt"/>
            </a:endParaRPr>
          </a:p>
          <a:p>
            <a:pPr marL="342889" indent="-342889" algn="ctr">
              <a:spcBef>
                <a:spcPct val="20000"/>
              </a:spcBef>
              <a:defRPr/>
            </a:pPr>
            <a:r>
              <a:rPr lang="en-US" sz="3200" b="1" kern="0" dirty="0" smtClean="0">
                <a:solidFill>
                  <a:srgbClr val="FFFF00"/>
                </a:solidFill>
                <a:latin typeface="+mn-lt"/>
              </a:rPr>
              <a:t>Parole Evidence Rule</a:t>
            </a:r>
            <a:endParaRPr lang="en-US" sz="3200" b="1" kern="0" dirty="0">
              <a:solidFill>
                <a:srgbClr val="FFFF00"/>
              </a:solidFill>
              <a:latin typeface="+mn-lt"/>
            </a:endParaRPr>
          </a:p>
        </p:txBody>
      </p:sp>
      <p:pic>
        <p:nvPicPr>
          <p:cNvPr id="3" name="Picture 2"/>
          <p:cNvPicPr>
            <a:picLocks noChangeAspect="1"/>
          </p:cNvPicPr>
          <p:nvPr/>
        </p:nvPicPr>
        <p:blipFill>
          <a:blip r:embed="rId2"/>
          <a:stretch>
            <a:fillRect/>
          </a:stretch>
        </p:blipFill>
        <p:spPr>
          <a:xfrm>
            <a:off x="2976562" y="2328862"/>
            <a:ext cx="3190875" cy="2200275"/>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28483" y="314762"/>
            <a:ext cx="3025146" cy="638557"/>
          </a:xfrm>
          <a:prstGeom prst="rect">
            <a:avLst/>
          </a:prstGeom>
        </p:spPr>
      </p:pic>
    </p:spTree>
    <p:extLst>
      <p:ext uri="{BB962C8B-B14F-4D97-AF65-F5344CB8AC3E}">
        <p14:creationId xmlns:p14="http://schemas.microsoft.com/office/powerpoint/2010/main" val="3997786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62643"/>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800" b="1" i="1" dirty="0" smtClean="0">
                <a:solidFill>
                  <a:srgbClr val="006600"/>
                </a:solidFill>
              </a:rPr>
              <a:t>Parole Evidence Rule - </a:t>
            </a:r>
            <a:r>
              <a:rPr lang="en-US" sz="2800" b="1" i="1" dirty="0">
                <a:solidFill>
                  <a:srgbClr val="006600"/>
                </a:solidFill>
              </a:rPr>
              <a:t>Generally</a:t>
            </a:r>
          </a:p>
          <a:p>
            <a:pPr algn="just">
              <a:lnSpc>
                <a:spcPct val="95000"/>
              </a:lnSpc>
              <a:spcBef>
                <a:spcPts val="0"/>
              </a:spcBef>
            </a:pPr>
            <a:endParaRPr lang="en-US" sz="500" b="1" i="1" dirty="0">
              <a:solidFill>
                <a:srgbClr val="C00000"/>
              </a:solidFill>
            </a:endParaRPr>
          </a:p>
          <a:p>
            <a:pPr algn="just">
              <a:lnSpc>
                <a:spcPct val="95000"/>
              </a:lnSpc>
              <a:spcBef>
                <a:spcPts val="0"/>
              </a:spcBef>
            </a:pPr>
            <a:r>
              <a:rPr lang="en-US" sz="1600" b="1" i="1" dirty="0">
                <a:solidFill>
                  <a:srgbClr val="C00000"/>
                </a:solidFill>
              </a:rPr>
              <a:t>Meaning of </a:t>
            </a:r>
            <a:r>
              <a:rPr lang="en-US" sz="1600" b="1" i="1" dirty="0" smtClean="0">
                <a:solidFill>
                  <a:srgbClr val="C00000"/>
                </a:solidFill>
              </a:rPr>
              <a:t>Parole Evidence Rule:</a:t>
            </a:r>
            <a:r>
              <a:rPr lang="en-US" sz="1600" dirty="0" smtClean="0"/>
              <a:t> </a:t>
            </a:r>
            <a:r>
              <a:rPr lang="en-US" sz="1600" dirty="0"/>
              <a:t>The </a:t>
            </a:r>
            <a:r>
              <a:rPr lang="en-US" sz="1600" dirty="0" smtClean="0"/>
              <a:t>Parole Evidence Rule denies the admissibility of oral evidence (verbal testimony) or extrinsic evidence (any evidence outside the terms of the contract) when an agreement has been duly recorded in written form.</a:t>
            </a:r>
          </a:p>
          <a:p>
            <a:pPr algn="just">
              <a:lnSpc>
                <a:spcPct val="95000"/>
              </a:lnSpc>
              <a:spcBef>
                <a:spcPts val="0"/>
              </a:spcBef>
            </a:pPr>
            <a:endParaRPr lang="en-US" sz="500" dirty="0"/>
          </a:p>
          <a:p>
            <a:pPr algn="just">
              <a:lnSpc>
                <a:spcPct val="95000"/>
              </a:lnSpc>
              <a:spcBef>
                <a:spcPts val="0"/>
              </a:spcBef>
            </a:pPr>
            <a:r>
              <a:rPr lang="en-US" sz="1400" b="1" i="1" dirty="0" smtClean="0">
                <a:solidFill>
                  <a:srgbClr val="0308C9"/>
                </a:solidFill>
              </a:rPr>
              <a:t>History </a:t>
            </a:r>
            <a:r>
              <a:rPr lang="en-US" sz="1400" b="1" i="1" dirty="0">
                <a:solidFill>
                  <a:srgbClr val="0308C9"/>
                </a:solidFill>
              </a:rPr>
              <a:t>of the </a:t>
            </a:r>
            <a:r>
              <a:rPr lang="en-US" sz="1400" b="1" i="1" dirty="0" smtClean="0">
                <a:solidFill>
                  <a:srgbClr val="0308C9"/>
                </a:solidFill>
              </a:rPr>
              <a:t>Parole Evidence Rule:</a:t>
            </a:r>
            <a:r>
              <a:rPr lang="en-US" sz="1400" dirty="0" smtClean="0"/>
              <a:t>  </a:t>
            </a:r>
          </a:p>
          <a:p>
            <a:pPr marL="233363" algn="just">
              <a:lnSpc>
                <a:spcPct val="95000"/>
              </a:lnSpc>
              <a:spcBef>
                <a:spcPts val="0"/>
              </a:spcBef>
            </a:pPr>
            <a:r>
              <a:rPr lang="en-US" sz="1300" b="1" i="1" dirty="0" smtClean="0">
                <a:solidFill>
                  <a:srgbClr val="C00000"/>
                </a:solidFill>
              </a:rPr>
              <a:t>Roman Law: </a:t>
            </a:r>
            <a:r>
              <a:rPr lang="en-US" sz="1300" dirty="0" smtClean="0"/>
              <a:t>The foundations of the Parole Evidence Rule emanated from Roman law, </a:t>
            </a:r>
            <a:r>
              <a:rPr lang="en-US" sz="1300" dirty="0"/>
              <a:t>w</a:t>
            </a:r>
            <a:r>
              <a:rPr lang="en-US" sz="1300" dirty="0" smtClean="0"/>
              <a:t>hich held that anything of an inferior evidentiary basis could not overcome superior evidence, and that a written document is superior to oral testimony.</a:t>
            </a:r>
            <a:r>
              <a:rPr lang="en-US" sz="1400" dirty="0" smtClean="0"/>
              <a:t>  </a:t>
            </a:r>
          </a:p>
          <a:p>
            <a:pPr marL="233363" algn="just">
              <a:lnSpc>
                <a:spcPct val="95000"/>
              </a:lnSpc>
              <a:spcBef>
                <a:spcPts val="0"/>
              </a:spcBef>
            </a:pPr>
            <a:endParaRPr lang="en-US" sz="500" b="1" i="1" dirty="0">
              <a:solidFill>
                <a:srgbClr val="C00000"/>
              </a:solidFill>
            </a:endParaRPr>
          </a:p>
          <a:p>
            <a:pPr marL="233363" algn="just">
              <a:lnSpc>
                <a:spcPct val="95000"/>
              </a:lnSpc>
              <a:spcBef>
                <a:spcPts val="0"/>
              </a:spcBef>
            </a:pPr>
            <a:r>
              <a:rPr lang="en-US" sz="1300" b="1" i="1" dirty="0" smtClean="0">
                <a:solidFill>
                  <a:srgbClr val="C00000"/>
                </a:solidFill>
              </a:rPr>
              <a:t>British Common Law: </a:t>
            </a:r>
            <a:r>
              <a:rPr lang="en-US" sz="1300" dirty="0" smtClean="0"/>
              <a:t>With the requirement </a:t>
            </a:r>
            <a:r>
              <a:rPr lang="en-US" sz="1300" dirty="0"/>
              <a:t>of a written record for specified types of contracts entered the common law of England in 1677, </a:t>
            </a:r>
            <a:r>
              <a:rPr lang="en-US" sz="1300" dirty="0" smtClean="0"/>
              <a:t>through </a:t>
            </a:r>
            <a:r>
              <a:rPr lang="en-US" sz="1300" dirty="0"/>
              <a:t>a statutory enactment by the British Parliament </a:t>
            </a:r>
            <a:r>
              <a:rPr lang="en-US" sz="1300" dirty="0" smtClean="0"/>
              <a:t>the “Act </a:t>
            </a:r>
            <a:r>
              <a:rPr lang="en-US" sz="1300" dirty="0"/>
              <a:t>for Prevention of Fraud and Perjuries,” </a:t>
            </a:r>
            <a:r>
              <a:rPr lang="en-US" sz="1300" dirty="0" smtClean="0"/>
              <a:t>the modern parallel concept of the </a:t>
            </a:r>
            <a:r>
              <a:rPr lang="en-US" sz="1300" dirty="0" err="1" smtClean="0"/>
              <a:t>Parol</a:t>
            </a:r>
            <a:r>
              <a:rPr lang="en-US" sz="1300" dirty="0" smtClean="0"/>
              <a:t> Evidence </a:t>
            </a:r>
            <a:r>
              <a:rPr lang="en-US" sz="1300" dirty="0"/>
              <a:t>R</a:t>
            </a:r>
            <a:r>
              <a:rPr lang="en-US" sz="1300" dirty="0" smtClean="0"/>
              <a:t>ule was born, with the development of the common law concept that “the writing within the contract constitutes the best evidence of the intent of the parties”.</a:t>
            </a:r>
            <a:endParaRPr lang="en-US" sz="1300" dirty="0"/>
          </a:p>
          <a:p>
            <a:pPr algn="just">
              <a:lnSpc>
                <a:spcPct val="95000"/>
              </a:lnSpc>
              <a:spcBef>
                <a:spcPts val="0"/>
              </a:spcBef>
            </a:pPr>
            <a:endParaRPr lang="en-US" sz="500" dirty="0"/>
          </a:p>
          <a:p>
            <a:pPr algn="just">
              <a:lnSpc>
                <a:spcPct val="95000"/>
              </a:lnSpc>
              <a:spcBef>
                <a:spcPts val="0"/>
              </a:spcBef>
            </a:pPr>
            <a:r>
              <a:rPr lang="en-US" sz="1400" b="1" i="1" dirty="0" smtClean="0">
                <a:solidFill>
                  <a:srgbClr val="0308C9"/>
                </a:solidFill>
              </a:rPr>
              <a:t>New York Law:</a:t>
            </a:r>
            <a:r>
              <a:rPr lang="en-US" sz="1400" dirty="0" smtClean="0"/>
              <a:t> </a:t>
            </a:r>
            <a:r>
              <a:rPr lang="en-US" sz="1400" dirty="0"/>
              <a:t>The </a:t>
            </a:r>
            <a:r>
              <a:rPr lang="en-US" sz="1400" dirty="0" err="1"/>
              <a:t>P</a:t>
            </a:r>
            <a:r>
              <a:rPr lang="en-US" sz="1400" dirty="0" err="1" smtClean="0"/>
              <a:t>arol</a:t>
            </a:r>
            <a:r>
              <a:rPr lang="en-US" sz="1400" dirty="0" smtClean="0"/>
              <a:t> Evidence </a:t>
            </a:r>
            <a:r>
              <a:rPr lang="en-US" sz="1400" dirty="0"/>
              <a:t>R</a:t>
            </a:r>
            <a:r>
              <a:rPr lang="en-US" sz="1400" dirty="0" smtClean="0"/>
              <a:t>ule is a function of case law doctrine.  </a:t>
            </a:r>
          </a:p>
          <a:p>
            <a:pPr marL="233363" algn="just">
              <a:lnSpc>
                <a:spcPct val="95000"/>
              </a:lnSpc>
              <a:spcBef>
                <a:spcPts val="0"/>
              </a:spcBef>
            </a:pPr>
            <a:r>
              <a:rPr lang="en-US" sz="1300" b="1" i="1" dirty="0" smtClean="0">
                <a:solidFill>
                  <a:srgbClr val="C00000"/>
                </a:solidFill>
              </a:rPr>
              <a:t>Court of Appeals:</a:t>
            </a:r>
            <a:r>
              <a:rPr lang="en-US" sz="1300" dirty="0" smtClean="0"/>
              <a:t> The Court of Appeals has held that when </a:t>
            </a:r>
            <a:r>
              <a:rPr lang="en-US" sz="1300" dirty="0"/>
              <a:t>parties enter into a contract, each assumes that the language in their agreement accurately memorializes their understandings and </a:t>
            </a:r>
            <a:r>
              <a:rPr lang="en-US" sz="1300" dirty="0" smtClean="0"/>
              <a:t>intentions, and when </a:t>
            </a:r>
            <a:r>
              <a:rPr lang="en-US" sz="1300" dirty="0"/>
              <a:t>a dispute arises, the </a:t>
            </a:r>
            <a:r>
              <a:rPr lang="en-US" sz="1300" dirty="0" smtClean="0"/>
              <a:t>intent </a:t>
            </a:r>
            <a:r>
              <a:rPr lang="en-US" sz="1300" dirty="0"/>
              <a:t>of the parties </a:t>
            </a:r>
            <a:r>
              <a:rPr lang="en-US" sz="1300" dirty="0" smtClean="0"/>
              <a:t>is best expressed </a:t>
            </a:r>
            <a:r>
              <a:rPr lang="en-US" sz="1300" dirty="0"/>
              <a:t>by the language they chose to put into their writing</a:t>
            </a:r>
            <a:r>
              <a:rPr lang="en-US" sz="1300" dirty="0" smtClean="0"/>
              <a:t>.  See </a:t>
            </a:r>
            <a:r>
              <a:rPr lang="en-US" sz="1300" i="1" dirty="0" err="1"/>
              <a:t>Kass</a:t>
            </a:r>
            <a:r>
              <a:rPr lang="en-US" sz="1300" i="1" dirty="0"/>
              <a:t> v. </a:t>
            </a:r>
            <a:r>
              <a:rPr lang="en-US" sz="1300" i="1" dirty="0" err="1"/>
              <a:t>Kass</a:t>
            </a:r>
            <a:r>
              <a:rPr lang="en-US" sz="1300" dirty="0"/>
              <a:t>, 91 N.Y.2d 554, 566 (1998</a:t>
            </a:r>
            <a:r>
              <a:rPr lang="en-US" sz="1300" dirty="0" smtClean="0"/>
              <a:t>).</a:t>
            </a:r>
          </a:p>
          <a:p>
            <a:pPr algn="just">
              <a:lnSpc>
                <a:spcPct val="95000"/>
              </a:lnSpc>
              <a:spcBef>
                <a:spcPts val="0"/>
              </a:spcBef>
            </a:pPr>
            <a:endParaRPr lang="en-US" sz="500" dirty="0"/>
          </a:p>
          <a:p>
            <a:pPr marL="233363" algn="just">
              <a:lnSpc>
                <a:spcPct val="95000"/>
              </a:lnSpc>
              <a:spcBef>
                <a:spcPts val="0"/>
              </a:spcBef>
            </a:pPr>
            <a:r>
              <a:rPr lang="en-US" sz="1300" b="1" i="1" dirty="0" smtClean="0">
                <a:solidFill>
                  <a:srgbClr val="C00000"/>
                </a:solidFill>
              </a:rPr>
              <a:t>Textual Analysis of Written Contracts: </a:t>
            </a:r>
            <a:r>
              <a:rPr lang="en-US" sz="1300" dirty="0" smtClean="0"/>
              <a:t>New </a:t>
            </a:r>
            <a:r>
              <a:rPr lang="en-US" sz="1300" dirty="0"/>
              <a:t>York is a textual jurisdiction (where the courts look to the agreement itself to determine the meaning of the agreement), </a:t>
            </a:r>
            <a:r>
              <a:rPr lang="en-US" sz="1300" dirty="0" smtClean="0"/>
              <a:t>and whether </a:t>
            </a:r>
            <a:r>
              <a:rPr lang="en-US" sz="1300" dirty="0"/>
              <a:t>there is ambiguity “is determined by looking within the four corners of the document, not to outside sources. </a:t>
            </a:r>
            <a:r>
              <a:rPr lang="en-US" sz="1300" dirty="0" smtClean="0"/>
              <a:t>  As a result, New York courts </a:t>
            </a:r>
            <a:r>
              <a:rPr lang="en-US" sz="1300" dirty="0"/>
              <a:t>will examine the parties’ intentions as set forth in the </a:t>
            </a:r>
            <a:r>
              <a:rPr lang="en-US" sz="1300" dirty="0" smtClean="0"/>
              <a:t>agreement, </a:t>
            </a:r>
            <a:r>
              <a:rPr lang="en-US" sz="1300" dirty="0"/>
              <a:t>and seek to afford the language an interpretation that is sensible, practical, fair, and reasonable.  </a:t>
            </a:r>
            <a:endParaRPr lang="en-US" altLang="en-US" sz="1300" dirty="0"/>
          </a:p>
        </p:txBody>
      </p:sp>
    </p:spTree>
    <p:extLst>
      <p:ext uri="{BB962C8B-B14F-4D97-AF65-F5344CB8AC3E}">
        <p14:creationId xmlns:p14="http://schemas.microsoft.com/office/powerpoint/2010/main" val="36015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62643"/>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600" b="1" i="1" dirty="0" err="1" smtClean="0">
                <a:solidFill>
                  <a:srgbClr val="006600"/>
                </a:solidFill>
              </a:rPr>
              <a:t>Parol</a:t>
            </a:r>
            <a:r>
              <a:rPr lang="en-US" sz="2600" b="1" i="1" dirty="0" smtClean="0">
                <a:solidFill>
                  <a:srgbClr val="006600"/>
                </a:solidFill>
              </a:rPr>
              <a:t> Evidence Rule – </a:t>
            </a:r>
            <a:r>
              <a:rPr lang="en-US" sz="2600" b="1" i="1" dirty="0">
                <a:solidFill>
                  <a:srgbClr val="006600"/>
                </a:solidFill>
              </a:rPr>
              <a:t>Basic Rule and </a:t>
            </a:r>
            <a:r>
              <a:rPr lang="en-US" sz="2600" b="1" i="1" dirty="0" smtClean="0">
                <a:solidFill>
                  <a:srgbClr val="006600"/>
                </a:solidFill>
              </a:rPr>
              <a:t>Application</a:t>
            </a:r>
            <a:endParaRPr lang="en-US" sz="2600" b="1" i="1" dirty="0">
              <a:solidFill>
                <a:srgbClr val="006600"/>
              </a:solidFill>
            </a:endParaRPr>
          </a:p>
          <a:p>
            <a:pPr algn="just">
              <a:spcBef>
                <a:spcPts val="0"/>
              </a:spcBef>
            </a:pPr>
            <a:endParaRPr lang="en-US" sz="500" b="1" i="1" dirty="0">
              <a:solidFill>
                <a:srgbClr val="C00000"/>
              </a:solidFill>
            </a:endParaRPr>
          </a:p>
          <a:p>
            <a:pPr algn="just">
              <a:lnSpc>
                <a:spcPct val="90000"/>
              </a:lnSpc>
              <a:spcBef>
                <a:spcPts val="0"/>
              </a:spcBef>
            </a:pPr>
            <a:r>
              <a:rPr lang="en-US" sz="1600" b="1" i="1" dirty="0" smtClean="0">
                <a:solidFill>
                  <a:srgbClr val="C00000"/>
                </a:solidFill>
              </a:rPr>
              <a:t>Parole Evidence Rule – </a:t>
            </a:r>
            <a:r>
              <a:rPr lang="en-US" sz="1600" b="1" i="1" dirty="0">
                <a:solidFill>
                  <a:srgbClr val="C00000"/>
                </a:solidFill>
              </a:rPr>
              <a:t>Basic </a:t>
            </a:r>
            <a:r>
              <a:rPr lang="en-US" sz="1600" b="1" i="1" dirty="0" smtClean="0">
                <a:solidFill>
                  <a:srgbClr val="C00000"/>
                </a:solidFill>
              </a:rPr>
              <a:t>Meaning:</a:t>
            </a:r>
            <a:r>
              <a:rPr lang="en-US" sz="1600" dirty="0" smtClean="0"/>
              <a:t> The Parole Evidence Rule simply holds that no oral or extrinsic evidence (evidence outside the provisions of the written contract) shall be considered when determining the meaning of the contract itself.</a:t>
            </a:r>
          </a:p>
          <a:p>
            <a:pPr algn="just">
              <a:lnSpc>
                <a:spcPct val="90000"/>
              </a:lnSpc>
              <a:spcBef>
                <a:spcPts val="0"/>
              </a:spcBef>
            </a:pPr>
            <a:endParaRPr lang="en-US" sz="500" dirty="0"/>
          </a:p>
          <a:p>
            <a:pPr algn="just">
              <a:lnSpc>
                <a:spcPct val="90000"/>
              </a:lnSpc>
              <a:spcBef>
                <a:spcPts val="0"/>
              </a:spcBef>
            </a:pPr>
            <a:r>
              <a:rPr lang="en-US" sz="1600" b="1" i="1" dirty="0" smtClean="0">
                <a:solidFill>
                  <a:srgbClr val="C00000"/>
                </a:solidFill>
              </a:rPr>
              <a:t>When the Parole Evidence Rule Comes into Play:  </a:t>
            </a:r>
            <a:r>
              <a:rPr lang="en-US" sz="1600" dirty="0" smtClean="0"/>
              <a:t>The </a:t>
            </a:r>
            <a:r>
              <a:rPr lang="en-US" sz="1600" dirty="0" err="1"/>
              <a:t>P</a:t>
            </a:r>
            <a:r>
              <a:rPr lang="en-US" sz="1600" dirty="0" err="1" smtClean="0"/>
              <a:t>arol</a:t>
            </a:r>
            <a:r>
              <a:rPr lang="en-US" sz="1600" dirty="0" smtClean="0"/>
              <a:t> </a:t>
            </a:r>
            <a:r>
              <a:rPr lang="en-US" sz="1600" dirty="0"/>
              <a:t>E</a:t>
            </a:r>
            <a:r>
              <a:rPr lang="en-US" sz="1600" dirty="0" smtClean="0"/>
              <a:t>vidence </a:t>
            </a:r>
            <a:r>
              <a:rPr lang="en-US" sz="1600" dirty="0"/>
              <a:t>R</a:t>
            </a:r>
            <a:r>
              <a:rPr lang="en-US" sz="1600" dirty="0" smtClean="0"/>
              <a:t>ule </a:t>
            </a:r>
            <a:r>
              <a:rPr lang="en-US" sz="1600" dirty="0"/>
              <a:t>applies when an agreement is recorded, whether </a:t>
            </a:r>
            <a:r>
              <a:rPr lang="en-US" sz="1600" dirty="0" smtClean="0"/>
              <a:t>in writing </a:t>
            </a:r>
            <a:r>
              <a:rPr lang="en-US" sz="1600" dirty="0"/>
              <a:t>on paper or in an electronic record, and one of the parties </a:t>
            </a:r>
            <a:r>
              <a:rPr lang="en-US" sz="1600" dirty="0" smtClean="0"/>
              <a:t>attempts to offer outside evidence </a:t>
            </a:r>
            <a:r>
              <a:rPr lang="en-US" sz="1600" dirty="0"/>
              <a:t>to prove a term that is not contained in the </a:t>
            </a:r>
            <a:r>
              <a:rPr lang="en-US" sz="1600" dirty="0" smtClean="0"/>
              <a:t>recorded contract, </a:t>
            </a:r>
            <a:r>
              <a:rPr lang="en-US" sz="1600" dirty="0"/>
              <a:t>or to explain </a:t>
            </a:r>
            <a:r>
              <a:rPr lang="en-US" sz="1600" dirty="0" smtClean="0"/>
              <a:t>or expand </a:t>
            </a:r>
            <a:r>
              <a:rPr lang="en-US" sz="1600" dirty="0"/>
              <a:t>on a term </a:t>
            </a:r>
            <a:r>
              <a:rPr lang="en-US" sz="1600" dirty="0" smtClean="0"/>
              <a:t>of such contract.</a:t>
            </a:r>
            <a:endParaRPr lang="en-US" sz="1600" b="1" i="1" dirty="0" smtClean="0">
              <a:solidFill>
                <a:srgbClr val="C00000"/>
              </a:solidFill>
            </a:endParaRPr>
          </a:p>
          <a:p>
            <a:pPr algn="just">
              <a:lnSpc>
                <a:spcPct val="90000"/>
              </a:lnSpc>
              <a:spcBef>
                <a:spcPts val="0"/>
              </a:spcBef>
            </a:pPr>
            <a:endParaRPr lang="en-US" sz="500" dirty="0"/>
          </a:p>
          <a:p>
            <a:pPr algn="just">
              <a:lnSpc>
                <a:spcPct val="90000"/>
              </a:lnSpc>
              <a:spcBef>
                <a:spcPts val="0"/>
              </a:spcBef>
            </a:pPr>
            <a:r>
              <a:rPr lang="en-US" sz="1400" b="1" i="1" dirty="0" smtClean="0">
                <a:solidFill>
                  <a:srgbClr val="0308C9"/>
                </a:solidFill>
              </a:rPr>
              <a:t>Contract Ambiguity:</a:t>
            </a:r>
            <a:r>
              <a:rPr lang="en-US" sz="1400" dirty="0" smtClean="0"/>
              <a:t> When </a:t>
            </a:r>
            <a:r>
              <a:rPr lang="en-US" sz="1400" dirty="0"/>
              <a:t>the parties have a dispute over the meaning of their contract, the </a:t>
            </a:r>
            <a:r>
              <a:rPr lang="en-US" sz="1400" dirty="0" smtClean="0"/>
              <a:t>courts in New York first ask </a:t>
            </a:r>
            <a:r>
              <a:rPr lang="en-US" sz="1400" dirty="0"/>
              <a:t>if the contract contains any ambiguity. </a:t>
            </a:r>
            <a:r>
              <a:rPr lang="en-US" sz="1400" dirty="0" smtClean="0"/>
              <a:t> A </a:t>
            </a:r>
            <a:r>
              <a:rPr lang="en-US" sz="1400" dirty="0"/>
              <a:t>contract is not ambiguous if, on its face, it is definite and precise and reasonably susceptible to only one meaning. </a:t>
            </a:r>
            <a:r>
              <a:rPr lang="en-US" sz="1400" dirty="0" smtClean="0"/>
              <a:t>The </a:t>
            </a:r>
            <a:r>
              <a:rPr lang="en-US" sz="1400" dirty="0"/>
              <a:t>“parties cannot create ambiguity from whole cloth where none exists, </a:t>
            </a:r>
            <a:r>
              <a:rPr lang="en-US" sz="1400" dirty="0" smtClean="0"/>
              <a:t>and </a:t>
            </a:r>
            <a:r>
              <a:rPr lang="en-US" sz="1400" dirty="0"/>
              <a:t>provisions are not ambiguous merely because the parties interpret them differently</a:t>
            </a:r>
            <a:r>
              <a:rPr lang="en-US" sz="1400" dirty="0" smtClean="0"/>
              <a:t>.</a:t>
            </a:r>
          </a:p>
          <a:p>
            <a:pPr algn="just">
              <a:lnSpc>
                <a:spcPct val="90000"/>
              </a:lnSpc>
              <a:spcBef>
                <a:spcPts val="0"/>
              </a:spcBef>
            </a:pPr>
            <a:endParaRPr lang="en-US" sz="500" dirty="0"/>
          </a:p>
          <a:p>
            <a:pPr algn="just">
              <a:lnSpc>
                <a:spcPct val="90000"/>
              </a:lnSpc>
              <a:spcBef>
                <a:spcPts val="0"/>
              </a:spcBef>
            </a:pPr>
            <a:r>
              <a:rPr lang="en-US" sz="1400" b="1" i="1" dirty="0" smtClean="0">
                <a:solidFill>
                  <a:srgbClr val="0308C9"/>
                </a:solidFill>
              </a:rPr>
              <a:t>Ambiguity is a Question of Law</a:t>
            </a:r>
            <a:r>
              <a:rPr lang="en-US" sz="1600" dirty="0" smtClean="0">
                <a:solidFill>
                  <a:srgbClr val="0308C9"/>
                </a:solidFill>
              </a:rPr>
              <a:t>:</a:t>
            </a:r>
            <a:r>
              <a:rPr lang="en-US" sz="1600" dirty="0" smtClean="0"/>
              <a:t> </a:t>
            </a:r>
            <a:r>
              <a:rPr lang="en-US" sz="1400" dirty="0" smtClean="0"/>
              <a:t> Whether </a:t>
            </a:r>
            <a:r>
              <a:rPr lang="en-US" sz="1400" dirty="0"/>
              <a:t>or not a writing is ambiguous is a question of law to be resolved by the courts</a:t>
            </a:r>
            <a:r>
              <a:rPr lang="en-US" sz="1400" dirty="0" smtClean="0"/>
              <a:t>.  </a:t>
            </a:r>
          </a:p>
          <a:p>
            <a:pPr marL="233363" algn="just">
              <a:lnSpc>
                <a:spcPct val="90000"/>
              </a:lnSpc>
              <a:spcBef>
                <a:spcPts val="0"/>
              </a:spcBef>
            </a:pPr>
            <a:r>
              <a:rPr lang="en-US" sz="1300" b="1" i="1" dirty="0" smtClean="0">
                <a:solidFill>
                  <a:srgbClr val="C00000"/>
                </a:solidFill>
              </a:rPr>
              <a:t>Claims of Ambiguity and </a:t>
            </a:r>
            <a:r>
              <a:rPr lang="en-US" sz="1300" b="1" i="1" dirty="0" err="1" smtClean="0">
                <a:solidFill>
                  <a:srgbClr val="C00000"/>
                </a:solidFill>
              </a:rPr>
              <a:t>Parol</a:t>
            </a:r>
            <a:r>
              <a:rPr lang="en-US" sz="1300" b="1" i="1" dirty="0" smtClean="0">
                <a:solidFill>
                  <a:srgbClr val="C00000"/>
                </a:solidFill>
              </a:rPr>
              <a:t> Evidence:</a:t>
            </a:r>
            <a:r>
              <a:rPr lang="en-US" sz="1300" dirty="0" smtClean="0"/>
              <a:t> Under the </a:t>
            </a:r>
            <a:r>
              <a:rPr lang="en-US" sz="1300" dirty="0" err="1" smtClean="0"/>
              <a:t>Parol</a:t>
            </a:r>
            <a:r>
              <a:rPr lang="en-US" sz="1300" dirty="0" smtClean="0"/>
              <a:t> Evidence Rule, extrinsic and </a:t>
            </a:r>
            <a:r>
              <a:rPr lang="en-US" sz="1300" dirty="0" err="1" smtClean="0"/>
              <a:t>parol</a:t>
            </a:r>
            <a:r>
              <a:rPr lang="en-US" sz="1300" dirty="0" smtClean="0"/>
              <a:t> evidence is not admissible to create an ambiguity in a written agreement which is complete and clear and unambiguous upon its face. This means that a contractual provision that is clear on its face must be enforced according to the plain meaning of its terms, and courts may not add or excise terms, nor distort the meaning of those used and thereby make a new contract for the parties under the guise of interpreting the writing.</a:t>
            </a:r>
            <a:r>
              <a:rPr lang="en-US" sz="1400" dirty="0" smtClean="0"/>
              <a:t> </a:t>
            </a:r>
          </a:p>
          <a:p>
            <a:pPr marL="233363" algn="just">
              <a:lnSpc>
                <a:spcPct val="90000"/>
              </a:lnSpc>
              <a:spcBef>
                <a:spcPts val="0"/>
              </a:spcBef>
            </a:pPr>
            <a:endParaRPr lang="en-US" sz="500" dirty="0" smtClean="0"/>
          </a:p>
          <a:p>
            <a:pPr marL="233363" algn="just">
              <a:lnSpc>
                <a:spcPct val="90000"/>
              </a:lnSpc>
              <a:spcBef>
                <a:spcPts val="0"/>
              </a:spcBef>
            </a:pPr>
            <a:r>
              <a:rPr lang="en-US" sz="1300" b="1" i="1" dirty="0" smtClean="0">
                <a:solidFill>
                  <a:srgbClr val="C00000"/>
                </a:solidFill>
              </a:rPr>
              <a:t>Sophisticated, Arms Length Transactions:</a:t>
            </a:r>
            <a:r>
              <a:rPr lang="en-US" sz="1300" dirty="0" smtClean="0"/>
              <a:t> The Parole Evidence Rule </a:t>
            </a:r>
            <a:r>
              <a:rPr lang="en-US" sz="1300" dirty="0"/>
              <a:t>is especially applicable where the parties are commercially sophisticated and contractually astute. </a:t>
            </a:r>
            <a:r>
              <a:rPr lang="en-US" sz="1300" dirty="0" smtClean="0"/>
              <a:t>This </a:t>
            </a:r>
            <a:r>
              <a:rPr lang="en-US" sz="1300" dirty="0"/>
              <a:t>is especially so </a:t>
            </a:r>
            <a:r>
              <a:rPr lang="en-US" sz="1300" dirty="0" smtClean="0"/>
              <a:t>in </a:t>
            </a:r>
            <a:r>
              <a:rPr lang="en-US" sz="1300" dirty="0"/>
              <a:t>commercial contracts negotiated at arm’s length by sophisticated, counseled business people</a:t>
            </a:r>
            <a:r>
              <a:rPr lang="en-US" sz="1300" dirty="0" smtClean="0"/>
              <a:t>.</a:t>
            </a:r>
            <a:endParaRPr lang="en-US" sz="1300" dirty="0"/>
          </a:p>
        </p:txBody>
      </p:sp>
    </p:spTree>
    <p:extLst>
      <p:ext uri="{BB962C8B-B14F-4D97-AF65-F5344CB8AC3E}">
        <p14:creationId xmlns:p14="http://schemas.microsoft.com/office/powerpoint/2010/main" val="562604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45391"/>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600" b="1" i="1" dirty="0" err="1" smtClean="0">
                <a:solidFill>
                  <a:srgbClr val="006600"/>
                </a:solidFill>
              </a:rPr>
              <a:t>Parol</a:t>
            </a:r>
            <a:r>
              <a:rPr lang="en-US" sz="2600" b="1" i="1" dirty="0" smtClean="0">
                <a:solidFill>
                  <a:srgbClr val="006600"/>
                </a:solidFill>
              </a:rPr>
              <a:t> Evidence Rule – Rationale</a:t>
            </a:r>
            <a:endParaRPr lang="en-US" sz="2600" b="1" i="1" dirty="0">
              <a:solidFill>
                <a:srgbClr val="006600"/>
              </a:solidFill>
            </a:endParaRPr>
          </a:p>
          <a:p>
            <a:pPr algn="just">
              <a:spcBef>
                <a:spcPts val="0"/>
              </a:spcBef>
            </a:pPr>
            <a:endParaRPr lang="en-US" sz="500" b="1" i="1" dirty="0">
              <a:solidFill>
                <a:srgbClr val="C00000"/>
              </a:solidFill>
            </a:endParaRPr>
          </a:p>
          <a:p>
            <a:pPr algn="just"/>
            <a:r>
              <a:rPr lang="en-US" sz="1600" b="1" i="1" dirty="0" smtClean="0">
                <a:solidFill>
                  <a:srgbClr val="C00000"/>
                </a:solidFill>
              </a:rPr>
              <a:t>Parole Evidence Rule – </a:t>
            </a:r>
            <a:r>
              <a:rPr lang="en-US" sz="1600" b="1" i="1" dirty="0">
                <a:solidFill>
                  <a:srgbClr val="C00000"/>
                </a:solidFill>
              </a:rPr>
              <a:t>Basic </a:t>
            </a:r>
            <a:r>
              <a:rPr lang="en-US" sz="1600" b="1" i="1" dirty="0" smtClean="0">
                <a:solidFill>
                  <a:srgbClr val="C00000"/>
                </a:solidFill>
              </a:rPr>
              <a:t>Statement and Rationale:</a:t>
            </a:r>
            <a:r>
              <a:rPr lang="en-US" sz="1600" dirty="0"/>
              <a:t> The Parole Evidence Rule </a:t>
            </a:r>
            <a:r>
              <a:rPr lang="en-US" sz="1600" dirty="0" smtClean="0"/>
              <a:t>holds </a:t>
            </a:r>
            <a:r>
              <a:rPr lang="en-US" sz="1600" dirty="0"/>
              <a:t>that no oral or extrinsic evidence (evidence outside the provisions of the written contract) shall be considered when determining the meaning of the contract itself.</a:t>
            </a:r>
          </a:p>
          <a:p>
            <a:pPr algn="just"/>
            <a:endParaRPr lang="en-US" sz="500" dirty="0" smtClean="0"/>
          </a:p>
          <a:p>
            <a:pPr algn="just"/>
            <a:r>
              <a:rPr lang="en-US" sz="1400" b="1" i="1" dirty="0" smtClean="0">
                <a:solidFill>
                  <a:srgbClr val="0308C9"/>
                </a:solidFill>
              </a:rPr>
              <a:t>The Written Contract Represents the Final Expression of the Parties:  </a:t>
            </a:r>
            <a:r>
              <a:rPr lang="en-US" sz="1400" dirty="0" smtClean="0"/>
              <a:t>The Parole Evidence Rule is </a:t>
            </a:r>
            <a:r>
              <a:rPr lang="en-US" sz="1400" dirty="0"/>
              <a:t>based on the principle that when the parties </a:t>
            </a:r>
            <a:r>
              <a:rPr lang="en-US" sz="1400" dirty="0" smtClean="0"/>
              <a:t>record their </a:t>
            </a:r>
            <a:r>
              <a:rPr lang="en-US" sz="1400" dirty="0"/>
              <a:t>agreement in writing, they </a:t>
            </a:r>
            <a:r>
              <a:rPr lang="en-US" sz="1400" dirty="0" smtClean="0"/>
              <a:t>intend </a:t>
            </a:r>
            <a:r>
              <a:rPr lang="en-US" sz="1400" dirty="0"/>
              <a:t>the written record to be the </a:t>
            </a:r>
            <a:r>
              <a:rPr lang="en-US" sz="1400" dirty="0" smtClean="0"/>
              <a:t>final expression </a:t>
            </a:r>
            <a:r>
              <a:rPr lang="en-US" sz="1400" dirty="0"/>
              <a:t>of their agreement. </a:t>
            </a:r>
            <a:r>
              <a:rPr lang="en-US" sz="1400" dirty="0" smtClean="0"/>
              <a:t> Accordingly, under the </a:t>
            </a:r>
            <a:r>
              <a:rPr lang="en-US" sz="1400" dirty="0" err="1" smtClean="0"/>
              <a:t>Parol</a:t>
            </a:r>
            <a:r>
              <a:rPr lang="en-US" sz="1400" dirty="0" smtClean="0"/>
              <a:t> Evidence Rule, no oral or extrinsic evidence </a:t>
            </a:r>
            <a:r>
              <a:rPr lang="en-US" sz="1400" dirty="0"/>
              <a:t>may be admitted to supplement, explain, or contradict </a:t>
            </a:r>
            <a:r>
              <a:rPr lang="en-US" sz="1400" dirty="0" smtClean="0"/>
              <a:t>the written contract.</a:t>
            </a:r>
          </a:p>
          <a:p>
            <a:pPr algn="just"/>
            <a:endParaRPr lang="en-US" sz="500" dirty="0"/>
          </a:p>
          <a:p>
            <a:pPr algn="just"/>
            <a:r>
              <a:rPr lang="en-US" sz="1400" b="1" i="1" dirty="0" smtClean="0">
                <a:solidFill>
                  <a:srgbClr val="0308C9"/>
                </a:solidFill>
              </a:rPr>
              <a:t>The Written Contract Supersedes All Previous Discussions and Agreements:</a:t>
            </a:r>
            <a:r>
              <a:rPr lang="en-US" sz="1400" dirty="0" smtClean="0"/>
              <a:t> When parties reduce the contract to writing, and sign the same, the courts hold that they intended such to </a:t>
            </a:r>
            <a:r>
              <a:rPr lang="en-US" sz="1400" dirty="0"/>
              <a:t>supersede </a:t>
            </a:r>
            <a:r>
              <a:rPr lang="en-US" sz="1400" dirty="0" smtClean="0"/>
              <a:t>anything that </a:t>
            </a:r>
            <a:r>
              <a:rPr lang="en-US" sz="1400" dirty="0"/>
              <a:t>might have been proposed, discussed, or agreed to prior to execution </a:t>
            </a:r>
            <a:r>
              <a:rPr lang="en-US" sz="1400" dirty="0" smtClean="0"/>
              <a:t>of the </a:t>
            </a:r>
            <a:r>
              <a:rPr lang="en-US" sz="1400" dirty="0"/>
              <a:t>writing but not ultimately recorded in </a:t>
            </a:r>
            <a:r>
              <a:rPr lang="en-US" sz="1400" dirty="0" smtClean="0"/>
              <a:t>it. This is why the Parole Evidence Rule requires that the court should </a:t>
            </a:r>
            <a:r>
              <a:rPr lang="en-US" sz="1400" dirty="0"/>
              <a:t>not hear evidence of </a:t>
            </a:r>
            <a:r>
              <a:rPr lang="en-US" sz="1400" dirty="0" smtClean="0"/>
              <a:t>any terms </a:t>
            </a:r>
            <a:r>
              <a:rPr lang="en-US" sz="1400" dirty="0"/>
              <a:t>that were allegedly agreed to but are </a:t>
            </a:r>
            <a:r>
              <a:rPr lang="en-US" sz="1400" dirty="0" smtClean="0"/>
              <a:t>not reflected </a:t>
            </a:r>
            <a:r>
              <a:rPr lang="en-US" sz="1400" dirty="0"/>
              <a:t>in the </a:t>
            </a:r>
            <a:r>
              <a:rPr lang="en-US" sz="1400" dirty="0" smtClean="0"/>
              <a:t>writing, as such evidence </a:t>
            </a:r>
            <a:r>
              <a:rPr lang="en-US" sz="1400" dirty="0"/>
              <a:t>is suspect, unreliable, and </a:t>
            </a:r>
            <a:r>
              <a:rPr lang="en-US" sz="1400" dirty="0" smtClean="0"/>
              <a:t>irrelevant, and </a:t>
            </a:r>
            <a:r>
              <a:rPr lang="en-US" sz="1400" dirty="0"/>
              <a:t>is more likely to mislead and confuse than to </a:t>
            </a:r>
            <a:r>
              <a:rPr lang="en-US" sz="1400" dirty="0" smtClean="0"/>
              <a:t>inform.</a:t>
            </a:r>
          </a:p>
          <a:p>
            <a:pPr algn="just"/>
            <a:endParaRPr lang="en-US" sz="500" dirty="0"/>
          </a:p>
          <a:p>
            <a:pPr algn="just"/>
            <a:r>
              <a:rPr lang="en-US" sz="1400" b="1" i="1" dirty="0" smtClean="0">
                <a:solidFill>
                  <a:srgbClr val="0308C9"/>
                </a:solidFill>
              </a:rPr>
              <a:t>Purpose and Premise of the Parole Evidence Rule</a:t>
            </a:r>
            <a:r>
              <a:rPr lang="en-US" sz="1600" dirty="0" smtClean="0">
                <a:solidFill>
                  <a:srgbClr val="0308C9"/>
                </a:solidFill>
              </a:rPr>
              <a:t>:</a:t>
            </a:r>
            <a:r>
              <a:rPr lang="en-US" sz="1600" dirty="0" smtClean="0"/>
              <a:t> </a:t>
            </a:r>
            <a:r>
              <a:rPr lang="en-US" sz="1400" dirty="0" smtClean="0"/>
              <a:t> </a:t>
            </a:r>
            <a:r>
              <a:rPr lang="en-US" sz="1400" dirty="0"/>
              <a:t>The primary purpose of the </a:t>
            </a:r>
            <a:r>
              <a:rPr lang="en-US" sz="1400" dirty="0" err="1"/>
              <a:t>parol</a:t>
            </a:r>
            <a:r>
              <a:rPr lang="en-US" sz="1400" dirty="0"/>
              <a:t> evidence rule is to control </a:t>
            </a:r>
            <a:r>
              <a:rPr lang="en-US" sz="1400" dirty="0" smtClean="0"/>
              <a:t>the court’s decision making and to shield it </a:t>
            </a:r>
            <a:r>
              <a:rPr lang="en-US" sz="1400" dirty="0"/>
              <a:t>from evidence </a:t>
            </a:r>
            <a:r>
              <a:rPr lang="en-US" sz="1400" dirty="0" smtClean="0"/>
              <a:t>that is </a:t>
            </a:r>
            <a:r>
              <a:rPr lang="en-US" sz="1400" dirty="0"/>
              <a:t>suspect </a:t>
            </a:r>
            <a:r>
              <a:rPr lang="en-US" sz="1400" dirty="0" smtClean="0"/>
              <a:t>and unreliable</a:t>
            </a:r>
            <a:r>
              <a:rPr lang="en-US" sz="1400" dirty="0"/>
              <a:t>. </a:t>
            </a:r>
            <a:r>
              <a:rPr lang="en-US" sz="1400" dirty="0" smtClean="0"/>
              <a:t> This Rule also promotes efficiency in </a:t>
            </a:r>
            <a:r>
              <a:rPr lang="en-US" sz="1400" dirty="0"/>
              <a:t>the conduct of </a:t>
            </a:r>
            <a:r>
              <a:rPr lang="en-US" sz="1400" dirty="0" smtClean="0"/>
              <a:t>litigation, by </a:t>
            </a:r>
            <a:r>
              <a:rPr lang="en-US" sz="1400" dirty="0"/>
              <a:t>excluding </a:t>
            </a:r>
            <a:r>
              <a:rPr lang="en-US" sz="1400" dirty="0" smtClean="0"/>
              <a:t>such suspect </a:t>
            </a:r>
            <a:r>
              <a:rPr lang="en-US" sz="1400" dirty="0"/>
              <a:t>evidence at the outset </a:t>
            </a:r>
            <a:r>
              <a:rPr lang="en-US" sz="1400" dirty="0" smtClean="0"/>
              <a:t>thereby saving the </a:t>
            </a:r>
            <a:r>
              <a:rPr lang="en-US" sz="1400" dirty="0"/>
              <a:t>time that would otherwise be wasted in presenting </a:t>
            </a:r>
            <a:r>
              <a:rPr lang="en-US" sz="1400" dirty="0" smtClean="0"/>
              <a:t>such less reliable evidence. Lastly, the </a:t>
            </a:r>
            <a:r>
              <a:rPr lang="en-US" sz="1400" dirty="0"/>
              <a:t>R</a:t>
            </a:r>
            <a:r>
              <a:rPr lang="en-US" sz="1400" dirty="0" smtClean="0"/>
              <a:t>ule also promotes </a:t>
            </a:r>
            <a:r>
              <a:rPr lang="en-US" sz="1400" dirty="0"/>
              <a:t>transactional </a:t>
            </a:r>
            <a:r>
              <a:rPr lang="en-US" sz="1400" dirty="0" smtClean="0"/>
              <a:t>efficiency, because due to its existence, contracting parties </a:t>
            </a:r>
            <a:r>
              <a:rPr lang="en-US" sz="1400" dirty="0"/>
              <a:t>are more likely </a:t>
            </a:r>
            <a:r>
              <a:rPr lang="en-US" sz="1400" dirty="0" smtClean="0"/>
              <a:t>to make </a:t>
            </a:r>
            <a:r>
              <a:rPr lang="en-US" sz="1400" dirty="0"/>
              <a:t>an effort to record their agreement </a:t>
            </a:r>
            <a:r>
              <a:rPr lang="en-US" sz="1400" dirty="0" smtClean="0"/>
              <a:t>more fully </a:t>
            </a:r>
            <a:r>
              <a:rPr lang="en-US" sz="1400" dirty="0"/>
              <a:t>and accurately</a:t>
            </a:r>
            <a:r>
              <a:rPr lang="en-US" sz="1400" dirty="0" smtClean="0"/>
              <a:t>.</a:t>
            </a:r>
            <a:endParaRPr lang="en-US" sz="1400" dirty="0"/>
          </a:p>
        </p:txBody>
      </p:sp>
    </p:spTree>
    <p:extLst>
      <p:ext uri="{BB962C8B-B14F-4D97-AF65-F5344CB8AC3E}">
        <p14:creationId xmlns:p14="http://schemas.microsoft.com/office/powerpoint/2010/main" val="3857123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endParaRPr lang="en-US" sz="3600" b="1" i="1" dirty="0">
              <a:solidFill>
                <a:srgbClr val="0308C9"/>
              </a:solidFill>
            </a:endParaRPr>
          </a:p>
          <a:p>
            <a:pPr marL="342900" indent="-342900" algn="ctr">
              <a:lnSpc>
                <a:spcPct val="120000"/>
              </a:lnSpc>
              <a:spcBef>
                <a:spcPts val="0"/>
              </a:spcBef>
              <a:defRPr/>
            </a:pPr>
            <a:r>
              <a:rPr lang="en-US" sz="3600" b="1" i="1" dirty="0">
                <a:solidFill>
                  <a:srgbClr val="0308C9"/>
                </a:solidFill>
              </a:rPr>
              <a:t>Contract Rules and Interpretation</a:t>
            </a:r>
          </a:p>
          <a:p>
            <a:pPr algn="ctr">
              <a:lnSpc>
                <a:spcPct val="120000"/>
              </a:lnSpc>
              <a:spcBef>
                <a:spcPts val="0"/>
              </a:spcBef>
              <a:defRPr/>
            </a:pPr>
            <a:r>
              <a:rPr lang="en-US" sz="3200" b="1" i="1" dirty="0" smtClean="0">
                <a:solidFill>
                  <a:srgbClr val="008000"/>
                </a:solidFill>
              </a:rPr>
              <a:t>Parole Evidence Rule – Exceptions</a:t>
            </a:r>
            <a:endParaRPr lang="en-US" sz="3200" b="1" i="1" dirty="0">
              <a:solidFill>
                <a:srgbClr val="008000"/>
              </a:solidFill>
            </a:endParaRPr>
          </a:p>
          <a:p>
            <a:pPr marL="342900" indent="-342900">
              <a:lnSpc>
                <a:spcPct val="120000"/>
              </a:lnSpc>
              <a:spcBef>
                <a:spcPct val="20000"/>
              </a:spcBef>
              <a:defRPr/>
            </a:pPr>
            <a:endParaRPr lang="en-US" sz="10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13</a:t>
            </a:fld>
            <a:endParaRPr lang="en-US" dirty="0"/>
          </a:p>
        </p:txBody>
      </p:sp>
    </p:spTree>
    <p:extLst>
      <p:ext uri="{BB962C8B-B14F-4D97-AF65-F5344CB8AC3E}">
        <p14:creationId xmlns:p14="http://schemas.microsoft.com/office/powerpoint/2010/main" val="2714984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43957"/>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800" b="1" i="1" dirty="0" smtClean="0">
                <a:solidFill>
                  <a:srgbClr val="006600"/>
                </a:solidFill>
              </a:rPr>
              <a:t>Parole Evidence Rule – Exceptions</a:t>
            </a:r>
            <a:endParaRPr lang="en-US" sz="2800" b="1" i="1" dirty="0">
              <a:solidFill>
                <a:srgbClr val="006600"/>
              </a:solidFill>
            </a:endParaRPr>
          </a:p>
          <a:p>
            <a:pPr>
              <a:lnSpc>
                <a:spcPct val="80000"/>
              </a:lnSpc>
              <a:spcBef>
                <a:spcPts val="0"/>
              </a:spcBef>
              <a:defRPr/>
            </a:pPr>
            <a:endParaRPr lang="en-US" sz="500" b="1" i="1" dirty="0"/>
          </a:p>
          <a:p>
            <a:pPr algn="just">
              <a:lnSpc>
                <a:spcPct val="90000"/>
              </a:lnSpc>
              <a:spcBef>
                <a:spcPts val="0"/>
              </a:spcBef>
            </a:pPr>
            <a:r>
              <a:rPr lang="en-US" sz="1600" b="1" i="1" dirty="0" smtClean="0">
                <a:solidFill>
                  <a:srgbClr val="C00000"/>
                </a:solidFill>
              </a:rPr>
              <a:t>Parole Evidence Rule </a:t>
            </a:r>
            <a:r>
              <a:rPr lang="en-US" sz="1600" b="1" i="1" dirty="0">
                <a:solidFill>
                  <a:srgbClr val="C00000"/>
                </a:solidFill>
              </a:rPr>
              <a:t>– </a:t>
            </a:r>
            <a:r>
              <a:rPr lang="en-US" sz="1600" b="1" i="1" dirty="0" smtClean="0">
                <a:solidFill>
                  <a:srgbClr val="C00000"/>
                </a:solidFill>
              </a:rPr>
              <a:t>Exceptions:</a:t>
            </a:r>
            <a:r>
              <a:rPr lang="en-US" sz="1600" dirty="0" smtClean="0"/>
              <a:t> </a:t>
            </a:r>
            <a:r>
              <a:rPr lang="en-US" sz="1600" dirty="0"/>
              <a:t>The </a:t>
            </a:r>
            <a:r>
              <a:rPr lang="en-US" sz="1600" dirty="0" err="1"/>
              <a:t>P</a:t>
            </a:r>
            <a:r>
              <a:rPr lang="en-US" sz="1600" dirty="0" err="1" smtClean="0"/>
              <a:t>arol</a:t>
            </a:r>
            <a:r>
              <a:rPr lang="en-US" sz="1600" dirty="0" smtClean="0"/>
              <a:t> </a:t>
            </a:r>
            <a:r>
              <a:rPr lang="en-US" sz="1600" dirty="0"/>
              <a:t>E</a:t>
            </a:r>
            <a:r>
              <a:rPr lang="en-US" sz="1600" dirty="0" smtClean="0"/>
              <a:t>vidence </a:t>
            </a:r>
            <a:r>
              <a:rPr lang="en-US" sz="1600" dirty="0"/>
              <a:t>R</a:t>
            </a:r>
            <a:r>
              <a:rPr lang="en-US" sz="1600" dirty="0" smtClean="0"/>
              <a:t>ule </a:t>
            </a:r>
            <a:r>
              <a:rPr lang="en-US" sz="1600" dirty="0"/>
              <a:t>will not apply in certain </a:t>
            </a:r>
            <a:r>
              <a:rPr lang="en-US" sz="1600" dirty="0" smtClean="0"/>
              <a:t>very limited cases</a:t>
            </a:r>
            <a:r>
              <a:rPr lang="en-US" sz="1600" dirty="0"/>
              <a:t>. The most common of these </a:t>
            </a:r>
            <a:r>
              <a:rPr lang="en-US" sz="1600" dirty="0" smtClean="0"/>
              <a:t>are as follows:</a:t>
            </a:r>
          </a:p>
          <a:p>
            <a:pPr algn="just">
              <a:lnSpc>
                <a:spcPct val="90000"/>
              </a:lnSpc>
              <a:spcBef>
                <a:spcPts val="0"/>
              </a:spcBef>
            </a:pPr>
            <a:endParaRPr lang="en-US" altLang="en-US" sz="500" dirty="0"/>
          </a:p>
          <a:p>
            <a:pPr algn="just">
              <a:lnSpc>
                <a:spcPct val="90000"/>
              </a:lnSpc>
              <a:spcBef>
                <a:spcPts val="0"/>
              </a:spcBef>
            </a:pPr>
            <a:r>
              <a:rPr lang="en-US" sz="1400" b="1" i="1" dirty="0" smtClean="0">
                <a:solidFill>
                  <a:srgbClr val="0308C9"/>
                </a:solidFill>
              </a:rPr>
              <a:t>Ambiguity: </a:t>
            </a:r>
            <a:r>
              <a:rPr lang="en-US" sz="1400" dirty="0"/>
              <a:t>If a written contract is </a:t>
            </a:r>
            <a:r>
              <a:rPr lang="en-US" sz="1400" b="1" dirty="0"/>
              <a:t>ambiguous </a:t>
            </a:r>
            <a:r>
              <a:rPr lang="en-US" sz="1400" dirty="0" smtClean="0"/>
              <a:t>or clearly has term which can have </a:t>
            </a:r>
            <a:r>
              <a:rPr lang="en-US" sz="1400" dirty="0"/>
              <a:t>two or more different meanings, </a:t>
            </a:r>
            <a:r>
              <a:rPr lang="en-US" sz="1400" dirty="0" smtClean="0"/>
              <a:t>then </a:t>
            </a:r>
            <a:r>
              <a:rPr lang="en-US" sz="1400" dirty="0" err="1" smtClean="0"/>
              <a:t>parol</a:t>
            </a:r>
            <a:r>
              <a:rPr lang="en-US" sz="1400" dirty="0" smtClean="0"/>
              <a:t> evidence </a:t>
            </a:r>
            <a:r>
              <a:rPr lang="en-US" sz="1400" dirty="0"/>
              <a:t>may generally be admitted </a:t>
            </a:r>
            <a:r>
              <a:rPr lang="en-US" sz="1400" dirty="0" smtClean="0"/>
              <a:t>by the court to </a:t>
            </a:r>
            <a:r>
              <a:rPr lang="en-US" sz="1400" dirty="0"/>
              <a:t>clarify the meaning</a:t>
            </a:r>
            <a:r>
              <a:rPr lang="en-US" sz="1400" dirty="0" smtClean="0"/>
              <a:t>.</a:t>
            </a:r>
            <a:endParaRPr lang="en-US" sz="500" dirty="0" smtClean="0"/>
          </a:p>
          <a:p>
            <a:pPr algn="just">
              <a:lnSpc>
                <a:spcPct val="90000"/>
              </a:lnSpc>
              <a:spcBef>
                <a:spcPts val="0"/>
              </a:spcBef>
            </a:pPr>
            <a:r>
              <a:rPr lang="en-US" sz="500" dirty="0" smtClean="0"/>
              <a:t>  </a:t>
            </a:r>
          </a:p>
          <a:p>
            <a:pPr marL="233363" algn="just">
              <a:lnSpc>
                <a:spcPct val="90000"/>
              </a:lnSpc>
              <a:spcBef>
                <a:spcPts val="0"/>
              </a:spcBef>
            </a:pPr>
            <a:r>
              <a:rPr lang="en-US" sz="1300" b="1" i="1" dirty="0" smtClean="0">
                <a:solidFill>
                  <a:srgbClr val="C00000"/>
                </a:solidFill>
              </a:rPr>
              <a:t>Cannot Violate or Be Determined From the Plain Meaning of the Contract:</a:t>
            </a:r>
            <a:r>
              <a:rPr lang="en-US" sz="1300" dirty="0" smtClean="0"/>
              <a:t> The party asserting the ambiguity must prove that such ambiguous term cannot be determined from a plain reading of the contract.  In such cases, courts have admitted oral (testimonial) or extrinsic (evidence outside of the contract) </a:t>
            </a:r>
            <a:r>
              <a:rPr lang="en-US" sz="1300" dirty="0"/>
              <a:t>evidence </a:t>
            </a:r>
            <a:r>
              <a:rPr lang="en-US" sz="1300" dirty="0" smtClean="0"/>
              <a:t>to clarify the ambiguity or demonstrate that the term </a:t>
            </a:r>
            <a:r>
              <a:rPr lang="en-US" sz="1300" dirty="0"/>
              <a:t>used in a contract has </a:t>
            </a:r>
            <a:r>
              <a:rPr lang="en-US" sz="1300" dirty="0" smtClean="0"/>
              <a:t>a special </a:t>
            </a:r>
            <a:r>
              <a:rPr lang="en-US" sz="1300" dirty="0"/>
              <a:t>trade </a:t>
            </a:r>
            <a:r>
              <a:rPr lang="en-US" sz="1300" dirty="0" smtClean="0"/>
              <a:t>meaning, </a:t>
            </a:r>
            <a:r>
              <a:rPr lang="en-US" sz="1300" dirty="0"/>
              <a:t>or a </a:t>
            </a:r>
            <a:r>
              <a:rPr lang="en-US" sz="1300" dirty="0" smtClean="0"/>
              <a:t>colloquial meaning (a meaning in </a:t>
            </a:r>
            <a:r>
              <a:rPr lang="en-US" sz="1300" dirty="0"/>
              <a:t>the particular locality that differs from the </a:t>
            </a:r>
            <a:r>
              <a:rPr lang="en-US" sz="1300" dirty="0" smtClean="0"/>
              <a:t>common meaning </a:t>
            </a:r>
            <a:r>
              <a:rPr lang="en-US" sz="1300" dirty="0"/>
              <a:t>of that </a:t>
            </a:r>
            <a:r>
              <a:rPr lang="en-US" sz="1300" dirty="0" smtClean="0"/>
              <a:t>word).</a:t>
            </a:r>
          </a:p>
          <a:p>
            <a:pPr>
              <a:lnSpc>
                <a:spcPct val="90000"/>
              </a:lnSpc>
              <a:spcBef>
                <a:spcPts val="0"/>
              </a:spcBef>
            </a:pPr>
            <a:endParaRPr lang="en-US" sz="500" dirty="0">
              <a:solidFill>
                <a:srgbClr val="0308C9"/>
              </a:solidFill>
            </a:endParaRPr>
          </a:p>
          <a:p>
            <a:pPr algn="just">
              <a:lnSpc>
                <a:spcPct val="90000"/>
              </a:lnSpc>
              <a:spcBef>
                <a:spcPts val="0"/>
              </a:spcBef>
            </a:pPr>
            <a:r>
              <a:rPr lang="en-US" sz="1400" b="1" i="1" dirty="0" smtClean="0">
                <a:solidFill>
                  <a:srgbClr val="0308C9"/>
                </a:solidFill>
              </a:rPr>
              <a:t>Fraud, Duress, Mistake or Illegality:  </a:t>
            </a:r>
            <a:r>
              <a:rPr lang="en-US" sz="1400" dirty="0" smtClean="0">
                <a:solidFill>
                  <a:schemeClr val="tx1">
                    <a:lumMod val="95000"/>
                    <a:lumOff val="5000"/>
                  </a:schemeClr>
                </a:solidFill>
              </a:rPr>
              <a:t>Under certain circumstances involving fraud, duress, mistake, or illegality, </a:t>
            </a:r>
            <a:r>
              <a:rPr lang="en-US" sz="1400" dirty="0" err="1" smtClean="0">
                <a:solidFill>
                  <a:schemeClr val="tx1">
                    <a:lumMod val="95000"/>
                    <a:lumOff val="5000"/>
                  </a:schemeClr>
                </a:solidFill>
              </a:rPr>
              <a:t>parol</a:t>
            </a:r>
            <a:r>
              <a:rPr lang="en-US" sz="1400" dirty="0" smtClean="0">
                <a:solidFill>
                  <a:schemeClr val="tx1">
                    <a:lumMod val="95000"/>
                    <a:lumOff val="5000"/>
                  </a:schemeClr>
                </a:solidFill>
              </a:rPr>
              <a:t> evidence may also sometimes be admitted:</a:t>
            </a:r>
          </a:p>
          <a:p>
            <a:pPr marL="233363" algn="just">
              <a:lnSpc>
                <a:spcPct val="90000"/>
              </a:lnSpc>
              <a:spcBef>
                <a:spcPts val="0"/>
              </a:spcBef>
            </a:pPr>
            <a:r>
              <a:rPr lang="en-US" sz="1300" b="1" i="1" dirty="0" smtClean="0">
                <a:solidFill>
                  <a:srgbClr val="C00000"/>
                </a:solidFill>
              </a:rPr>
              <a:t>Omitted Provision: </a:t>
            </a:r>
            <a:r>
              <a:rPr lang="en-US" sz="1300" dirty="0" smtClean="0"/>
              <a:t>When a contract, </a:t>
            </a:r>
            <a:r>
              <a:rPr lang="en-US" sz="1300" dirty="0"/>
              <a:t>apparently complete on its </a:t>
            </a:r>
            <a:r>
              <a:rPr lang="en-US" sz="1300" dirty="0" smtClean="0"/>
              <a:t>face, is alleged to </a:t>
            </a:r>
            <a:r>
              <a:rPr lang="en-US" sz="1300" dirty="0"/>
              <a:t>have omitted a </a:t>
            </a:r>
            <a:r>
              <a:rPr lang="en-US" sz="1300" dirty="0" smtClean="0"/>
              <a:t>material provision </a:t>
            </a:r>
            <a:r>
              <a:rPr lang="en-US" sz="1300" dirty="0"/>
              <a:t>that should </a:t>
            </a:r>
            <a:r>
              <a:rPr lang="en-US" sz="1300" dirty="0" smtClean="0"/>
              <a:t>have been included, oral or extrinsic evidence </a:t>
            </a:r>
            <a:r>
              <a:rPr lang="en-US" sz="1300" dirty="0"/>
              <a:t>may be admitted to show that </a:t>
            </a:r>
            <a:r>
              <a:rPr lang="en-US" sz="1300" dirty="0" smtClean="0"/>
              <a:t>the missing </a:t>
            </a:r>
            <a:r>
              <a:rPr lang="en-US" sz="1300" dirty="0"/>
              <a:t>provision was omitted </a:t>
            </a:r>
            <a:r>
              <a:rPr lang="en-US" sz="1300" dirty="0" smtClean="0"/>
              <a:t>as the </a:t>
            </a:r>
            <a:r>
              <a:rPr lang="en-US" sz="1300" dirty="0"/>
              <a:t>result of fraud, duress, or </a:t>
            </a:r>
            <a:r>
              <a:rPr lang="en-US" sz="1300" dirty="0" smtClean="0"/>
              <a:t>mistake.  Such evidence must further show </a:t>
            </a:r>
            <a:r>
              <a:rPr lang="en-US" sz="1300" dirty="0"/>
              <a:t>what that </a:t>
            </a:r>
            <a:r>
              <a:rPr lang="en-US" sz="1300" dirty="0" smtClean="0"/>
              <a:t>missing provision stated.</a:t>
            </a:r>
          </a:p>
          <a:p>
            <a:pPr marL="233363" algn="just">
              <a:lnSpc>
                <a:spcPct val="90000"/>
              </a:lnSpc>
              <a:spcBef>
                <a:spcPts val="0"/>
              </a:spcBef>
            </a:pPr>
            <a:endParaRPr lang="en-US" sz="500" b="1" i="1" dirty="0">
              <a:solidFill>
                <a:srgbClr val="C00000"/>
              </a:solidFill>
            </a:endParaRPr>
          </a:p>
          <a:p>
            <a:pPr marL="233363" algn="just">
              <a:lnSpc>
                <a:spcPct val="90000"/>
              </a:lnSpc>
              <a:spcBef>
                <a:spcPts val="0"/>
              </a:spcBef>
            </a:pPr>
            <a:r>
              <a:rPr lang="en-US" sz="1300" b="1" i="1" dirty="0" smtClean="0">
                <a:solidFill>
                  <a:srgbClr val="C00000"/>
                </a:solidFill>
              </a:rPr>
              <a:t>Fraud, Duress, Mistake or Illegality in the Making of the Contract:</a:t>
            </a:r>
            <a:r>
              <a:rPr lang="en-US" sz="1300" dirty="0" smtClean="0"/>
              <a:t> </a:t>
            </a:r>
            <a:r>
              <a:rPr lang="en-US" sz="1300" dirty="0" err="1" smtClean="0"/>
              <a:t>Parol</a:t>
            </a:r>
            <a:r>
              <a:rPr lang="en-US" sz="1300" dirty="0" smtClean="0"/>
              <a:t> </a:t>
            </a:r>
            <a:r>
              <a:rPr lang="en-US" sz="1300" dirty="0"/>
              <a:t>evidence is </a:t>
            </a:r>
            <a:r>
              <a:rPr lang="en-US" sz="1300" dirty="0" smtClean="0"/>
              <a:t>further admissible </a:t>
            </a:r>
            <a:r>
              <a:rPr lang="en-US" sz="1300" dirty="0"/>
              <a:t>to show that a provision of the written contract was a </a:t>
            </a:r>
            <a:r>
              <a:rPr lang="en-US" sz="1300" dirty="0" smtClean="0"/>
              <a:t>mutual mistake </a:t>
            </a:r>
            <a:r>
              <a:rPr lang="en-US" sz="1300" dirty="0"/>
              <a:t>even though the written provision is unambiguous. </a:t>
            </a:r>
            <a:r>
              <a:rPr lang="en-US" sz="1300" dirty="0" smtClean="0"/>
              <a:t>Additionally, when </a:t>
            </a:r>
            <a:r>
              <a:rPr lang="en-US" sz="1300" dirty="0"/>
              <a:t>one party claims </a:t>
            </a:r>
            <a:r>
              <a:rPr lang="en-US" sz="1300" dirty="0" smtClean="0"/>
              <a:t>to </a:t>
            </a:r>
            <a:r>
              <a:rPr lang="en-US" sz="1300" dirty="0"/>
              <a:t>have been fraudulently induced by the other to enter into a contract, the </a:t>
            </a:r>
            <a:r>
              <a:rPr lang="en-US" sz="1300" dirty="0" err="1"/>
              <a:t>P</a:t>
            </a:r>
            <a:r>
              <a:rPr lang="en-US" sz="1300" dirty="0" err="1" smtClean="0"/>
              <a:t>arol</a:t>
            </a:r>
            <a:r>
              <a:rPr lang="en-US" sz="1300" dirty="0" smtClean="0"/>
              <a:t> Evidence </a:t>
            </a:r>
            <a:r>
              <a:rPr lang="en-US" sz="1300" dirty="0"/>
              <a:t>R</a:t>
            </a:r>
            <a:r>
              <a:rPr lang="en-US" sz="1300" dirty="0" smtClean="0"/>
              <a:t>ule also does </a:t>
            </a:r>
            <a:r>
              <a:rPr lang="en-US" sz="1300" dirty="0"/>
              <a:t>not bar proof that there was </a:t>
            </a:r>
            <a:r>
              <a:rPr lang="en-US" sz="1300" dirty="0" smtClean="0"/>
              <a:t>fraud.  Also, if the subject matter of the contract contains term which are illegal </a:t>
            </a:r>
            <a:r>
              <a:rPr lang="en-US" sz="1300" dirty="0" err="1" smtClean="0"/>
              <a:t>parol</a:t>
            </a:r>
            <a:r>
              <a:rPr lang="en-US" sz="1300" dirty="0" smtClean="0"/>
              <a:t> evidence can also be admitted.</a:t>
            </a:r>
          </a:p>
          <a:p>
            <a:pPr marL="233363" algn="just">
              <a:lnSpc>
                <a:spcPct val="90000"/>
              </a:lnSpc>
              <a:spcBef>
                <a:spcPts val="0"/>
              </a:spcBef>
            </a:pPr>
            <a:endParaRPr lang="en-US" sz="500" b="1" i="1" dirty="0" smtClean="0">
              <a:solidFill>
                <a:srgbClr val="002060"/>
              </a:solidFill>
              <a:ea typeface="Tahoma" panose="020B0604030504040204" pitchFamily="34" charset="0"/>
              <a:cs typeface="Tahoma" panose="020B0604030504040204" pitchFamily="34" charset="0"/>
            </a:endParaRPr>
          </a:p>
          <a:p>
            <a:pPr algn="just">
              <a:lnSpc>
                <a:spcPct val="90000"/>
              </a:lnSpc>
              <a:spcBef>
                <a:spcPts val="0"/>
              </a:spcBef>
            </a:pPr>
            <a:r>
              <a:rPr lang="en-US" sz="1400" b="1" i="1" dirty="0" smtClean="0">
                <a:solidFill>
                  <a:srgbClr val="0308C9"/>
                </a:solidFill>
                <a:ea typeface="Tahoma" panose="020B0604030504040204" pitchFamily="34" charset="0"/>
                <a:cs typeface="Tahoma" panose="020B0604030504040204" pitchFamily="34" charset="0"/>
              </a:rPr>
              <a:t>Contract Modification:  </a:t>
            </a:r>
            <a:r>
              <a:rPr lang="en-US" sz="1400" dirty="0"/>
              <a:t>The </a:t>
            </a:r>
            <a:r>
              <a:rPr lang="en-US" sz="1400" dirty="0" err="1"/>
              <a:t>P</a:t>
            </a:r>
            <a:r>
              <a:rPr lang="en-US" sz="1400" dirty="0" err="1" smtClean="0"/>
              <a:t>arol</a:t>
            </a:r>
            <a:r>
              <a:rPr lang="en-US" sz="1400" dirty="0" smtClean="0"/>
              <a:t> </a:t>
            </a:r>
            <a:r>
              <a:rPr lang="en-US" sz="1400" dirty="0"/>
              <a:t>E</a:t>
            </a:r>
            <a:r>
              <a:rPr lang="en-US" sz="1400" dirty="0" smtClean="0"/>
              <a:t>vidence </a:t>
            </a:r>
            <a:r>
              <a:rPr lang="en-US" sz="1400" dirty="0"/>
              <a:t>R</a:t>
            </a:r>
            <a:r>
              <a:rPr lang="en-US" sz="1400" dirty="0" smtClean="0"/>
              <a:t>ule </a:t>
            </a:r>
            <a:r>
              <a:rPr lang="en-US" sz="1400" dirty="0"/>
              <a:t>prohibits only the contradiction of a complete written contract. </a:t>
            </a:r>
            <a:r>
              <a:rPr lang="en-US" sz="1400" dirty="0" smtClean="0"/>
              <a:t> It does </a:t>
            </a:r>
            <a:r>
              <a:rPr lang="en-US" sz="1400" dirty="0"/>
              <a:t>not prohibit proof that the contract </a:t>
            </a:r>
            <a:r>
              <a:rPr lang="en-US" sz="1400" dirty="0" smtClean="0"/>
              <a:t>is incomplete or was subsequently, thereafter </a:t>
            </a:r>
            <a:r>
              <a:rPr lang="en-US" sz="1400" dirty="0"/>
              <a:t>modified or terminated.</a:t>
            </a:r>
          </a:p>
        </p:txBody>
      </p:sp>
    </p:spTree>
    <p:extLst>
      <p:ext uri="{BB962C8B-B14F-4D97-AF65-F5344CB8AC3E}">
        <p14:creationId xmlns:p14="http://schemas.microsoft.com/office/powerpoint/2010/main" val="12553551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88526"/>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800" b="1" i="1" dirty="0" err="1" smtClean="0">
                <a:solidFill>
                  <a:srgbClr val="006600"/>
                </a:solidFill>
              </a:rPr>
              <a:t>Parol</a:t>
            </a:r>
            <a:r>
              <a:rPr lang="en-US" sz="2800" b="1" i="1" dirty="0" smtClean="0">
                <a:solidFill>
                  <a:srgbClr val="006600"/>
                </a:solidFill>
              </a:rPr>
              <a:t> Evidence Rule –  </a:t>
            </a:r>
            <a:r>
              <a:rPr lang="en-US" sz="2800" b="1" i="1" dirty="0">
                <a:solidFill>
                  <a:srgbClr val="006600"/>
                </a:solidFill>
              </a:rPr>
              <a:t>Chart</a:t>
            </a:r>
          </a:p>
          <a:p>
            <a:pPr>
              <a:lnSpc>
                <a:spcPct val="77000"/>
              </a:lnSpc>
              <a:spcBef>
                <a:spcPts val="0"/>
              </a:spcBef>
              <a:defRPr/>
            </a:pPr>
            <a:endParaRPr lang="en-US" sz="1000" b="1" i="1" dirty="0"/>
          </a:p>
        </p:txBody>
      </p:sp>
      <p:pic>
        <p:nvPicPr>
          <p:cNvPr id="3" name="Picture 2"/>
          <p:cNvPicPr>
            <a:picLocks noChangeAspect="1"/>
          </p:cNvPicPr>
          <p:nvPr/>
        </p:nvPicPr>
        <p:blipFill>
          <a:blip r:embed="rId3"/>
          <a:stretch>
            <a:fillRect/>
          </a:stretch>
        </p:blipFill>
        <p:spPr>
          <a:xfrm>
            <a:off x="447663" y="1928202"/>
            <a:ext cx="8338028" cy="3739353"/>
          </a:xfrm>
          <a:prstGeom prst="rect">
            <a:avLst/>
          </a:prstGeom>
        </p:spPr>
      </p:pic>
    </p:spTree>
    <p:extLst>
      <p:ext uri="{BB962C8B-B14F-4D97-AF65-F5344CB8AC3E}">
        <p14:creationId xmlns:p14="http://schemas.microsoft.com/office/powerpoint/2010/main" val="11309100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5"/>
          <p:cNvSpPr>
            <a:spLocks noChangeArrowheads="1"/>
          </p:cNvSpPr>
          <p:nvPr/>
        </p:nvSpPr>
        <p:spPr bwMode="auto">
          <a:xfrm>
            <a:off x="381000" y="990600"/>
            <a:ext cx="8229600" cy="5486400"/>
          </a:xfrm>
          <a:prstGeom prst="rect">
            <a:avLst/>
          </a:prstGeom>
          <a:noFill/>
          <a:ln w="9525">
            <a:noFill/>
            <a:miter lim="800000"/>
            <a:headEnd/>
            <a:tailEnd/>
          </a:ln>
        </p:spPr>
        <p:txBody>
          <a:bodyPr/>
          <a:lstStyle/>
          <a:p>
            <a:pPr marL="342900" indent="-342900" algn="just">
              <a:spcBef>
                <a:spcPts val="0"/>
              </a:spcBef>
            </a:pPr>
            <a:r>
              <a:rPr lang="en-US" sz="3700" b="1" i="1" dirty="0" smtClean="0">
                <a:solidFill>
                  <a:srgbClr val="C00000"/>
                </a:solidFill>
              </a:rPr>
              <a:t>Class 07B - Thank </a:t>
            </a:r>
            <a:r>
              <a:rPr lang="en-US" sz="3700" b="1" i="1" dirty="0">
                <a:solidFill>
                  <a:srgbClr val="C00000"/>
                </a:solidFill>
              </a:rPr>
              <a:t>you for Coming</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2900" indent="-342900">
              <a:spcBef>
                <a:spcPct val="20000"/>
              </a:spcBef>
            </a:pPr>
            <a:endParaRPr lang="en-US" sz="2400" dirty="0">
              <a:solidFill>
                <a:srgbClr val="0033CC"/>
              </a:solidFill>
            </a:endParaRPr>
          </a:p>
        </p:txBody>
      </p:sp>
    </p:spTree>
    <p:extLst>
      <p:ext uri="{BB962C8B-B14F-4D97-AF65-F5344CB8AC3E}">
        <p14:creationId xmlns:p14="http://schemas.microsoft.com/office/powerpoint/2010/main" val="3524012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828136" y="1522566"/>
            <a:ext cx="7694762" cy="4450449"/>
          </a:xfrm>
          <a:prstGeom prst="rect">
            <a:avLst/>
          </a:prstGeom>
          <a:solidFill>
            <a:schemeClr val="accent3"/>
          </a:solidFill>
        </p:spPr>
        <p:txBody>
          <a:bodyPr wrap="square">
            <a:spAutoFit/>
          </a:bodyPr>
          <a:lstStyle/>
          <a:p>
            <a:pPr>
              <a:lnSpc>
                <a:spcPct val="80000"/>
              </a:lnSpc>
              <a:defRPr/>
            </a:pPr>
            <a:r>
              <a:rPr lang="en-US" sz="3200" b="1" dirty="0"/>
              <a:t>Last Time: What We Spoke About:</a:t>
            </a:r>
          </a:p>
          <a:p>
            <a:pPr>
              <a:lnSpc>
                <a:spcPct val="80000"/>
              </a:lnSpc>
              <a:defRPr/>
            </a:pPr>
            <a:endParaRPr lang="en-US" sz="600" b="1" dirty="0"/>
          </a:p>
          <a:p>
            <a:pPr>
              <a:lnSpc>
                <a:spcPct val="80000"/>
              </a:lnSpc>
              <a:defRPr/>
            </a:pPr>
            <a:endParaRPr lang="en-US" sz="600" b="1" dirty="0"/>
          </a:p>
          <a:p>
            <a:pPr>
              <a:defRPr/>
            </a:pPr>
            <a:endParaRPr lang="en-US" sz="600" b="1" dirty="0"/>
          </a:p>
          <a:p>
            <a:pPr>
              <a:buFont typeface="Arial" pitchFamily="34" charset="0"/>
              <a:buChar char="•"/>
              <a:defRPr/>
            </a:pPr>
            <a:r>
              <a:rPr lang="en-US" sz="2800" b="1" dirty="0">
                <a:solidFill>
                  <a:srgbClr val="002060"/>
                </a:solidFill>
              </a:rPr>
              <a:t> Consideration</a:t>
            </a:r>
          </a:p>
          <a:p>
            <a:pPr algn="ctr">
              <a:defRPr/>
            </a:pPr>
            <a:r>
              <a:rPr lang="en-US" b="1" i="1" dirty="0">
                <a:solidFill>
                  <a:srgbClr val="C00000"/>
                </a:solidFill>
              </a:rPr>
              <a:t>Part One: Definitions / General Principals / Exceptions</a:t>
            </a:r>
          </a:p>
          <a:p>
            <a:pPr>
              <a:buFont typeface="Arial" pitchFamily="34" charset="0"/>
              <a:buChar char="•"/>
              <a:defRPr/>
            </a:pPr>
            <a:endParaRPr lang="en-US" sz="600"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r>
              <a:rPr lang="en-US" sz="2800" b="1" dirty="0">
                <a:solidFill>
                  <a:srgbClr val="002060"/>
                </a:solidFill>
              </a:rPr>
              <a:t> Legality</a:t>
            </a:r>
          </a:p>
          <a:p>
            <a:pPr>
              <a:defRPr/>
            </a:pPr>
            <a:r>
              <a:rPr lang="en-US" b="1" i="1" dirty="0">
                <a:solidFill>
                  <a:srgbClr val="C00000"/>
                </a:solidFill>
              </a:rPr>
              <a:t>  Part Two: Definitions / General Principals</a:t>
            </a:r>
          </a:p>
          <a:p>
            <a:pPr>
              <a:defRPr/>
            </a:pPr>
            <a:endParaRPr lang="en-US" sz="600" b="1" i="1" dirty="0">
              <a:solidFill>
                <a:srgbClr val="C00000"/>
              </a:solidFill>
            </a:endParaRPr>
          </a:p>
          <a:p>
            <a:pPr>
              <a:defRPr/>
            </a:pPr>
            <a:endParaRPr lang="en-US" sz="600" b="1" i="1" dirty="0">
              <a:solidFill>
                <a:srgbClr val="C00000"/>
              </a:solidFill>
            </a:endParaRPr>
          </a:p>
          <a:p>
            <a:pPr>
              <a:buFont typeface="Arial" pitchFamily="34" charset="0"/>
              <a:buChar char="•"/>
              <a:defRPr/>
            </a:pPr>
            <a:r>
              <a:rPr lang="en-US" sz="2800" b="1" dirty="0">
                <a:solidFill>
                  <a:srgbClr val="002060"/>
                </a:solidFill>
              </a:rPr>
              <a:t> Public Policy</a:t>
            </a:r>
          </a:p>
          <a:p>
            <a:pPr algn="ctr">
              <a:defRPr/>
            </a:pPr>
            <a:r>
              <a:rPr lang="en-US" b="1" i="1" dirty="0">
                <a:solidFill>
                  <a:srgbClr val="C00000"/>
                </a:solidFill>
              </a:rPr>
              <a:t> Part Three: Definitions / Public Welfare Agreements / Violations</a:t>
            </a:r>
            <a:endParaRPr lang="en-US" b="1" dirty="0">
              <a:solidFill>
                <a:srgbClr val="002060"/>
              </a:solidFill>
            </a:endParaRPr>
          </a:p>
          <a:p>
            <a:pPr>
              <a:defRPr/>
            </a:pPr>
            <a:endParaRPr lang="en-US" sz="400" b="1" dirty="0">
              <a:solidFill>
                <a:srgbClr val="002060"/>
              </a:solidFill>
            </a:endParaRPr>
          </a:p>
          <a:p>
            <a:pPr>
              <a:buFont typeface="Arial" pitchFamily="34" charset="0"/>
              <a:buChar char="•"/>
              <a:defRPr/>
            </a:pPr>
            <a:r>
              <a:rPr lang="en-US" sz="2800" b="1" dirty="0">
                <a:solidFill>
                  <a:srgbClr val="002060"/>
                </a:solidFill>
              </a:rPr>
              <a:t> </a:t>
            </a:r>
            <a:r>
              <a:rPr lang="en-US" sz="2800" b="1" dirty="0">
                <a:solidFill>
                  <a:srgbClr val="000066"/>
                </a:solidFill>
              </a:rPr>
              <a:t>Class Case </a:t>
            </a:r>
            <a:r>
              <a:rPr lang="en-US" sz="2400" b="1" dirty="0">
                <a:solidFill>
                  <a:srgbClr val="000066"/>
                </a:solidFill>
              </a:rPr>
              <a:t>– Allegheny College v. National</a:t>
            </a:r>
          </a:p>
          <a:p>
            <a:pPr algn="ctr">
              <a:defRPr/>
            </a:pPr>
            <a:r>
              <a:rPr lang="en-US" sz="2400" b="1" dirty="0">
                <a:solidFill>
                  <a:srgbClr val="000066"/>
                </a:solidFill>
              </a:rPr>
              <a:t>Chautauqua County Bank</a:t>
            </a:r>
          </a:p>
          <a:p>
            <a:pPr algn="ctr">
              <a:defRPr/>
            </a:pPr>
            <a:r>
              <a:rPr lang="en-US" sz="2400" b="1" i="1" dirty="0">
                <a:solidFill>
                  <a:srgbClr val="C00000"/>
                </a:solidFill>
              </a:rPr>
              <a:t>     </a:t>
            </a:r>
            <a:r>
              <a:rPr lang="en-US" b="1" i="1" dirty="0">
                <a:solidFill>
                  <a:srgbClr val="C00000"/>
                </a:solidFill>
              </a:rPr>
              <a:t>Consideration as a Condition of Contract</a:t>
            </a:r>
            <a:endParaRPr lang="en-US" b="1"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828136" y="1522566"/>
            <a:ext cx="7694762" cy="4565865"/>
          </a:xfrm>
          <a:prstGeom prst="rect">
            <a:avLst/>
          </a:prstGeom>
          <a:solidFill>
            <a:schemeClr val="accent3"/>
          </a:solidFill>
        </p:spPr>
        <p:txBody>
          <a:bodyPr wrap="square">
            <a:spAutoFit/>
          </a:body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3200" b="1" dirty="0">
                <a:solidFill>
                  <a:srgbClr val="008000"/>
                </a:solidFill>
              </a:rPr>
              <a:t>Contract Rules and Interpretation</a:t>
            </a:r>
          </a:p>
          <a:p>
            <a:pPr>
              <a:lnSpc>
                <a:spcPct val="90000"/>
              </a:lnSpc>
              <a:defRPr/>
            </a:pPr>
            <a:endParaRPr lang="en-US" sz="600" b="1" dirty="0"/>
          </a:p>
          <a:p>
            <a:pPr>
              <a:lnSpc>
                <a:spcPct val="90000"/>
              </a:lnSpc>
              <a:buFont typeface="Arial" pitchFamily="34" charset="0"/>
              <a:buChar char="•"/>
              <a:defRPr/>
            </a:pPr>
            <a:r>
              <a:rPr lang="en-US" sz="2800" b="1" dirty="0">
                <a:solidFill>
                  <a:srgbClr val="002060"/>
                </a:solidFill>
              </a:rPr>
              <a:t> Statute of Frauds</a:t>
            </a:r>
          </a:p>
          <a:p>
            <a:pPr algn="ctr">
              <a:lnSpc>
                <a:spcPct val="90000"/>
              </a:lnSpc>
              <a:defRPr/>
            </a:pPr>
            <a:r>
              <a:rPr lang="en-US" sz="1700" b="1" i="1" dirty="0">
                <a:solidFill>
                  <a:srgbClr val="C00000"/>
                </a:solidFill>
              </a:rPr>
              <a:t>Part One: Definitions / Oral and Written Contracts / Non Compliance</a:t>
            </a:r>
          </a:p>
          <a:p>
            <a:pPr>
              <a:lnSpc>
                <a:spcPct val="90000"/>
              </a:lnSpc>
              <a:buFont typeface="Arial" pitchFamily="34" charset="0"/>
              <a:buChar char="•"/>
              <a:defRPr/>
            </a:pPr>
            <a:endParaRPr lang="en-US" sz="600" b="1" dirty="0">
              <a:solidFill>
                <a:srgbClr val="002060"/>
              </a:solidFill>
            </a:endParaRPr>
          </a:p>
          <a:p>
            <a:pPr>
              <a:lnSpc>
                <a:spcPct val="90000"/>
              </a:lnSpc>
              <a:buFont typeface="Arial" pitchFamily="34" charset="0"/>
              <a:buChar char="•"/>
              <a:defRPr/>
            </a:pPr>
            <a:endParaRPr lang="en-US" sz="600" b="1" dirty="0">
              <a:solidFill>
                <a:srgbClr val="002060"/>
              </a:solidFill>
            </a:endParaRPr>
          </a:p>
          <a:p>
            <a:pPr>
              <a:lnSpc>
                <a:spcPct val="90000"/>
              </a:lnSpc>
              <a:buFont typeface="Arial" pitchFamily="34" charset="0"/>
              <a:buChar char="•"/>
              <a:defRPr/>
            </a:pPr>
            <a:r>
              <a:rPr lang="en-US" sz="2800" b="1" dirty="0">
                <a:solidFill>
                  <a:srgbClr val="002060"/>
                </a:solidFill>
              </a:rPr>
              <a:t> Parole Evidence </a:t>
            </a:r>
            <a:r>
              <a:rPr lang="en-US" sz="2800" b="1" dirty="0" smtClean="0">
                <a:solidFill>
                  <a:srgbClr val="002060"/>
                </a:solidFill>
              </a:rPr>
              <a:t>Rule</a:t>
            </a:r>
            <a:endParaRPr lang="en-US" sz="2800" b="1" dirty="0">
              <a:solidFill>
                <a:srgbClr val="002060"/>
              </a:solidFill>
            </a:endParaRPr>
          </a:p>
          <a:p>
            <a:pPr>
              <a:lnSpc>
                <a:spcPct val="90000"/>
              </a:lnSpc>
              <a:defRPr/>
            </a:pPr>
            <a:r>
              <a:rPr lang="en-US" b="1" i="1" dirty="0">
                <a:solidFill>
                  <a:srgbClr val="C00000"/>
                </a:solidFill>
              </a:rPr>
              <a:t>  Part Two: Definitions / Exclusion / Non Application</a:t>
            </a:r>
          </a:p>
          <a:p>
            <a:pPr>
              <a:lnSpc>
                <a:spcPct val="90000"/>
              </a:lnSpc>
              <a:defRPr/>
            </a:pPr>
            <a:endParaRPr lang="en-US" sz="600" b="1" i="1" dirty="0">
              <a:solidFill>
                <a:srgbClr val="C00000"/>
              </a:solidFill>
            </a:endParaRPr>
          </a:p>
          <a:p>
            <a:pPr>
              <a:lnSpc>
                <a:spcPct val="90000"/>
              </a:lnSpc>
              <a:defRPr/>
            </a:pPr>
            <a:endParaRPr lang="en-US" sz="600" b="1" i="1" dirty="0">
              <a:solidFill>
                <a:srgbClr val="C00000"/>
              </a:solidFill>
            </a:endParaRPr>
          </a:p>
          <a:p>
            <a:pPr>
              <a:lnSpc>
                <a:spcPct val="90000"/>
              </a:lnSpc>
              <a:buFont typeface="Arial" pitchFamily="34" charset="0"/>
              <a:buChar char="•"/>
              <a:defRPr/>
            </a:pPr>
            <a:r>
              <a:rPr lang="en-US" sz="2800" b="1" dirty="0">
                <a:solidFill>
                  <a:srgbClr val="002060"/>
                </a:solidFill>
              </a:rPr>
              <a:t> Rules of Construction</a:t>
            </a:r>
          </a:p>
          <a:p>
            <a:pPr algn="ctr">
              <a:lnSpc>
                <a:spcPct val="90000"/>
              </a:lnSpc>
              <a:defRPr/>
            </a:pPr>
            <a:r>
              <a:rPr lang="en-US" b="1" i="1" dirty="0">
                <a:solidFill>
                  <a:srgbClr val="C00000"/>
                </a:solidFill>
              </a:rPr>
              <a:t> </a:t>
            </a:r>
            <a:r>
              <a:rPr lang="en-US" sz="1700" b="1" i="1" dirty="0">
                <a:solidFill>
                  <a:srgbClr val="C00000"/>
                </a:solidFill>
              </a:rPr>
              <a:t>Part Three: Definitions / Intent / Four Corners / Terms / Conduct</a:t>
            </a:r>
            <a:endParaRPr lang="en-US" sz="1700" b="1" dirty="0">
              <a:solidFill>
                <a:srgbClr val="002060"/>
              </a:solidFill>
            </a:endParaRPr>
          </a:p>
          <a:p>
            <a:pPr>
              <a:lnSpc>
                <a:spcPct val="90000"/>
              </a:lnSpc>
              <a:defRPr/>
            </a:pPr>
            <a:endParaRPr lang="en-US" sz="400" b="1" dirty="0">
              <a:solidFill>
                <a:srgbClr val="002060"/>
              </a:solidFill>
            </a:endParaRPr>
          </a:p>
          <a:p>
            <a:pPr algn="ctr">
              <a:lnSpc>
                <a:spcPct val="90000"/>
              </a:lnSpc>
              <a:buFont typeface="Arial" pitchFamily="34" charset="0"/>
              <a:buChar char="•"/>
              <a:defRPr/>
            </a:pPr>
            <a:r>
              <a:rPr lang="en-US" sz="2800" b="1" dirty="0">
                <a:solidFill>
                  <a:srgbClr val="002060"/>
                </a:solidFill>
              </a:rPr>
              <a:t> </a:t>
            </a:r>
            <a:r>
              <a:rPr lang="en-US" sz="2800" b="1" dirty="0">
                <a:solidFill>
                  <a:srgbClr val="000066"/>
                </a:solidFill>
              </a:rPr>
              <a:t>Class Case </a:t>
            </a:r>
            <a:r>
              <a:rPr lang="en-US" sz="2400" b="1" dirty="0">
                <a:solidFill>
                  <a:srgbClr val="000066"/>
                </a:solidFill>
              </a:rPr>
              <a:t>– Bethlehem Steel v. Turner Construction Company</a:t>
            </a:r>
          </a:p>
          <a:p>
            <a:pPr algn="ctr">
              <a:lnSpc>
                <a:spcPct val="90000"/>
              </a:lnSpc>
              <a:defRPr/>
            </a:pPr>
            <a:r>
              <a:rPr lang="en-US" sz="2400" b="1" i="1" dirty="0">
                <a:solidFill>
                  <a:srgbClr val="C00000"/>
                </a:solidFill>
              </a:rPr>
              <a:t>     </a:t>
            </a:r>
            <a:r>
              <a:rPr lang="en-US" b="1" i="1" dirty="0">
                <a:solidFill>
                  <a:srgbClr val="C00000"/>
                </a:solidFill>
              </a:rPr>
              <a:t>Contracts Viewed from their Four Corners</a:t>
            </a:r>
            <a:endParaRPr lang="en-US" b="1" dirty="0">
              <a:solidFill>
                <a:srgbClr val="C00000"/>
              </a:solidFill>
            </a:endParaRPr>
          </a:p>
        </p:txBody>
      </p:sp>
    </p:spTree>
    <p:extLst>
      <p:ext uri="{BB962C8B-B14F-4D97-AF65-F5344CB8AC3E}">
        <p14:creationId xmlns:p14="http://schemas.microsoft.com/office/powerpoint/2010/main" val="1748223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endParaRPr lang="en-US" sz="3600" b="1" i="1" dirty="0">
              <a:solidFill>
                <a:srgbClr val="0308C9"/>
              </a:solidFill>
            </a:endParaRPr>
          </a:p>
          <a:p>
            <a:pPr marL="342900" indent="-342900" algn="ctr">
              <a:lnSpc>
                <a:spcPct val="120000"/>
              </a:lnSpc>
              <a:spcBef>
                <a:spcPts val="0"/>
              </a:spcBef>
              <a:defRPr/>
            </a:pPr>
            <a:r>
              <a:rPr lang="en-US" sz="3600" b="1" i="1" dirty="0">
                <a:solidFill>
                  <a:srgbClr val="0308C9"/>
                </a:solidFill>
              </a:rPr>
              <a:t>Contract Rules and Interpretation</a:t>
            </a:r>
          </a:p>
          <a:p>
            <a:pPr algn="ctr">
              <a:lnSpc>
                <a:spcPct val="120000"/>
              </a:lnSpc>
              <a:spcBef>
                <a:spcPts val="0"/>
              </a:spcBef>
              <a:defRPr/>
            </a:pPr>
            <a:r>
              <a:rPr lang="en-US" sz="3200" b="1" i="1" dirty="0">
                <a:solidFill>
                  <a:srgbClr val="008000"/>
                </a:solidFill>
              </a:rPr>
              <a:t>Generally - Definitions</a:t>
            </a:r>
          </a:p>
          <a:p>
            <a:pPr marL="342900" indent="-342900">
              <a:lnSpc>
                <a:spcPct val="120000"/>
              </a:lnSpc>
              <a:spcBef>
                <a:spcPct val="20000"/>
              </a:spcBef>
              <a:defRPr/>
            </a:pPr>
            <a:endParaRPr lang="en-US" sz="10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4</a:t>
            </a:fld>
            <a:endParaRPr lang="en-US" dirty="0"/>
          </a:p>
        </p:txBody>
      </p:sp>
    </p:spTree>
    <p:extLst>
      <p:ext uri="{BB962C8B-B14F-4D97-AF65-F5344CB8AC3E}">
        <p14:creationId xmlns:p14="http://schemas.microsoft.com/office/powerpoint/2010/main" val="2951052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lnSpc>
                <a:spcPct val="75000"/>
              </a:lnSpc>
              <a:spcBef>
                <a:spcPct val="20000"/>
              </a:spcBef>
              <a:defRPr/>
            </a:pPr>
            <a:r>
              <a:rPr lang="en-US" sz="2800" b="1" i="1" dirty="0">
                <a:solidFill>
                  <a:srgbClr val="006600"/>
                </a:solidFill>
              </a:rPr>
              <a:t>Definition - Contract</a:t>
            </a:r>
          </a:p>
          <a:p>
            <a:pPr>
              <a:lnSpc>
                <a:spcPct val="75000"/>
              </a:lnSpc>
              <a:defRPr/>
            </a:pPr>
            <a:endParaRPr lang="en-US" sz="1000" b="1" i="1" dirty="0"/>
          </a:p>
          <a:p>
            <a:pPr algn="just">
              <a:lnSpc>
                <a:spcPct val="75000"/>
              </a:lnSpc>
              <a:defRPr/>
            </a:pPr>
            <a:endParaRPr lang="en-US" sz="800" b="1" i="1" dirty="0"/>
          </a:p>
          <a:p>
            <a:pPr marL="342900" indent="-342900" algn="just">
              <a:lnSpc>
                <a:spcPct val="130000"/>
              </a:lnSpc>
              <a:spcBef>
                <a:spcPts val="0"/>
              </a:spcBef>
              <a:defRPr/>
            </a:pPr>
            <a:r>
              <a:rPr lang="en-US" sz="2000" b="1" dirty="0"/>
              <a:t>Black’s Law Dictionary </a:t>
            </a:r>
            <a:r>
              <a:rPr lang="en-US" sz="2000" dirty="0"/>
              <a:t>defines the term </a:t>
            </a:r>
            <a:r>
              <a:rPr lang="en-US" sz="2000" b="1" dirty="0">
                <a:solidFill>
                  <a:srgbClr val="0308C9"/>
                </a:solidFill>
              </a:rPr>
              <a:t>“Contract” </a:t>
            </a:r>
            <a:r>
              <a:rPr lang="en-US" sz="2000" dirty="0"/>
              <a:t>as:</a:t>
            </a:r>
          </a:p>
          <a:p>
            <a:pPr marL="342900" indent="-342900" algn="just">
              <a:lnSpc>
                <a:spcPct val="130000"/>
              </a:lnSpc>
              <a:spcBef>
                <a:spcPts val="0"/>
              </a:spcBef>
              <a:defRPr/>
            </a:pPr>
            <a:endParaRPr lang="en-US" sz="1000" dirty="0"/>
          </a:p>
          <a:p>
            <a:pPr algn="just">
              <a:lnSpc>
                <a:spcPct val="130000"/>
              </a:lnSpc>
              <a:spcBef>
                <a:spcPts val="0"/>
              </a:spcBef>
              <a:defRPr/>
            </a:pPr>
            <a:r>
              <a:rPr lang="en-US" sz="2600" b="1" i="1" dirty="0">
                <a:solidFill>
                  <a:srgbClr val="C00000"/>
                </a:solidFill>
              </a:rPr>
              <a:t>“An agreement between </a:t>
            </a:r>
          </a:p>
          <a:p>
            <a:pPr algn="just">
              <a:lnSpc>
                <a:spcPct val="130000"/>
              </a:lnSpc>
              <a:spcBef>
                <a:spcPts val="0"/>
              </a:spcBef>
              <a:defRPr/>
            </a:pPr>
            <a:r>
              <a:rPr lang="en-US" sz="2600" b="1" i="1" dirty="0">
                <a:solidFill>
                  <a:srgbClr val="C00000"/>
                </a:solidFill>
              </a:rPr>
              <a:t>two or more parties </a:t>
            </a:r>
          </a:p>
          <a:p>
            <a:pPr algn="just">
              <a:lnSpc>
                <a:spcPct val="130000"/>
              </a:lnSpc>
              <a:spcBef>
                <a:spcPts val="0"/>
              </a:spcBef>
              <a:defRPr/>
            </a:pPr>
            <a:r>
              <a:rPr lang="en-US" sz="2600" b="1" i="1" dirty="0">
                <a:solidFill>
                  <a:srgbClr val="C00000"/>
                </a:solidFill>
              </a:rPr>
              <a:t>creating obligations </a:t>
            </a:r>
          </a:p>
          <a:p>
            <a:pPr algn="just">
              <a:lnSpc>
                <a:spcPct val="130000"/>
              </a:lnSpc>
              <a:spcBef>
                <a:spcPts val="0"/>
              </a:spcBef>
              <a:defRPr/>
            </a:pPr>
            <a:r>
              <a:rPr lang="en-US" sz="2600" b="1" i="1" dirty="0">
                <a:solidFill>
                  <a:srgbClr val="C00000"/>
                </a:solidFill>
              </a:rPr>
              <a:t>that are enforceable </a:t>
            </a:r>
          </a:p>
          <a:p>
            <a:pPr algn="just">
              <a:lnSpc>
                <a:spcPct val="130000"/>
              </a:lnSpc>
              <a:spcBef>
                <a:spcPts val="0"/>
              </a:spcBef>
              <a:defRPr/>
            </a:pPr>
            <a:r>
              <a:rPr lang="en-US" sz="2600" b="1" i="1" dirty="0">
                <a:solidFill>
                  <a:srgbClr val="C00000"/>
                </a:solidFill>
              </a:rPr>
              <a:t>or otherwise recognizable </a:t>
            </a:r>
          </a:p>
          <a:p>
            <a:pPr algn="just">
              <a:lnSpc>
                <a:spcPct val="130000"/>
              </a:lnSpc>
              <a:spcBef>
                <a:spcPts val="0"/>
              </a:spcBef>
              <a:defRPr/>
            </a:pPr>
            <a:r>
              <a:rPr lang="en-US" sz="2600" b="1" i="1" dirty="0">
                <a:solidFill>
                  <a:srgbClr val="C00000"/>
                </a:solidFill>
              </a:rPr>
              <a:t>at law.”</a:t>
            </a:r>
            <a:endParaRPr lang="en-US" sz="2000" b="1" i="1" dirty="0">
              <a:solidFill>
                <a:srgbClr val="C00000"/>
              </a:solidFill>
            </a:endParaRPr>
          </a:p>
          <a:p>
            <a:pPr algn="just">
              <a:lnSpc>
                <a:spcPct val="95000"/>
              </a:lnSpc>
              <a:spcBef>
                <a:spcPct val="20000"/>
              </a:spcBef>
              <a:defRPr/>
            </a:pPr>
            <a:endParaRPr lang="en-US" sz="1000" b="1" i="1" dirty="0">
              <a:solidFill>
                <a:srgbClr val="C00000"/>
              </a:solidFill>
            </a:endParaRPr>
          </a:p>
        </p:txBody>
      </p:sp>
      <p:sp>
        <p:nvSpPr>
          <p:cNvPr id="3" name="Slide Number Placeholder 2"/>
          <p:cNvSpPr>
            <a:spLocks noGrp="1"/>
          </p:cNvSpPr>
          <p:nvPr>
            <p:ph type="sldNum" sz="quarter" idx="4294967295"/>
          </p:nvPr>
        </p:nvSpPr>
        <p:spPr/>
        <p:txBody>
          <a:bodyPr/>
          <a:lstStyle/>
          <a:p>
            <a:pPr>
              <a:defRPr/>
            </a:pPr>
            <a:fld id="{B65D0F76-24EF-4F3B-BC83-A9C3E2996108}" type="slidenum">
              <a:rPr lang="en-US" smtClean="0"/>
              <a:pPr>
                <a:defRPr/>
              </a:pPr>
              <a:t>5</a:t>
            </a:fld>
            <a:endParaRPr lang="en-US"/>
          </a:p>
        </p:txBody>
      </p:sp>
      <p:pic>
        <p:nvPicPr>
          <p:cNvPr id="4"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5803138" y="2707258"/>
            <a:ext cx="2901950" cy="3009900"/>
          </a:xfrm>
          <a:prstGeom prst="rect">
            <a:avLst/>
          </a:prstGeom>
          <a:noFill/>
          <a:ln w="9525">
            <a:noFill/>
            <a:miter lim="800000"/>
            <a:headEnd/>
            <a:tailEnd/>
          </a:ln>
        </p:spPr>
      </p:pic>
    </p:spTree>
    <p:extLst>
      <p:ext uri="{BB962C8B-B14F-4D97-AF65-F5344CB8AC3E}">
        <p14:creationId xmlns:p14="http://schemas.microsoft.com/office/powerpoint/2010/main" val="978063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lnSpc>
                <a:spcPct val="75000"/>
              </a:lnSpc>
              <a:spcBef>
                <a:spcPct val="20000"/>
              </a:spcBef>
              <a:defRPr/>
            </a:pPr>
            <a:r>
              <a:rPr lang="en-US" sz="2800" b="1" i="1" dirty="0">
                <a:solidFill>
                  <a:srgbClr val="006600"/>
                </a:solidFill>
              </a:rPr>
              <a:t>Definition - Elements of a Contract</a:t>
            </a: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400" b="1" dirty="0"/>
              <a:t>In Accordance with Common Law, the </a:t>
            </a:r>
            <a:r>
              <a:rPr lang="en-US" sz="2400" b="1" dirty="0">
                <a:solidFill>
                  <a:srgbClr val="0308C9"/>
                </a:solidFill>
              </a:rPr>
              <a:t>Elements of a Contract </a:t>
            </a:r>
            <a:r>
              <a:rPr lang="en-US" sz="2400" b="1" dirty="0"/>
              <a:t>include:</a:t>
            </a:r>
            <a:endParaRPr lang="en-US" sz="2400" dirty="0"/>
          </a:p>
          <a:p>
            <a:pPr marL="342900" indent="-342900" algn="just">
              <a:lnSpc>
                <a:spcPct val="130000"/>
              </a:lnSpc>
              <a:spcBef>
                <a:spcPts val="0"/>
              </a:spcBef>
              <a:defRPr/>
            </a:pPr>
            <a:endParaRPr lang="en-US" sz="1000" dirty="0"/>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Agreement,</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Between Competent Parties,</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Based on Genuine Assent,</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Supported by Consideration,</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for Lawful Purpose Subject Matter,</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in Legal Form.</a:t>
            </a:r>
            <a:endParaRPr lang="en-US" sz="1000" b="1" i="1" dirty="0">
              <a:solidFill>
                <a:srgbClr val="C00000"/>
              </a:solidFill>
            </a:endParaRPr>
          </a:p>
        </p:txBody>
      </p:sp>
    </p:spTree>
    <p:extLst>
      <p:ext uri="{BB962C8B-B14F-4D97-AF65-F5344CB8AC3E}">
        <p14:creationId xmlns:p14="http://schemas.microsoft.com/office/powerpoint/2010/main" val="1162862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endParaRPr lang="en-US" sz="3600" b="1" i="1" dirty="0">
              <a:solidFill>
                <a:srgbClr val="0308C9"/>
              </a:solidFill>
            </a:endParaRPr>
          </a:p>
          <a:p>
            <a:pPr marL="342900" indent="-342900" algn="ctr">
              <a:lnSpc>
                <a:spcPct val="120000"/>
              </a:lnSpc>
              <a:spcBef>
                <a:spcPts val="0"/>
              </a:spcBef>
              <a:defRPr/>
            </a:pPr>
            <a:r>
              <a:rPr lang="en-US" sz="3600" b="1" i="1" dirty="0">
                <a:solidFill>
                  <a:srgbClr val="0308C9"/>
                </a:solidFill>
              </a:rPr>
              <a:t>Contract Rules and Interpretation</a:t>
            </a:r>
          </a:p>
          <a:p>
            <a:pPr algn="ctr">
              <a:lnSpc>
                <a:spcPct val="120000"/>
              </a:lnSpc>
              <a:spcBef>
                <a:spcPts val="0"/>
              </a:spcBef>
              <a:defRPr/>
            </a:pPr>
            <a:r>
              <a:rPr lang="en-US" sz="3200" b="1" i="1" dirty="0">
                <a:solidFill>
                  <a:srgbClr val="008000"/>
                </a:solidFill>
              </a:rPr>
              <a:t>Generally – Oral and Written Contracts</a:t>
            </a:r>
          </a:p>
          <a:p>
            <a:pPr marL="342900" indent="-342900">
              <a:lnSpc>
                <a:spcPct val="120000"/>
              </a:lnSpc>
              <a:spcBef>
                <a:spcPct val="20000"/>
              </a:spcBef>
              <a:defRPr/>
            </a:pPr>
            <a:endParaRPr lang="en-US" sz="10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7</a:t>
            </a:fld>
            <a:endParaRPr lang="en-US" dirty="0"/>
          </a:p>
        </p:txBody>
      </p:sp>
    </p:spTree>
    <p:extLst>
      <p:ext uri="{BB962C8B-B14F-4D97-AF65-F5344CB8AC3E}">
        <p14:creationId xmlns:p14="http://schemas.microsoft.com/office/powerpoint/2010/main" val="1199416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62643"/>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800" b="1" i="1" dirty="0">
                <a:solidFill>
                  <a:srgbClr val="006600"/>
                </a:solidFill>
              </a:rPr>
              <a:t>Generally – Oral and Written Contracts</a:t>
            </a:r>
          </a:p>
          <a:p>
            <a:pPr algn="just">
              <a:lnSpc>
                <a:spcPct val="90000"/>
              </a:lnSpc>
              <a:spcBef>
                <a:spcPts val="0"/>
              </a:spcBef>
            </a:pPr>
            <a:endParaRPr lang="en-US" sz="500" b="1" i="1" dirty="0">
              <a:solidFill>
                <a:srgbClr val="C00000"/>
              </a:solidFill>
            </a:endParaRPr>
          </a:p>
          <a:p>
            <a:pPr algn="just">
              <a:lnSpc>
                <a:spcPct val="87000"/>
              </a:lnSpc>
              <a:spcBef>
                <a:spcPts val="0"/>
              </a:spcBef>
            </a:pPr>
            <a:r>
              <a:rPr lang="en-US" sz="1600" b="1" i="1" dirty="0">
                <a:solidFill>
                  <a:srgbClr val="C00000"/>
                </a:solidFill>
              </a:rPr>
              <a:t>Oral or Written:</a:t>
            </a:r>
            <a:r>
              <a:rPr lang="en-US" sz="1600" dirty="0"/>
              <a:t> Contracts in most situations can be an oral or written agreement. </a:t>
            </a:r>
          </a:p>
          <a:p>
            <a:pPr>
              <a:lnSpc>
                <a:spcPct val="87000"/>
              </a:lnSpc>
              <a:spcBef>
                <a:spcPts val="0"/>
              </a:spcBef>
            </a:pPr>
            <a:endParaRPr lang="en-US" sz="500" dirty="0"/>
          </a:p>
          <a:p>
            <a:pPr algn="just">
              <a:lnSpc>
                <a:spcPct val="87000"/>
              </a:lnSpc>
              <a:spcBef>
                <a:spcPts val="0"/>
              </a:spcBef>
            </a:pPr>
            <a:r>
              <a:rPr lang="en-US" sz="1600" b="1" i="1" dirty="0">
                <a:solidFill>
                  <a:srgbClr val="C00000"/>
                </a:solidFill>
              </a:rPr>
              <a:t>Oral Contracts:</a:t>
            </a:r>
            <a:r>
              <a:rPr lang="en-US" sz="1600" dirty="0"/>
              <a:t>  Unless otherwise required by law, a contract does not have to be in writing to be a binding and enforceable legal obligation. </a:t>
            </a:r>
          </a:p>
          <a:p>
            <a:pPr>
              <a:lnSpc>
                <a:spcPct val="87000"/>
              </a:lnSpc>
              <a:spcBef>
                <a:spcPts val="0"/>
              </a:spcBef>
            </a:pPr>
            <a:endParaRPr lang="en-US" sz="500" dirty="0"/>
          </a:p>
          <a:p>
            <a:pPr algn="just">
              <a:lnSpc>
                <a:spcPct val="87000"/>
              </a:lnSpc>
              <a:spcBef>
                <a:spcPts val="0"/>
              </a:spcBef>
            </a:pPr>
            <a:r>
              <a:rPr lang="en-US" sz="1600" b="1" i="1" dirty="0">
                <a:solidFill>
                  <a:srgbClr val="C00000"/>
                </a:solidFill>
              </a:rPr>
              <a:t>Written Contracts:</a:t>
            </a:r>
            <a:r>
              <a:rPr lang="en-US" sz="1600" dirty="0"/>
              <a:t>  Although it is always a good idea to make contractual agreements in writing (as such tends to reduce confusion) under certain legal requirements sometimes contracts are mandated to be in writing.</a:t>
            </a:r>
          </a:p>
          <a:p>
            <a:pPr>
              <a:lnSpc>
                <a:spcPct val="87000"/>
              </a:lnSpc>
              <a:spcBef>
                <a:spcPts val="0"/>
              </a:spcBef>
            </a:pPr>
            <a:endParaRPr lang="en-US" sz="500" dirty="0"/>
          </a:p>
          <a:p>
            <a:pPr algn="just">
              <a:lnSpc>
                <a:spcPct val="87000"/>
              </a:lnSpc>
              <a:spcBef>
                <a:spcPts val="0"/>
              </a:spcBef>
            </a:pPr>
            <a:r>
              <a:rPr lang="en-US" sz="1400" b="1" i="1" dirty="0" smtClean="0">
                <a:solidFill>
                  <a:srgbClr val="0308C9"/>
                </a:solidFill>
              </a:rPr>
              <a:t>Parole Evidence Rule: </a:t>
            </a:r>
            <a:r>
              <a:rPr lang="en-US" sz="1400" dirty="0"/>
              <a:t>The general rule is that </a:t>
            </a:r>
            <a:r>
              <a:rPr lang="en-US" sz="1400" dirty="0" err="1"/>
              <a:t>parol</a:t>
            </a:r>
            <a:r>
              <a:rPr lang="en-US" sz="1400" dirty="0"/>
              <a:t> or extrinsic evidence will not be allowed into evidence </a:t>
            </a:r>
            <a:r>
              <a:rPr lang="en-US" sz="1400" dirty="0" smtClean="0"/>
              <a:t>to add </a:t>
            </a:r>
            <a:r>
              <a:rPr lang="en-US" sz="1400" dirty="0"/>
              <a:t>to, modify, or contradict the terms of a written contract that is fully </a:t>
            </a:r>
            <a:r>
              <a:rPr lang="en-US" sz="1400" dirty="0" smtClean="0"/>
              <a:t>integrated </a:t>
            </a:r>
            <a:r>
              <a:rPr lang="en-US" sz="1400" dirty="0"/>
              <a:t>or complete on its </a:t>
            </a:r>
            <a:r>
              <a:rPr lang="en-US" sz="1400" dirty="0" smtClean="0"/>
              <a:t>face.</a:t>
            </a:r>
          </a:p>
          <a:p>
            <a:pPr algn="just">
              <a:lnSpc>
                <a:spcPct val="87000"/>
              </a:lnSpc>
              <a:spcBef>
                <a:spcPts val="0"/>
              </a:spcBef>
            </a:pPr>
            <a:endParaRPr lang="en-US" sz="500" dirty="0"/>
          </a:p>
          <a:p>
            <a:pPr algn="just">
              <a:lnSpc>
                <a:spcPct val="87000"/>
              </a:lnSpc>
              <a:spcBef>
                <a:spcPts val="0"/>
              </a:spcBef>
            </a:pPr>
            <a:r>
              <a:rPr lang="en-US" sz="1400" b="1" i="1" dirty="0" smtClean="0">
                <a:solidFill>
                  <a:srgbClr val="0308C9"/>
                </a:solidFill>
              </a:rPr>
              <a:t>Definition:</a:t>
            </a:r>
            <a:r>
              <a:rPr lang="en-US" sz="1400" dirty="0" smtClean="0"/>
              <a:t> Blacks law dictionary defines </a:t>
            </a:r>
            <a:r>
              <a:rPr lang="en-US" sz="1400" b="1" i="1" dirty="0" smtClean="0"/>
              <a:t>“</a:t>
            </a:r>
            <a:r>
              <a:rPr lang="en-US" sz="1400" b="1" i="1" dirty="0" err="1" smtClean="0"/>
              <a:t>parol</a:t>
            </a:r>
            <a:r>
              <a:rPr lang="en-US" sz="1400" b="1" i="1" dirty="0" smtClean="0"/>
              <a:t> evidence” </a:t>
            </a:r>
            <a:r>
              <a:rPr lang="en-US" sz="1400" dirty="0" smtClean="0"/>
              <a:t>as </a:t>
            </a:r>
            <a:r>
              <a:rPr lang="en-US" sz="1400" b="1" i="1" dirty="0" smtClean="0">
                <a:solidFill>
                  <a:srgbClr val="C00000"/>
                </a:solidFill>
              </a:rPr>
              <a:t>“evidence of oral statements” </a:t>
            </a:r>
            <a:r>
              <a:rPr lang="en-US" sz="1400" dirty="0" smtClean="0"/>
              <a:t>and </a:t>
            </a:r>
            <a:r>
              <a:rPr lang="en-US" sz="1400" b="1" i="1" dirty="0" smtClean="0"/>
              <a:t>“extrinsic evidence” </a:t>
            </a:r>
            <a:r>
              <a:rPr lang="en-US" sz="1400" dirty="0" smtClean="0"/>
              <a:t>as </a:t>
            </a:r>
            <a:r>
              <a:rPr lang="en-US" sz="1400" b="1" i="1" dirty="0" smtClean="0">
                <a:solidFill>
                  <a:srgbClr val="C00000"/>
                </a:solidFill>
              </a:rPr>
              <a:t>“evidence not appearing on the face of the contract which comes from other sources”.</a:t>
            </a:r>
          </a:p>
          <a:p>
            <a:pPr>
              <a:lnSpc>
                <a:spcPct val="87000"/>
              </a:lnSpc>
              <a:spcBef>
                <a:spcPts val="0"/>
              </a:spcBef>
            </a:pPr>
            <a:endParaRPr lang="en-US" sz="500" dirty="0"/>
          </a:p>
          <a:p>
            <a:pPr algn="just">
              <a:lnSpc>
                <a:spcPct val="87000"/>
              </a:lnSpc>
              <a:spcBef>
                <a:spcPts val="0"/>
              </a:spcBef>
            </a:pPr>
            <a:r>
              <a:rPr lang="en-US" sz="1400" b="1" i="1" dirty="0" smtClean="0">
                <a:solidFill>
                  <a:srgbClr val="0308C9"/>
                </a:solidFill>
              </a:rPr>
              <a:t>Exceptions:</a:t>
            </a:r>
            <a:r>
              <a:rPr lang="en-US" sz="1400" dirty="0" smtClean="0"/>
              <a:t> Evidence </a:t>
            </a:r>
            <a:r>
              <a:rPr lang="en-US" sz="1400" dirty="0"/>
              <a:t>of an alleged earlier oral or written </a:t>
            </a:r>
            <a:r>
              <a:rPr lang="en-US" sz="1400" dirty="0" smtClean="0"/>
              <a:t>agreement within </a:t>
            </a:r>
            <a:r>
              <a:rPr lang="en-US" sz="1400" dirty="0"/>
              <a:t>the scope of the fully integrated written contract or evidence of an alleged </a:t>
            </a:r>
            <a:r>
              <a:rPr lang="en-US" sz="1400" dirty="0" smtClean="0"/>
              <a:t>contemporaneous oral </a:t>
            </a:r>
            <a:r>
              <a:rPr lang="en-US" sz="1400" dirty="0"/>
              <a:t>agreement within the scope of the fully integrated written contract is </a:t>
            </a:r>
            <a:r>
              <a:rPr lang="en-US" sz="1400" dirty="0" smtClean="0"/>
              <a:t>inadmissible as </a:t>
            </a:r>
            <a:r>
              <a:rPr lang="en-US" sz="1400" dirty="0" err="1"/>
              <a:t>parol</a:t>
            </a:r>
            <a:r>
              <a:rPr lang="en-US" sz="1400" dirty="0"/>
              <a:t> evidence</a:t>
            </a:r>
            <a:r>
              <a:rPr lang="en-US" sz="1400" dirty="0" smtClean="0"/>
              <a:t>.  Additionally, </a:t>
            </a:r>
            <a:r>
              <a:rPr lang="en-US" sz="1400" dirty="0" err="1" smtClean="0"/>
              <a:t>Parol</a:t>
            </a:r>
            <a:r>
              <a:rPr lang="en-US" sz="1400" dirty="0" smtClean="0"/>
              <a:t> </a:t>
            </a:r>
            <a:r>
              <a:rPr lang="en-US" sz="1400" dirty="0"/>
              <a:t>evidence is </a:t>
            </a:r>
            <a:r>
              <a:rPr lang="en-US" sz="1400" dirty="0" smtClean="0"/>
              <a:t>also admissible </a:t>
            </a:r>
            <a:r>
              <a:rPr lang="en-US" sz="1400" dirty="0"/>
              <a:t>to show fraud, duress, or </a:t>
            </a:r>
            <a:r>
              <a:rPr lang="en-US" sz="1400" dirty="0" smtClean="0"/>
              <a:t>mistake.</a:t>
            </a:r>
          </a:p>
          <a:p>
            <a:pPr>
              <a:lnSpc>
                <a:spcPct val="87000"/>
              </a:lnSpc>
              <a:spcBef>
                <a:spcPts val="0"/>
              </a:spcBef>
            </a:pPr>
            <a:endParaRPr lang="en-US" sz="500" dirty="0"/>
          </a:p>
          <a:p>
            <a:pPr algn="just">
              <a:lnSpc>
                <a:spcPct val="87000"/>
              </a:lnSpc>
              <a:spcBef>
                <a:spcPts val="0"/>
              </a:spcBef>
            </a:pPr>
            <a:r>
              <a:rPr lang="en-US" sz="1400" b="1" i="1" dirty="0">
                <a:solidFill>
                  <a:srgbClr val="0308C9"/>
                </a:solidFill>
              </a:rPr>
              <a:t>The Meaning of Writing:</a:t>
            </a:r>
            <a:r>
              <a:rPr lang="en-US" sz="1400" dirty="0"/>
              <a:t> The rapid advance of communications technology has required the adaptation of “writing” and “signature” to take account of communication by other, particularly electronic, media. </a:t>
            </a:r>
          </a:p>
          <a:p>
            <a:pPr algn="just">
              <a:lnSpc>
                <a:spcPct val="87000"/>
              </a:lnSpc>
              <a:spcBef>
                <a:spcPts val="0"/>
              </a:spcBef>
            </a:pPr>
            <a:endParaRPr lang="en-US" sz="500" dirty="0"/>
          </a:p>
          <a:p>
            <a:pPr algn="just">
              <a:lnSpc>
                <a:spcPct val="87000"/>
              </a:lnSpc>
              <a:spcBef>
                <a:spcPts val="0"/>
              </a:spcBef>
            </a:pPr>
            <a:r>
              <a:rPr lang="en-US" sz="1400" dirty="0"/>
              <a:t>This change is reflected both in court opinions that recognize the recording and signature of contracts in retrievable electronic form as the legal equivalent of writing and signature on paper, and in state and federal statutes that make electronic signatures effective.</a:t>
            </a:r>
            <a:endParaRPr lang="en-US" altLang="en-US" sz="1400" dirty="0"/>
          </a:p>
        </p:txBody>
      </p:sp>
    </p:spTree>
    <p:extLst>
      <p:ext uri="{BB962C8B-B14F-4D97-AF65-F5344CB8AC3E}">
        <p14:creationId xmlns:p14="http://schemas.microsoft.com/office/powerpoint/2010/main" val="1256661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endParaRPr lang="en-US" sz="3600" b="1" i="1" dirty="0">
              <a:solidFill>
                <a:srgbClr val="0308C9"/>
              </a:solidFill>
            </a:endParaRPr>
          </a:p>
          <a:p>
            <a:pPr marL="342900" indent="-342900" algn="ctr">
              <a:lnSpc>
                <a:spcPct val="120000"/>
              </a:lnSpc>
              <a:spcBef>
                <a:spcPts val="0"/>
              </a:spcBef>
              <a:defRPr/>
            </a:pPr>
            <a:r>
              <a:rPr lang="en-US" sz="3600" b="1" i="1" dirty="0">
                <a:solidFill>
                  <a:srgbClr val="0308C9"/>
                </a:solidFill>
              </a:rPr>
              <a:t>Contract Rules and Interpretation</a:t>
            </a:r>
          </a:p>
          <a:p>
            <a:pPr algn="ctr">
              <a:lnSpc>
                <a:spcPct val="120000"/>
              </a:lnSpc>
              <a:spcBef>
                <a:spcPts val="0"/>
              </a:spcBef>
              <a:defRPr/>
            </a:pPr>
            <a:r>
              <a:rPr lang="en-US" sz="3200" b="1" i="1" dirty="0">
                <a:solidFill>
                  <a:srgbClr val="008000"/>
                </a:solidFill>
              </a:rPr>
              <a:t>Generally – </a:t>
            </a:r>
            <a:r>
              <a:rPr lang="en-US" sz="3200" b="1" i="1" dirty="0" smtClean="0">
                <a:solidFill>
                  <a:srgbClr val="008000"/>
                </a:solidFill>
              </a:rPr>
              <a:t>The Parole Evidence Rule</a:t>
            </a:r>
            <a:endParaRPr lang="en-US" sz="3200" b="1" i="1" dirty="0">
              <a:solidFill>
                <a:srgbClr val="008000"/>
              </a:solidFill>
            </a:endParaRPr>
          </a:p>
          <a:p>
            <a:pPr marL="342900" indent="-342900">
              <a:lnSpc>
                <a:spcPct val="120000"/>
              </a:lnSpc>
              <a:spcBef>
                <a:spcPct val="20000"/>
              </a:spcBef>
              <a:defRPr/>
            </a:pPr>
            <a:endParaRPr lang="en-US" sz="10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9</a:t>
            </a:fld>
            <a:endParaRPr lang="en-US" dirty="0"/>
          </a:p>
        </p:txBody>
      </p:sp>
    </p:spTree>
    <p:extLst>
      <p:ext uri="{BB962C8B-B14F-4D97-AF65-F5344CB8AC3E}">
        <p14:creationId xmlns:p14="http://schemas.microsoft.com/office/powerpoint/2010/main" val="3573915898"/>
      </p:ext>
    </p:extLst>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Impact"/>
        <a:ea typeface=""/>
        <a:cs typeface="Arial"/>
      </a:majorFont>
      <a:minorFont>
        <a:latin typeface="Impact"/>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11392</TotalTime>
  <Words>2092</Words>
  <Application>Microsoft Office PowerPoint</Application>
  <PresentationFormat>On-screen Show (4:3)</PresentationFormat>
  <Paragraphs>174</Paragraphs>
  <Slides>16</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Impact</vt:lpstr>
      <vt:lpstr>Tahoma</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JAZCO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Twomey-Jennings, Andersons Business Law, 21ed</dc:title>
  <dc:creator>Joe Zavaleta</dc:creator>
  <cp:lastModifiedBy>senateuser</cp:lastModifiedBy>
  <cp:revision>332</cp:revision>
  <cp:lastPrinted>2020-09-11T18:44:12Z</cp:lastPrinted>
  <dcterms:created xsi:type="dcterms:W3CDTF">2009-11-02T21:31:23Z</dcterms:created>
  <dcterms:modified xsi:type="dcterms:W3CDTF">2020-10-18T22:54:30Z</dcterms:modified>
</cp:coreProperties>
</file>