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9"/>
  </p:notesMasterIdLst>
  <p:sldIdLst>
    <p:sldId id="293" r:id="rId2"/>
    <p:sldId id="271" r:id="rId3"/>
    <p:sldId id="373" r:id="rId4"/>
    <p:sldId id="296" r:id="rId5"/>
    <p:sldId id="298" r:id="rId6"/>
    <p:sldId id="301" r:id="rId7"/>
    <p:sldId id="383" r:id="rId8"/>
    <p:sldId id="374" r:id="rId9"/>
    <p:sldId id="392" r:id="rId10"/>
    <p:sldId id="393" r:id="rId11"/>
    <p:sldId id="394" r:id="rId12"/>
    <p:sldId id="395" r:id="rId13"/>
    <p:sldId id="396" r:id="rId14"/>
    <p:sldId id="397" r:id="rId15"/>
    <p:sldId id="399" r:id="rId16"/>
    <p:sldId id="398" r:id="rId17"/>
    <p:sldId id="343" r:id="rId18"/>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08C9"/>
    <a:srgbClr val="0000FF"/>
    <a:srgbClr val="008000"/>
    <a:srgbClr val="F9DE6D"/>
    <a:srgbClr val="FFFF66"/>
    <a:srgbClr val="FFD47D"/>
    <a:srgbClr val="FFFF00"/>
    <a:srgbClr val="886F55"/>
    <a:srgbClr val="752619"/>
    <a:srgbClr val="A035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4747" autoAdjust="0"/>
  </p:normalViewPr>
  <p:slideViewPr>
    <p:cSldViewPr snapToGrid="0">
      <p:cViewPr varScale="1">
        <p:scale>
          <a:sx n="111" d="100"/>
          <a:sy n="111" d="100"/>
        </p:scale>
        <p:origin x="130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1" name="Rectangle 3"/>
          <p:cNvSpPr>
            <a:spLocks noGrp="1" noChangeArrowheads="1"/>
          </p:cNvSpPr>
          <p:nvPr>
            <p:ph type="dt"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702310" y="4421823"/>
            <a:ext cx="5618480"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174" name="Rectangle 6"/>
          <p:cNvSpPr>
            <a:spLocks noGrp="1" noChangeArrowheads="1"/>
          </p:cNvSpPr>
          <p:nvPr>
            <p:ph type="ftr" sz="quarter" idx="4"/>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fld id="{0FC3B6A6-FC62-461C-8949-4A9F488336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4</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4216454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13</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0879169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14</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989539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145029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E9C263BA-2FCB-43A4-89F2-BC9171239475}" type="slidenum">
              <a:rPr lang="en-US" smtClean="0"/>
              <a:pPr/>
              <a:t>16</a:t>
            </a:fld>
            <a:endParaRPr lang="en-US"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271798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13070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20469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7</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2611517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627858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9</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068639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6638471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11</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590184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12</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856781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0" y="5511800"/>
            <a:ext cx="9144000" cy="1371600"/>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 name="Rectangle 11"/>
          <p:cNvSpPr>
            <a:spLocks noChangeArrowheads="1"/>
          </p:cNvSpPr>
          <p:nvPr userDrawn="1"/>
        </p:nvSpPr>
        <p:spPr bwMode="auto">
          <a:xfrm>
            <a:off x="0" y="6492875"/>
            <a:ext cx="5051425"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4" name="Rectangle 4"/>
          <p:cNvSpPr>
            <a:spLocks noGrp="1" noChangeArrowheads="1"/>
          </p:cNvSpPr>
          <p:nvPr>
            <p:ph type="dt" sz="half" idx="10"/>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effectLst/>
                <a:latin typeface="Arial" panose="020B0604020202020204" pitchFamily="34" charset="0"/>
              </a:defRPr>
            </a:lvl1pPr>
          </a:lstStyle>
          <a:p>
            <a:pPr>
              <a:defRPr/>
            </a:pPr>
            <a:endParaRPr lang="en-US" altLang="en-US"/>
          </a:p>
        </p:txBody>
      </p:sp>
      <p:sp>
        <p:nvSpPr>
          <p:cNvPr id="5" name="Rectangle 5"/>
          <p:cNvSpPr>
            <a:spLocks noGrp="1" noChangeArrowheads="1"/>
          </p:cNvSpPr>
          <p:nvPr>
            <p:ph type="ftr" sz="quarter" idx="11"/>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effectLst/>
                <a:latin typeface="Arial" panose="020B0604020202020204" pitchFamily="34" charset="0"/>
              </a:defRPr>
            </a:lvl1pPr>
          </a:lstStyle>
          <a:p>
            <a:pPr>
              <a:defRPr/>
            </a:pPr>
            <a:endParaRPr lang="en-US" altLang="en-US"/>
          </a:p>
        </p:txBody>
      </p:sp>
      <p:sp>
        <p:nvSpPr>
          <p:cNvPr id="6" name="Rectangle 6"/>
          <p:cNvSpPr>
            <a:spLocks noGrp="1" noChangeArrowheads="1"/>
          </p:cNvSpPr>
          <p:nvPr>
            <p:ph type="sldNum" sz="quarter" idx="12"/>
          </p:nvPr>
        </p:nvSpPr>
        <p:spPr>
          <a:xfrm>
            <a:off x="6553200" y="6245225"/>
            <a:ext cx="2133600" cy="476250"/>
          </a:xfrm>
        </p:spPr>
        <p:txBody>
          <a:bodyPr/>
          <a:lstStyle>
            <a:lvl1pPr>
              <a:defRPr sz="1400" smtClean="0">
                <a:solidFill>
                  <a:schemeClr val="tx1"/>
                </a:solidFill>
                <a:latin typeface="Arial" panose="020B0604020202020204" pitchFamily="34" charset="0"/>
              </a:defRPr>
            </a:lvl1pPr>
          </a:lstStyle>
          <a:p>
            <a:pPr>
              <a:defRPr/>
            </a:pPr>
            <a:fld id="{8BF819C1-1D7E-4937-9521-E7060FABCA10}" type="slidenum">
              <a:rPr lang="en-US" altLang="en-US"/>
              <a:pPr>
                <a:defRPr/>
              </a:pPr>
              <a:t>‹#›</a:t>
            </a:fld>
            <a:endParaRPr lang="en-US" altLang="en-US"/>
          </a:p>
        </p:txBody>
      </p:sp>
    </p:spTree>
    <p:extLst>
      <p:ext uri="{BB962C8B-B14F-4D97-AF65-F5344CB8AC3E}">
        <p14:creationId xmlns:p14="http://schemas.microsoft.com/office/powerpoint/2010/main" val="257415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DA8F8FF1-D198-43D1-B47C-78DC5B7DD6ED}" type="slidenum">
              <a:rPr lang="en-US" altLang="en-US"/>
              <a:pPr>
                <a:defRPr/>
              </a:pPr>
              <a:t>‹#›</a:t>
            </a:fld>
            <a:endParaRPr lang="en-US" altLang="en-US"/>
          </a:p>
        </p:txBody>
      </p:sp>
    </p:spTree>
    <p:extLst>
      <p:ext uri="{BB962C8B-B14F-4D97-AF65-F5344CB8AC3E}">
        <p14:creationId xmlns:p14="http://schemas.microsoft.com/office/powerpoint/2010/main" val="1023688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4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61245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042120DB-9057-4F13-AD7D-C91679F4C735}" type="slidenum">
              <a:rPr lang="en-US" altLang="en-US"/>
              <a:pPr>
                <a:defRPr/>
              </a:pPr>
              <a:t>‹#›</a:t>
            </a:fld>
            <a:endParaRPr lang="en-US" altLang="en-US"/>
          </a:p>
        </p:txBody>
      </p:sp>
    </p:spTree>
    <p:extLst>
      <p:ext uri="{BB962C8B-B14F-4D97-AF65-F5344CB8AC3E}">
        <p14:creationId xmlns:p14="http://schemas.microsoft.com/office/powerpoint/2010/main" val="202214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A713AF98-F2AA-411E-8937-17423F66A28E}" type="slidenum">
              <a:rPr lang="en-US" altLang="en-US"/>
              <a:pPr>
                <a:defRPr/>
              </a:pPr>
              <a:t>‹#›</a:t>
            </a:fld>
            <a:endParaRPr lang="en-US" altLang="en-US"/>
          </a:p>
        </p:txBody>
      </p:sp>
    </p:spTree>
    <p:extLst>
      <p:ext uri="{BB962C8B-B14F-4D97-AF65-F5344CB8AC3E}">
        <p14:creationId xmlns:p14="http://schemas.microsoft.com/office/powerpoint/2010/main" val="27042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02636B3-F9FD-4E90-9215-B1610BA0C580}" type="slidenum">
              <a:rPr lang="en-US" altLang="en-US"/>
              <a:pPr>
                <a:defRPr/>
              </a:pPr>
              <a:t>‹#›</a:t>
            </a:fld>
            <a:endParaRPr lang="en-US" altLang="en-US"/>
          </a:p>
        </p:txBody>
      </p:sp>
    </p:spTree>
    <p:extLst>
      <p:ext uri="{BB962C8B-B14F-4D97-AF65-F5344CB8AC3E}">
        <p14:creationId xmlns:p14="http://schemas.microsoft.com/office/powerpoint/2010/main" val="1927942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5613" y="1598613"/>
            <a:ext cx="4117975" cy="4525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5988" y="1598613"/>
            <a:ext cx="4119562" cy="4525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4C41BC15-6643-4D39-9C09-BF8D61E038A6}" type="slidenum">
              <a:rPr lang="en-US" altLang="en-US"/>
              <a:pPr>
                <a:defRPr/>
              </a:pPr>
              <a:t>‹#›</a:t>
            </a:fld>
            <a:endParaRPr lang="en-US" altLang="en-US"/>
          </a:p>
        </p:txBody>
      </p:sp>
    </p:spTree>
    <p:extLst>
      <p:ext uri="{BB962C8B-B14F-4D97-AF65-F5344CB8AC3E}">
        <p14:creationId xmlns:p14="http://schemas.microsoft.com/office/powerpoint/2010/main" val="393156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F0F4F28F-D2DA-4F32-BC69-2B17A45AD40C}" type="slidenum">
              <a:rPr lang="en-US" altLang="en-US"/>
              <a:pPr>
                <a:defRPr/>
              </a:pPr>
              <a:t>‹#›</a:t>
            </a:fld>
            <a:endParaRPr lang="en-US" altLang="en-US"/>
          </a:p>
        </p:txBody>
      </p:sp>
    </p:spTree>
    <p:extLst>
      <p:ext uri="{BB962C8B-B14F-4D97-AF65-F5344CB8AC3E}">
        <p14:creationId xmlns:p14="http://schemas.microsoft.com/office/powerpoint/2010/main" val="101831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921002EB-D4C4-4C42-B458-36343B94202D}" type="slidenum">
              <a:rPr lang="en-US" altLang="en-US"/>
              <a:pPr>
                <a:defRPr/>
              </a:pPr>
              <a:t>‹#›</a:t>
            </a:fld>
            <a:endParaRPr lang="en-US" altLang="en-US"/>
          </a:p>
        </p:txBody>
      </p:sp>
    </p:spTree>
    <p:extLst>
      <p:ext uri="{BB962C8B-B14F-4D97-AF65-F5344CB8AC3E}">
        <p14:creationId xmlns:p14="http://schemas.microsoft.com/office/powerpoint/2010/main" val="288126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AF412B5-83D5-40A0-B7FB-BDEDD6FC4056}" type="slidenum">
              <a:rPr lang="en-US" altLang="en-US"/>
              <a:pPr>
                <a:defRPr/>
              </a:pPr>
              <a:t>‹#›</a:t>
            </a:fld>
            <a:endParaRPr lang="en-US" altLang="en-US"/>
          </a:p>
        </p:txBody>
      </p:sp>
    </p:spTree>
    <p:extLst>
      <p:ext uri="{BB962C8B-B14F-4D97-AF65-F5344CB8AC3E}">
        <p14:creationId xmlns:p14="http://schemas.microsoft.com/office/powerpoint/2010/main" val="423250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C5F50A-4F0D-45DD-A437-D0FA1FBAE01B}" type="slidenum">
              <a:rPr lang="en-US" altLang="en-US"/>
              <a:pPr>
                <a:defRPr/>
              </a:pPr>
              <a:t>‹#›</a:t>
            </a:fld>
            <a:endParaRPr lang="en-US" altLang="en-US"/>
          </a:p>
        </p:txBody>
      </p:sp>
    </p:spTree>
    <p:extLst>
      <p:ext uri="{BB962C8B-B14F-4D97-AF65-F5344CB8AC3E}">
        <p14:creationId xmlns:p14="http://schemas.microsoft.com/office/powerpoint/2010/main" val="121373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8E198B6-6F52-4D26-91CD-7DEB2409B43D}" type="slidenum">
              <a:rPr lang="en-US" altLang="en-US"/>
              <a:pPr>
                <a:defRPr/>
              </a:pPr>
              <a:t>‹#›</a:t>
            </a:fld>
            <a:endParaRPr lang="en-US" altLang="en-US"/>
          </a:p>
        </p:txBody>
      </p:sp>
    </p:spTree>
    <p:extLst>
      <p:ext uri="{BB962C8B-B14F-4D97-AF65-F5344CB8AC3E}">
        <p14:creationId xmlns:p14="http://schemas.microsoft.com/office/powerpoint/2010/main" val="2864518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104" name="Rectangle 8"/>
          <p:cNvSpPr>
            <a:spLocks noChangeArrowheads="1"/>
          </p:cNvSpPr>
          <p:nvPr userDrawn="1"/>
        </p:nvSpPr>
        <p:spPr bwMode="auto">
          <a:xfrm>
            <a:off x="0" y="0"/>
            <a:ext cx="9144000" cy="1373188"/>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103" name="Rectangle 7"/>
          <p:cNvSpPr>
            <a:spLocks noChangeArrowheads="1"/>
          </p:cNvSpPr>
          <p:nvPr userDrawn="1"/>
        </p:nvSpPr>
        <p:spPr bwMode="auto">
          <a:xfrm>
            <a:off x="0" y="6237288"/>
            <a:ext cx="9144000" cy="646112"/>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098" name="Rectangle 2"/>
          <p:cNvSpPr>
            <a:spLocks noGrp="1" noChangeArrowheads="1"/>
          </p:cNvSpPr>
          <p:nvPr>
            <p:ph type="title"/>
          </p:nvPr>
        </p:nvSpPr>
        <p:spPr bwMode="auto">
          <a:xfrm>
            <a:off x="0" y="0"/>
            <a:ext cx="9144000"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p:cNvSpPr>
            <a:spLocks noGrp="1" noChangeArrowheads="1"/>
          </p:cNvSpPr>
          <p:nvPr>
            <p:ph type="body" idx="1"/>
          </p:nvPr>
        </p:nvSpPr>
        <p:spPr bwMode="auto">
          <a:xfrm>
            <a:off x="455613" y="1598613"/>
            <a:ext cx="8389937"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4102" name="Rectangle 6"/>
          <p:cNvSpPr>
            <a:spLocks noGrp="1" noChangeArrowheads="1"/>
          </p:cNvSpPr>
          <p:nvPr>
            <p:ph type="sldNum" sz="quarter" idx="4"/>
          </p:nvPr>
        </p:nvSpPr>
        <p:spPr bwMode="auto">
          <a:xfrm>
            <a:off x="6867525" y="63182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mtClean="0">
                <a:solidFill>
                  <a:schemeClr val="bg1"/>
                </a:solidFill>
                <a:effectLst/>
                <a:latin typeface="+mn-lt"/>
              </a:defRPr>
            </a:lvl1pPr>
          </a:lstStyle>
          <a:p>
            <a:pPr>
              <a:defRPr/>
            </a:pPr>
            <a:fld id="{8D6DD45D-8EBA-4E69-8D6C-CC6FBA38863A}" type="slidenum">
              <a:rPr lang="en-US" altLang="en-US"/>
              <a:pPr>
                <a:defRPr/>
              </a:pPr>
              <a:t>‹#›</a:t>
            </a:fld>
            <a:endParaRPr lang="en-US" altLang="en-US"/>
          </a:p>
        </p:txBody>
      </p:sp>
      <p:sp>
        <p:nvSpPr>
          <p:cNvPr id="1031" name="Rectangle 9"/>
          <p:cNvSpPr>
            <a:spLocks noChangeArrowheads="1"/>
          </p:cNvSpPr>
          <p:nvPr userDrawn="1"/>
        </p:nvSpPr>
        <p:spPr bwMode="auto">
          <a:xfrm>
            <a:off x="0" y="6583363"/>
            <a:ext cx="5527675"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1032" name="Text Box 11"/>
          <p:cNvSpPr txBox="1">
            <a:spLocks noChangeArrowheads="1"/>
          </p:cNvSpPr>
          <p:nvPr userDrawn="1"/>
        </p:nvSpPr>
        <p:spPr bwMode="auto">
          <a:xfrm>
            <a:off x="0" y="6334125"/>
            <a:ext cx="5253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spcBef>
                <a:spcPct val="50000"/>
              </a:spcBef>
            </a:pPr>
            <a:r>
              <a:rPr lang="en-US" altLang="en-US" sz="1000">
                <a:solidFill>
                  <a:schemeClr val="bg1"/>
                </a:solidFill>
                <a:latin typeface="Arial" panose="020B0604020202020204" pitchFamily="34" charset="0"/>
              </a:rPr>
              <a:t>Twomey-Jennings, </a:t>
            </a:r>
            <a:r>
              <a:rPr lang="en-US" altLang="en-US" sz="1000" i="1">
                <a:solidFill>
                  <a:schemeClr val="bg1"/>
                </a:solidFill>
                <a:latin typeface="Arial" panose="020B0604020202020204" pitchFamily="34" charset="0"/>
              </a:rPr>
              <a:t>Anderson’s Business Law and the Legal Environment, 21</a:t>
            </a:r>
            <a:r>
              <a:rPr lang="en-US" altLang="en-US" sz="1000" i="1" baseline="30000">
                <a:solidFill>
                  <a:schemeClr val="bg1"/>
                </a:solidFill>
                <a:latin typeface="Arial" panose="020B0604020202020204" pitchFamily="34" charset="0"/>
              </a:rPr>
              <a:t>st</a:t>
            </a:r>
            <a:r>
              <a:rPr lang="en-US" altLang="en-US" sz="1000" i="1">
                <a:solidFill>
                  <a:schemeClr val="bg1"/>
                </a:solidFill>
                <a:latin typeface="Arial" panose="020B0604020202020204" pitchFamily="34" charset="0"/>
              </a:rPr>
              <a:t> Ed.</a:t>
            </a:r>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linds(horizontal)">
                                      <p:cBhvr>
                                        <p:cTn id="7" dur="500"/>
                                        <p:tgtEl>
                                          <p:spTgt spid="409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blinds(horizontal)">
                                      <p:cBhvr>
                                        <p:cTn id="10" dur="500"/>
                                        <p:tgtEl>
                                          <p:spTgt spid="409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3"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3" presetClass="entr" presetSubtype="10" fill="hold" nodeType="click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Lst>
      </p:bldP>
    </p:bldLst>
  </p:timing>
  <p:hf hdr="0" ftr="0" dt="0"/>
  <p:txStyles>
    <p:titleStyle>
      <a:lvl1pPr algn="ctr" rtl="0" eaLnBrk="0" fontAlgn="base" hangingPunct="0">
        <a:lnSpc>
          <a:spcPct val="90000"/>
        </a:lnSpc>
        <a:spcBef>
          <a:spcPct val="0"/>
        </a:spcBef>
        <a:spcAft>
          <a:spcPct val="0"/>
        </a:spcAft>
        <a:defRPr sz="4400" kern="1200">
          <a:solidFill>
            <a:schemeClr val="bg1"/>
          </a:solidFill>
          <a:effectLst>
            <a:outerShdw blurRad="38100" dist="38100" dir="2700000" algn="tl">
              <a:srgbClr val="00000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2pPr>
      <a:lvl3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3pPr>
      <a:lvl4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4pPr>
      <a:lvl5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5pPr>
      <a:lvl6pPr marL="4572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6pPr>
      <a:lvl7pPr marL="9144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7pPr>
      <a:lvl8pPr marL="13716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8pPr>
      <a:lvl9pPr marL="18288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9pPr>
    </p:titleStyle>
    <p:bodyStyle>
      <a:lvl1pPr marL="576263" indent="-576263" algn="l" defTabSz="685800" rtl="0" eaLnBrk="0" fontAlgn="base" hangingPunct="0">
        <a:spcBef>
          <a:spcPct val="10000"/>
        </a:spcBef>
        <a:spcAft>
          <a:spcPct val="0"/>
        </a:spcAft>
        <a:buClr>
          <a:schemeClr val="bg1"/>
        </a:buClr>
        <a:buAutoNum type="arabicPeriod"/>
        <a:defRPr sz="3200" kern="1200">
          <a:solidFill>
            <a:schemeClr val="bg1"/>
          </a:solidFill>
          <a:effectLst>
            <a:outerShdw blurRad="38100" dist="38100" dir="2700000" algn="tl">
              <a:srgbClr val="000000"/>
            </a:outerShdw>
          </a:effectLst>
          <a:latin typeface="+mn-lt"/>
          <a:ea typeface="+mn-ea"/>
          <a:cs typeface="+mn-cs"/>
        </a:defRPr>
      </a:lvl1pPr>
      <a:lvl2pPr marL="1250950" indent="-560388" algn="l" defTabSz="685800" rtl="0" eaLnBrk="0" fontAlgn="base" hangingPunct="0">
        <a:spcBef>
          <a:spcPct val="10000"/>
        </a:spcBef>
        <a:spcAft>
          <a:spcPct val="0"/>
        </a:spcAft>
        <a:buAutoNum type="alphaUcPeriod"/>
        <a:defRPr sz="2800" kern="1200">
          <a:solidFill>
            <a:schemeClr val="bg1"/>
          </a:solidFill>
          <a:effectLst>
            <a:outerShdw blurRad="38100" dist="38100" dir="2700000" algn="tl">
              <a:srgbClr val="000000"/>
            </a:outerShdw>
          </a:effectLst>
          <a:latin typeface="Tahoma" panose="020B0604030504040204" pitchFamily="34" charset="0"/>
          <a:ea typeface="+mn-ea"/>
          <a:cs typeface="+mn-cs"/>
        </a:defRPr>
      </a:lvl2pPr>
      <a:lvl3pPr marL="1784350" indent="-419100" algn="l" defTabSz="685800" rtl="0" eaLnBrk="0" fontAlgn="base" hangingPunct="0">
        <a:spcBef>
          <a:spcPct val="10000"/>
        </a:spcBef>
        <a:spcAft>
          <a:spcPct val="0"/>
        </a:spcAft>
        <a:buAutoNum type="arabicPeriod"/>
        <a:defRPr sz="2400" kern="1200">
          <a:solidFill>
            <a:schemeClr val="bg1"/>
          </a:solidFill>
          <a:effectLst>
            <a:outerShdw blurRad="38100" dist="38100" dir="2700000" algn="tl">
              <a:srgbClr val="000000"/>
            </a:outerShdw>
          </a:effectLst>
          <a:latin typeface="Arial" panose="020B0604020202020204" pitchFamily="34" charset="0"/>
          <a:ea typeface="+mn-ea"/>
          <a:cs typeface="+mn-cs"/>
        </a:defRPr>
      </a:lvl3pPr>
      <a:lvl4pPr marL="23114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4pPr>
      <a:lvl5pPr marL="28067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Seven C</a:t>
            </a:r>
            <a:r>
              <a:rPr lang="en-US" sz="3200" b="1" kern="0" dirty="0" smtClean="0">
                <a:solidFill>
                  <a:srgbClr val="FFFF00"/>
                </a:solidFill>
                <a:latin typeface="+mn-lt"/>
              </a:rPr>
              <a:t>:</a:t>
            </a:r>
            <a:endParaRPr lang="en-US" sz="3200" b="1" kern="0" dirty="0">
              <a:solidFill>
                <a:srgbClr val="FFFF00"/>
              </a:solidFill>
              <a:latin typeface="+mn-lt"/>
            </a:endParaRPr>
          </a:p>
          <a:p>
            <a:pPr marL="342889" indent="-342889" algn="ctr">
              <a:spcBef>
                <a:spcPct val="20000"/>
              </a:spcBef>
              <a:defRPr/>
            </a:pPr>
            <a:r>
              <a:rPr lang="en-US" sz="3200" b="1" kern="0" dirty="0" smtClean="0">
                <a:solidFill>
                  <a:srgbClr val="FFFF00"/>
                </a:solidFill>
                <a:latin typeface="+mn-lt"/>
              </a:rPr>
              <a:t>Rules of Construction</a:t>
            </a:r>
            <a:endParaRPr lang="en-US" sz="3200" b="1" kern="0" dirty="0">
              <a:solidFill>
                <a:srgbClr val="FFFF00"/>
              </a:solidFill>
              <a:latin typeface="+mn-lt"/>
            </a:endParaRPr>
          </a:p>
        </p:txBody>
      </p:sp>
      <p:pic>
        <p:nvPicPr>
          <p:cNvPr id="3" name="Picture 2"/>
          <p:cNvPicPr>
            <a:picLocks noChangeAspect="1"/>
          </p:cNvPicPr>
          <p:nvPr/>
        </p:nvPicPr>
        <p:blipFill>
          <a:blip r:embed="rId2"/>
          <a:stretch>
            <a:fillRect/>
          </a:stretch>
        </p:blipFill>
        <p:spPr>
          <a:xfrm>
            <a:off x="2976562" y="2328862"/>
            <a:ext cx="3190875" cy="220027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8483" y="314762"/>
            <a:ext cx="3025146" cy="638557"/>
          </a:xfrm>
          <a:prstGeom prst="rect">
            <a:avLst/>
          </a:prstGeom>
        </p:spPr>
      </p:pic>
    </p:spTree>
    <p:extLst>
      <p:ext uri="{BB962C8B-B14F-4D97-AF65-F5344CB8AC3E}">
        <p14:creationId xmlns:p14="http://schemas.microsoft.com/office/powerpoint/2010/main" val="3997786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31651"/>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400" b="1" i="1" dirty="0" smtClean="0">
                <a:solidFill>
                  <a:srgbClr val="006600"/>
                </a:solidFill>
              </a:rPr>
              <a:t>Rules of Construction and Interpretation – 2nd</a:t>
            </a:r>
            <a:endParaRPr lang="en-US" sz="2400" b="1" i="1" dirty="0">
              <a:solidFill>
                <a:srgbClr val="006600"/>
              </a:solidFill>
            </a:endParaRPr>
          </a:p>
          <a:p>
            <a:pPr algn="just">
              <a:lnSpc>
                <a:spcPct val="95000"/>
              </a:lnSpc>
              <a:spcBef>
                <a:spcPts val="0"/>
              </a:spcBef>
            </a:pPr>
            <a:endParaRPr lang="en-US" sz="500" b="1" i="1" dirty="0">
              <a:solidFill>
                <a:srgbClr val="C00000"/>
              </a:solidFill>
            </a:endParaRPr>
          </a:p>
          <a:p>
            <a:pPr algn="just">
              <a:lnSpc>
                <a:spcPct val="95000"/>
              </a:lnSpc>
            </a:pPr>
            <a:r>
              <a:rPr lang="en-US" sz="1600" b="1" i="1" dirty="0" smtClean="0">
                <a:solidFill>
                  <a:srgbClr val="C00000"/>
                </a:solidFill>
              </a:rPr>
              <a:t>Examination of the Whole Contract:</a:t>
            </a:r>
            <a:r>
              <a:rPr lang="en-US" sz="1600" dirty="0" smtClean="0"/>
              <a:t> </a:t>
            </a:r>
            <a:r>
              <a:rPr lang="en-US" sz="1600" dirty="0"/>
              <a:t>The provisions of a contract must be construed as a whole in such a way </a:t>
            </a:r>
            <a:r>
              <a:rPr lang="en-US" sz="1600" dirty="0" smtClean="0"/>
              <a:t>as to examine the whole contract so that </a:t>
            </a:r>
            <a:r>
              <a:rPr lang="en-US" sz="1600" dirty="0"/>
              <a:t>every part </a:t>
            </a:r>
            <a:r>
              <a:rPr lang="en-US" sz="1600" dirty="0" smtClean="0"/>
              <a:t>is given </a:t>
            </a:r>
            <a:r>
              <a:rPr lang="en-US" sz="1600" dirty="0"/>
              <a:t>effect</a:t>
            </a:r>
            <a:r>
              <a:rPr lang="en-US" sz="1600" dirty="0" smtClean="0"/>
              <a:t>.  Every </a:t>
            </a:r>
            <a:r>
              <a:rPr lang="en-US" sz="1600" dirty="0"/>
              <a:t>word of a contract is </a:t>
            </a:r>
            <a:r>
              <a:rPr lang="en-US" sz="1600" dirty="0" smtClean="0"/>
              <a:t>therefore to </a:t>
            </a:r>
            <a:r>
              <a:rPr lang="en-US" sz="1600" dirty="0"/>
              <a:t>be given effect if reasonably possible. The contract is </a:t>
            </a:r>
            <a:r>
              <a:rPr lang="en-US" sz="1600" dirty="0" smtClean="0"/>
              <a:t>thus to be </a:t>
            </a:r>
            <a:r>
              <a:rPr lang="en-US" sz="1600" dirty="0"/>
              <a:t>construed as a whole, and if the plain language of the contract </a:t>
            </a:r>
            <a:r>
              <a:rPr lang="en-US" sz="1600" dirty="0" smtClean="0"/>
              <a:t>thereby </a:t>
            </a:r>
            <a:r>
              <a:rPr lang="en-US" sz="1600" dirty="0"/>
              <a:t>viewed solves </a:t>
            </a:r>
            <a:r>
              <a:rPr lang="en-US" sz="1600" dirty="0" smtClean="0"/>
              <a:t>the dispute</a:t>
            </a:r>
            <a:r>
              <a:rPr lang="en-US" sz="1600" dirty="0"/>
              <a:t>, </a:t>
            </a:r>
            <a:r>
              <a:rPr lang="en-US" sz="1600" dirty="0" smtClean="0"/>
              <a:t>then the </a:t>
            </a:r>
            <a:r>
              <a:rPr lang="en-US" sz="1600" dirty="0"/>
              <a:t>court is to make no further </a:t>
            </a:r>
            <a:r>
              <a:rPr lang="en-US" sz="1600" dirty="0" smtClean="0"/>
              <a:t>analysis.</a:t>
            </a:r>
          </a:p>
          <a:p>
            <a:pPr algn="just">
              <a:lnSpc>
                <a:spcPct val="95000"/>
              </a:lnSpc>
            </a:pPr>
            <a:endParaRPr lang="en-US" sz="500" b="1" i="1" dirty="0" smtClean="0">
              <a:solidFill>
                <a:srgbClr val="0308C9"/>
              </a:solidFill>
            </a:endParaRPr>
          </a:p>
          <a:p>
            <a:pPr algn="just">
              <a:lnSpc>
                <a:spcPct val="95000"/>
              </a:lnSpc>
            </a:pPr>
            <a:r>
              <a:rPr lang="en-US" sz="1400" b="1" i="1" dirty="0" smtClean="0">
                <a:solidFill>
                  <a:srgbClr val="0308C9"/>
                </a:solidFill>
              </a:rPr>
              <a:t>The Four Corners of the Contract:</a:t>
            </a:r>
            <a:r>
              <a:rPr lang="en-US" sz="1400" dirty="0" smtClean="0"/>
              <a:t>  Proper contractual interpretation </a:t>
            </a:r>
            <a:r>
              <a:rPr lang="en-US" sz="1400" dirty="0"/>
              <a:t>first focuses </a:t>
            </a:r>
            <a:r>
              <a:rPr lang="en-US" sz="1400" dirty="0" smtClean="0"/>
              <a:t>on the </a:t>
            </a:r>
            <a:r>
              <a:rPr lang="en-US" sz="1400" dirty="0"/>
              <a:t>normal, accepted meaning of the words used by the </a:t>
            </a:r>
            <a:r>
              <a:rPr lang="en-US" sz="1400" dirty="0" smtClean="0"/>
              <a:t>parties within the four corners of the contract. </a:t>
            </a:r>
          </a:p>
          <a:p>
            <a:pPr marL="233363" algn="just">
              <a:lnSpc>
                <a:spcPct val="95000"/>
              </a:lnSpc>
            </a:pPr>
            <a:r>
              <a:rPr lang="en-US" sz="1300" b="1" i="1" dirty="0" smtClean="0">
                <a:solidFill>
                  <a:srgbClr val="C00000"/>
                </a:solidFill>
              </a:rPr>
              <a:t>Plain Meaning:</a:t>
            </a:r>
            <a:r>
              <a:rPr lang="en-US" sz="1300" dirty="0" smtClean="0"/>
              <a:t> Where </a:t>
            </a:r>
            <a:r>
              <a:rPr lang="en-US" sz="1300" dirty="0"/>
              <a:t>the court has no evidence of meaning extrinsic to the bare language </a:t>
            </a:r>
            <a:r>
              <a:rPr lang="en-US" sz="1300" dirty="0" smtClean="0"/>
              <a:t>of the contract, an examination is </a:t>
            </a:r>
            <a:r>
              <a:rPr lang="en-US" sz="1300" dirty="0"/>
              <a:t>necessarily confined </a:t>
            </a:r>
            <a:r>
              <a:rPr lang="en-US" sz="1300" dirty="0" smtClean="0"/>
              <a:t>to the four corners of the agreement </a:t>
            </a:r>
            <a:r>
              <a:rPr lang="en-US" sz="1300" dirty="0"/>
              <a:t>interpreting that language </a:t>
            </a:r>
            <a:r>
              <a:rPr lang="en-US" sz="1300" dirty="0" smtClean="0"/>
              <a:t>to ascertain </a:t>
            </a:r>
            <a:r>
              <a:rPr lang="en-US" sz="1300" dirty="0"/>
              <a:t>its meaning. </a:t>
            </a:r>
            <a:r>
              <a:rPr lang="en-US" sz="1300" dirty="0" smtClean="0"/>
              <a:t> Where </a:t>
            </a:r>
            <a:r>
              <a:rPr lang="en-US" sz="1300" dirty="0"/>
              <a:t>the contract expresses the </a:t>
            </a:r>
            <a:r>
              <a:rPr lang="en-US" sz="1300" dirty="0" smtClean="0"/>
              <a:t>disputed term </a:t>
            </a:r>
            <a:r>
              <a:rPr lang="en-US" sz="1300" dirty="0"/>
              <a:t>in </a:t>
            </a:r>
            <a:r>
              <a:rPr lang="en-US" sz="1300" dirty="0" smtClean="0"/>
              <a:t>clear </a:t>
            </a:r>
            <a:r>
              <a:rPr lang="en-US" sz="1300" dirty="0"/>
              <a:t>and unambiguous language, extrinsic evidence as </a:t>
            </a:r>
            <a:r>
              <a:rPr lang="en-US" sz="1300" dirty="0" smtClean="0"/>
              <a:t>to its </a:t>
            </a:r>
            <a:r>
              <a:rPr lang="en-US" sz="1300" dirty="0"/>
              <a:t>meaning is </a:t>
            </a:r>
            <a:r>
              <a:rPr lang="en-US" sz="1300" dirty="0" smtClean="0"/>
              <a:t>rejected and/or treated </a:t>
            </a:r>
            <a:r>
              <a:rPr lang="en-US" sz="1300" dirty="0"/>
              <a:t>with </a:t>
            </a:r>
            <a:r>
              <a:rPr lang="en-US" sz="1300" dirty="0" smtClean="0"/>
              <a:t>caution.  Courts </a:t>
            </a:r>
            <a:r>
              <a:rPr lang="en-US" sz="1300" dirty="0"/>
              <a:t>are quite strongly </a:t>
            </a:r>
            <a:r>
              <a:rPr lang="en-US" sz="1300" dirty="0" smtClean="0"/>
              <a:t>resistant to </a:t>
            </a:r>
            <a:r>
              <a:rPr lang="en-US" sz="1300" dirty="0"/>
              <a:t>considering extrinsic evidence if the language used in the contract is </a:t>
            </a:r>
            <a:r>
              <a:rPr lang="en-US" sz="1300" dirty="0" smtClean="0"/>
              <a:t>clear on </a:t>
            </a:r>
            <a:r>
              <a:rPr lang="en-US" sz="1300" dirty="0"/>
              <a:t>its face</a:t>
            </a:r>
            <a:r>
              <a:rPr lang="en-US" sz="1300" dirty="0" smtClean="0"/>
              <a:t>.  Under the doctrine of </a:t>
            </a:r>
            <a:r>
              <a:rPr lang="en-US" sz="1300" dirty="0" err="1"/>
              <a:t>P</a:t>
            </a:r>
            <a:r>
              <a:rPr lang="en-US" sz="1300" dirty="0" err="1" smtClean="0"/>
              <a:t>arol</a:t>
            </a:r>
            <a:r>
              <a:rPr lang="en-US" sz="1300" dirty="0" smtClean="0"/>
              <a:t> Evidence, it is the written contract itself that contains the intent of the parties, and from which such can be determined.</a:t>
            </a:r>
          </a:p>
          <a:p>
            <a:pPr marL="233363" algn="just">
              <a:lnSpc>
                <a:spcPct val="95000"/>
              </a:lnSpc>
            </a:pPr>
            <a:endParaRPr lang="en-US" altLang="en-US" sz="500" b="1" i="1" dirty="0">
              <a:solidFill>
                <a:srgbClr val="C00000"/>
              </a:solidFill>
            </a:endParaRPr>
          </a:p>
          <a:p>
            <a:pPr marL="233363" algn="just">
              <a:lnSpc>
                <a:spcPct val="95000"/>
              </a:lnSpc>
            </a:pPr>
            <a:r>
              <a:rPr lang="en-US" altLang="en-US" sz="1300" b="1" i="1" dirty="0" smtClean="0">
                <a:solidFill>
                  <a:srgbClr val="C00000"/>
                </a:solidFill>
              </a:rPr>
              <a:t>New York Four Corners Rule: </a:t>
            </a:r>
            <a:r>
              <a:rPr lang="en-US" altLang="en-US" sz="1300" dirty="0" smtClean="0"/>
              <a:t> </a:t>
            </a:r>
            <a:r>
              <a:rPr lang="en-US" altLang="en-US" sz="1300" dirty="0"/>
              <a:t>T</a:t>
            </a:r>
            <a:r>
              <a:rPr lang="en-US" sz="1300" dirty="0" smtClean="0"/>
              <a:t>he </a:t>
            </a:r>
            <a:r>
              <a:rPr lang="en-US" sz="1300" dirty="0"/>
              <a:t>New York Court of Appeals </a:t>
            </a:r>
            <a:r>
              <a:rPr lang="en-US" sz="1300" dirty="0" smtClean="0"/>
              <a:t>has explicitly held that the four corners approach should be followed, and that an examination of the entire contract must be done to determine the meaning of its terms.  In WWW Associates v. </a:t>
            </a:r>
            <a:r>
              <a:rPr lang="en-US" sz="1300" dirty="0" err="1" smtClean="0"/>
              <a:t>Giancontieri</a:t>
            </a:r>
            <a:r>
              <a:rPr lang="en-US" sz="1300" dirty="0" smtClean="0"/>
              <a:t>, 77 NY2d 157 (1990) the court held </a:t>
            </a:r>
            <a:r>
              <a:rPr lang="en-US" sz="1300" dirty="0"/>
              <a:t>“[E]</a:t>
            </a:r>
            <a:r>
              <a:rPr lang="en-US" sz="1300" dirty="0" err="1"/>
              <a:t>xtrinsic</a:t>
            </a:r>
            <a:r>
              <a:rPr lang="en-US" sz="1300" dirty="0"/>
              <a:t> </a:t>
            </a:r>
            <a:r>
              <a:rPr lang="en-US" sz="1300" dirty="0" smtClean="0"/>
              <a:t>and </a:t>
            </a:r>
            <a:r>
              <a:rPr lang="en-US" sz="1300" dirty="0" err="1" smtClean="0"/>
              <a:t>parol</a:t>
            </a:r>
            <a:r>
              <a:rPr lang="en-US" sz="1300" dirty="0" smtClean="0"/>
              <a:t> </a:t>
            </a:r>
            <a:r>
              <a:rPr lang="en-US" sz="1300" dirty="0"/>
              <a:t>evidence is not admissible to create an ambiguity in a written agreement </a:t>
            </a:r>
            <a:r>
              <a:rPr lang="en-US" sz="1300" dirty="0" smtClean="0"/>
              <a:t>which </a:t>
            </a:r>
            <a:r>
              <a:rPr lang="en-US" sz="1300" dirty="0"/>
              <a:t>is complete and clear and unambiguous upon its face.” </a:t>
            </a:r>
            <a:r>
              <a:rPr lang="en-US" sz="1300" dirty="0" smtClean="0"/>
              <a:t>Id </a:t>
            </a:r>
            <a:r>
              <a:rPr lang="en-US" sz="1300" dirty="0"/>
              <a:t>at 163.</a:t>
            </a:r>
            <a:r>
              <a:rPr lang="en-US" sz="1300" dirty="0" smtClean="0"/>
              <a:t> “ Such court further stated that “when parties </a:t>
            </a:r>
            <a:r>
              <a:rPr lang="en-US" sz="1300" dirty="0"/>
              <a:t>set down their agreement in a clear, complete document, </a:t>
            </a:r>
            <a:r>
              <a:rPr lang="en-US" sz="1300" dirty="0" smtClean="0"/>
              <a:t>... [</a:t>
            </a:r>
            <a:r>
              <a:rPr lang="en-US" sz="1300" dirty="0"/>
              <a:t>e]</a:t>
            </a:r>
            <a:r>
              <a:rPr lang="en-US" sz="1300" dirty="0" err="1"/>
              <a:t>vidence</a:t>
            </a:r>
            <a:r>
              <a:rPr lang="en-US" sz="1300" dirty="0"/>
              <a:t> outside the four corners of the document as to what was </a:t>
            </a:r>
            <a:r>
              <a:rPr lang="en-US" sz="1300" dirty="0" smtClean="0"/>
              <a:t>really intended </a:t>
            </a:r>
            <a:r>
              <a:rPr lang="en-US" sz="1300" dirty="0"/>
              <a:t>but unstated or misstated is generally inadmissible to add to </a:t>
            </a:r>
            <a:r>
              <a:rPr lang="en-US" sz="1300" dirty="0" smtClean="0"/>
              <a:t>or vary </a:t>
            </a:r>
            <a:r>
              <a:rPr lang="en-US" sz="1300" dirty="0"/>
              <a:t>the writing</a:t>
            </a:r>
            <a:r>
              <a:rPr lang="en-US" sz="1300" dirty="0" smtClean="0"/>
              <a:t>." Id at 162.  Under this New York doctrine,</a:t>
            </a:r>
            <a:r>
              <a:rPr lang="en-US" sz="1300" i="1" dirty="0" smtClean="0"/>
              <a:t> </a:t>
            </a:r>
            <a:r>
              <a:rPr lang="en-US" sz="1300" dirty="0"/>
              <a:t>when the plain meaning of </a:t>
            </a:r>
            <a:r>
              <a:rPr lang="en-US" sz="1300" dirty="0" smtClean="0"/>
              <a:t>an integrated </a:t>
            </a:r>
            <a:r>
              <a:rPr lang="en-US" sz="1300" dirty="0"/>
              <a:t>writing is unambiguous, that meaning governs.</a:t>
            </a:r>
            <a:endParaRPr lang="en-US" altLang="en-US" sz="1300" b="1" i="1" dirty="0">
              <a:solidFill>
                <a:srgbClr val="C00000"/>
              </a:solidFill>
            </a:endParaRPr>
          </a:p>
        </p:txBody>
      </p:sp>
    </p:spTree>
    <p:extLst>
      <p:ext uri="{BB962C8B-B14F-4D97-AF65-F5344CB8AC3E}">
        <p14:creationId xmlns:p14="http://schemas.microsoft.com/office/powerpoint/2010/main" val="3590724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31651"/>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400" b="1" i="1" dirty="0" smtClean="0">
                <a:solidFill>
                  <a:srgbClr val="006600"/>
                </a:solidFill>
              </a:rPr>
              <a:t>Rules of Construction and Interpretation – 3rd</a:t>
            </a:r>
            <a:endParaRPr lang="en-US" sz="2400" b="1" i="1" dirty="0">
              <a:solidFill>
                <a:srgbClr val="006600"/>
              </a:solidFill>
            </a:endParaRPr>
          </a:p>
          <a:p>
            <a:pPr algn="just">
              <a:lnSpc>
                <a:spcPct val="95000"/>
              </a:lnSpc>
              <a:spcBef>
                <a:spcPts val="0"/>
              </a:spcBef>
            </a:pPr>
            <a:endParaRPr lang="en-US" sz="500" b="1" i="1" dirty="0">
              <a:solidFill>
                <a:srgbClr val="C00000"/>
              </a:solidFill>
            </a:endParaRPr>
          </a:p>
          <a:p>
            <a:pPr algn="just">
              <a:lnSpc>
                <a:spcPct val="90000"/>
              </a:lnSpc>
            </a:pPr>
            <a:r>
              <a:rPr lang="en-US" altLang="en-US" sz="1600" b="1" i="1" dirty="0">
                <a:solidFill>
                  <a:srgbClr val="C00000"/>
                </a:solidFill>
              </a:rPr>
              <a:t>Analysis of Contradictory and Ambiguous </a:t>
            </a:r>
            <a:r>
              <a:rPr lang="en-US" altLang="en-US" sz="1600" b="1" i="1" dirty="0" smtClean="0">
                <a:solidFill>
                  <a:srgbClr val="C00000"/>
                </a:solidFill>
              </a:rPr>
              <a:t>Terms</a:t>
            </a:r>
            <a:r>
              <a:rPr lang="en-US" sz="1600" b="1" i="1" dirty="0" smtClean="0">
                <a:solidFill>
                  <a:srgbClr val="C00000"/>
                </a:solidFill>
              </a:rPr>
              <a:t>:</a:t>
            </a:r>
            <a:r>
              <a:rPr lang="en-US" sz="1600" dirty="0" smtClean="0"/>
              <a:t> </a:t>
            </a:r>
            <a:r>
              <a:rPr lang="en-US" sz="1600" dirty="0"/>
              <a:t>The provisions of a contract must </a:t>
            </a:r>
            <a:r>
              <a:rPr lang="en-US" sz="1600" dirty="0" smtClean="0"/>
              <a:t>not conflict or have different meanings.  If a </a:t>
            </a:r>
            <a:r>
              <a:rPr lang="en-US" sz="1600" dirty="0"/>
              <a:t>term in a contract </a:t>
            </a:r>
            <a:r>
              <a:rPr lang="en-US" sz="1600" dirty="0" smtClean="0"/>
              <a:t>conflicts </a:t>
            </a:r>
            <a:r>
              <a:rPr lang="en-US" sz="1600" dirty="0"/>
              <a:t>with another term, or one term </a:t>
            </a:r>
            <a:r>
              <a:rPr lang="en-US" sz="1600" dirty="0" smtClean="0"/>
              <a:t>has two different meanings, then it is necessary for a </a:t>
            </a:r>
            <a:r>
              <a:rPr lang="en-US" sz="1600" dirty="0"/>
              <a:t>court to determine whether there is a </a:t>
            </a:r>
            <a:r>
              <a:rPr lang="en-US" sz="1600" dirty="0" smtClean="0"/>
              <a:t>contract and</a:t>
            </a:r>
            <a:r>
              <a:rPr lang="en-US" sz="1600" dirty="0"/>
              <a:t>, if so, what the contract really means</a:t>
            </a:r>
            <a:r>
              <a:rPr lang="en-US" sz="1600" dirty="0" smtClean="0"/>
              <a:t>.</a:t>
            </a:r>
          </a:p>
          <a:p>
            <a:pPr algn="just">
              <a:lnSpc>
                <a:spcPct val="90000"/>
              </a:lnSpc>
            </a:pPr>
            <a:endParaRPr lang="en-US" sz="500" b="1" i="1" dirty="0" smtClean="0">
              <a:solidFill>
                <a:srgbClr val="0308C9"/>
              </a:solidFill>
            </a:endParaRPr>
          </a:p>
          <a:p>
            <a:pPr algn="just">
              <a:lnSpc>
                <a:spcPct val="90000"/>
              </a:lnSpc>
            </a:pPr>
            <a:r>
              <a:rPr lang="en-US" sz="1400" b="1" i="1" dirty="0" smtClean="0">
                <a:solidFill>
                  <a:srgbClr val="0308C9"/>
                </a:solidFill>
              </a:rPr>
              <a:t>The Four Corners of the Contract Still Controls:</a:t>
            </a:r>
            <a:r>
              <a:rPr lang="en-US" sz="1400" dirty="0" smtClean="0"/>
              <a:t>  </a:t>
            </a:r>
            <a:r>
              <a:rPr lang="en-US" sz="1400" dirty="0"/>
              <a:t>If the language within the four corners of the contract is unambiguous, the parties</a:t>
            </a:r>
            <a:r>
              <a:rPr lang="en-US" sz="1400" dirty="0" smtClean="0"/>
              <a:t>’ intentions </a:t>
            </a:r>
            <a:r>
              <a:rPr lang="en-US" sz="1400" dirty="0"/>
              <a:t>are determined from the plain meaning of the words, used in the contract, as </a:t>
            </a:r>
            <a:r>
              <a:rPr lang="en-US" sz="1400" dirty="0" smtClean="0"/>
              <a:t>a matter </a:t>
            </a:r>
            <a:r>
              <a:rPr lang="en-US" sz="1400" dirty="0"/>
              <a:t>of law, by the judge. </a:t>
            </a:r>
            <a:r>
              <a:rPr lang="en-US" sz="1400" dirty="0" smtClean="0"/>
              <a:t> </a:t>
            </a:r>
          </a:p>
          <a:p>
            <a:pPr marL="233363" algn="just">
              <a:lnSpc>
                <a:spcPct val="90000"/>
              </a:lnSpc>
            </a:pPr>
            <a:r>
              <a:rPr lang="en-US" sz="1200" b="1" i="1" dirty="0" smtClean="0">
                <a:solidFill>
                  <a:srgbClr val="C00000"/>
                </a:solidFill>
              </a:rPr>
              <a:t>Ambiguity:</a:t>
            </a:r>
            <a:r>
              <a:rPr lang="en-US" sz="1200" dirty="0" smtClean="0"/>
              <a:t> A </a:t>
            </a:r>
            <a:r>
              <a:rPr lang="en-US" sz="1200" dirty="0"/>
              <a:t>contract term or provision is </a:t>
            </a:r>
            <a:r>
              <a:rPr lang="en-US" sz="1200" dirty="0" smtClean="0"/>
              <a:t>ambiguous, however, </a:t>
            </a:r>
            <a:r>
              <a:rPr lang="en-US" sz="1200" dirty="0"/>
              <a:t>if it is capable </a:t>
            </a:r>
            <a:r>
              <a:rPr lang="en-US" sz="1200" dirty="0" smtClean="0"/>
              <a:t>of more </a:t>
            </a:r>
            <a:r>
              <a:rPr lang="en-US" sz="1200" dirty="0"/>
              <a:t>than one reasonable interpretation because of the uncertain meaning of terms </a:t>
            </a:r>
            <a:r>
              <a:rPr lang="en-US" sz="1200" dirty="0" smtClean="0"/>
              <a:t>or missing </a:t>
            </a:r>
            <a:r>
              <a:rPr lang="en-US" sz="1200" dirty="0"/>
              <a:t>terms. </a:t>
            </a:r>
            <a:r>
              <a:rPr lang="en-US" sz="1200" dirty="0" smtClean="0"/>
              <a:t> A </a:t>
            </a:r>
            <a:r>
              <a:rPr lang="en-US" sz="1200" dirty="0"/>
              <a:t>finding of ambiguity is justified only if the language of the contract </a:t>
            </a:r>
            <a:r>
              <a:rPr lang="en-US" sz="1200" dirty="0" smtClean="0"/>
              <a:t>reasonably supports </a:t>
            </a:r>
            <a:r>
              <a:rPr lang="en-US" sz="1200" dirty="0"/>
              <a:t>the competing </a:t>
            </a:r>
            <a:r>
              <a:rPr lang="en-US" sz="1200" dirty="0" smtClean="0"/>
              <a:t>interpretations.  It </a:t>
            </a:r>
            <a:r>
              <a:rPr lang="en-US" sz="1200" dirty="0"/>
              <a:t>is the role of the </a:t>
            </a:r>
            <a:r>
              <a:rPr lang="en-US" sz="1200" dirty="0" smtClean="0"/>
              <a:t>judge, and thus a question of law, to determine </a:t>
            </a:r>
            <a:r>
              <a:rPr lang="en-US" sz="1200" dirty="0"/>
              <a:t>whether a contract is ambiguous. </a:t>
            </a:r>
            <a:r>
              <a:rPr lang="en-US" sz="1200" dirty="0" smtClean="0"/>
              <a:t> If </a:t>
            </a:r>
            <a:r>
              <a:rPr lang="en-US" sz="1200" dirty="0"/>
              <a:t>the contract is </a:t>
            </a:r>
            <a:r>
              <a:rPr lang="en-US" sz="1200" dirty="0" smtClean="0"/>
              <a:t>found to be ambiguous, it </a:t>
            </a:r>
            <a:r>
              <a:rPr lang="en-US" sz="1200" dirty="0"/>
              <a:t>is the role of the </a:t>
            </a:r>
            <a:r>
              <a:rPr lang="en-US" sz="1200" dirty="0" smtClean="0"/>
              <a:t>jury, as the finder of fact, to </a:t>
            </a:r>
            <a:r>
              <a:rPr lang="en-US" sz="1200" dirty="0"/>
              <a:t>determine which party’s position </a:t>
            </a:r>
            <a:r>
              <a:rPr lang="en-US" sz="1200" dirty="0" smtClean="0"/>
              <a:t>is correct by means </a:t>
            </a:r>
            <a:r>
              <a:rPr lang="en-US" sz="1200" dirty="0"/>
              <a:t>of extrinsic evidence</a:t>
            </a:r>
            <a:r>
              <a:rPr lang="en-US" sz="1200" dirty="0" smtClean="0"/>
              <a:t>.</a:t>
            </a:r>
          </a:p>
          <a:p>
            <a:pPr marL="233363" algn="just">
              <a:lnSpc>
                <a:spcPct val="90000"/>
              </a:lnSpc>
            </a:pPr>
            <a:endParaRPr lang="en-US" sz="500" b="1" dirty="0" smtClean="0"/>
          </a:p>
          <a:p>
            <a:pPr marL="233363" algn="just">
              <a:lnSpc>
                <a:spcPct val="90000"/>
              </a:lnSpc>
            </a:pPr>
            <a:endParaRPr lang="en-US" sz="100" b="1" i="1" dirty="0">
              <a:solidFill>
                <a:srgbClr val="C00000"/>
              </a:solidFill>
            </a:endParaRPr>
          </a:p>
          <a:p>
            <a:pPr marL="233363" algn="just">
              <a:lnSpc>
                <a:spcPct val="90000"/>
              </a:lnSpc>
            </a:pPr>
            <a:r>
              <a:rPr lang="en-US" sz="1200" b="1" i="1" dirty="0">
                <a:solidFill>
                  <a:srgbClr val="C00000"/>
                </a:solidFill>
              </a:rPr>
              <a:t>What Constitutes Ambiguity: </a:t>
            </a:r>
            <a:r>
              <a:rPr lang="en-US" sz="1200" dirty="0"/>
              <a:t>A contract is ambiguous when the intent of the parties is uncertain and the contract is capable of more than one reasonable interpretation. The background from which the contract and the dispute arose may help in determining the intention of the parties.</a:t>
            </a:r>
          </a:p>
          <a:p>
            <a:pPr marL="233363" algn="just">
              <a:lnSpc>
                <a:spcPct val="90000"/>
              </a:lnSpc>
            </a:pPr>
            <a:r>
              <a:rPr lang="en-US" sz="500" b="1" dirty="0" smtClean="0"/>
              <a:t> </a:t>
            </a:r>
          </a:p>
          <a:p>
            <a:pPr marL="233363" algn="just">
              <a:lnSpc>
                <a:spcPct val="90000"/>
              </a:lnSpc>
            </a:pPr>
            <a:r>
              <a:rPr lang="en-US" sz="1200" b="1" i="1" dirty="0" smtClean="0">
                <a:solidFill>
                  <a:srgbClr val="C00000"/>
                </a:solidFill>
              </a:rPr>
              <a:t>Nature </a:t>
            </a:r>
            <a:r>
              <a:rPr lang="en-US" sz="1200" b="1" i="1" dirty="0">
                <a:solidFill>
                  <a:srgbClr val="C00000"/>
                </a:solidFill>
              </a:rPr>
              <a:t>of </a:t>
            </a:r>
            <a:r>
              <a:rPr lang="en-US" sz="1200" b="1" i="1" dirty="0" smtClean="0">
                <a:solidFill>
                  <a:srgbClr val="C00000"/>
                </a:solidFill>
              </a:rPr>
              <a:t>Writing:  </a:t>
            </a:r>
            <a:r>
              <a:rPr lang="en-US" sz="1200" dirty="0" smtClean="0"/>
              <a:t>When </a:t>
            </a:r>
            <a:r>
              <a:rPr lang="en-US" sz="1200" dirty="0"/>
              <a:t>a contract is partly a printed form or partly typewritten and partly </a:t>
            </a:r>
            <a:r>
              <a:rPr lang="en-US" sz="1200" dirty="0" smtClean="0"/>
              <a:t>handwritten, </a:t>
            </a:r>
            <a:r>
              <a:rPr lang="en-US" sz="1200" dirty="0"/>
              <a:t>the written part prevails</a:t>
            </a:r>
            <a:r>
              <a:rPr lang="en-US" sz="1200" dirty="0" smtClean="0"/>
              <a:t>.  When </a:t>
            </a:r>
            <a:r>
              <a:rPr lang="en-US" sz="1200" dirty="0"/>
              <a:t>there is a conflict between a printed part and a typewritten part, the latter prevails</a:t>
            </a:r>
            <a:r>
              <a:rPr lang="en-US" sz="1200" dirty="0" smtClean="0"/>
              <a:t>.  Consequently</a:t>
            </a:r>
            <a:r>
              <a:rPr lang="en-US" sz="1200" dirty="0"/>
              <a:t>, when a clause typewritten on a printed form conflicts with what is </a:t>
            </a:r>
            <a:r>
              <a:rPr lang="en-US" sz="1200" dirty="0" smtClean="0"/>
              <a:t>stated by </a:t>
            </a:r>
            <a:r>
              <a:rPr lang="en-US" sz="1200" dirty="0"/>
              <a:t>the print, the conflicting print is ignored and the typewritten clause controls. This </a:t>
            </a:r>
            <a:r>
              <a:rPr lang="en-US" sz="1200" dirty="0" smtClean="0"/>
              <a:t>rule is </a:t>
            </a:r>
            <a:r>
              <a:rPr lang="en-US" sz="1200" dirty="0"/>
              <a:t>based on the belief that the parties had given greater thought to what they typed </a:t>
            </a:r>
            <a:r>
              <a:rPr lang="en-US" sz="1200" dirty="0" smtClean="0"/>
              <a:t>or wrote </a:t>
            </a:r>
            <a:r>
              <a:rPr lang="en-US" sz="1200" dirty="0"/>
              <a:t>for the particular contract as contrasted with printed words already in a </a:t>
            </a:r>
            <a:r>
              <a:rPr lang="en-US" sz="1200" dirty="0" smtClean="0"/>
              <a:t>form designed </a:t>
            </a:r>
            <a:r>
              <a:rPr lang="en-US" sz="1200" dirty="0"/>
              <a:t>to cover many transactions. </a:t>
            </a:r>
            <a:r>
              <a:rPr lang="en-US" sz="1200" dirty="0" smtClean="0"/>
              <a:t>When </a:t>
            </a:r>
            <a:r>
              <a:rPr lang="en-US" sz="1200" dirty="0"/>
              <a:t>there is a conflict between an amount or quantity expressed both in words </a:t>
            </a:r>
            <a:r>
              <a:rPr lang="en-US" sz="1200" dirty="0" smtClean="0"/>
              <a:t>and figures</a:t>
            </a:r>
            <a:r>
              <a:rPr lang="en-US" sz="1200" dirty="0"/>
              <a:t>, as on a check, the amount or quantity expressed in words prevails. Words </a:t>
            </a:r>
            <a:r>
              <a:rPr lang="en-US" sz="1200" dirty="0" smtClean="0"/>
              <a:t>control because </a:t>
            </a:r>
            <a:r>
              <a:rPr lang="en-US" sz="1200" dirty="0"/>
              <a:t>there is less danger that a word will be wrong than a </a:t>
            </a:r>
            <a:r>
              <a:rPr lang="en-US" sz="1200" dirty="0" smtClean="0"/>
              <a:t>number.</a:t>
            </a:r>
          </a:p>
          <a:p>
            <a:pPr marL="233363" algn="just">
              <a:lnSpc>
                <a:spcPct val="90000"/>
              </a:lnSpc>
            </a:pPr>
            <a:endParaRPr lang="en-US" sz="500" b="1" i="1" dirty="0">
              <a:solidFill>
                <a:srgbClr val="C00000"/>
              </a:solidFill>
            </a:endParaRPr>
          </a:p>
          <a:p>
            <a:pPr marL="233363" algn="just">
              <a:lnSpc>
                <a:spcPct val="90000"/>
              </a:lnSpc>
            </a:pPr>
            <a:r>
              <a:rPr lang="en-US" sz="1200" b="1" i="1" dirty="0" smtClean="0">
                <a:solidFill>
                  <a:srgbClr val="C00000"/>
                </a:solidFill>
              </a:rPr>
              <a:t>Strict </a:t>
            </a:r>
            <a:r>
              <a:rPr lang="en-US" sz="1200" b="1" i="1" dirty="0">
                <a:solidFill>
                  <a:srgbClr val="C00000"/>
                </a:solidFill>
              </a:rPr>
              <a:t>Construction Against Drafting </a:t>
            </a:r>
            <a:r>
              <a:rPr lang="en-US" sz="1200" b="1" i="1" dirty="0" smtClean="0">
                <a:solidFill>
                  <a:srgbClr val="C00000"/>
                </a:solidFill>
              </a:rPr>
              <a:t>Party: </a:t>
            </a:r>
            <a:r>
              <a:rPr lang="en-US" sz="1200" dirty="0" smtClean="0"/>
              <a:t>An </a:t>
            </a:r>
            <a:r>
              <a:rPr lang="en-US" sz="1200" dirty="0"/>
              <a:t>ambiguous contract is interpreted strictly against the party who drafted it</a:t>
            </a:r>
            <a:r>
              <a:rPr lang="en-US" sz="1200" dirty="0" smtClean="0"/>
              <a:t>.  This </a:t>
            </a:r>
            <a:r>
              <a:rPr lang="en-US" sz="1200" dirty="0"/>
              <a:t>rule basically </a:t>
            </a:r>
            <a:r>
              <a:rPr lang="en-US" sz="1200" dirty="0" smtClean="0"/>
              <a:t>assigns the </a:t>
            </a:r>
            <a:r>
              <a:rPr lang="en-US" sz="1200" dirty="0"/>
              <a:t>risk of an unresolvable ambiguity to the party creating </a:t>
            </a:r>
            <a:r>
              <a:rPr lang="en-US" sz="1200" dirty="0" smtClean="0"/>
              <a:t>it.</a:t>
            </a:r>
            <a:endParaRPr lang="en-US" altLang="en-US" sz="1200" b="1" i="1" dirty="0">
              <a:solidFill>
                <a:srgbClr val="C00000"/>
              </a:solidFill>
            </a:endParaRPr>
          </a:p>
        </p:txBody>
      </p:sp>
    </p:spTree>
    <p:extLst>
      <p:ext uri="{BB962C8B-B14F-4D97-AF65-F5344CB8AC3E}">
        <p14:creationId xmlns:p14="http://schemas.microsoft.com/office/powerpoint/2010/main" val="1313614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31651"/>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400" b="1" i="1" dirty="0" smtClean="0">
                <a:solidFill>
                  <a:srgbClr val="006600"/>
                </a:solidFill>
              </a:rPr>
              <a:t>Rules of Construction and Interpretation – 4th</a:t>
            </a:r>
            <a:endParaRPr lang="en-US" sz="2400" b="1" i="1" dirty="0">
              <a:solidFill>
                <a:srgbClr val="006600"/>
              </a:solidFill>
            </a:endParaRPr>
          </a:p>
          <a:p>
            <a:pPr algn="just">
              <a:lnSpc>
                <a:spcPct val="95000"/>
              </a:lnSpc>
              <a:spcBef>
                <a:spcPts val="0"/>
              </a:spcBef>
            </a:pPr>
            <a:endParaRPr lang="en-US" sz="500" b="1" i="1" dirty="0" smtClean="0">
              <a:solidFill>
                <a:srgbClr val="C00000"/>
              </a:solidFill>
            </a:endParaRPr>
          </a:p>
          <a:p>
            <a:pPr algn="just">
              <a:lnSpc>
                <a:spcPct val="95000"/>
              </a:lnSpc>
              <a:spcBef>
                <a:spcPts val="0"/>
              </a:spcBef>
            </a:pPr>
            <a:endParaRPr lang="en-US" sz="500" b="1" i="1" dirty="0">
              <a:solidFill>
                <a:srgbClr val="C00000"/>
              </a:solidFill>
            </a:endParaRPr>
          </a:p>
          <a:p>
            <a:pPr algn="just"/>
            <a:r>
              <a:rPr lang="en-US" altLang="en-US" sz="1600" b="1" i="1" dirty="0">
                <a:solidFill>
                  <a:srgbClr val="C00000"/>
                </a:solidFill>
              </a:rPr>
              <a:t>Determination of Implied </a:t>
            </a:r>
            <a:r>
              <a:rPr lang="en-US" altLang="en-US" sz="1600" b="1" i="1" dirty="0" smtClean="0">
                <a:solidFill>
                  <a:srgbClr val="C00000"/>
                </a:solidFill>
              </a:rPr>
              <a:t>Terms</a:t>
            </a:r>
            <a:r>
              <a:rPr lang="en-US" sz="1600" b="1" i="1" dirty="0" smtClean="0">
                <a:solidFill>
                  <a:srgbClr val="C00000"/>
                </a:solidFill>
              </a:rPr>
              <a:t>:</a:t>
            </a:r>
            <a:r>
              <a:rPr lang="en-US" sz="1600" dirty="0" smtClean="0"/>
              <a:t>  In certain </a:t>
            </a:r>
            <a:r>
              <a:rPr lang="en-US" sz="1600" dirty="0"/>
              <a:t>cases, a court will imply a term to cover a situation for which the parties failed </a:t>
            </a:r>
            <a:r>
              <a:rPr lang="en-US" sz="1600" dirty="0" smtClean="0"/>
              <a:t>to provide </a:t>
            </a:r>
            <a:r>
              <a:rPr lang="en-US" sz="1600" dirty="0"/>
              <a:t>or, when needed, to give the contract a construction or meaning that </a:t>
            </a:r>
            <a:r>
              <a:rPr lang="en-US" sz="1600" dirty="0" smtClean="0"/>
              <a:t>is reasonable.  In such instances, the court will imply </a:t>
            </a:r>
            <a:r>
              <a:rPr lang="en-US" sz="1600" dirty="0"/>
              <a:t>details of the performance of a contract not expressly </a:t>
            </a:r>
            <a:r>
              <a:rPr lang="en-US" sz="1600" dirty="0" smtClean="0"/>
              <a:t>stated in </a:t>
            </a:r>
            <a:r>
              <a:rPr lang="en-US" sz="1600" dirty="0"/>
              <a:t>the contract. </a:t>
            </a:r>
            <a:r>
              <a:rPr lang="en-US" sz="1600" dirty="0" smtClean="0"/>
              <a:t> In contracts </a:t>
            </a:r>
            <a:r>
              <a:rPr lang="en-US" sz="1600" dirty="0"/>
              <a:t>to perform work, </a:t>
            </a:r>
            <a:r>
              <a:rPr lang="en-US" sz="1600" dirty="0" smtClean="0"/>
              <a:t>courts will find an implied </a:t>
            </a:r>
            <a:r>
              <a:rPr lang="en-US" sz="1600" dirty="0"/>
              <a:t>promise to use </a:t>
            </a:r>
            <a:r>
              <a:rPr lang="en-US" sz="1600" dirty="0" smtClean="0"/>
              <a:t>such skill </a:t>
            </a:r>
            <a:r>
              <a:rPr lang="en-US" sz="1600" dirty="0"/>
              <a:t>as is necessary to properly perform the work</a:t>
            </a:r>
            <a:r>
              <a:rPr lang="en-US" sz="1600" dirty="0" smtClean="0"/>
              <a:t>.</a:t>
            </a:r>
          </a:p>
          <a:p>
            <a:pPr algn="just"/>
            <a:endParaRPr lang="en-US" sz="500" b="1" i="1" dirty="0" smtClean="0">
              <a:solidFill>
                <a:srgbClr val="0308C9"/>
              </a:solidFill>
            </a:endParaRPr>
          </a:p>
          <a:p>
            <a:pPr algn="just"/>
            <a:endParaRPr lang="en-US" sz="500" b="1" i="1" dirty="0" smtClean="0">
              <a:solidFill>
                <a:srgbClr val="0308C9"/>
              </a:solidFill>
            </a:endParaRPr>
          </a:p>
          <a:p>
            <a:pPr algn="just"/>
            <a:r>
              <a:rPr lang="en-US" sz="1400" b="1" i="1" dirty="0" smtClean="0">
                <a:solidFill>
                  <a:srgbClr val="0308C9"/>
                </a:solidFill>
              </a:rPr>
              <a:t>Good Faith and Fair Dealing:</a:t>
            </a:r>
            <a:r>
              <a:rPr lang="en-US" sz="1400" dirty="0" smtClean="0"/>
              <a:t>  </a:t>
            </a:r>
            <a:r>
              <a:rPr lang="en-US" sz="1400" dirty="0"/>
              <a:t>In every contract, there is an implied obligation that neither party shall do </a:t>
            </a:r>
            <a:r>
              <a:rPr lang="en-US" sz="1400" dirty="0" smtClean="0"/>
              <a:t>anything that </a:t>
            </a:r>
            <a:r>
              <a:rPr lang="en-US" sz="1400" dirty="0"/>
              <a:t>will have the effect of destroying or injuring the right of the other party to receive </a:t>
            </a:r>
            <a:r>
              <a:rPr lang="en-US" sz="1400" dirty="0" smtClean="0"/>
              <a:t>the fruits </a:t>
            </a:r>
            <a:r>
              <a:rPr lang="en-US" sz="1400" dirty="0"/>
              <a:t>of the contract. </a:t>
            </a:r>
            <a:r>
              <a:rPr lang="en-US" sz="1400" dirty="0" smtClean="0"/>
              <a:t>This </a:t>
            </a:r>
            <a:r>
              <a:rPr lang="en-US" sz="1400" dirty="0"/>
              <a:t>means that in every contract there exists an implied </a:t>
            </a:r>
            <a:r>
              <a:rPr lang="en-US" sz="1400" dirty="0" smtClean="0"/>
              <a:t>covenant of </a:t>
            </a:r>
            <a:r>
              <a:rPr lang="en-US" sz="1400" dirty="0"/>
              <a:t>good faith</a:t>
            </a:r>
            <a:r>
              <a:rPr lang="en-US" sz="1400" b="1" dirty="0"/>
              <a:t> </a:t>
            </a:r>
            <a:r>
              <a:rPr lang="en-US" sz="1400" dirty="0"/>
              <a:t>and fair dealing. </a:t>
            </a:r>
            <a:endParaRPr lang="en-US" sz="1400" dirty="0" smtClean="0"/>
          </a:p>
          <a:p>
            <a:pPr marL="233363" algn="just"/>
            <a:endParaRPr lang="en-US" sz="1000" b="1" i="1" dirty="0" smtClean="0">
              <a:solidFill>
                <a:srgbClr val="C00000"/>
              </a:solidFill>
            </a:endParaRPr>
          </a:p>
          <a:p>
            <a:pPr marL="233363" algn="just"/>
            <a:r>
              <a:rPr lang="en-US" sz="1300" b="1" i="1" dirty="0" smtClean="0">
                <a:solidFill>
                  <a:srgbClr val="C00000"/>
                </a:solidFill>
              </a:rPr>
              <a:t>Any Interpretation Must Be Consistent With Good Faith: </a:t>
            </a:r>
            <a:r>
              <a:rPr lang="en-US" sz="1300" dirty="0" smtClean="0"/>
              <a:t>When </a:t>
            </a:r>
            <a:r>
              <a:rPr lang="en-US" sz="1300" dirty="0"/>
              <a:t>a contract may reasonably be interpreted in </a:t>
            </a:r>
            <a:r>
              <a:rPr lang="en-US" sz="1300" dirty="0" smtClean="0"/>
              <a:t>different ways</a:t>
            </a:r>
            <a:r>
              <a:rPr lang="en-US" sz="1300" dirty="0"/>
              <a:t>, a court should make the interpretation that is in harmony with good faith </a:t>
            </a:r>
            <a:r>
              <a:rPr lang="en-US" sz="1300" dirty="0" smtClean="0"/>
              <a:t>and fair </a:t>
            </a:r>
            <a:r>
              <a:rPr lang="en-US" sz="1300" dirty="0"/>
              <a:t>dealing. </a:t>
            </a:r>
            <a:r>
              <a:rPr lang="en-US" sz="1300" dirty="0" smtClean="0"/>
              <a:t>This means that when </a:t>
            </a:r>
            <a:r>
              <a:rPr lang="en-US" sz="1300" dirty="0"/>
              <a:t>a contract is made subject to the condition that one </a:t>
            </a:r>
            <a:r>
              <a:rPr lang="en-US" sz="1300" dirty="0" smtClean="0"/>
              <a:t>of the </a:t>
            </a:r>
            <a:r>
              <a:rPr lang="en-US" sz="1300" dirty="0"/>
              <a:t>parties obtain financing, that party must make reasonable, good-faith efforts to </a:t>
            </a:r>
            <a:r>
              <a:rPr lang="en-US" sz="1300" dirty="0" smtClean="0"/>
              <a:t>obtain financing</a:t>
            </a:r>
            <a:r>
              <a:rPr lang="en-US" sz="1300" dirty="0"/>
              <a:t>. The party is not permitted to do nothing and then claim that the contract </a:t>
            </a:r>
            <a:r>
              <a:rPr lang="en-US" sz="1300" dirty="0" smtClean="0"/>
              <a:t>is not </a:t>
            </a:r>
            <a:r>
              <a:rPr lang="en-US" sz="1300" dirty="0"/>
              <a:t>binding because the condition has not been satisfied.  </a:t>
            </a:r>
            <a:r>
              <a:rPr lang="en-US" sz="1300" dirty="0" smtClean="0"/>
              <a:t>Similarly, </a:t>
            </a:r>
            <a:r>
              <a:rPr lang="en-US" sz="1300" dirty="0"/>
              <a:t>when a </a:t>
            </a:r>
            <a:r>
              <a:rPr lang="en-US" sz="1300" dirty="0" smtClean="0"/>
              <a:t>contract requires </a:t>
            </a:r>
            <a:r>
              <a:rPr lang="en-US" sz="1300" dirty="0"/>
              <a:t>a party to obtain government approval, the party must use all reasonable </a:t>
            </a:r>
            <a:r>
              <a:rPr lang="en-US" sz="1300" dirty="0" smtClean="0"/>
              <a:t>means to </a:t>
            </a:r>
            <a:r>
              <a:rPr lang="en-US" sz="1300" dirty="0"/>
              <a:t>obtain </a:t>
            </a:r>
            <a:r>
              <a:rPr lang="en-US" sz="1300" dirty="0" smtClean="0"/>
              <a:t>it.</a:t>
            </a:r>
          </a:p>
          <a:p>
            <a:pPr marL="233363" algn="just"/>
            <a:endParaRPr lang="en-US" sz="500" dirty="0" smtClean="0"/>
          </a:p>
          <a:p>
            <a:pPr marL="233363" algn="just"/>
            <a:endParaRPr lang="en-US" sz="500" dirty="0"/>
          </a:p>
          <a:p>
            <a:pPr marL="233363" algn="just"/>
            <a:r>
              <a:rPr lang="en-US" sz="1300" b="1" i="1" dirty="0" smtClean="0">
                <a:solidFill>
                  <a:srgbClr val="C00000"/>
                </a:solidFill>
              </a:rPr>
              <a:t>Uniform </a:t>
            </a:r>
            <a:r>
              <a:rPr lang="en-US" sz="1300" b="1" i="1" dirty="0">
                <a:solidFill>
                  <a:srgbClr val="C00000"/>
                </a:solidFill>
              </a:rPr>
              <a:t>Commercial </a:t>
            </a:r>
            <a:r>
              <a:rPr lang="en-US" sz="1300" b="1" i="1" dirty="0" smtClean="0">
                <a:solidFill>
                  <a:srgbClr val="C00000"/>
                </a:solidFill>
              </a:rPr>
              <a:t>Code:</a:t>
            </a:r>
            <a:r>
              <a:rPr lang="en-US" sz="1300" dirty="0" smtClean="0"/>
              <a:t> The UCC also imposes </a:t>
            </a:r>
            <a:r>
              <a:rPr lang="en-US" sz="1300" dirty="0"/>
              <a:t>an obligation of good faith in </a:t>
            </a:r>
            <a:r>
              <a:rPr lang="en-US" sz="1300" dirty="0" smtClean="0"/>
              <a:t>the performance </a:t>
            </a:r>
            <a:r>
              <a:rPr lang="en-US" sz="1300" dirty="0"/>
              <a:t>or enforcement of every contract.</a:t>
            </a:r>
            <a:endParaRPr lang="en-US" altLang="en-US" sz="1300" b="1" i="1" dirty="0">
              <a:solidFill>
                <a:srgbClr val="C00000"/>
              </a:solidFill>
            </a:endParaRPr>
          </a:p>
        </p:txBody>
      </p:sp>
    </p:spTree>
    <p:extLst>
      <p:ext uri="{BB962C8B-B14F-4D97-AF65-F5344CB8AC3E}">
        <p14:creationId xmlns:p14="http://schemas.microsoft.com/office/powerpoint/2010/main" val="1117582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31651"/>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400" b="1" i="1" dirty="0" smtClean="0">
                <a:solidFill>
                  <a:srgbClr val="006600"/>
                </a:solidFill>
              </a:rPr>
              <a:t>Rules of Construction and Interpretation – </a:t>
            </a:r>
            <a:r>
              <a:rPr lang="en-US" sz="2400" b="1" i="1" dirty="0">
                <a:solidFill>
                  <a:srgbClr val="006600"/>
                </a:solidFill>
              </a:rPr>
              <a:t>5</a:t>
            </a:r>
            <a:r>
              <a:rPr lang="en-US" sz="2400" b="1" i="1" dirty="0" smtClean="0">
                <a:solidFill>
                  <a:srgbClr val="006600"/>
                </a:solidFill>
              </a:rPr>
              <a:t>th</a:t>
            </a:r>
            <a:endParaRPr lang="en-US" sz="2400" b="1" i="1" dirty="0">
              <a:solidFill>
                <a:srgbClr val="006600"/>
              </a:solidFill>
            </a:endParaRPr>
          </a:p>
          <a:p>
            <a:pPr algn="just">
              <a:lnSpc>
                <a:spcPct val="95000"/>
              </a:lnSpc>
              <a:spcBef>
                <a:spcPts val="0"/>
              </a:spcBef>
            </a:pPr>
            <a:endParaRPr lang="en-US" sz="500" b="1" i="1" dirty="0" smtClean="0">
              <a:solidFill>
                <a:srgbClr val="C00000"/>
              </a:solidFill>
            </a:endParaRPr>
          </a:p>
          <a:p>
            <a:pPr algn="just">
              <a:lnSpc>
                <a:spcPct val="95000"/>
              </a:lnSpc>
              <a:spcBef>
                <a:spcPts val="0"/>
              </a:spcBef>
            </a:pPr>
            <a:endParaRPr lang="en-US" sz="500" b="1" i="1" dirty="0">
              <a:solidFill>
                <a:srgbClr val="C00000"/>
              </a:solidFill>
            </a:endParaRPr>
          </a:p>
          <a:p>
            <a:pPr algn="just">
              <a:lnSpc>
                <a:spcPct val="120000"/>
              </a:lnSpc>
            </a:pPr>
            <a:r>
              <a:rPr lang="en-US" altLang="en-US" sz="1600" b="1" i="1" dirty="0">
                <a:solidFill>
                  <a:srgbClr val="C00000"/>
                </a:solidFill>
              </a:rPr>
              <a:t>Conduct and Custom of the </a:t>
            </a:r>
            <a:r>
              <a:rPr lang="en-US" altLang="en-US" sz="1600" b="1" i="1" dirty="0" smtClean="0">
                <a:solidFill>
                  <a:srgbClr val="C00000"/>
                </a:solidFill>
              </a:rPr>
              <a:t>Parties</a:t>
            </a:r>
            <a:r>
              <a:rPr lang="en-US" sz="1600" b="1" i="1" dirty="0" smtClean="0">
                <a:solidFill>
                  <a:srgbClr val="C00000"/>
                </a:solidFill>
              </a:rPr>
              <a:t>:</a:t>
            </a:r>
            <a:r>
              <a:rPr lang="en-US" sz="1600" dirty="0" smtClean="0"/>
              <a:t> </a:t>
            </a:r>
            <a:r>
              <a:rPr lang="en-US" sz="1600" dirty="0"/>
              <a:t>The conduct of the parties and the customs and usages of a particular trade may </a:t>
            </a:r>
            <a:r>
              <a:rPr lang="en-US" sz="1600" dirty="0" smtClean="0"/>
              <a:t>give meaning </a:t>
            </a:r>
            <a:r>
              <a:rPr lang="en-US" sz="1600" dirty="0"/>
              <a:t>to the words of the parties and thus aid in the interpretation of their contract.</a:t>
            </a:r>
            <a:endParaRPr lang="en-US" sz="1600" dirty="0" smtClean="0"/>
          </a:p>
          <a:p>
            <a:pPr algn="just">
              <a:lnSpc>
                <a:spcPct val="120000"/>
              </a:lnSpc>
            </a:pPr>
            <a:endParaRPr lang="en-US" sz="1000" b="1" i="1" dirty="0" smtClean="0">
              <a:solidFill>
                <a:srgbClr val="0308C9"/>
              </a:solidFill>
            </a:endParaRPr>
          </a:p>
          <a:p>
            <a:pPr algn="just">
              <a:lnSpc>
                <a:spcPct val="120000"/>
              </a:lnSpc>
            </a:pPr>
            <a:r>
              <a:rPr lang="en-US" sz="1400" b="1" i="1" dirty="0">
                <a:solidFill>
                  <a:srgbClr val="0308C9"/>
                </a:solidFill>
              </a:rPr>
              <a:t>Conduct of the </a:t>
            </a:r>
            <a:r>
              <a:rPr lang="en-US" sz="1400" b="1" i="1" dirty="0" smtClean="0">
                <a:solidFill>
                  <a:srgbClr val="0308C9"/>
                </a:solidFill>
              </a:rPr>
              <a:t>Parties:  </a:t>
            </a:r>
            <a:r>
              <a:rPr lang="en-US" sz="1400" dirty="0" smtClean="0"/>
              <a:t>The </a:t>
            </a:r>
            <a:r>
              <a:rPr lang="en-US" sz="1400" dirty="0"/>
              <a:t>conduct of the parties in carrying out the terms of a contract is the best guide </a:t>
            </a:r>
            <a:r>
              <a:rPr lang="en-US" sz="1400" dirty="0" smtClean="0"/>
              <a:t>to determine </a:t>
            </a:r>
            <a:r>
              <a:rPr lang="en-US" sz="1400" dirty="0"/>
              <a:t>the parties’ intent. </a:t>
            </a:r>
            <a:r>
              <a:rPr lang="en-US" sz="1400" dirty="0" smtClean="0"/>
              <a:t> When </a:t>
            </a:r>
            <a:r>
              <a:rPr lang="en-US" sz="1400" dirty="0"/>
              <a:t>performance has been repeatedly tendered </a:t>
            </a:r>
            <a:r>
              <a:rPr lang="en-US" sz="1400" dirty="0" smtClean="0"/>
              <a:t>and accepted </a:t>
            </a:r>
            <a:r>
              <a:rPr lang="en-US" sz="1400" dirty="0"/>
              <a:t>without protest, neither party will be permitted to claim that the contract </a:t>
            </a:r>
            <a:r>
              <a:rPr lang="en-US" sz="1400" dirty="0" smtClean="0"/>
              <a:t>was too </a:t>
            </a:r>
            <a:r>
              <a:rPr lang="en-US" sz="1400" dirty="0"/>
              <a:t>indefinite to be binding</a:t>
            </a:r>
            <a:r>
              <a:rPr lang="en-US" sz="1400" dirty="0" smtClean="0"/>
              <a:t>.</a:t>
            </a:r>
          </a:p>
          <a:p>
            <a:pPr algn="just">
              <a:lnSpc>
                <a:spcPct val="120000"/>
              </a:lnSpc>
            </a:pPr>
            <a:endParaRPr lang="en-US" altLang="en-US" sz="1000" b="1" i="1" dirty="0">
              <a:solidFill>
                <a:srgbClr val="C00000"/>
              </a:solidFill>
            </a:endParaRPr>
          </a:p>
          <a:p>
            <a:pPr algn="just">
              <a:lnSpc>
                <a:spcPct val="120000"/>
              </a:lnSpc>
            </a:pPr>
            <a:r>
              <a:rPr lang="en-US" sz="1400" b="1" i="1" dirty="0">
                <a:solidFill>
                  <a:srgbClr val="0308C9"/>
                </a:solidFill>
              </a:rPr>
              <a:t>Custom and Usage of </a:t>
            </a:r>
            <a:r>
              <a:rPr lang="en-US" sz="1400" b="1" i="1" dirty="0" smtClean="0">
                <a:solidFill>
                  <a:srgbClr val="0308C9"/>
                </a:solidFill>
              </a:rPr>
              <a:t>Trade:  </a:t>
            </a:r>
            <a:r>
              <a:rPr lang="en-US" sz="1400" dirty="0" smtClean="0"/>
              <a:t>The </a:t>
            </a:r>
            <a:r>
              <a:rPr lang="en-US" sz="1400" dirty="0"/>
              <a:t>customs and usages of trade</a:t>
            </a:r>
            <a:r>
              <a:rPr lang="en-US" sz="1400" b="1" dirty="0"/>
              <a:t> </a:t>
            </a:r>
            <a:r>
              <a:rPr lang="en-US" sz="1400" dirty="0"/>
              <a:t>or commercial activity to which the contract </a:t>
            </a:r>
            <a:r>
              <a:rPr lang="en-US" sz="1400" dirty="0" smtClean="0"/>
              <a:t>relates may </a:t>
            </a:r>
            <a:r>
              <a:rPr lang="en-US" sz="1400" dirty="0"/>
              <a:t>be used to interpret the terms of a </a:t>
            </a:r>
            <a:r>
              <a:rPr lang="en-US" sz="1400" dirty="0" smtClean="0"/>
              <a:t>contract.  When </a:t>
            </a:r>
            <a:r>
              <a:rPr lang="en-US" sz="1400" dirty="0"/>
              <a:t>a contract </a:t>
            </a:r>
            <a:r>
              <a:rPr lang="en-US" sz="1400" dirty="0" smtClean="0"/>
              <a:t>for the </a:t>
            </a:r>
            <a:r>
              <a:rPr lang="en-US" sz="1400" dirty="0"/>
              <a:t>construction of a building calls for a “turn-key construction,” industry usage is </a:t>
            </a:r>
            <a:r>
              <a:rPr lang="en-US" sz="1400" dirty="0" smtClean="0"/>
              <a:t>admissible to </a:t>
            </a:r>
            <a:r>
              <a:rPr lang="en-US" sz="1400" dirty="0"/>
              <a:t>show </a:t>
            </a:r>
            <a:r>
              <a:rPr lang="en-US" sz="1400" dirty="0" smtClean="0"/>
              <a:t>that </a:t>
            </a:r>
            <a:r>
              <a:rPr lang="en-US" sz="1400" dirty="0"/>
              <a:t>this </a:t>
            </a:r>
            <a:r>
              <a:rPr lang="en-US" sz="1400" dirty="0" smtClean="0"/>
              <a:t>means </a:t>
            </a:r>
            <a:r>
              <a:rPr lang="en-US" sz="1400" dirty="0"/>
              <a:t>a construction in which all the owner needs to do is </a:t>
            </a:r>
            <a:r>
              <a:rPr lang="en-US" sz="1400" dirty="0" smtClean="0"/>
              <a:t>to turn </a:t>
            </a:r>
            <a:r>
              <a:rPr lang="en-US" sz="1400" dirty="0"/>
              <a:t>the key in the lock to open the building for use and in which all construction </a:t>
            </a:r>
            <a:r>
              <a:rPr lang="en-US" sz="1400" dirty="0" smtClean="0"/>
              <a:t>risks are </a:t>
            </a:r>
            <a:r>
              <a:rPr lang="en-US" sz="1400" dirty="0"/>
              <a:t>assumed by the </a:t>
            </a:r>
            <a:r>
              <a:rPr lang="en-US" sz="1400" dirty="0" smtClean="0"/>
              <a:t>contractor.  Custom </a:t>
            </a:r>
            <a:r>
              <a:rPr lang="en-US" sz="1400" dirty="0"/>
              <a:t>and usage, however, cannot override express provisions of a contract that </a:t>
            </a:r>
            <a:r>
              <a:rPr lang="en-US" sz="1400" dirty="0" smtClean="0"/>
              <a:t>are inconsistent </a:t>
            </a:r>
            <a:r>
              <a:rPr lang="en-US" sz="1400" dirty="0"/>
              <a:t>with custom and usage.</a:t>
            </a:r>
            <a:endParaRPr lang="en-US" altLang="en-US" sz="1400" b="1" i="1" dirty="0">
              <a:solidFill>
                <a:srgbClr val="C00000"/>
              </a:solidFill>
            </a:endParaRPr>
          </a:p>
        </p:txBody>
      </p:sp>
    </p:spTree>
    <p:extLst>
      <p:ext uri="{BB962C8B-B14F-4D97-AF65-F5344CB8AC3E}">
        <p14:creationId xmlns:p14="http://schemas.microsoft.com/office/powerpoint/2010/main" val="3949429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31651"/>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400" b="1" i="1" dirty="0" smtClean="0">
                <a:solidFill>
                  <a:srgbClr val="006600"/>
                </a:solidFill>
              </a:rPr>
              <a:t>Rules of Construction and Interpretation – 6th</a:t>
            </a:r>
            <a:endParaRPr lang="en-US" sz="2400" b="1" i="1" dirty="0">
              <a:solidFill>
                <a:srgbClr val="006600"/>
              </a:solidFill>
            </a:endParaRPr>
          </a:p>
          <a:p>
            <a:pPr algn="just">
              <a:lnSpc>
                <a:spcPct val="95000"/>
              </a:lnSpc>
              <a:spcBef>
                <a:spcPts val="0"/>
              </a:spcBef>
            </a:pPr>
            <a:endParaRPr lang="en-US" sz="500" b="1" i="1" dirty="0">
              <a:solidFill>
                <a:srgbClr val="C00000"/>
              </a:solidFill>
            </a:endParaRPr>
          </a:p>
          <a:p>
            <a:pPr algn="just"/>
            <a:r>
              <a:rPr lang="en-US" altLang="en-US" sz="1600" b="1" i="1" dirty="0">
                <a:solidFill>
                  <a:srgbClr val="C00000"/>
                </a:solidFill>
              </a:rPr>
              <a:t>Manner of Avoidance of </a:t>
            </a:r>
            <a:r>
              <a:rPr lang="en-US" altLang="en-US" sz="1600" b="1" i="1" dirty="0" smtClean="0">
                <a:solidFill>
                  <a:srgbClr val="C00000"/>
                </a:solidFill>
              </a:rPr>
              <a:t>Hardship</a:t>
            </a:r>
            <a:r>
              <a:rPr lang="en-US" sz="1600" b="1" i="1" dirty="0" smtClean="0">
                <a:solidFill>
                  <a:srgbClr val="C00000"/>
                </a:solidFill>
              </a:rPr>
              <a:t>:</a:t>
            </a:r>
            <a:r>
              <a:rPr lang="en-US" sz="1600" dirty="0" smtClean="0"/>
              <a:t> </a:t>
            </a:r>
            <a:r>
              <a:rPr lang="en-US" sz="1600" dirty="0"/>
              <a:t>As a general rule, a party is bound by a contract even though it proves to be a bad bargain</a:t>
            </a:r>
            <a:r>
              <a:rPr lang="en-US" sz="1600" dirty="0" smtClean="0"/>
              <a:t>.  This means, that if </a:t>
            </a:r>
            <a:r>
              <a:rPr lang="en-US" sz="1600" dirty="0"/>
              <a:t>possible, a court will interpret a contract to avoid hardship. Courts </a:t>
            </a:r>
            <a:r>
              <a:rPr lang="en-US" sz="1600" dirty="0" smtClean="0"/>
              <a:t>will also, </a:t>
            </a:r>
            <a:r>
              <a:rPr lang="en-US" sz="1600" dirty="0"/>
              <a:t>if possible</a:t>
            </a:r>
            <a:r>
              <a:rPr lang="en-US" sz="1600" dirty="0" smtClean="0"/>
              <a:t>, interpret </a:t>
            </a:r>
            <a:r>
              <a:rPr lang="en-US" sz="1600" dirty="0"/>
              <a:t>a vague contract in a way to avoid any forfeiture of a party’s interest</a:t>
            </a:r>
            <a:r>
              <a:rPr lang="en-US" sz="1600" dirty="0" smtClean="0"/>
              <a:t>.  As a result, when </a:t>
            </a:r>
            <a:r>
              <a:rPr lang="en-US" sz="1600" dirty="0"/>
              <a:t>hardship </a:t>
            </a:r>
            <a:r>
              <a:rPr lang="en-US" sz="1600" dirty="0" smtClean="0"/>
              <a:t>arises, </a:t>
            </a:r>
            <a:r>
              <a:rPr lang="en-US" sz="1600" dirty="0"/>
              <a:t>because the contract makes no provision for the situation </a:t>
            </a:r>
            <a:r>
              <a:rPr lang="en-US" sz="1600" dirty="0" smtClean="0"/>
              <a:t>that has </a:t>
            </a:r>
            <a:r>
              <a:rPr lang="en-US" sz="1600" dirty="0"/>
              <a:t>occurred, the court will sometimes imply a term to avoid the hardship</a:t>
            </a:r>
            <a:r>
              <a:rPr lang="en-US" sz="1600" dirty="0" smtClean="0"/>
              <a:t>.</a:t>
            </a:r>
          </a:p>
          <a:p>
            <a:pPr algn="just"/>
            <a:endParaRPr lang="en-US" sz="1000" b="1" i="1" dirty="0" smtClean="0">
              <a:solidFill>
                <a:srgbClr val="0308C9"/>
              </a:solidFill>
            </a:endParaRPr>
          </a:p>
          <a:p>
            <a:pPr algn="just">
              <a:lnSpc>
                <a:spcPct val="95000"/>
              </a:lnSpc>
            </a:pPr>
            <a:r>
              <a:rPr lang="en-US" sz="1400" b="1" i="1" dirty="0" smtClean="0">
                <a:solidFill>
                  <a:srgbClr val="0308C9"/>
                </a:solidFill>
              </a:rPr>
              <a:t>Hardship:</a:t>
            </a:r>
            <a:r>
              <a:rPr lang="en-US" sz="1400" dirty="0" smtClean="0"/>
              <a:t>  </a:t>
            </a:r>
            <a:r>
              <a:rPr lang="en-US" sz="1400" dirty="0"/>
              <a:t>Hardship is a form of excuse but is not as strict in its requirements for exemption as is impossibility or force majeure. Hardship sometimes is </a:t>
            </a:r>
            <a:r>
              <a:rPr lang="en-US" sz="1400" dirty="0" smtClean="0"/>
              <a:t>referred </a:t>
            </a:r>
            <a:r>
              <a:rPr lang="en-US" sz="1400" dirty="0"/>
              <a:t>to as “changed circumstances,” but all forms of excuse necessarily </a:t>
            </a:r>
            <a:r>
              <a:rPr lang="en-US" sz="1400" dirty="0" smtClean="0"/>
              <a:t>involve </a:t>
            </a:r>
            <a:r>
              <a:rPr lang="en-US" sz="1400" dirty="0"/>
              <a:t>a change of circumstances that alters the balance or equilibrium of a contract to the detriment of one of the </a:t>
            </a:r>
            <a:r>
              <a:rPr lang="en-US" sz="1400" dirty="0" smtClean="0"/>
              <a:t>parties.</a:t>
            </a:r>
          </a:p>
          <a:p>
            <a:pPr algn="just">
              <a:lnSpc>
                <a:spcPct val="95000"/>
              </a:lnSpc>
            </a:pPr>
            <a:endParaRPr lang="en-US" altLang="en-US" sz="1000" b="1" i="1" dirty="0">
              <a:solidFill>
                <a:srgbClr val="C00000"/>
              </a:solidFill>
            </a:endParaRPr>
          </a:p>
          <a:p>
            <a:pPr algn="just"/>
            <a:r>
              <a:rPr lang="en-US" altLang="en-US" sz="1400" b="1" i="1" dirty="0" smtClean="0">
                <a:solidFill>
                  <a:srgbClr val="0308C9"/>
                </a:solidFill>
              </a:rPr>
              <a:t>Fairness: </a:t>
            </a:r>
            <a:r>
              <a:rPr lang="en-US" sz="1400" dirty="0"/>
              <a:t>The average jury will, other things </a:t>
            </a:r>
            <a:r>
              <a:rPr lang="en-US" sz="1400" dirty="0" smtClean="0"/>
              <a:t>being equal</a:t>
            </a:r>
            <a:r>
              <a:rPr lang="en-US" sz="1400" dirty="0"/>
              <a:t>, lean strongly in favor of the side which is threatened with possible injustice </a:t>
            </a:r>
            <a:r>
              <a:rPr lang="en-US" sz="1400" dirty="0" smtClean="0"/>
              <a:t>and certain </a:t>
            </a:r>
            <a:r>
              <a:rPr lang="en-US" sz="1400" dirty="0"/>
              <a:t>hardship by the enforcement of the writing</a:t>
            </a:r>
            <a:r>
              <a:rPr lang="en-US" sz="1400" dirty="0" smtClean="0"/>
              <a:t>.</a:t>
            </a:r>
          </a:p>
          <a:p>
            <a:pPr algn="just"/>
            <a:endParaRPr lang="en-US" altLang="en-US" sz="1000" b="1" i="1" dirty="0">
              <a:solidFill>
                <a:srgbClr val="C00000"/>
              </a:solidFill>
            </a:endParaRPr>
          </a:p>
          <a:p>
            <a:pPr algn="just"/>
            <a:r>
              <a:rPr lang="en-US" sz="1400" b="1" i="1" dirty="0">
                <a:solidFill>
                  <a:srgbClr val="0308C9"/>
                </a:solidFill>
              </a:rPr>
              <a:t>F</a:t>
            </a:r>
            <a:r>
              <a:rPr lang="en-US" sz="1400" b="1" i="1" dirty="0" smtClean="0">
                <a:solidFill>
                  <a:srgbClr val="0308C9"/>
                </a:solidFill>
              </a:rPr>
              <a:t>orce Majeure:</a:t>
            </a:r>
            <a:r>
              <a:rPr lang="en-US" sz="1400" b="1" dirty="0" smtClean="0"/>
              <a:t> </a:t>
            </a:r>
            <a:r>
              <a:rPr lang="en-US" sz="1400" dirty="0" smtClean="0"/>
              <a:t>The </a:t>
            </a:r>
            <a:r>
              <a:rPr lang="en-US" sz="1400" dirty="0"/>
              <a:t>concept of force majeure </a:t>
            </a:r>
            <a:r>
              <a:rPr lang="en-US" sz="1400" dirty="0" smtClean="0"/>
              <a:t>is frequently </a:t>
            </a:r>
            <a:r>
              <a:rPr lang="en-US" sz="1400" dirty="0"/>
              <a:t>used in </a:t>
            </a:r>
            <a:r>
              <a:rPr lang="en-US" sz="1400" dirty="0" smtClean="0"/>
              <a:t>supply </a:t>
            </a:r>
            <a:r>
              <a:rPr lang="en-US" sz="1400" dirty="0"/>
              <a:t>contracts because of the limited remedies </a:t>
            </a:r>
            <a:r>
              <a:rPr lang="en-US" sz="1400" dirty="0" smtClean="0"/>
              <a:t>otherwise available </a:t>
            </a:r>
            <a:r>
              <a:rPr lang="en-US" sz="1400" dirty="0"/>
              <a:t>to parties </a:t>
            </a:r>
            <a:r>
              <a:rPr lang="en-US" sz="1400" dirty="0" smtClean="0"/>
              <a:t>when </a:t>
            </a:r>
            <a:r>
              <a:rPr lang="en-US" sz="1400" dirty="0"/>
              <a:t>the contract becomes impossible, difficult or onerous to </a:t>
            </a:r>
            <a:r>
              <a:rPr lang="en-US" sz="1400" dirty="0" smtClean="0"/>
              <a:t>perform, </a:t>
            </a:r>
            <a:r>
              <a:rPr lang="en-US" sz="1400" dirty="0"/>
              <a:t>due to events outside the affected party's control</a:t>
            </a:r>
            <a:r>
              <a:rPr lang="en-US" sz="1400" dirty="0" smtClean="0"/>
              <a:t>.  While </a:t>
            </a:r>
            <a:r>
              <a:rPr lang="en-US" sz="1400" dirty="0"/>
              <a:t>there is a generally consistent body of case law on how to approach the interpretation of force majeure provisions, </a:t>
            </a:r>
            <a:r>
              <a:rPr lang="en-US" sz="1400" dirty="0" smtClean="0"/>
              <a:t>courts </a:t>
            </a:r>
            <a:r>
              <a:rPr lang="en-US" sz="1400" dirty="0"/>
              <a:t>have consistently focused on the actual language used in these types of </a:t>
            </a:r>
            <a:r>
              <a:rPr lang="en-US" sz="1400" dirty="0" smtClean="0"/>
              <a:t>provisions, </a:t>
            </a:r>
            <a:r>
              <a:rPr lang="en-US" sz="1400" dirty="0"/>
              <a:t>with the result that each particular case rests on its own set of facts and contractual language. </a:t>
            </a:r>
            <a:endParaRPr lang="en-US" altLang="en-US" sz="1400" b="1" i="1" dirty="0">
              <a:solidFill>
                <a:srgbClr val="C00000"/>
              </a:solidFill>
            </a:endParaRPr>
          </a:p>
        </p:txBody>
      </p:sp>
    </p:spTree>
    <p:extLst>
      <p:ext uri="{BB962C8B-B14F-4D97-AF65-F5344CB8AC3E}">
        <p14:creationId xmlns:p14="http://schemas.microsoft.com/office/powerpoint/2010/main" val="1871556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31651"/>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400" b="1" i="1" dirty="0" smtClean="0">
                <a:solidFill>
                  <a:srgbClr val="006600"/>
                </a:solidFill>
              </a:rPr>
              <a:t>Rules of Construction and Interpretation – Generally</a:t>
            </a:r>
            <a:endParaRPr lang="en-US" sz="2400" b="1" i="1" dirty="0">
              <a:solidFill>
                <a:srgbClr val="006600"/>
              </a:solidFill>
            </a:endParaRPr>
          </a:p>
          <a:p>
            <a:pPr algn="just">
              <a:lnSpc>
                <a:spcPct val="95000"/>
              </a:lnSpc>
              <a:spcBef>
                <a:spcPts val="0"/>
              </a:spcBef>
            </a:pPr>
            <a:endParaRPr lang="en-US" sz="500" b="1" i="1" dirty="0">
              <a:solidFill>
                <a:srgbClr val="C00000"/>
              </a:solidFill>
            </a:endParaRPr>
          </a:p>
          <a:p>
            <a:pPr algn="just"/>
            <a:r>
              <a:rPr lang="en-US" altLang="en-US" sz="1600" b="1" i="1" dirty="0" smtClean="0">
                <a:solidFill>
                  <a:srgbClr val="C00000"/>
                </a:solidFill>
              </a:rPr>
              <a:t>Summary</a:t>
            </a:r>
            <a:r>
              <a:rPr lang="en-US" sz="1600" b="1" i="1" dirty="0" smtClean="0">
                <a:solidFill>
                  <a:srgbClr val="C00000"/>
                </a:solidFill>
              </a:rPr>
              <a:t>:</a:t>
            </a:r>
            <a:endParaRPr lang="en-US" sz="1600" dirty="0" smtClean="0"/>
          </a:p>
          <a:p>
            <a:pPr algn="just"/>
            <a:endParaRPr lang="en-US" sz="500" b="1" i="1" dirty="0" smtClean="0">
              <a:solidFill>
                <a:srgbClr val="0308C9"/>
              </a:solidFill>
            </a:endParaRPr>
          </a:p>
          <a:p>
            <a:pPr algn="just"/>
            <a:r>
              <a:rPr lang="en-US" sz="1400" b="1" i="1" dirty="0" smtClean="0">
                <a:solidFill>
                  <a:srgbClr val="0308C9"/>
                </a:solidFill>
              </a:rPr>
              <a:t>Contractual Construction and Interpretation:</a:t>
            </a:r>
            <a:r>
              <a:rPr lang="en-US" sz="1400" dirty="0" smtClean="0"/>
              <a:t> The Statute of Frauds and </a:t>
            </a:r>
            <a:r>
              <a:rPr lang="en-US" sz="1400" dirty="0" err="1" smtClean="0"/>
              <a:t>Parol</a:t>
            </a:r>
            <a:r>
              <a:rPr lang="en-US" sz="1400" dirty="0" smtClean="0"/>
              <a:t> Evidence Rule seeks to protect the concept of freedom of contract by maintaining the integrity and actuality of what the parties actually agreed to.  This reasoning is continued by contractual construction and interpretation by holding to the four corners of the written contract, when and where possible.  </a:t>
            </a:r>
          </a:p>
          <a:p>
            <a:pPr algn="just"/>
            <a:endParaRPr lang="en-US" sz="500" dirty="0"/>
          </a:p>
          <a:p>
            <a:pPr marL="233363" algn="just"/>
            <a:r>
              <a:rPr lang="en-US" sz="1300" b="1" i="1" dirty="0" smtClean="0">
                <a:solidFill>
                  <a:srgbClr val="C00000"/>
                </a:solidFill>
              </a:rPr>
              <a:t>Reasonable Person Standard:</a:t>
            </a:r>
            <a:r>
              <a:rPr lang="en-US" sz="1300" dirty="0" smtClean="0">
                <a:solidFill>
                  <a:srgbClr val="C00000"/>
                </a:solidFill>
              </a:rPr>
              <a:t> </a:t>
            </a:r>
            <a:r>
              <a:rPr lang="en-US" sz="1300" dirty="0" smtClean="0"/>
              <a:t>Because </a:t>
            </a:r>
            <a:r>
              <a:rPr lang="en-US" sz="1300" dirty="0"/>
              <a:t>a contract is based on the agreement of </a:t>
            </a:r>
            <a:r>
              <a:rPr lang="en-US" sz="1300" dirty="0" smtClean="0"/>
              <a:t>the parties</a:t>
            </a:r>
            <a:r>
              <a:rPr lang="en-US" sz="1300" dirty="0"/>
              <a:t>, </a:t>
            </a:r>
            <a:r>
              <a:rPr lang="en-US" sz="1300" dirty="0" smtClean="0"/>
              <a:t>when courts </a:t>
            </a:r>
            <a:r>
              <a:rPr lang="en-US" sz="1300" dirty="0"/>
              <a:t>must determine the intent of the </a:t>
            </a:r>
            <a:r>
              <a:rPr lang="en-US" sz="1300" dirty="0" smtClean="0"/>
              <a:t>parties as manifested </a:t>
            </a:r>
            <a:r>
              <a:rPr lang="en-US" sz="1300" dirty="0"/>
              <a:t>in the </a:t>
            </a:r>
            <a:r>
              <a:rPr lang="en-US" sz="1300" dirty="0" smtClean="0"/>
              <a:t>contract, such intent is examined through the prism of the plain meaning of the word in a contract, enforced as </a:t>
            </a:r>
            <a:r>
              <a:rPr lang="en-US" sz="1300" dirty="0"/>
              <a:t>it reasonably appears to a </a:t>
            </a:r>
            <a:r>
              <a:rPr lang="en-US" sz="1300" dirty="0" smtClean="0"/>
              <a:t>third person</a:t>
            </a:r>
            <a:r>
              <a:rPr lang="en-US" sz="1300" dirty="0"/>
              <a:t>. This objective intent is </a:t>
            </a:r>
            <a:r>
              <a:rPr lang="en-US" sz="1300" dirty="0" smtClean="0"/>
              <a:t>followed, and ordinary </a:t>
            </a:r>
            <a:r>
              <a:rPr lang="en-US" sz="1300" dirty="0"/>
              <a:t>words are to </a:t>
            </a:r>
            <a:r>
              <a:rPr lang="en-US" sz="1300" dirty="0" smtClean="0"/>
              <a:t>be given </a:t>
            </a:r>
            <a:r>
              <a:rPr lang="en-US" sz="1300" dirty="0"/>
              <a:t>their ordinary </a:t>
            </a:r>
            <a:r>
              <a:rPr lang="en-US" sz="1300" dirty="0" smtClean="0"/>
              <a:t>meanings, and if </a:t>
            </a:r>
            <a:r>
              <a:rPr lang="en-US" sz="1300" dirty="0"/>
              <a:t>trade or technical </a:t>
            </a:r>
            <a:r>
              <a:rPr lang="en-US" sz="1300" dirty="0" smtClean="0"/>
              <a:t>terms have </a:t>
            </a:r>
            <a:r>
              <a:rPr lang="en-US" sz="1300" dirty="0"/>
              <a:t>been used, they are interpreted according to </a:t>
            </a:r>
            <a:r>
              <a:rPr lang="en-US" sz="1300" dirty="0" smtClean="0"/>
              <a:t>their technical </a:t>
            </a:r>
            <a:r>
              <a:rPr lang="en-US" sz="1300" dirty="0"/>
              <a:t>meanings. </a:t>
            </a:r>
          </a:p>
          <a:p>
            <a:pPr marL="233363" algn="just"/>
            <a:endParaRPr lang="en-US" sz="500" b="1" i="1" dirty="0" smtClean="0">
              <a:solidFill>
                <a:srgbClr val="C00000"/>
              </a:solidFill>
            </a:endParaRPr>
          </a:p>
          <a:p>
            <a:pPr marL="233363" algn="just"/>
            <a:r>
              <a:rPr lang="en-US" sz="1300" b="1" i="1" dirty="0" smtClean="0">
                <a:solidFill>
                  <a:srgbClr val="C00000"/>
                </a:solidFill>
              </a:rPr>
              <a:t>The Whole Contract and Its Four Corners:</a:t>
            </a:r>
            <a:r>
              <a:rPr lang="en-US" sz="1300" dirty="0" smtClean="0">
                <a:solidFill>
                  <a:srgbClr val="C00000"/>
                </a:solidFill>
              </a:rPr>
              <a:t>  </a:t>
            </a:r>
            <a:r>
              <a:rPr lang="en-US" sz="1300" dirty="0" smtClean="0"/>
              <a:t>Courts </a:t>
            </a:r>
            <a:r>
              <a:rPr lang="en-US" sz="1300" dirty="0"/>
              <a:t>must consider the </a:t>
            </a:r>
            <a:r>
              <a:rPr lang="en-US" sz="1300" dirty="0" smtClean="0"/>
              <a:t>whole contract </a:t>
            </a:r>
            <a:r>
              <a:rPr lang="en-US" sz="1300" dirty="0"/>
              <a:t>and not read </a:t>
            </a:r>
            <a:r>
              <a:rPr lang="en-US" sz="1300" dirty="0" smtClean="0"/>
              <a:t>any </a:t>
            </a:r>
            <a:r>
              <a:rPr lang="en-US" sz="1300" dirty="0"/>
              <a:t>particular part out of </a:t>
            </a:r>
            <a:r>
              <a:rPr lang="en-US" sz="1300" dirty="0" smtClean="0"/>
              <a:t>context when considered with all others.  When </a:t>
            </a:r>
            <a:r>
              <a:rPr lang="en-US" sz="1300" dirty="0"/>
              <a:t>different writings are executed as part of the </a:t>
            </a:r>
            <a:r>
              <a:rPr lang="en-US" sz="1300" dirty="0" smtClean="0"/>
              <a:t>same transaction</a:t>
            </a:r>
            <a:r>
              <a:rPr lang="en-US" sz="1300" dirty="0"/>
              <a:t>, or one writing refers to or </a:t>
            </a:r>
            <a:r>
              <a:rPr lang="en-US" sz="1300" dirty="0" smtClean="0"/>
              <a:t>incorporates another</a:t>
            </a:r>
            <a:r>
              <a:rPr lang="en-US" sz="1300" dirty="0"/>
              <a:t>, all of the writings are to be read together as </a:t>
            </a:r>
            <a:r>
              <a:rPr lang="en-US" sz="1300" dirty="0" smtClean="0"/>
              <a:t>the contract </a:t>
            </a:r>
            <a:r>
              <a:rPr lang="en-US" sz="1300" dirty="0"/>
              <a:t>of the parties</a:t>
            </a:r>
            <a:r>
              <a:rPr lang="en-US" sz="1300" dirty="0" smtClean="0"/>
              <a:t>.  Contracts are considered within the four corners of the document.</a:t>
            </a:r>
            <a:endParaRPr lang="en-US" sz="1300" dirty="0"/>
          </a:p>
          <a:p>
            <a:pPr marL="233363" algn="just"/>
            <a:endParaRPr lang="en-US" sz="500" b="1" i="1" dirty="0">
              <a:solidFill>
                <a:srgbClr val="C00000"/>
              </a:solidFill>
            </a:endParaRPr>
          </a:p>
          <a:p>
            <a:pPr marL="233363" algn="just"/>
            <a:r>
              <a:rPr lang="en-US" sz="1300" b="1" i="1" dirty="0" smtClean="0">
                <a:solidFill>
                  <a:srgbClr val="C00000"/>
                </a:solidFill>
              </a:rPr>
              <a:t>Resolving Conflicts:</a:t>
            </a:r>
            <a:r>
              <a:rPr lang="en-US" sz="1300" dirty="0" smtClean="0"/>
              <a:t> When </a:t>
            </a:r>
            <a:r>
              <a:rPr lang="en-US" sz="1300" dirty="0"/>
              <a:t>provisions of a contract are contradictory, </a:t>
            </a:r>
            <a:r>
              <a:rPr lang="en-US" sz="1300" dirty="0" smtClean="0"/>
              <a:t>the court </a:t>
            </a:r>
            <a:r>
              <a:rPr lang="en-US" sz="1300" dirty="0"/>
              <a:t>will try to reconcile or eliminate the conflict. If </a:t>
            </a:r>
            <a:r>
              <a:rPr lang="en-US" sz="1300" dirty="0" smtClean="0"/>
              <a:t>this cannot </a:t>
            </a:r>
            <a:r>
              <a:rPr lang="en-US" sz="1300" dirty="0"/>
              <a:t>be done, the conclusion may be that there is </a:t>
            </a:r>
            <a:r>
              <a:rPr lang="en-US" sz="1300" dirty="0" smtClean="0"/>
              <a:t>no contract </a:t>
            </a:r>
            <a:r>
              <a:rPr lang="en-US" sz="1300" dirty="0"/>
              <a:t>because the conflict makes the agreement </a:t>
            </a:r>
            <a:r>
              <a:rPr lang="en-US" sz="1300" dirty="0" smtClean="0"/>
              <a:t>indefinite as </a:t>
            </a:r>
            <a:r>
              <a:rPr lang="en-US" sz="1300" dirty="0"/>
              <a:t>to a material matter. </a:t>
            </a:r>
            <a:r>
              <a:rPr lang="en-US" sz="1300" dirty="0" smtClean="0"/>
              <a:t> In </a:t>
            </a:r>
            <a:r>
              <a:rPr lang="en-US" sz="1300" dirty="0"/>
              <a:t>some cases, conflict </a:t>
            </a:r>
            <a:r>
              <a:rPr lang="en-US" sz="1300" dirty="0" smtClean="0"/>
              <a:t>is solved </a:t>
            </a:r>
            <a:r>
              <a:rPr lang="en-US" sz="1300" dirty="0"/>
              <a:t>by considering the form of conflicting terms. </a:t>
            </a:r>
            <a:r>
              <a:rPr lang="en-US" sz="1300" dirty="0" smtClean="0"/>
              <a:t>Handwriting prevails </a:t>
            </a:r>
            <a:r>
              <a:rPr lang="en-US" sz="1300" dirty="0"/>
              <a:t>over typing and a printed form, and </a:t>
            </a:r>
            <a:r>
              <a:rPr lang="en-US" sz="1300" dirty="0" smtClean="0"/>
              <a:t>typing prevails </a:t>
            </a:r>
            <a:r>
              <a:rPr lang="en-US" sz="1300" dirty="0"/>
              <a:t>over a printed form. Ambiguity will be </a:t>
            </a:r>
            <a:r>
              <a:rPr lang="en-US" sz="1300" dirty="0" smtClean="0"/>
              <a:t>eliminated in </a:t>
            </a:r>
            <a:r>
              <a:rPr lang="en-US" sz="1300" dirty="0"/>
              <a:t>some cases by the admission of </a:t>
            </a:r>
            <a:r>
              <a:rPr lang="en-US" sz="1300" dirty="0" err="1"/>
              <a:t>parol</a:t>
            </a:r>
            <a:r>
              <a:rPr lang="en-US" sz="1300" dirty="0"/>
              <a:t> evidence or </a:t>
            </a:r>
            <a:r>
              <a:rPr lang="en-US" sz="1300" dirty="0" smtClean="0"/>
              <a:t>by interpreting </a:t>
            </a:r>
            <a:r>
              <a:rPr lang="en-US" sz="1300" dirty="0"/>
              <a:t>the provision strictly against the party </a:t>
            </a:r>
            <a:r>
              <a:rPr lang="en-US" sz="1300" dirty="0" smtClean="0"/>
              <a:t>preparing the </a:t>
            </a:r>
            <a:r>
              <a:rPr lang="en-US" sz="1300" dirty="0"/>
              <a:t>contract, particularly when that party has </a:t>
            </a:r>
            <a:r>
              <a:rPr lang="en-US" sz="1300" dirty="0" smtClean="0"/>
              <a:t>significantly greater </a:t>
            </a:r>
            <a:r>
              <a:rPr lang="en-US" sz="1300" dirty="0"/>
              <a:t>bargaining power.</a:t>
            </a:r>
            <a:endParaRPr lang="en-US" altLang="en-US" sz="1300" b="1" i="1" dirty="0">
              <a:solidFill>
                <a:srgbClr val="C00000"/>
              </a:solidFill>
            </a:endParaRPr>
          </a:p>
        </p:txBody>
      </p:sp>
    </p:spTree>
    <p:extLst>
      <p:ext uri="{BB962C8B-B14F-4D97-AF65-F5344CB8AC3E}">
        <p14:creationId xmlns:p14="http://schemas.microsoft.com/office/powerpoint/2010/main" val="266338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3" name="Rectangle 3"/>
          <p:cNvSpPr>
            <a:spLocks noChangeArrowheads="1"/>
          </p:cNvSpPr>
          <p:nvPr/>
        </p:nvSpPr>
        <p:spPr bwMode="auto">
          <a:xfrm>
            <a:off x="336430" y="990600"/>
            <a:ext cx="8522898" cy="5552289"/>
          </a:xfrm>
          <a:prstGeom prst="rect">
            <a:avLst/>
          </a:prstGeom>
          <a:noFill/>
          <a:ln w="9525">
            <a:noFill/>
            <a:miter lim="800000"/>
            <a:headEnd/>
            <a:tailEnd/>
          </a:ln>
        </p:spPr>
        <p:txBody>
          <a:bodyPr wrap="square">
            <a:spAutoFit/>
          </a:bodyPr>
          <a:lstStyle/>
          <a:p>
            <a:pPr marL="342900" indent="-342900" algn="ctr">
              <a:lnSpc>
                <a:spcPct val="80000"/>
              </a:lnSpc>
              <a:spcBef>
                <a:spcPct val="20000"/>
              </a:spcBef>
            </a:pPr>
            <a:r>
              <a:rPr lang="en-US" sz="3600" b="1" dirty="0" smtClean="0">
                <a:solidFill>
                  <a:schemeClr val="tx2"/>
                </a:solidFill>
              </a:rPr>
              <a:t>Case Study:</a:t>
            </a:r>
            <a:endParaRPr lang="en-US" sz="3600" dirty="0">
              <a:solidFill>
                <a:schemeClr val="tx2"/>
              </a:solidFill>
            </a:endParaRPr>
          </a:p>
          <a:p>
            <a:pPr marL="342900" indent="-342900" algn="ctr">
              <a:lnSpc>
                <a:spcPct val="80000"/>
              </a:lnSpc>
              <a:spcBef>
                <a:spcPct val="20000"/>
              </a:spcBef>
            </a:pPr>
            <a:r>
              <a:rPr lang="en-US" sz="3500" b="1" dirty="0" smtClean="0">
                <a:solidFill>
                  <a:srgbClr val="CC0000"/>
                </a:solidFill>
              </a:rPr>
              <a:t>Bethlehem Steel v. </a:t>
            </a:r>
          </a:p>
          <a:p>
            <a:pPr marL="342900" indent="-342900" algn="ctr">
              <a:lnSpc>
                <a:spcPct val="80000"/>
              </a:lnSpc>
              <a:spcBef>
                <a:spcPct val="20000"/>
              </a:spcBef>
            </a:pPr>
            <a:r>
              <a:rPr lang="en-US" sz="3500" b="1" dirty="0" smtClean="0">
                <a:solidFill>
                  <a:srgbClr val="CC0000"/>
                </a:solidFill>
              </a:rPr>
              <a:t>Turner Construction</a:t>
            </a:r>
            <a:endParaRPr lang="en-US" sz="3500" b="1" dirty="0">
              <a:solidFill>
                <a:srgbClr val="CC0000"/>
              </a:solidFill>
            </a:endParaRPr>
          </a:p>
          <a:p>
            <a:pPr marL="342900" indent="-342900" algn="ctr">
              <a:lnSpc>
                <a:spcPct val="80000"/>
              </a:lnSpc>
              <a:spcBef>
                <a:spcPct val="20000"/>
              </a:spcBef>
            </a:pPr>
            <a:r>
              <a:rPr lang="en-US" sz="2400" b="1" dirty="0" smtClean="0">
                <a:solidFill>
                  <a:srgbClr val="002060"/>
                </a:solidFill>
              </a:rPr>
              <a:t>Contracts are Considered from their Four Corners</a:t>
            </a:r>
          </a:p>
          <a:p>
            <a:pPr marL="342900" indent="-342900" algn="ctr">
              <a:lnSpc>
                <a:spcPct val="80000"/>
              </a:lnSpc>
              <a:spcBef>
                <a:spcPct val="20000"/>
              </a:spcBef>
            </a:pPr>
            <a:endParaRPr lang="en-US" sz="3600" b="1" dirty="0" smtClean="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smtClean="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smtClean="0">
              <a:solidFill>
                <a:srgbClr val="002060"/>
              </a:solidFill>
            </a:endParaRPr>
          </a:p>
          <a:p>
            <a:pPr marL="342900" indent="-342900">
              <a:lnSpc>
                <a:spcPct val="80000"/>
              </a:lnSpc>
              <a:spcBef>
                <a:spcPct val="20000"/>
              </a:spcBef>
            </a:pPr>
            <a:endParaRPr lang="en-US" sz="1000" b="1" dirty="0"/>
          </a:p>
          <a:p>
            <a:pPr marL="342900" indent="-342900">
              <a:lnSpc>
                <a:spcPct val="80000"/>
              </a:lnSpc>
              <a:spcBef>
                <a:spcPct val="20000"/>
              </a:spcBef>
            </a:pPr>
            <a:endParaRPr lang="en-US" sz="1000" b="1" dirty="0" smtClean="0">
              <a:solidFill>
                <a:srgbClr val="CC0000"/>
              </a:solidFill>
            </a:endParaRPr>
          </a:p>
          <a:p>
            <a:pPr marL="342900" indent="-342900">
              <a:lnSpc>
                <a:spcPct val="80000"/>
              </a:lnSpc>
              <a:spcBef>
                <a:spcPct val="20000"/>
              </a:spcBef>
            </a:pPr>
            <a:endParaRPr lang="en-US" sz="1600" b="1" dirty="0"/>
          </a:p>
          <a:p>
            <a:pPr marL="342900" indent="-342900" algn="ctr">
              <a:lnSpc>
                <a:spcPct val="80000"/>
              </a:lnSpc>
              <a:spcBef>
                <a:spcPct val="20000"/>
              </a:spcBef>
            </a:pPr>
            <a:r>
              <a:rPr lang="en-US" sz="1600" b="1" dirty="0" smtClean="0"/>
              <a:t>The </a:t>
            </a:r>
            <a:r>
              <a:rPr lang="en-US" sz="1600" b="1" dirty="0" smtClean="0"/>
              <a:t>building </a:t>
            </a:r>
            <a:r>
              <a:rPr lang="en-US" sz="1600" b="1" dirty="0" smtClean="0"/>
              <a:t>construction</a:t>
            </a:r>
            <a:r>
              <a:rPr lang="en-US" sz="1600" b="1" dirty="0" smtClean="0"/>
              <a:t> </a:t>
            </a:r>
            <a:r>
              <a:rPr lang="en-US" sz="1600" b="1" dirty="0" smtClean="0"/>
              <a:t>that led to a lawsuit</a:t>
            </a:r>
            <a:endParaRPr lang="en-US" sz="2000" b="1" dirty="0">
              <a:solidFill>
                <a:srgbClr val="CC0000"/>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9239" y="3135701"/>
            <a:ext cx="6797614" cy="2995079"/>
          </a:xfrm>
          <a:prstGeom prst="rect">
            <a:avLst/>
          </a:prstGeom>
        </p:spPr>
      </p:pic>
    </p:spTree>
    <p:extLst>
      <p:ext uri="{BB962C8B-B14F-4D97-AF65-F5344CB8AC3E}">
        <p14:creationId xmlns:p14="http://schemas.microsoft.com/office/powerpoint/2010/main" val="1057614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lgn="just">
              <a:spcBef>
                <a:spcPts val="0"/>
              </a:spcBef>
            </a:pPr>
            <a:r>
              <a:rPr lang="en-US" sz="3700" b="1" i="1" dirty="0" smtClean="0">
                <a:solidFill>
                  <a:srgbClr val="C00000"/>
                </a:solidFill>
              </a:rPr>
              <a:t>Class 07C - Thank </a:t>
            </a:r>
            <a:r>
              <a:rPr lang="en-US" sz="3700" b="1" i="1" dirty="0">
                <a:solidFill>
                  <a:srgbClr val="C00000"/>
                </a:solidFill>
              </a:rPr>
              <a:t>you for Coming</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2900" indent="-342900">
              <a:spcBef>
                <a:spcPct val="20000"/>
              </a:spcBef>
            </a:pPr>
            <a:endParaRPr lang="en-US" sz="2400" dirty="0">
              <a:solidFill>
                <a:srgbClr val="0033CC"/>
              </a:solidFill>
            </a:endParaRPr>
          </a:p>
        </p:txBody>
      </p:sp>
    </p:spTree>
    <p:extLst>
      <p:ext uri="{BB962C8B-B14F-4D97-AF65-F5344CB8AC3E}">
        <p14:creationId xmlns:p14="http://schemas.microsoft.com/office/powerpoint/2010/main" val="352401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450449"/>
          </a:xfrm>
          <a:prstGeom prst="rect">
            <a:avLst/>
          </a:prstGeom>
          <a:solidFill>
            <a:schemeClr val="accent3"/>
          </a:solidFill>
        </p:spPr>
        <p:txBody>
          <a:bodyPr wrap="square">
            <a:spAutoFit/>
          </a:bodyPr>
          <a:lstStyle/>
          <a:p>
            <a:pPr>
              <a:lnSpc>
                <a:spcPct val="80000"/>
              </a:lnSpc>
              <a:defRPr/>
            </a:pPr>
            <a:r>
              <a:rPr lang="en-US" sz="3200" b="1" dirty="0"/>
              <a:t>Last Time: What We Spoke About:</a:t>
            </a:r>
          </a:p>
          <a:p>
            <a:pPr>
              <a:lnSpc>
                <a:spcPct val="80000"/>
              </a:lnSpc>
              <a:defRPr/>
            </a:pPr>
            <a:endParaRPr lang="en-US" sz="600" b="1" dirty="0"/>
          </a:p>
          <a:p>
            <a:pPr>
              <a:lnSpc>
                <a:spcPct val="80000"/>
              </a:lnSpc>
              <a:defRPr/>
            </a:pPr>
            <a:endParaRPr lang="en-US" sz="600" b="1" dirty="0"/>
          </a:p>
          <a:p>
            <a:pPr>
              <a:defRPr/>
            </a:pPr>
            <a:endParaRPr lang="en-US" sz="600" b="1" dirty="0"/>
          </a:p>
          <a:p>
            <a:pPr>
              <a:buFont typeface="Arial" pitchFamily="34" charset="0"/>
              <a:buChar char="•"/>
              <a:defRPr/>
            </a:pPr>
            <a:r>
              <a:rPr lang="en-US" sz="2800" b="1" dirty="0">
                <a:solidFill>
                  <a:srgbClr val="002060"/>
                </a:solidFill>
              </a:rPr>
              <a:t> Consideration</a:t>
            </a:r>
          </a:p>
          <a:p>
            <a:pPr algn="ctr">
              <a:defRPr/>
            </a:pPr>
            <a:r>
              <a:rPr lang="en-US" b="1" i="1" dirty="0">
                <a:solidFill>
                  <a:srgbClr val="C00000"/>
                </a:solidFill>
              </a:rPr>
              <a:t>Part One: Definitions / General Principals / Exceptions</a:t>
            </a: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Legality</a:t>
            </a:r>
          </a:p>
          <a:p>
            <a:pPr>
              <a:defRPr/>
            </a:pPr>
            <a:r>
              <a:rPr lang="en-US" b="1" i="1" dirty="0">
                <a:solidFill>
                  <a:srgbClr val="C00000"/>
                </a:solidFill>
              </a:rPr>
              <a:t>  Part Two: Definitions / General Principals</a:t>
            </a: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Public Policy</a:t>
            </a:r>
          </a:p>
          <a:p>
            <a:pPr algn="ctr">
              <a:defRPr/>
            </a:pPr>
            <a:r>
              <a:rPr lang="en-US" b="1" i="1" dirty="0">
                <a:solidFill>
                  <a:srgbClr val="C00000"/>
                </a:solidFill>
              </a:rPr>
              <a:t> Part Three: Definitions / Public Welfare Agreements / Violations</a:t>
            </a:r>
            <a:endParaRPr lang="en-US" b="1" dirty="0">
              <a:solidFill>
                <a:srgbClr val="002060"/>
              </a:solidFill>
            </a:endParaRPr>
          </a:p>
          <a:p>
            <a:pPr>
              <a:defRPr/>
            </a:pPr>
            <a:endParaRPr lang="en-US" sz="400" b="1" dirty="0">
              <a:solidFill>
                <a:srgbClr val="002060"/>
              </a:solidFill>
            </a:endParaRPr>
          </a:p>
          <a:p>
            <a:pPr>
              <a:buFont typeface="Arial" pitchFamily="34" charset="0"/>
              <a:buChar char="•"/>
              <a:defRPr/>
            </a:pPr>
            <a:r>
              <a:rPr lang="en-US" sz="2800" b="1" dirty="0">
                <a:solidFill>
                  <a:srgbClr val="002060"/>
                </a:solidFill>
              </a:rPr>
              <a:t> </a:t>
            </a:r>
            <a:r>
              <a:rPr lang="en-US" sz="2800" b="1" dirty="0">
                <a:solidFill>
                  <a:srgbClr val="000066"/>
                </a:solidFill>
              </a:rPr>
              <a:t>Class Case </a:t>
            </a:r>
            <a:r>
              <a:rPr lang="en-US" sz="2400" b="1" dirty="0">
                <a:solidFill>
                  <a:srgbClr val="000066"/>
                </a:solidFill>
              </a:rPr>
              <a:t>– Allegheny College v. National</a:t>
            </a:r>
          </a:p>
          <a:p>
            <a:pPr algn="ctr">
              <a:defRPr/>
            </a:pPr>
            <a:r>
              <a:rPr lang="en-US" sz="2400" b="1" dirty="0">
                <a:solidFill>
                  <a:srgbClr val="000066"/>
                </a:solidFill>
              </a:rPr>
              <a:t>Chautauqua County Bank</a:t>
            </a:r>
          </a:p>
          <a:p>
            <a:pPr algn="ctr">
              <a:defRPr/>
            </a:pPr>
            <a:r>
              <a:rPr lang="en-US" sz="2400" b="1" i="1" dirty="0">
                <a:solidFill>
                  <a:srgbClr val="C00000"/>
                </a:solidFill>
              </a:rPr>
              <a:t>     </a:t>
            </a:r>
            <a:r>
              <a:rPr lang="en-US" b="1" i="1" dirty="0">
                <a:solidFill>
                  <a:srgbClr val="C00000"/>
                </a:solidFill>
              </a:rPr>
              <a:t>Consideration as a Condition of Contract</a:t>
            </a:r>
            <a:endParaRPr lang="en-US" b="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565865"/>
          </a:xfrm>
          <a:prstGeom prst="rect">
            <a:avLst/>
          </a:prstGeom>
          <a:solidFill>
            <a:schemeClr val="accent3"/>
          </a:solidFill>
        </p:spPr>
        <p:txBody>
          <a:bodyPr wrap="square">
            <a:spAutoFit/>
          </a:body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3200" b="1" dirty="0">
                <a:solidFill>
                  <a:srgbClr val="008000"/>
                </a:solidFill>
              </a:rPr>
              <a:t>Contract Rules and Interpretation</a:t>
            </a:r>
          </a:p>
          <a:p>
            <a:pPr>
              <a:lnSpc>
                <a:spcPct val="90000"/>
              </a:lnSpc>
              <a:defRPr/>
            </a:pPr>
            <a:endParaRPr lang="en-US" sz="600" b="1" dirty="0"/>
          </a:p>
          <a:p>
            <a:pPr>
              <a:lnSpc>
                <a:spcPct val="90000"/>
              </a:lnSpc>
              <a:buFont typeface="Arial" pitchFamily="34" charset="0"/>
              <a:buChar char="•"/>
              <a:defRPr/>
            </a:pPr>
            <a:r>
              <a:rPr lang="en-US" sz="2800" b="1" dirty="0">
                <a:solidFill>
                  <a:srgbClr val="002060"/>
                </a:solidFill>
              </a:rPr>
              <a:t> Statute of Frauds</a:t>
            </a:r>
          </a:p>
          <a:p>
            <a:pPr algn="ctr">
              <a:lnSpc>
                <a:spcPct val="90000"/>
              </a:lnSpc>
              <a:defRPr/>
            </a:pPr>
            <a:r>
              <a:rPr lang="en-US" sz="1700" b="1" i="1" dirty="0">
                <a:solidFill>
                  <a:srgbClr val="C00000"/>
                </a:solidFill>
              </a:rPr>
              <a:t>Part One: Definitions / Oral and Written Contracts / Non Compliance</a:t>
            </a:r>
          </a:p>
          <a:p>
            <a:pPr>
              <a:lnSpc>
                <a:spcPct val="90000"/>
              </a:lnSpc>
              <a:buFont typeface="Arial" pitchFamily="34" charset="0"/>
              <a:buChar char="•"/>
              <a:defRPr/>
            </a:pPr>
            <a:endParaRPr lang="en-US" sz="600" b="1" dirty="0">
              <a:solidFill>
                <a:srgbClr val="002060"/>
              </a:solidFill>
            </a:endParaRPr>
          </a:p>
          <a:p>
            <a:pPr>
              <a:lnSpc>
                <a:spcPct val="90000"/>
              </a:lnSpc>
              <a:buFont typeface="Arial" pitchFamily="34" charset="0"/>
              <a:buChar char="•"/>
              <a:defRPr/>
            </a:pPr>
            <a:endParaRPr lang="en-US" sz="600" b="1" dirty="0">
              <a:solidFill>
                <a:srgbClr val="002060"/>
              </a:solidFill>
            </a:endParaRPr>
          </a:p>
          <a:p>
            <a:pPr>
              <a:lnSpc>
                <a:spcPct val="90000"/>
              </a:lnSpc>
              <a:buFont typeface="Arial" pitchFamily="34" charset="0"/>
              <a:buChar char="•"/>
              <a:defRPr/>
            </a:pPr>
            <a:r>
              <a:rPr lang="en-US" sz="2800" b="1" dirty="0">
                <a:solidFill>
                  <a:srgbClr val="002060"/>
                </a:solidFill>
              </a:rPr>
              <a:t> Parole Evidence </a:t>
            </a:r>
            <a:r>
              <a:rPr lang="en-US" sz="2800" b="1" dirty="0" smtClean="0">
                <a:solidFill>
                  <a:srgbClr val="002060"/>
                </a:solidFill>
              </a:rPr>
              <a:t>Rule</a:t>
            </a:r>
            <a:endParaRPr lang="en-US" sz="2800" b="1" dirty="0">
              <a:solidFill>
                <a:srgbClr val="002060"/>
              </a:solidFill>
            </a:endParaRPr>
          </a:p>
          <a:p>
            <a:pPr>
              <a:lnSpc>
                <a:spcPct val="90000"/>
              </a:lnSpc>
              <a:defRPr/>
            </a:pPr>
            <a:r>
              <a:rPr lang="en-US" b="1" i="1" dirty="0">
                <a:solidFill>
                  <a:srgbClr val="C00000"/>
                </a:solidFill>
              </a:rPr>
              <a:t>  Part Two: Definitions / Exclusion / Non Application</a:t>
            </a:r>
          </a:p>
          <a:p>
            <a:pPr>
              <a:lnSpc>
                <a:spcPct val="90000"/>
              </a:lnSpc>
              <a:defRPr/>
            </a:pPr>
            <a:endParaRPr lang="en-US" sz="600" b="1" i="1" dirty="0">
              <a:solidFill>
                <a:srgbClr val="C00000"/>
              </a:solidFill>
            </a:endParaRPr>
          </a:p>
          <a:p>
            <a:pPr>
              <a:lnSpc>
                <a:spcPct val="90000"/>
              </a:lnSpc>
              <a:defRPr/>
            </a:pPr>
            <a:endParaRPr lang="en-US" sz="600" b="1" i="1" dirty="0">
              <a:solidFill>
                <a:srgbClr val="C00000"/>
              </a:solidFill>
            </a:endParaRPr>
          </a:p>
          <a:p>
            <a:pPr>
              <a:lnSpc>
                <a:spcPct val="90000"/>
              </a:lnSpc>
              <a:buFont typeface="Arial" pitchFamily="34" charset="0"/>
              <a:buChar char="•"/>
              <a:defRPr/>
            </a:pPr>
            <a:r>
              <a:rPr lang="en-US" sz="2800" b="1" dirty="0">
                <a:solidFill>
                  <a:srgbClr val="002060"/>
                </a:solidFill>
              </a:rPr>
              <a:t> Rules of Construction</a:t>
            </a:r>
          </a:p>
          <a:p>
            <a:pPr algn="ctr">
              <a:lnSpc>
                <a:spcPct val="90000"/>
              </a:lnSpc>
              <a:defRPr/>
            </a:pPr>
            <a:r>
              <a:rPr lang="en-US" b="1" i="1" dirty="0">
                <a:solidFill>
                  <a:srgbClr val="C00000"/>
                </a:solidFill>
              </a:rPr>
              <a:t> </a:t>
            </a:r>
            <a:r>
              <a:rPr lang="en-US" sz="1700" b="1" i="1" dirty="0">
                <a:solidFill>
                  <a:srgbClr val="C00000"/>
                </a:solidFill>
              </a:rPr>
              <a:t>Part Three: Definitions / Intent / Four Corners / Terms / Conduct</a:t>
            </a:r>
            <a:endParaRPr lang="en-US" sz="1700" b="1" dirty="0">
              <a:solidFill>
                <a:srgbClr val="002060"/>
              </a:solidFill>
            </a:endParaRPr>
          </a:p>
          <a:p>
            <a:pPr>
              <a:lnSpc>
                <a:spcPct val="90000"/>
              </a:lnSpc>
              <a:defRPr/>
            </a:pPr>
            <a:endParaRPr lang="en-US" sz="400" b="1" dirty="0">
              <a:solidFill>
                <a:srgbClr val="002060"/>
              </a:solidFill>
            </a:endParaRPr>
          </a:p>
          <a:p>
            <a:pPr algn="ctr">
              <a:lnSpc>
                <a:spcPct val="90000"/>
              </a:lnSpc>
              <a:buFont typeface="Arial" pitchFamily="34" charset="0"/>
              <a:buChar char="•"/>
              <a:defRPr/>
            </a:pPr>
            <a:r>
              <a:rPr lang="en-US" sz="2800" b="1" dirty="0">
                <a:solidFill>
                  <a:srgbClr val="002060"/>
                </a:solidFill>
              </a:rPr>
              <a:t> </a:t>
            </a:r>
            <a:r>
              <a:rPr lang="en-US" sz="2800" b="1" dirty="0">
                <a:solidFill>
                  <a:srgbClr val="000066"/>
                </a:solidFill>
              </a:rPr>
              <a:t>Class Case </a:t>
            </a:r>
            <a:r>
              <a:rPr lang="en-US" sz="2400" b="1" dirty="0">
                <a:solidFill>
                  <a:srgbClr val="000066"/>
                </a:solidFill>
              </a:rPr>
              <a:t>– Bethlehem Steel v. Turner Construction Company</a:t>
            </a:r>
          </a:p>
          <a:p>
            <a:pPr algn="ctr">
              <a:lnSpc>
                <a:spcPct val="90000"/>
              </a:lnSpc>
              <a:defRPr/>
            </a:pPr>
            <a:r>
              <a:rPr lang="en-US" sz="2400" b="1" i="1" dirty="0">
                <a:solidFill>
                  <a:srgbClr val="C00000"/>
                </a:solidFill>
              </a:rPr>
              <a:t>     </a:t>
            </a:r>
            <a:r>
              <a:rPr lang="en-US" b="1" i="1" dirty="0">
                <a:solidFill>
                  <a:srgbClr val="C00000"/>
                </a:solidFill>
              </a:rPr>
              <a:t>Contracts Viewed from their Four Corners</a:t>
            </a:r>
            <a:endParaRPr lang="en-US" b="1" dirty="0">
              <a:solidFill>
                <a:srgbClr val="C00000"/>
              </a:solidFill>
            </a:endParaRPr>
          </a:p>
        </p:txBody>
      </p:sp>
    </p:spTree>
    <p:extLst>
      <p:ext uri="{BB962C8B-B14F-4D97-AF65-F5344CB8AC3E}">
        <p14:creationId xmlns:p14="http://schemas.microsoft.com/office/powerpoint/2010/main" val="1748223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a:solidFill>
                  <a:srgbClr val="008000"/>
                </a:solidFill>
              </a:rPr>
              <a:t>Generally - Definitions</a:t>
            </a: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4</a:t>
            </a:fld>
            <a:endParaRPr lang="en-US" dirty="0"/>
          </a:p>
        </p:txBody>
      </p:sp>
    </p:spTree>
    <p:extLst>
      <p:ext uri="{BB962C8B-B14F-4D97-AF65-F5344CB8AC3E}">
        <p14:creationId xmlns:p14="http://schemas.microsoft.com/office/powerpoint/2010/main" val="295105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lnSpc>
                <a:spcPct val="75000"/>
              </a:lnSpc>
              <a:spcBef>
                <a:spcPct val="20000"/>
              </a:spcBef>
              <a:defRPr/>
            </a:pPr>
            <a:r>
              <a:rPr lang="en-US" sz="2800" b="1" i="1" dirty="0">
                <a:solidFill>
                  <a:srgbClr val="006600"/>
                </a:solidFill>
              </a:rPr>
              <a:t>Definition - Contract</a:t>
            </a:r>
          </a:p>
          <a:p>
            <a:pPr>
              <a:lnSpc>
                <a:spcPct val="75000"/>
              </a:lnSpc>
              <a:defRPr/>
            </a:pPr>
            <a:endParaRPr lang="en-US" sz="1000" b="1" i="1" dirty="0"/>
          </a:p>
          <a:p>
            <a:pPr algn="just">
              <a:lnSpc>
                <a:spcPct val="75000"/>
              </a:lnSpc>
              <a:defRPr/>
            </a:pPr>
            <a:endParaRPr lang="en-US" sz="800" b="1" i="1" dirty="0"/>
          </a:p>
          <a:p>
            <a:pPr marL="342900" indent="-342900" algn="just">
              <a:lnSpc>
                <a:spcPct val="130000"/>
              </a:lnSpc>
              <a:spcBef>
                <a:spcPts val="0"/>
              </a:spcBef>
              <a:defRPr/>
            </a:pPr>
            <a:r>
              <a:rPr lang="en-US" sz="2000" b="1" dirty="0"/>
              <a:t>Black’s Law Dictionary </a:t>
            </a:r>
            <a:r>
              <a:rPr lang="en-US" sz="2000" dirty="0"/>
              <a:t>defines the term </a:t>
            </a:r>
            <a:r>
              <a:rPr lang="en-US" sz="2000" b="1" dirty="0">
                <a:solidFill>
                  <a:srgbClr val="0308C9"/>
                </a:solidFill>
              </a:rPr>
              <a:t>“Contract” </a:t>
            </a:r>
            <a:r>
              <a:rPr lang="en-US" sz="2000" dirty="0"/>
              <a:t>as:</a:t>
            </a:r>
          </a:p>
          <a:p>
            <a:pPr marL="342900" indent="-342900" algn="just">
              <a:lnSpc>
                <a:spcPct val="130000"/>
              </a:lnSpc>
              <a:spcBef>
                <a:spcPts val="0"/>
              </a:spcBef>
              <a:defRPr/>
            </a:pPr>
            <a:endParaRPr lang="en-US" sz="1000" dirty="0"/>
          </a:p>
          <a:p>
            <a:pPr algn="just">
              <a:lnSpc>
                <a:spcPct val="130000"/>
              </a:lnSpc>
              <a:spcBef>
                <a:spcPts val="0"/>
              </a:spcBef>
              <a:defRPr/>
            </a:pPr>
            <a:r>
              <a:rPr lang="en-US" sz="2600" b="1" i="1" dirty="0">
                <a:solidFill>
                  <a:srgbClr val="C00000"/>
                </a:solidFill>
              </a:rPr>
              <a:t>“An agreement between </a:t>
            </a:r>
          </a:p>
          <a:p>
            <a:pPr algn="just">
              <a:lnSpc>
                <a:spcPct val="130000"/>
              </a:lnSpc>
              <a:spcBef>
                <a:spcPts val="0"/>
              </a:spcBef>
              <a:defRPr/>
            </a:pPr>
            <a:r>
              <a:rPr lang="en-US" sz="2600" b="1" i="1" dirty="0">
                <a:solidFill>
                  <a:srgbClr val="C00000"/>
                </a:solidFill>
              </a:rPr>
              <a:t>two or more parties </a:t>
            </a:r>
          </a:p>
          <a:p>
            <a:pPr algn="just">
              <a:lnSpc>
                <a:spcPct val="130000"/>
              </a:lnSpc>
              <a:spcBef>
                <a:spcPts val="0"/>
              </a:spcBef>
              <a:defRPr/>
            </a:pPr>
            <a:r>
              <a:rPr lang="en-US" sz="2600" b="1" i="1" dirty="0">
                <a:solidFill>
                  <a:srgbClr val="C00000"/>
                </a:solidFill>
              </a:rPr>
              <a:t>creating obligations </a:t>
            </a:r>
          </a:p>
          <a:p>
            <a:pPr algn="just">
              <a:lnSpc>
                <a:spcPct val="130000"/>
              </a:lnSpc>
              <a:spcBef>
                <a:spcPts val="0"/>
              </a:spcBef>
              <a:defRPr/>
            </a:pPr>
            <a:r>
              <a:rPr lang="en-US" sz="2600" b="1" i="1" dirty="0">
                <a:solidFill>
                  <a:srgbClr val="C00000"/>
                </a:solidFill>
              </a:rPr>
              <a:t>that are enforceable </a:t>
            </a:r>
          </a:p>
          <a:p>
            <a:pPr algn="just">
              <a:lnSpc>
                <a:spcPct val="130000"/>
              </a:lnSpc>
              <a:spcBef>
                <a:spcPts val="0"/>
              </a:spcBef>
              <a:defRPr/>
            </a:pPr>
            <a:r>
              <a:rPr lang="en-US" sz="2600" b="1" i="1" dirty="0">
                <a:solidFill>
                  <a:srgbClr val="C00000"/>
                </a:solidFill>
              </a:rPr>
              <a:t>or otherwise recognizable </a:t>
            </a:r>
          </a:p>
          <a:p>
            <a:pPr algn="just">
              <a:lnSpc>
                <a:spcPct val="130000"/>
              </a:lnSpc>
              <a:spcBef>
                <a:spcPts val="0"/>
              </a:spcBef>
              <a:defRPr/>
            </a:pPr>
            <a:r>
              <a:rPr lang="en-US" sz="2600" b="1" i="1" dirty="0">
                <a:solidFill>
                  <a:srgbClr val="C00000"/>
                </a:solidFill>
              </a:rPr>
              <a:t>at law.”</a:t>
            </a:r>
            <a:endParaRPr lang="en-US" sz="2000" b="1" i="1" dirty="0">
              <a:solidFill>
                <a:srgbClr val="C00000"/>
              </a:solidFill>
            </a:endParaRPr>
          </a:p>
          <a:p>
            <a:pPr algn="just">
              <a:lnSpc>
                <a:spcPct val="95000"/>
              </a:lnSpc>
              <a:spcBef>
                <a:spcPct val="20000"/>
              </a:spcBef>
              <a:defRPr/>
            </a:pPr>
            <a:endParaRPr lang="en-US" sz="1000" b="1" i="1" dirty="0">
              <a:solidFill>
                <a:srgbClr val="C00000"/>
              </a:solidFill>
            </a:endParaRPr>
          </a:p>
        </p:txBody>
      </p:sp>
      <p:sp>
        <p:nvSpPr>
          <p:cNvPr id="3" name="Slide Number Placeholder 2"/>
          <p:cNvSpPr>
            <a:spLocks noGrp="1"/>
          </p:cNvSpPr>
          <p:nvPr>
            <p:ph type="sldNum" sz="quarter" idx="4294967295"/>
          </p:nvPr>
        </p:nvSpPr>
        <p:spPr/>
        <p:txBody>
          <a:bodyPr/>
          <a:lstStyle/>
          <a:p>
            <a:pPr>
              <a:defRPr/>
            </a:pPr>
            <a:fld id="{B65D0F76-24EF-4F3B-BC83-A9C3E2996108}" type="slidenum">
              <a:rPr lang="en-US" smtClean="0"/>
              <a:pPr>
                <a:defRPr/>
              </a:pPr>
              <a:t>5</a:t>
            </a:fld>
            <a:endParaRPr lang="en-US"/>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5803138" y="2707258"/>
            <a:ext cx="2901950" cy="3009900"/>
          </a:xfrm>
          <a:prstGeom prst="rect">
            <a:avLst/>
          </a:prstGeom>
          <a:noFill/>
          <a:ln w="9525">
            <a:noFill/>
            <a:miter lim="800000"/>
            <a:headEnd/>
            <a:tailEnd/>
          </a:ln>
        </p:spPr>
      </p:pic>
    </p:spTree>
    <p:extLst>
      <p:ext uri="{BB962C8B-B14F-4D97-AF65-F5344CB8AC3E}">
        <p14:creationId xmlns:p14="http://schemas.microsoft.com/office/powerpoint/2010/main" val="978063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lnSpc>
                <a:spcPct val="75000"/>
              </a:lnSpc>
              <a:spcBef>
                <a:spcPct val="20000"/>
              </a:spcBef>
              <a:defRPr/>
            </a:pPr>
            <a:r>
              <a:rPr lang="en-US" sz="2800" b="1" i="1" dirty="0">
                <a:solidFill>
                  <a:srgbClr val="006600"/>
                </a:solidFill>
              </a:rPr>
              <a:t>Definition - Elements of a Contract</a:t>
            </a: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a:t>In Accordance with Common Law, the </a:t>
            </a:r>
            <a:r>
              <a:rPr lang="en-US" sz="2400" b="1" dirty="0">
                <a:solidFill>
                  <a:srgbClr val="0308C9"/>
                </a:solidFill>
              </a:rPr>
              <a:t>Elements of a Contract </a:t>
            </a:r>
            <a:r>
              <a:rPr lang="en-US" sz="2400" b="1" dirty="0"/>
              <a:t>include:</a:t>
            </a:r>
            <a:endParaRPr lang="en-US" sz="2400" dirty="0"/>
          </a:p>
          <a:p>
            <a:pPr marL="342900" indent="-342900" algn="just">
              <a:lnSpc>
                <a:spcPct val="130000"/>
              </a:lnSpc>
              <a:spcBef>
                <a:spcPts val="0"/>
              </a:spcBef>
              <a:defRPr/>
            </a:pPr>
            <a:endParaRPr lang="en-US" sz="1000" dirty="0"/>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Agreement,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Between Competent Parties,</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Based on Genuine Assent,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Supported by Consideration,</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for Lawful Purpose Subject Matter,</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in Legal Form.</a:t>
            </a:r>
            <a:endParaRPr lang="en-US" sz="1000" b="1" i="1" dirty="0">
              <a:solidFill>
                <a:srgbClr val="C00000"/>
              </a:solidFill>
            </a:endParaRPr>
          </a:p>
        </p:txBody>
      </p:sp>
    </p:spTree>
    <p:extLst>
      <p:ext uri="{BB962C8B-B14F-4D97-AF65-F5344CB8AC3E}">
        <p14:creationId xmlns:p14="http://schemas.microsoft.com/office/powerpoint/2010/main" val="1162862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a:solidFill>
                  <a:srgbClr val="0308C9"/>
                </a:solidFill>
              </a:rPr>
              <a:t>Contract Rules and Interpretation</a:t>
            </a:r>
          </a:p>
          <a:p>
            <a:pPr algn="ctr">
              <a:lnSpc>
                <a:spcPct val="120000"/>
              </a:lnSpc>
              <a:spcBef>
                <a:spcPts val="0"/>
              </a:spcBef>
              <a:defRPr/>
            </a:pPr>
            <a:r>
              <a:rPr lang="en-US" sz="3200" b="1" i="1" dirty="0">
                <a:solidFill>
                  <a:srgbClr val="008000"/>
                </a:solidFill>
              </a:rPr>
              <a:t>Generally </a:t>
            </a:r>
            <a:r>
              <a:rPr lang="en-US" sz="3200" b="1" i="1" dirty="0" smtClean="0">
                <a:solidFill>
                  <a:srgbClr val="008000"/>
                </a:solidFill>
              </a:rPr>
              <a:t>– Rules of Construction</a:t>
            </a:r>
            <a:endParaRPr lang="en-US" sz="3200" b="1" i="1" dirty="0">
              <a:solidFill>
                <a:srgbClr val="008000"/>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7</a:t>
            </a:fld>
            <a:endParaRPr lang="en-US" dirty="0"/>
          </a:p>
        </p:txBody>
      </p:sp>
    </p:spTree>
    <p:extLst>
      <p:ext uri="{BB962C8B-B14F-4D97-AF65-F5344CB8AC3E}">
        <p14:creationId xmlns:p14="http://schemas.microsoft.com/office/powerpoint/2010/main" val="3573915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62643"/>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400" b="1" i="1" dirty="0" smtClean="0">
                <a:solidFill>
                  <a:srgbClr val="006600"/>
                </a:solidFill>
              </a:rPr>
              <a:t>Rules of Construction and Interpretation - </a:t>
            </a:r>
            <a:r>
              <a:rPr lang="en-US" sz="2400" b="1" i="1" dirty="0">
                <a:solidFill>
                  <a:srgbClr val="006600"/>
                </a:solidFill>
              </a:rPr>
              <a:t>Generally</a:t>
            </a:r>
          </a:p>
          <a:p>
            <a:pPr algn="just">
              <a:lnSpc>
                <a:spcPct val="95000"/>
              </a:lnSpc>
              <a:spcBef>
                <a:spcPts val="0"/>
              </a:spcBef>
            </a:pPr>
            <a:endParaRPr lang="en-US" sz="500" b="1" i="1" dirty="0">
              <a:solidFill>
                <a:srgbClr val="C00000"/>
              </a:solidFill>
            </a:endParaRPr>
          </a:p>
          <a:p>
            <a:pPr algn="just"/>
            <a:r>
              <a:rPr lang="en-US" sz="1600" b="1" i="1" dirty="0" smtClean="0">
                <a:solidFill>
                  <a:srgbClr val="C00000"/>
                </a:solidFill>
              </a:rPr>
              <a:t>Ascertaining the Meaning of an Agreement:</a:t>
            </a:r>
            <a:r>
              <a:rPr lang="en-US" sz="1600" dirty="0" smtClean="0"/>
              <a:t> </a:t>
            </a:r>
            <a:r>
              <a:rPr lang="en-US" sz="1600" dirty="0"/>
              <a:t>The processes of interpretation (inferring meaning from facts) </a:t>
            </a:r>
            <a:r>
              <a:rPr lang="en-US" sz="1600" dirty="0" smtClean="0"/>
              <a:t>and construction </a:t>
            </a:r>
            <a:r>
              <a:rPr lang="en-US" sz="1600" dirty="0"/>
              <a:t>(inferring meaning as a matter of law</a:t>
            </a:r>
            <a:r>
              <a:rPr lang="en-US" sz="1600" dirty="0" smtClean="0"/>
              <a:t>) of contracts follows several rules and legal methods  These include the</a:t>
            </a:r>
            <a:r>
              <a:rPr lang="en-US" altLang="en-US" sz="1600" dirty="0" smtClean="0"/>
              <a:t> Intention of the Parties</a:t>
            </a:r>
            <a:r>
              <a:rPr lang="en-US" altLang="en-US" sz="1600" dirty="0"/>
              <a:t>;</a:t>
            </a:r>
            <a:r>
              <a:rPr lang="en-US" altLang="en-US" sz="1600" dirty="0" smtClean="0"/>
              <a:t> Examination of the Whole Contract; Analysis of Contradictory and </a:t>
            </a:r>
            <a:r>
              <a:rPr lang="en-US" altLang="en-US" sz="1600" dirty="0"/>
              <a:t>Ambiguous </a:t>
            </a:r>
            <a:r>
              <a:rPr lang="en-US" altLang="en-US" sz="1600" dirty="0" smtClean="0"/>
              <a:t>Terms; Determination of Implied Terms; Conduct and Custom of the Parties; and Manner of Avoidance of Hardship.</a:t>
            </a:r>
            <a:endParaRPr lang="en-US" altLang="en-US" sz="1600" dirty="0"/>
          </a:p>
          <a:p>
            <a:pPr algn="just">
              <a:lnSpc>
                <a:spcPct val="95000"/>
              </a:lnSpc>
              <a:spcBef>
                <a:spcPts val="0"/>
              </a:spcBef>
            </a:pPr>
            <a:endParaRPr lang="en-US" sz="500" dirty="0" smtClean="0"/>
          </a:p>
          <a:p>
            <a:pPr algn="just">
              <a:lnSpc>
                <a:spcPct val="95000"/>
              </a:lnSpc>
              <a:spcBef>
                <a:spcPts val="0"/>
              </a:spcBef>
            </a:pPr>
            <a:r>
              <a:rPr lang="en-US" sz="1400" b="1" i="1" dirty="0" smtClean="0">
                <a:solidFill>
                  <a:srgbClr val="0308C9"/>
                </a:solidFill>
              </a:rPr>
              <a:t>Disputes of Law vs. Fact:</a:t>
            </a:r>
            <a:r>
              <a:rPr lang="en-US" sz="1400" dirty="0" smtClean="0"/>
              <a:t>  </a:t>
            </a:r>
          </a:p>
          <a:p>
            <a:pPr marL="233363" algn="just"/>
            <a:r>
              <a:rPr lang="en-US" sz="1300" b="1" i="1" dirty="0" smtClean="0">
                <a:solidFill>
                  <a:srgbClr val="C00000"/>
                </a:solidFill>
              </a:rPr>
              <a:t>Construction: </a:t>
            </a:r>
            <a:r>
              <a:rPr lang="en-US" sz="1300" dirty="0"/>
              <a:t>Construction is </a:t>
            </a:r>
            <a:r>
              <a:rPr lang="en-US" sz="1300" dirty="0" smtClean="0"/>
              <a:t>the implication </a:t>
            </a:r>
            <a:r>
              <a:rPr lang="en-US" sz="1300" dirty="0"/>
              <a:t>of a term </a:t>
            </a:r>
            <a:r>
              <a:rPr lang="en-US" sz="1300" dirty="0" smtClean="0"/>
              <a:t>of a contract as a matter of </a:t>
            </a:r>
            <a:r>
              <a:rPr lang="en-US" sz="1300" dirty="0"/>
              <a:t>law. It </a:t>
            </a:r>
            <a:r>
              <a:rPr lang="en-US" sz="1300" dirty="0" smtClean="0"/>
              <a:t>is where the parties did </a:t>
            </a:r>
            <a:r>
              <a:rPr lang="en-US" sz="1300" dirty="0"/>
              <a:t>not actually deal with a particular issue in their contract, and there is </a:t>
            </a:r>
            <a:r>
              <a:rPr lang="en-US" sz="1300" dirty="0" smtClean="0"/>
              <a:t>no factual </a:t>
            </a:r>
            <a:r>
              <a:rPr lang="en-US" sz="1300" dirty="0"/>
              <a:t>evidence to establish how they intended that issue to be handled. </a:t>
            </a:r>
            <a:r>
              <a:rPr lang="en-US" sz="1300" dirty="0" smtClean="0"/>
              <a:t>Under the principles of contractual construction, the </a:t>
            </a:r>
            <a:r>
              <a:rPr lang="en-US" sz="1300" dirty="0"/>
              <a:t>court </a:t>
            </a:r>
            <a:r>
              <a:rPr lang="en-US" sz="1300" dirty="0" smtClean="0"/>
              <a:t>determines, </a:t>
            </a:r>
            <a:r>
              <a:rPr lang="en-US" sz="1300" dirty="0"/>
              <a:t>based </a:t>
            </a:r>
            <a:r>
              <a:rPr lang="en-US" sz="1300" dirty="0" smtClean="0"/>
              <a:t>on what </a:t>
            </a:r>
            <a:r>
              <a:rPr lang="en-US" sz="1300" dirty="0"/>
              <a:t>it knows of the contract and its context, how the parties would </a:t>
            </a:r>
            <a:r>
              <a:rPr lang="en-US" sz="1300" dirty="0" smtClean="0"/>
              <a:t>have dealt </a:t>
            </a:r>
            <a:r>
              <a:rPr lang="en-US" sz="1300" dirty="0"/>
              <a:t>with this issue had they thought of it. </a:t>
            </a:r>
            <a:r>
              <a:rPr lang="en-US" sz="1300" dirty="0" smtClean="0"/>
              <a:t> As a result, a </a:t>
            </a:r>
            <a:r>
              <a:rPr lang="en-US" sz="1300" dirty="0"/>
              <a:t>court will </a:t>
            </a:r>
            <a:r>
              <a:rPr lang="en-US" sz="1300" dirty="0" smtClean="0"/>
              <a:t>use the </a:t>
            </a:r>
            <a:r>
              <a:rPr lang="en-US" sz="1300" dirty="0"/>
              <a:t>process of construction only when the existing evidence supports </a:t>
            </a:r>
            <a:r>
              <a:rPr lang="en-US" sz="1300" dirty="0" smtClean="0"/>
              <a:t>the reasonable </a:t>
            </a:r>
            <a:r>
              <a:rPr lang="en-US" sz="1300" dirty="0"/>
              <a:t>conclusion (based on objective manifestations of assent) that </a:t>
            </a:r>
            <a:r>
              <a:rPr lang="en-US" sz="1300" dirty="0" smtClean="0"/>
              <a:t>the parties </a:t>
            </a:r>
            <a:r>
              <a:rPr lang="en-US" sz="1300" dirty="0"/>
              <a:t>did intend to make a contract, but there is little or no evidence </a:t>
            </a:r>
            <a:r>
              <a:rPr lang="en-US" sz="1300" dirty="0" smtClean="0"/>
              <a:t>from which </a:t>
            </a:r>
            <a:r>
              <a:rPr lang="en-US" sz="1300" dirty="0"/>
              <a:t>a factual inference can be drawn on their intent regarding a </a:t>
            </a:r>
            <a:r>
              <a:rPr lang="en-US" sz="1300" dirty="0" smtClean="0"/>
              <a:t>particular aspect </a:t>
            </a:r>
            <a:r>
              <a:rPr lang="en-US" sz="1300" dirty="0"/>
              <a:t>of that contract.</a:t>
            </a:r>
            <a:endParaRPr lang="en-US" sz="1300" dirty="0" smtClean="0"/>
          </a:p>
          <a:p>
            <a:pPr marL="233363" algn="just">
              <a:lnSpc>
                <a:spcPct val="95000"/>
              </a:lnSpc>
              <a:spcBef>
                <a:spcPts val="0"/>
              </a:spcBef>
            </a:pPr>
            <a:endParaRPr lang="en-US" sz="500" b="1" i="1" dirty="0">
              <a:solidFill>
                <a:srgbClr val="C00000"/>
              </a:solidFill>
            </a:endParaRPr>
          </a:p>
          <a:p>
            <a:pPr marL="233363" algn="just"/>
            <a:r>
              <a:rPr lang="en-US" sz="1300" b="1" i="1" dirty="0" smtClean="0">
                <a:solidFill>
                  <a:srgbClr val="C00000"/>
                </a:solidFill>
              </a:rPr>
              <a:t>Interpretation:  </a:t>
            </a:r>
            <a:r>
              <a:rPr lang="en-US" sz="1300" dirty="0" smtClean="0"/>
              <a:t>Whereas construction determines the legal effect of the words or actions in a contract, interpretation identifies the meaning of such words or actions. Legal interpretation employs linguistic and other social skills that originate outside the law. Interpretation determines what the contract says, both expressly and by implication, by considering the reasoning behind the actions, the parties beliefs and their intentions. It thereby, involves the determination of meaning by way of the evaluation of evidence.  As a result, it involves the ascertainment of the contract’s words, by determining factual disputes through an assessment of credibility, meaning and intent.    </a:t>
            </a:r>
            <a:endParaRPr lang="en-US" altLang="en-US" sz="1300" dirty="0"/>
          </a:p>
        </p:txBody>
      </p:sp>
    </p:spTree>
    <p:extLst>
      <p:ext uri="{BB962C8B-B14F-4D97-AF65-F5344CB8AC3E}">
        <p14:creationId xmlns:p14="http://schemas.microsoft.com/office/powerpoint/2010/main" val="36015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31651"/>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 Rules and Interpretation</a:t>
            </a:r>
          </a:p>
          <a:p>
            <a:pPr marL="342900" indent="-342900" algn="ctr">
              <a:spcBef>
                <a:spcPts val="0"/>
              </a:spcBef>
              <a:defRPr/>
            </a:pPr>
            <a:r>
              <a:rPr lang="en-US" sz="2400" b="1" i="1" dirty="0" smtClean="0">
                <a:solidFill>
                  <a:srgbClr val="006600"/>
                </a:solidFill>
              </a:rPr>
              <a:t>Rules of Construction and Interpretation – 1st</a:t>
            </a:r>
            <a:endParaRPr lang="en-US" sz="2400" b="1" i="1" dirty="0">
              <a:solidFill>
                <a:srgbClr val="006600"/>
              </a:solidFill>
            </a:endParaRPr>
          </a:p>
          <a:p>
            <a:pPr algn="just">
              <a:lnSpc>
                <a:spcPct val="95000"/>
              </a:lnSpc>
              <a:spcBef>
                <a:spcPts val="0"/>
              </a:spcBef>
            </a:pPr>
            <a:endParaRPr lang="en-US" sz="500" b="1" i="1" dirty="0">
              <a:solidFill>
                <a:srgbClr val="C00000"/>
              </a:solidFill>
            </a:endParaRPr>
          </a:p>
          <a:p>
            <a:pPr algn="just"/>
            <a:r>
              <a:rPr lang="en-US" sz="1600" b="1" i="1" dirty="0" smtClean="0">
                <a:solidFill>
                  <a:srgbClr val="C00000"/>
                </a:solidFill>
              </a:rPr>
              <a:t>Intent of the Parties:</a:t>
            </a:r>
            <a:r>
              <a:rPr lang="en-US" sz="1600" dirty="0" smtClean="0"/>
              <a:t> </a:t>
            </a:r>
            <a:r>
              <a:rPr lang="en-US" sz="1600" dirty="0"/>
              <a:t>When </a:t>
            </a:r>
            <a:r>
              <a:rPr lang="en-US" sz="1600" dirty="0" smtClean="0"/>
              <a:t>people </a:t>
            </a:r>
            <a:r>
              <a:rPr lang="en-US" sz="1600" dirty="0"/>
              <a:t>enter into </a:t>
            </a:r>
            <a:r>
              <a:rPr lang="en-US" sz="1600" dirty="0" smtClean="0"/>
              <a:t>a contract, </a:t>
            </a:r>
            <a:r>
              <a:rPr lang="en-US" sz="1600" dirty="0"/>
              <a:t>it is to be presumed that they intend for </a:t>
            </a:r>
            <a:r>
              <a:rPr lang="en-US" sz="1600" dirty="0" smtClean="0"/>
              <a:t>their agreement </a:t>
            </a:r>
            <a:r>
              <a:rPr lang="en-US" sz="1600" dirty="0"/>
              <a:t>to have some effect. </a:t>
            </a:r>
            <a:r>
              <a:rPr lang="en-US" sz="1600" dirty="0" smtClean="0"/>
              <a:t> A </a:t>
            </a:r>
            <a:r>
              <a:rPr lang="en-US" sz="1600" dirty="0"/>
              <a:t>court will strive to determine the intent of the </a:t>
            </a:r>
            <a:r>
              <a:rPr lang="en-US" sz="1600" dirty="0" smtClean="0"/>
              <a:t>parties in order to </a:t>
            </a:r>
            <a:r>
              <a:rPr lang="en-US" sz="1600" dirty="0"/>
              <a:t>give </a:t>
            </a:r>
            <a:r>
              <a:rPr lang="en-US" sz="1600" dirty="0" smtClean="0"/>
              <a:t>this effect </a:t>
            </a:r>
            <a:r>
              <a:rPr lang="en-US" sz="1600" dirty="0"/>
              <a:t>to it. A contract, therefore, is to be enforced according to its </a:t>
            </a:r>
            <a:r>
              <a:rPr lang="en-US" sz="1600" dirty="0" smtClean="0"/>
              <a:t>terms.  But a </a:t>
            </a:r>
            <a:r>
              <a:rPr lang="en-US" sz="1600" dirty="0"/>
              <a:t>court cannot remake or rewrite the </a:t>
            </a:r>
            <a:r>
              <a:rPr lang="en-US" sz="1600" dirty="0" smtClean="0"/>
              <a:t>contract, under </a:t>
            </a:r>
            <a:r>
              <a:rPr lang="en-US" sz="1600" dirty="0"/>
              <a:t>the pretense </a:t>
            </a:r>
            <a:r>
              <a:rPr lang="en-US" sz="1600" dirty="0" smtClean="0"/>
              <a:t>of interpreting what the intent of the parties actually is.</a:t>
            </a:r>
          </a:p>
          <a:p>
            <a:pPr algn="just">
              <a:lnSpc>
                <a:spcPct val="95000"/>
              </a:lnSpc>
              <a:spcBef>
                <a:spcPts val="0"/>
              </a:spcBef>
            </a:pPr>
            <a:endParaRPr lang="en-US" sz="500" b="1" i="1" dirty="0" smtClean="0">
              <a:solidFill>
                <a:srgbClr val="0308C9"/>
              </a:solidFill>
            </a:endParaRPr>
          </a:p>
          <a:p>
            <a:pPr algn="just"/>
            <a:r>
              <a:rPr lang="en-US" sz="1400" b="1" i="1" dirty="0" smtClean="0">
                <a:solidFill>
                  <a:srgbClr val="0308C9"/>
                </a:solidFill>
              </a:rPr>
              <a:t>Finding Intent From the Words of a Contract:</a:t>
            </a:r>
            <a:r>
              <a:rPr lang="en-US" sz="1400" dirty="0" smtClean="0"/>
              <a:t> </a:t>
            </a:r>
            <a:r>
              <a:rPr lang="en-US" sz="1400" dirty="0"/>
              <a:t> </a:t>
            </a:r>
            <a:r>
              <a:rPr lang="en-US" sz="1400" dirty="0" smtClean="0"/>
              <a:t>Under the doctrine of freedom of contract, no </a:t>
            </a:r>
            <a:r>
              <a:rPr lang="en-US" sz="1400" dirty="0"/>
              <a:t>particular form of words is </a:t>
            </a:r>
            <a:r>
              <a:rPr lang="en-US" sz="1400" dirty="0" smtClean="0"/>
              <a:t>required to describe the parties intent and proscribed actions in a contract, </a:t>
            </a:r>
            <a:r>
              <a:rPr lang="en-US" sz="1400" dirty="0"/>
              <a:t>and any words manifesting </a:t>
            </a:r>
            <a:r>
              <a:rPr lang="en-US" sz="1400" dirty="0" smtClean="0"/>
              <a:t>such </a:t>
            </a:r>
            <a:r>
              <a:rPr lang="en-US" sz="1400" dirty="0"/>
              <a:t>intent </a:t>
            </a:r>
            <a:r>
              <a:rPr lang="en-US" sz="1400" dirty="0" smtClean="0"/>
              <a:t>are </a:t>
            </a:r>
            <a:r>
              <a:rPr lang="en-US" sz="1400" dirty="0"/>
              <a:t>sufficient. </a:t>
            </a:r>
            <a:r>
              <a:rPr lang="en-US" sz="1400" dirty="0" smtClean="0"/>
              <a:t> In </a:t>
            </a:r>
            <a:r>
              <a:rPr lang="en-US" sz="1400" dirty="0"/>
              <a:t>the absence of proof that a word has a peculiar </a:t>
            </a:r>
            <a:r>
              <a:rPr lang="en-US" sz="1400" dirty="0" smtClean="0"/>
              <a:t>meaning, </a:t>
            </a:r>
            <a:r>
              <a:rPr lang="en-US" sz="1400" dirty="0"/>
              <a:t>or that </a:t>
            </a:r>
            <a:r>
              <a:rPr lang="en-US" sz="1400" dirty="0" smtClean="0"/>
              <a:t>it was </a:t>
            </a:r>
            <a:r>
              <a:rPr lang="en-US" sz="1400" dirty="0"/>
              <a:t>employed by the parties with a particular meaning, </a:t>
            </a:r>
            <a:r>
              <a:rPr lang="en-US" sz="1400" dirty="0" smtClean="0"/>
              <a:t>the courts must give a </a:t>
            </a:r>
            <a:r>
              <a:rPr lang="en-US" sz="1400" dirty="0"/>
              <a:t>common word </a:t>
            </a:r>
            <a:r>
              <a:rPr lang="en-US" sz="1400" dirty="0" smtClean="0"/>
              <a:t>its ordinary meaning</a:t>
            </a:r>
            <a:r>
              <a:rPr lang="en-US" sz="1400" dirty="0"/>
              <a:t>.</a:t>
            </a:r>
            <a:r>
              <a:rPr lang="en-US" sz="1400" dirty="0" smtClean="0"/>
              <a:t> </a:t>
            </a:r>
          </a:p>
          <a:p>
            <a:pPr marL="173038" algn="just"/>
            <a:r>
              <a:rPr lang="en-US" sz="1300" b="1" i="1" dirty="0" smtClean="0">
                <a:solidFill>
                  <a:srgbClr val="C00000"/>
                </a:solidFill>
              </a:rPr>
              <a:t>Meaning of Words:  </a:t>
            </a:r>
            <a:r>
              <a:rPr lang="en-US" sz="1300" dirty="0" smtClean="0"/>
              <a:t>As set forth above, ordinary </a:t>
            </a:r>
            <a:r>
              <a:rPr lang="en-US" sz="1300" dirty="0"/>
              <a:t>words are to be interpreted according to their ordinary </a:t>
            </a:r>
            <a:r>
              <a:rPr lang="en-US" sz="1300" dirty="0" smtClean="0"/>
              <a:t>meaning.  As a result, if </a:t>
            </a:r>
            <a:r>
              <a:rPr lang="en-US" sz="1300" dirty="0"/>
              <a:t>there is a common meaning to a term, that meaning </a:t>
            </a:r>
            <a:r>
              <a:rPr lang="en-US" sz="1300" dirty="0" smtClean="0"/>
              <a:t>must </a:t>
            </a:r>
            <a:r>
              <a:rPr lang="en-US" sz="1300" dirty="0"/>
              <a:t>be </a:t>
            </a:r>
            <a:r>
              <a:rPr lang="en-US" sz="1300" dirty="0" smtClean="0"/>
              <a:t>followed, </a:t>
            </a:r>
            <a:r>
              <a:rPr lang="en-US" sz="1300" dirty="0"/>
              <a:t>even </a:t>
            </a:r>
            <a:r>
              <a:rPr lang="en-US" sz="1300" dirty="0" smtClean="0"/>
              <a:t>if the </a:t>
            </a:r>
            <a:r>
              <a:rPr lang="en-US" sz="1300" dirty="0"/>
              <a:t>dictionary may contain additional meanings. </a:t>
            </a:r>
            <a:r>
              <a:rPr lang="en-US" sz="1300" dirty="0" smtClean="0"/>
              <a:t> If </a:t>
            </a:r>
            <a:r>
              <a:rPr lang="en-US" sz="1300" dirty="0"/>
              <a:t>technical or trade terms are used in </a:t>
            </a:r>
            <a:r>
              <a:rPr lang="en-US" sz="1300" dirty="0" smtClean="0"/>
              <a:t>a contract</a:t>
            </a:r>
            <a:r>
              <a:rPr lang="en-US" sz="1300" dirty="0"/>
              <a:t>, they are to be interpreted according to the area of technical knowledge or </a:t>
            </a:r>
            <a:r>
              <a:rPr lang="en-US" sz="1300" dirty="0" smtClean="0"/>
              <a:t>trade from </a:t>
            </a:r>
            <a:r>
              <a:rPr lang="en-US" sz="1300" dirty="0"/>
              <a:t>which the terms are taken</a:t>
            </a:r>
            <a:r>
              <a:rPr lang="en-US" sz="1300" dirty="0" smtClean="0"/>
              <a:t>.</a:t>
            </a:r>
          </a:p>
          <a:p>
            <a:pPr marL="233363" algn="just"/>
            <a:endParaRPr lang="en-US" sz="500" b="1" i="1" dirty="0">
              <a:solidFill>
                <a:srgbClr val="C00000"/>
              </a:solidFill>
            </a:endParaRPr>
          </a:p>
          <a:p>
            <a:pPr marL="173038" algn="just"/>
            <a:r>
              <a:rPr lang="en-US" sz="1300" b="1" i="1" dirty="0" smtClean="0">
                <a:solidFill>
                  <a:srgbClr val="C00000"/>
                </a:solidFill>
              </a:rPr>
              <a:t>Incorporation by Reference:  </a:t>
            </a:r>
            <a:r>
              <a:rPr lang="en-US" sz="1300" dirty="0"/>
              <a:t>The contract may not cover all of the agreed terms. The missing terms may be found </a:t>
            </a:r>
            <a:r>
              <a:rPr lang="en-US" sz="1300" dirty="0" smtClean="0"/>
              <a:t>in some other </a:t>
            </a:r>
            <a:r>
              <a:rPr lang="en-US" sz="1300" dirty="0"/>
              <a:t>document. Frequently, the parties executing the contract for </a:t>
            </a:r>
            <a:r>
              <a:rPr lang="en-US" sz="1300" dirty="0" smtClean="0"/>
              <a:t>will simply refer to another document which defines the terms in question. When </a:t>
            </a:r>
            <a:r>
              <a:rPr lang="en-US" sz="1300" dirty="0"/>
              <a:t>there is such an </a:t>
            </a:r>
            <a:r>
              <a:rPr lang="en-US" sz="1300" b="1" dirty="0"/>
              <a:t>incorporation by reference, </a:t>
            </a:r>
            <a:r>
              <a:rPr lang="en-US" sz="1300" dirty="0"/>
              <a:t>the contract consists </a:t>
            </a:r>
            <a:r>
              <a:rPr lang="en-US" sz="1300" dirty="0" smtClean="0"/>
              <a:t>of both </a:t>
            </a:r>
            <a:r>
              <a:rPr lang="en-US" sz="1300" dirty="0"/>
              <a:t>the original document and the detailed statement that is incorporated in it</a:t>
            </a:r>
            <a:r>
              <a:rPr lang="en-US" sz="1300" dirty="0" smtClean="0"/>
              <a:t>.  When </a:t>
            </a:r>
            <a:r>
              <a:rPr lang="en-US" sz="1300" dirty="0"/>
              <a:t>a contract refers to another document, however, the contract must </a:t>
            </a:r>
            <a:r>
              <a:rPr lang="en-US" sz="1300" dirty="0" smtClean="0"/>
              <a:t>sufficiently describe </a:t>
            </a:r>
            <a:r>
              <a:rPr lang="en-US" sz="1300" dirty="0"/>
              <a:t>the </a:t>
            </a:r>
            <a:r>
              <a:rPr lang="en-US" sz="1300" dirty="0" smtClean="0"/>
              <a:t>document, and the definitions which can be taken from such, so that it may </a:t>
            </a:r>
            <a:r>
              <a:rPr lang="en-US" sz="1300" dirty="0"/>
              <a:t>be interpreted as part of the contract.</a:t>
            </a:r>
            <a:endParaRPr lang="en-US" altLang="en-US" sz="1300" dirty="0"/>
          </a:p>
        </p:txBody>
      </p:sp>
    </p:spTree>
    <p:extLst>
      <p:ext uri="{BB962C8B-B14F-4D97-AF65-F5344CB8AC3E}">
        <p14:creationId xmlns:p14="http://schemas.microsoft.com/office/powerpoint/2010/main" val="3033536822"/>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Impact"/>
        <a:ea typeface=""/>
        <a:cs typeface="Arial"/>
      </a:majorFont>
      <a:minorFont>
        <a:latin typeface="Impact"/>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11734</TotalTime>
  <Words>3147</Words>
  <Application>Microsoft Office PowerPoint</Application>
  <PresentationFormat>On-screen Show (4:3)</PresentationFormat>
  <Paragraphs>193</Paragraphs>
  <Slides>17</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Impact</vt:lpstr>
      <vt:lpstr>Tahoma</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JAZCO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Twomey-Jennings, Andersons Business Law, 21ed</dc:title>
  <dc:creator>Joe Zavaleta</dc:creator>
  <cp:lastModifiedBy>senateuser</cp:lastModifiedBy>
  <cp:revision>359</cp:revision>
  <cp:lastPrinted>2020-09-11T18:44:12Z</cp:lastPrinted>
  <dcterms:created xsi:type="dcterms:W3CDTF">2009-11-02T21:31:23Z</dcterms:created>
  <dcterms:modified xsi:type="dcterms:W3CDTF">2020-10-18T21:51:02Z</dcterms:modified>
</cp:coreProperties>
</file>