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8"/>
  </p:notesMasterIdLst>
  <p:sldIdLst>
    <p:sldId id="293" r:id="rId2"/>
    <p:sldId id="373" r:id="rId3"/>
    <p:sldId id="400" r:id="rId4"/>
    <p:sldId id="296" r:id="rId5"/>
    <p:sldId id="298" r:id="rId6"/>
    <p:sldId id="301" r:id="rId7"/>
    <p:sldId id="383" r:id="rId8"/>
    <p:sldId id="374" r:id="rId9"/>
    <p:sldId id="404" r:id="rId10"/>
    <p:sldId id="402" r:id="rId11"/>
    <p:sldId id="401" r:id="rId12"/>
    <p:sldId id="392" r:id="rId13"/>
    <p:sldId id="403" r:id="rId14"/>
    <p:sldId id="393" r:id="rId15"/>
    <p:sldId id="405" r:id="rId16"/>
    <p:sldId id="343" r:id="rId17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8C9"/>
    <a:srgbClr val="0000FF"/>
    <a:srgbClr val="008000"/>
    <a:srgbClr val="F9DE6D"/>
    <a:srgbClr val="FFFF66"/>
    <a:srgbClr val="FFD47D"/>
    <a:srgbClr val="FFFF00"/>
    <a:srgbClr val="886F55"/>
    <a:srgbClr val="752619"/>
    <a:srgbClr val="A03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130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4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61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14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47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21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70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9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7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58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58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78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87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3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Eight </a:t>
            </a: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A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: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Third Party Beneficiaries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62643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Third Parties and Assignments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2400" b="1" i="1" dirty="0" smtClean="0">
                <a:solidFill>
                  <a:srgbClr val="006600"/>
                </a:solidFill>
              </a:rPr>
              <a:t>Third Party Beneficiaries – Intentional and Incidental</a:t>
            </a:r>
            <a:endParaRPr lang="en-US" sz="2400" b="1" i="1" dirty="0">
              <a:solidFill>
                <a:srgbClr val="0066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Third Party Beneficiaries:</a:t>
            </a:r>
            <a:r>
              <a:rPr lang="en-US" sz="1600" dirty="0" smtClean="0"/>
              <a:t> Issues also arise concerning third party beneficiaries depending upon whether such beneficiaries are intended or incidental.</a:t>
            </a: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dirty="0" smtClean="0"/>
          </a:p>
          <a:p>
            <a:pPr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The Distinction Between Intended and Incidental </a:t>
            </a:r>
            <a:r>
              <a:rPr lang="en-US" sz="1400" b="1" i="1" dirty="0" smtClean="0">
                <a:solidFill>
                  <a:srgbClr val="0308C9"/>
                </a:solidFill>
              </a:rPr>
              <a:t>Beneficiaries:  </a:t>
            </a:r>
            <a:r>
              <a:rPr lang="en-US" sz="1400" dirty="0" smtClean="0"/>
              <a:t>Contracts </a:t>
            </a:r>
            <a:r>
              <a:rPr lang="en-US" sz="1400" dirty="0"/>
              <a:t>routinely benefit people who are not parties. </a:t>
            </a:r>
            <a:r>
              <a:rPr lang="en-US" sz="1400" dirty="0" smtClean="0"/>
              <a:t>In order to be awarded </a:t>
            </a:r>
            <a:r>
              <a:rPr lang="en-US" sz="1400" dirty="0" err="1" smtClean="0"/>
              <a:t>privity</a:t>
            </a:r>
            <a:r>
              <a:rPr lang="en-US" sz="1400" dirty="0" smtClean="0"/>
              <a:t> of contract, however, the beneficiary must be intentional and not just incidental.</a:t>
            </a: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r>
              <a:rPr lang="en-US" sz="1300" b="1" i="1" dirty="0" smtClean="0">
                <a:solidFill>
                  <a:srgbClr val="C00000"/>
                </a:solidFill>
              </a:rPr>
              <a:t>Incidental Beneficiaries</a:t>
            </a:r>
            <a:r>
              <a:rPr lang="en-US" sz="1300" b="1" i="1" dirty="0">
                <a:solidFill>
                  <a:srgbClr val="C00000"/>
                </a:solidFill>
              </a:rPr>
              <a:t>:</a:t>
            </a:r>
            <a:r>
              <a:rPr lang="en-US" sz="1300" dirty="0" smtClean="0"/>
              <a:t> </a:t>
            </a:r>
            <a:r>
              <a:rPr lang="en-US" sz="1300" dirty="0"/>
              <a:t>A</a:t>
            </a:r>
            <a:r>
              <a:rPr lang="en-US" sz="1300" dirty="0" smtClean="0"/>
              <a:t>re persons whose benefit was </a:t>
            </a:r>
            <a:r>
              <a:rPr lang="en-US" sz="1300" dirty="0"/>
              <a:t>purely a fortuitous and incidental result of a </a:t>
            </a:r>
            <a:r>
              <a:rPr lang="en-US" sz="1300" dirty="0" smtClean="0"/>
              <a:t>transaction between </a:t>
            </a:r>
            <a:r>
              <a:rPr lang="en-US" sz="1300" dirty="0"/>
              <a:t>others. The contracting parties may have been pleased, indifferent</a:t>
            </a:r>
            <a:r>
              <a:rPr lang="en-US" sz="1300" dirty="0" smtClean="0"/>
              <a:t>, </a:t>
            </a:r>
            <a:r>
              <a:rPr lang="en-US" sz="1300" dirty="0"/>
              <a:t>or resentful to see someone else derive benefits from their contract, </a:t>
            </a:r>
            <a:r>
              <a:rPr lang="en-US" sz="1300" b="1" i="1" dirty="0"/>
              <a:t>but </a:t>
            </a:r>
            <a:r>
              <a:rPr lang="en-US" sz="1300" b="1" i="1" dirty="0" smtClean="0"/>
              <a:t>the parties did </a:t>
            </a:r>
            <a:r>
              <a:rPr lang="en-US" sz="1300" b="1" i="1" dirty="0"/>
              <a:t>not make the contract for the purpose of conferring </a:t>
            </a:r>
            <a:r>
              <a:rPr lang="en-US" sz="1300" b="1" i="1" dirty="0" smtClean="0"/>
              <a:t>third-party benefits</a:t>
            </a:r>
            <a:r>
              <a:rPr lang="en-US" sz="1300" dirty="0" smtClean="0"/>
              <a:t>;</a:t>
            </a: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r>
              <a:rPr lang="en-US" sz="1300" b="1" i="1" dirty="0" smtClean="0">
                <a:solidFill>
                  <a:srgbClr val="C00000"/>
                </a:solidFill>
              </a:rPr>
              <a:t>Intentional Beneficiaries:</a:t>
            </a:r>
            <a:r>
              <a:rPr lang="en-US" sz="1300" dirty="0" smtClean="0"/>
              <a:t> </a:t>
            </a:r>
            <a:r>
              <a:rPr lang="en-US" sz="1300" dirty="0"/>
              <a:t>in contrast to these more commonplace situations in which </a:t>
            </a:r>
            <a:r>
              <a:rPr lang="en-US" sz="1300" dirty="0" smtClean="0"/>
              <a:t>the positive </a:t>
            </a:r>
            <a:r>
              <a:rPr lang="en-US" sz="1300" dirty="0"/>
              <a:t>effects of the contract on a third party occur merely by happenstance</a:t>
            </a:r>
            <a:r>
              <a:rPr lang="en-US" sz="1300" dirty="0" smtClean="0"/>
              <a:t>, </a:t>
            </a:r>
            <a:r>
              <a:rPr lang="en-US" sz="1300" b="1" i="1" dirty="0" smtClean="0"/>
              <a:t>a </a:t>
            </a:r>
            <a:r>
              <a:rPr lang="en-US" sz="1300" b="1" i="1" dirty="0"/>
              <a:t>contract may be entered for the deliberate purpose of bestowing a </a:t>
            </a:r>
            <a:r>
              <a:rPr lang="en-US" sz="1300" b="1" i="1" dirty="0" smtClean="0"/>
              <a:t>benefit</a:t>
            </a:r>
            <a:r>
              <a:rPr lang="en-US" sz="1300" dirty="0" smtClean="0"/>
              <a:t>, and </a:t>
            </a:r>
            <a:r>
              <a:rPr lang="en-US" sz="1300" dirty="0"/>
              <a:t>more importantly, a power to enforce that </a:t>
            </a:r>
            <a:r>
              <a:rPr lang="en-US" sz="1300" dirty="0" smtClean="0"/>
              <a:t>benefit, on </a:t>
            </a:r>
            <a:r>
              <a:rPr lang="en-US" sz="1300" dirty="0"/>
              <a:t>a third party. </a:t>
            </a:r>
            <a:r>
              <a:rPr lang="en-US" sz="1300" dirty="0" smtClean="0"/>
              <a:t>Such persons are intentional beneficiaries. These contracts properly describe the </a:t>
            </a:r>
            <a:r>
              <a:rPr lang="en-US" sz="1300" dirty="0"/>
              <a:t>benefit of a third party </a:t>
            </a:r>
            <a:r>
              <a:rPr lang="en-US" sz="1300" dirty="0" smtClean="0"/>
              <a:t>manifesting </a:t>
            </a:r>
            <a:r>
              <a:rPr lang="en-US" sz="1300" dirty="0"/>
              <a:t>the intent to give </a:t>
            </a:r>
            <a:r>
              <a:rPr lang="en-US" sz="1300" dirty="0" smtClean="0"/>
              <a:t>such </a:t>
            </a:r>
            <a:r>
              <a:rPr lang="en-US" sz="1300" dirty="0"/>
              <a:t>benefit to a third party, </a:t>
            </a:r>
            <a:r>
              <a:rPr lang="en-US" sz="1300" dirty="0" smtClean="0"/>
              <a:t>which is directly </a:t>
            </a:r>
            <a:r>
              <a:rPr lang="en-US" sz="1300" dirty="0"/>
              <a:t>enforceable </a:t>
            </a:r>
            <a:r>
              <a:rPr lang="en-US" sz="1300" dirty="0" smtClean="0"/>
              <a:t>by that </a:t>
            </a:r>
            <a:r>
              <a:rPr lang="en-US" sz="1300" dirty="0"/>
              <a:t>third </a:t>
            </a:r>
            <a:r>
              <a:rPr lang="en-US" sz="1300" dirty="0" smtClean="0"/>
              <a:t>party, </a:t>
            </a:r>
            <a:r>
              <a:rPr lang="en-US" sz="1300" dirty="0"/>
              <a:t>against the contracting party who undertakes to perform it. </a:t>
            </a:r>
            <a:r>
              <a:rPr lang="en-US" sz="1300" dirty="0" smtClean="0"/>
              <a:t>It is </a:t>
            </a:r>
            <a:r>
              <a:rPr lang="en-US" sz="1300" dirty="0"/>
              <a:t>the creation of this directly enforceable </a:t>
            </a:r>
            <a:r>
              <a:rPr lang="en-US" sz="1300" dirty="0" smtClean="0"/>
              <a:t>right, </a:t>
            </a:r>
            <a:r>
              <a:rPr lang="en-US" sz="1300" dirty="0"/>
              <a:t>that is the hallmark of </a:t>
            </a:r>
            <a:r>
              <a:rPr lang="en-US" sz="1300" dirty="0" smtClean="0"/>
              <a:t>a contract </a:t>
            </a:r>
            <a:r>
              <a:rPr lang="en-US" sz="1300" dirty="0"/>
              <a:t>for the benefit of </a:t>
            </a:r>
            <a:r>
              <a:rPr lang="en-US" sz="1300" dirty="0" smtClean="0"/>
              <a:t>an intentiona</a:t>
            </a:r>
            <a:r>
              <a:rPr lang="en-US" sz="1300" dirty="0"/>
              <a:t>l</a:t>
            </a:r>
            <a:r>
              <a:rPr lang="en-US" sz="1300" dirty="0" smtClean="0"/>
              <a:t> </a:t>
            </a:r>
            <a:r>
              <a:rPr lang="en-US" sz="1300" dirty="0"/>
              <a:t>third </a:t>
            </a:r>
            <a:r>
              <a:rPr lang="en-US" sz="1300" dirty="0" smtClean="0"/>
              <a:t>party beneficiary.</a:t>
            </a:r>
          </a:p>
          <a:p>
            <a:pPr marL="233363" algn="just">
              <a:lnSpc>
                <a:spcPct val="87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The Essence of Intended Beneficiary </a:t>
            </a:r>
            <a:r>
              <a:rPr lang="en-US" sz="1400" b="1" i="1" dirty="0" smtClean="0">
                <a:solidFill>
                  <a:srgbClr val="0308C9"/>
                </a:solidFill>
              </a:rPr>
              <a:t>Status is </a:t>
            </a:r>
            <a:r>
              <a:rPr lang="en-US" sz="1400" b="1" i="1" dirty="0">
                <a:solidFill>
                  <a:srgbClr val="0308C9"/>
                </a:solidFill>
              </a:rPr>
              <a:t>t</a:t>
            </a:r>
            <a:r>
              <a:rPr lang="en-US" sz="1400" b="1" i="1" dirty="0" smtClean="0">
                <a:solidFill>
                  <a:srgbClr val="0308C9"/>
                </a:solidFill>
              </a:rPr>
              <a:t>he </a:t>
            </a:r>
            <a:r>
              <a:rPr lang="en-US" sz="1400" b="1" i="1" dirty="0">
                <a:solidFill>
                  <a:srgbClr val="0308C9"/>
                </a:solidFill>
              </a:rPr>
              <a:t>Right </a:t>
            </a:r>
            <a:r>
              <a:rPr lang="en-US" sz="1400" b="1" i="1" dirty="0" smtClean="0">
                <a:solidFill>
                  <a:srgbClr val="0308C9"/>
                </a:solidFill>
              </a:rPr>
              <a:t>of Independent Enforcement:  </a:t>
            </a:r>
            <a:r>
              <a:rPr lang="en-US" sz="1400" dirty="0"/>
              <a:t>W</a:t>
            </a:r>
            <a:r>
              <a:rPr lang="en-US" sz="1400" dirty="0" smtClean="0"/>
              <a:t>hen </a:t>
            </a:r>
            <a:r>
              <a:rPr lang="en-US" sz="1400" dirty="0"/>
              <a:t>a contract confers the status of intended </a:t>
            </a:r>
            <a:r>
              <a:rPr lang="en-US" sz="1400" dirty="0" smtClean="0"/>
              <a:t>beneficiary on </a:t>
            </a:r>
            <a:r>
              <a:rPr lang="en-US" sz="1400" dirty="0"/>
              <a:t>a third party, this does not mean only that performance must be </a:t>
            </a:r>
            <a:r>
              <a:rPr lang="en-US" sz="1400" dirty="0" smtClean="0"/>
              <a:t>rendered to </a:t>
            </a:r>
            <a:r>
              <a:rPr lang="en-US" sz="1400" dirty="0"/>
              <a:t>or for the third party’s </a:t>
            </a:r>
            <a:r>
              <a:rPr lang="en-US" sz="1400" dirty="0" smtClean="0"/>
              <a:t>benefit, but </a:t>
            </a:r>
            <a:r>
              <a:rPr lang="en-US" sz="1400" dirty="0"/>
              <a:t>i</a:t>
            </a:r>
            <a:r>
              <a:rPr lang="en-US" sz="1400" dirty="0" smtClean="0"/>
              <a:t>t </a:t>
            </a:r>
            <a:r>
              <a:rPr lang="en-US" sz="1400" dirty="0"/>
              <a:t>also means, </a:t>
            </a:r>
            <a:r>
              <a:rPr lang="en-US" sz="1400" dirty="0" smtClean="0"/>
              <a:t>that </a:t>
            </a:r>
            <a:r>
              <a:rPr lang="en-US" sz="1400" dirty="0"/>
              <a:t>the contract manifests the intent to grant </a:t>
            </a:r>
            <a:r>
              <a:rPr lang="en-US" sz="1400" dirty="0" smtClean="0"/>
              <a:t>such </a:t>
            </a:r>
            <a:r>
              <a:rPr lang="en-US" sz="1400" dirty="0"/>
              <a:t>beneficiary </a:t>
            </a:r>
            <a:r>
              <a:rPr lang="en-US" sz="1400" dirty="0" smtClean="0"/>
              <a:t>an </a:t>
            </a:r>
            <a:r>
              <a:rPr lang="en-US" sz="1400" b="1" i="1" dirty="0" smtClean="0"/>
              <a:t>independent </a:t>
            </a:r>
            <a:r>
              <a:rPr lang="en-US" sz="1400" b="1" i="1" dirty="0"/>
              <a:t>cause of action </a:t>
            </a:r>
            <a:r>
              <a:rPr lang="en-US" sz="1400" dirty="0"/>
              <a:t>to enforce the promise. </a:t>
            </a:r>
            <a:r>
              <a:rPr lang="en-US" sz="1400" dirty="0" smtClean="0"/>
              <a:t>This </a:t>
            </a:r>
            <a:r>
              <a:rPr lang="en-US" sz="1400" dirty="0"/>
              <a:t>grant of </a:t>
            </a:r>
            <a:r>
              <a:rPr lang="en-US" sz="1400" dirty="0" smtClean="0"/>
              <a:t>an enforcement </a:t>
            </a:r>
            <a:r>
              <a:rPr lang="en-US" sz="1400" dirty="0"/>
              <a:t>right in the beneficiary is the central point of the </a:t>
            </a:r>
            <a:r>
              <a:rPr lang="en-US" sz="1400" dirty="0" smtClean="0"/>
              <a:t>third-party beneficiary </a:t>
            </a:r>
            <a:r>
              <a:rPr lang="en-US" sz="1400" dirty="0"/>
              <a:t>doctrine and the distinguishing feature of a contract for </a:t>
            </a:r>
            <a:r>
              <a:rPr lang="en-US" sz="1400" dirty="0" smtClean="0"/>
              <a:t>the benefit </a:t>
            </a:r>
            <a:r>
              <a:rPr lang="en-US" sz="1400" dirty="0"/>
              <a:t>of a third party. The beneficiary’s direct cause of action against </a:t>
            </a:r>
            <a:r>
              <a:rPr lang="en-US" sz="1400" dirty="0" smtClean="0"/>
              <a:t>the promisor </a:t>
            </a:r>
            <a:r>
              <a:rPr lang="en-US" sz="1400" dirty="0"/>
              <a:t>can be of great importance in making the benefit meaningful.  </a:t>
            </a:r>
            <a:r>
              <a:rPr lang="en-US" sz="1400" dirty="0" smtClean="0"/>
              <a:t>Under this doctrine, such a third party beneficiary can </a:t>
            </a:r>
            <a:r>
              <a:rPr lang="en-US" sz="1400" dirty="0"/>
              <a:t>pursue the right to performance on </a:t>
            </a:r>
            <a:r>
              <a:rPr lang="en-US" sz="1400" dirty="0" smtClean="0"/>
              <a:t>their own, </a:t>
            </a:r>
            <a:r>
              <a:rPr lang="en-US" sz="1400" dirty="0"/>
              <a:t>and </a:t>
            </a:r>
            <a:r>
              <a:rPr lang="en-US" sz="1400" dirty="0" smtClean="0"/>
              <a:t>need rely on </a:t>
            </a:r>
            <a:r>
              <a:rPr lang="en-US" sz="1400" dirty="0"/>
              <a:t>the </a:t>
            </a:r>
            <a:r>
              <a:rPr lang="en-US" sz="1400" dirty="0" err="1"/>
              <a:t>promisee</a:t>
            </a:r>
            <a:r>
              <a:rPr lang="en-US" sz="1400" dirty="0"/>
              <a:t> to take enforcement action.</a:t>
            </a:r>
            <a:endParaRPr lang="en-US" sz="1400" i="1" dirty="0" smtClean="0">
              <a:solidFill>
                <a:srgbClr val="0308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059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000" b="1" i="1" dirty="0" smtClean="0">
                <a:solidFill>
                  <a:srgbClr val="0308C9"/>
                </a:solidFill>
              </a:rPr>
              <a:t>Third Parties and Assignments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Third Party Beneficiaries – Modification / Termination</a:t>
            </a:r>
            <a:endParaRPr lang="en-US" sz="24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171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2813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Third Parties and Assignments</a:t>
            </a:r>
          </a:p>
          <a:p>
            <a:pPr marL="342900" indent="-342900" algn="just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8000"/>
                </a:solidFill>
              </a:rPr>
              <a:t>Third</a:t>
            </a:r>
            <a:r>
              <a:rPr lang="en-US" sz="1000" b="1" i="1" dirty="0">
                <a:solidFill>
                  <a:srgbClr val="008000"/>
                </a:solidFill>
              </a:rPr>
              <a:t> </a:t>
            </a:r>
            <a:r>
              <a:rPr lang="en-US" sz="2400" b="1" i="1" dirty="0">
                <a:solidFill>
                  <a:srgbClr val="008000"/>
                </a:solidFill>
              </a:rPr>
              <a:t>Party</a:t>
            </a:r>
            <a:r>
              <a:rPr lang="en-US" sz="1000" b="1" i="1" dirty="0">
                <a:solidFill>
                  <a:srgbClr val="008000"/>
                </a:solidFill>
              </a:rPr>
              <a:t> </a:t>
            </a:r>
            <a:r>
              <a:rPr lang="en-US" sz="2400" b="1" i="1" dirty="0">
                <a:solidFill>
                  <a:srgbClr val="008000"/>
                </a:solidFill>
              </a:rPr>
              <a:t>Beneficiaries – Modification</a:t>
            </a:r>
            <a:r>
              <a:rPr lang="en-US" sz="1000" b="1" i="1" dirty="0">
                <a:solidFill>
                  <a:srgbClr val="008000"/>
                </a:solidFill>
              </a:rPr>
              <a:t> </a:t>
            </a:r>
            <a:r>
              <a:rPr lang="en-US" sz="2400" b="1" i="1" dirty="0">
                <a:solidFill>
                  <a:srgbClr val="008000"/>
                </a:solidFill>
              </a:rPr>
              <a:t>/</a:t>
            </a:r>
            <a:r>
              <a:rPr lang="en-US" sz="1000" b="1" i="1" dirty="0">
                <a:solidFill>
                  <a:srgbClr val="008000"/>
                </a:solidFill>
              </a:rPr>
              <a:t> </a:t>
            </a:r>
            <a:r>
              <a:rPr lang="en-US" sz="2400" b="1" i="1" dirty="0">
                <a:solidFill>
                  <a:srgbClr val="008000"/>
                </a:solidFill>
              </a:rPr>
              <a:t>Termination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b="1" i="1" dirty="0">
                <a:solidFill>
                  <a:srgbClr val="C00000"/>
                </a:solidFill>
              </a:rPr>
              <a:t>Modification or Termination of </a:t>
            </a:r>
            <a:r>
              <a:rPr lang="en-US" sz="1600" b="1" i="1" dirty="0" smtClean="0">
                <a:solidFill>
                  <a:srgbClr val="C00000"/>
                </a:solidFill>
              </a:rPr>
              <a:t>Intended Third-Party </a:t>
            </a:r>
            <a:r>
              <a:rPr lang="en-US" sz="1600" b="1" i="1" dirty="0">
                <a:solidFill>
                  <a:srgbClr val="C00000"/>
                </a:solidFill>
              </a:rPr>
              <a:t>Beneficiary Contract</a:t>
            </a:r>
            <a:r>
              <a:rPr lang="en-US" sz="1600" b="1" i="1" dirty="0" smtClean="0">
                <a:solidFill>
                  <a:srgbClr val="C00000"/>
                </a:solidFill>
              </a:rPr>
              <a:t>:</a:t>
            </a:r>
            <a:r>
              <a:rPr lang="en-US" sz="1600" i="1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/>
              <a:t>The parties</a:t>
            </a:r>
            <a:r>
              <a:rPr lang="en-US" sz="1000" dirty="0" smtClean="0"/>
              <a:t> </a:t>
            </a:r>
            <a:r>
              <a:rPr lang="en-US" sz="1600" dirty="0"/>
              <a:t>to</a:t>
            </a:r>
            <a:r>
              <a:rPr lang="en-US" sz="1000" dirty="0"/>
              <a:t> </a:t>
            </a:r>
            <a:r>
              <a:rPr lang="en-US" sz="1600" dirty="0"/>
              <a:t>a</a:t>
            </a:r>
            <a:r>
              <a:rPr lang="en-US" sz="1000" dirty="0" smtClean="0"/>
              <a:t> </a:t>
            </a:r>
            <a:r>
              <a:rPr lang="en-US" sz="1600" dirty="0"/>
              <a:t>contract </a:t>
            </a:r>
            <a:r>
              <a:rPr lang="en-US" sz="1600" dirty="0" smtClean="0"/>
              <a:t>can modify </a:t>
            </a:r>
            <a:r>
              <a:rPr lang="en-US" sz="1600" dirty="0"/>
              <a:t>or terminate a</a:t>
            </a:r>
            <a:r>
              <a:rPr lang="en-US" sz="1600" dirty="0" smtClean="0"/>
              <a:t> contract containing a third party beneficiary.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0308C9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Means of Modification and/or Termination:</a:t>
            </a:r>
            <a:r>
              <a:rPr lang="en-US" sz="1400" dirty="0" smtClean="0"/>
              <a:t>  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Assent of the Parties:</a:t>
            </a:r>
            <a:r>
              <a:rPr lang="en-US" sz="1200" dirty="0" smtClean="0"/>
              <a:t> In </a:t>
            </a:r>
            <a:r>
              <a:rPr lang="en-US" sz="1200" dirty="0"/>
              <a:t>the same way as parties have the power to make a contract, they </a:t>
            </a:r>
            <a:r>
              <a:rPr lang="en-US" sz="1200" dirty="0" smtClean="0"/>
              <a:t>also have the power </a:t>
            </a:r>
            <a:r>
              <a:rPr lang="en-US" sz="1200" dirty="0"/>
              <a:t>to modify or terminate it by subsequent agreement. </a:t>
            </a:r>
            <a:r>
              <a:rPr lang="en-US" sz="1200" b="1" i="1" dirty="0"/>
              <a:t>The alteration </a:t>
            </a:r>
            <a:r>
              <a:rPr lang="en-US" sz="1200" b="1" i="1" dirty="0" smtClean="0"/>
              <a:t>or discharge </a:t>
            </a:r>
            <a:r>
              <a:rPr lang="en-US" sz="1200" b="1" i="1" dirty="0"/>
              <a:t>of a contract, like its creation, is dependent on the parties’ </a:t>
            </a:r>
            <a:r>
              <a:rPr lang="en-US" sz="1200" b="1" i="1" dirty="0" smtClean="0"/>
              <a:t>assent.  </a:t>
            </a:r>
            <a:r>
              <a:rPr lang="en-US" sz="1200" dirty="0" smtClean="0"/>
              <a:t>Accordingly, as </a:t>
            </a:r>
            <a:r>
              <a:rPr lang="en-US" sz="1200" dirty="0"/>
              <a:t>the parties to the contract </a:t>
            </a:r>
            <a:r>
              <a:rPr lang="en-US" sz="1200" dirty="0" smtClean="0"/>
              <a:t>have created </a:t>
            </a:r>
            <a:r>
              <a:rPr lang="en-US" sz="1200" dirty="0"/>
              <a:t>the beneficiary’s rights, they could agree to change them or take </a:t>
            </a:r>
            <a:r>
              <a:rPr lang="en-US" sz="1200" dirty="0" smtClean="0"/>
              <a:t>them away entirely, but if such is an </a:t>
            </a:r>
            <a:r>
              <a:rPr lang="en-US" sz="1200" dirty="0"/>
              <a:t>unrestricted </a:t>
            </a:r>
            <a:r>
              <a:rPr lang="en-US" sz="1200" dirty="0" smtClean="0"/>
              <a:t>power, the status </a:t>
            </a:r>
            <a:r>
              <a:rPr lang="en-US" sz="1200" dirty="0"/>
              <a:t>of intended beneficiary would be very uncertain and </a:t>
            </a:r>
            <a:r>
              <a:rPr lang="en-US" sz="1200" dirty="0" smtClean="0"/>
              <a:t>unreliable, so some restrictions are placed upon this power. 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Express Provision to Modify or Terminate the Rights of the Beneficiary:  </a:t>
            </a:r>
            <a:r>
              <a:rPr lang="en-US" sz="1200" dirty="0" smtClean="0"/>
              <a:t>Where the contract conferring the rights to the third party beneficiary contains a provision, allowing for the modification, cancellation or elimination of such rights, such parties may do so. </a:t>
            </a:r>
            <a:endParaRPr lang="en-US" sz="1200" b="1" i="1" dirty="0" smtClean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Discharge, Operation of Law or Bankruptcy:</a:t>
            </a:r>
            <a:r>
              <a:rPr lang="en-US" sz="1200" dirty="0" smtClean="0"/>
              <a:t> </a:t>
            </a:r>
            <a:r>
              <a:rPr lang="en-US" sz="1200" dirty="0"/>
              <a:t>T</a:t>
            </a:r>
            <a:r>
              <a:rPr lang="en-US" sz="1200" dirty="0" smtClean="0"/>
              <a:t>he </a:t>
            </a:r>
            <a:r>
              <a:rPr lang="en-US" sz="1200" dirty="0"/>
              <a:t>rights of an intended third-party beneficiary </a:t>
            </a:r>
            <a:r>
              <a:rPr lang="en-US" sz="1200" dirty="0" smtClean="0"/>
              <a:t>can also be modified or terminated </a:t>
            </a:r>
            <a:r>
              <a:rPr lang="en-US" sz="1200" dirty="0"/>
              <a:t>if the </a:t>
            </a:r>
            <a:r>
              <a:rPr lang="en-US" sz="1200" dirty="0" smtClean="0"/>
              <a:t>contract is discharged, </a:t>
            </a:r>
            <a:r>
              <a:rPr lang="en-US" sz="1200" dirty="0"/>
              <a:t>or ended by operation of law, </a:t>
            </a:r>
            <a:r>
              <a:rPr lang="en-US" sz="1200" dirty="0" smtClean="0"/>
              <a:t>or </a:t>
            </a:r>
            <a:r>
              <a:rPr lang="en-US" sz="1200" dirty="0"/>
              <a:t>through </a:t>
            </a:r>
            <a:r>
              <a:rPr lang="en-US" sz="1200" dirty="0" smtClean="0"/>
              <a:t>bankruptcy proceedings.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dirty="0" smtClean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Restrictions to Protect and Qualification of Intended Beneficiaries Rights:</a:t>
            </a:r>
            <a:r>
              <a:rPr lang="en-US" sz="1400" dirty="0" smtClean="0"/>
              <a:t> 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Vesting and Consent:</a:t>
            </a:r>
            <a:r>
              <a:rPr lang="en-US" sz="1200" dirty="0" smtClean="0"/>
              <a:t> </a:t>
            </a:r>
            <a:r>
              <a:rPr lang="en-US" sz="1200" dirty="0"/>
              <a:t>The general rule is that the promisor may assert against </a:t>
            </a:r>
            <a:r>
              <a:rPr lang="en-US" sz="1200" dirty="0" smtClean="0"/>
              <a:t>an intended third party </a:t>
            </a:r>
            <a:r>
              <a:rPr lang="en-US" sz="1200" dirty="0"/>
              <a:t>beneficiary any defense which he could assert against the </a:t>
            </a:r>
            <a:r>
              <a:rPr lang="en-US" sz="1200" dirty="0" err="1"/>
              <a:t>promisee</a:t>
            </a:r>
            <a:r>
              <a:rPr lang="en-US" sz="1200" dirty="0"/>
              <a:t>.  </a:t>
            </a:r>
            <a:r>
              <a:rPr lang="en-US" sz="1200" dirty="0" smtClean="0"/>
              <a:t>The </a:t>
            </a:r>
            <a:r>
              <a:rPr lang="en-US" sz="1200" dirty="0"/>
              <a:t>right to rescind or modify a third party beneficiary contract, without the assent of the beneficiary, ceases once the contract is accepted, adopted or acted upon by the </a:t>
            </a:r>
            <a:r>
              <a:rPr lang="en-US" sz="1200" dirty="0" smtClean="0"/>
              <a:t>intentional third party beneficiary. </a:t>
            </a:r>
            <a:r>
              <a:rPr lang="en-US" sz="1200" b="1" i="1" dirty="0"/>
              <a:t>The rights of the third party "vest" when </a:t>
            </a:r>
            <a:r>
              <a:rPr lang="en-US" sz="1200" b="1" i="1" dirty="0" smtClean="0"/>
              <a:t>they learn </a:t>
            </a:r>
            <a:r>
              <a:rPr lang="en-US" sz="1200" b="1" i="1" dirty="0"/>
              <a:t>of the initial </a:t>
            </a:r>
            <a:r>
              <a:rPr lang="en-US" sz="1200" b="1" i="1" dirty="0" smtClean="0"/>
              <a:t>contract, </a:t>
            </a:r>
            <a:r>
              <a:rPr lang="en-US" sz="1200" b="1" i="1" dirty="0"/>
              <a:t>and </a:t>
            </a:r>
            <a:r>
              <a:rPr lang="en-US" sz="1200" b="1" i="1" dirty="0" smtClean="0"/>
              <a:t>assent </a:t>
            </a:r>
            <a:r>
              <a:rPr lang="en-US" sz="1200" b="1" i="1" dirty="0"/>
              <a:t>to </a:t>
            </a:r>
            <a:r>
              <a:rPr lang="en-US" sz="1200" b="1" i="1" dirty="0" smtClean="0"/>
              <a:t>it, </a:t>
            </a:r>
            <a:r>
              <a:rPr lang="en-US" sz="1200" b="1" i="1" dirty="0"/>
              <a:t>or </a:t>
            </a:r>
            <a:r>
              <a:rPr lang="en-US" sz="1200" b="1" i="1" dirty="0" smtClean="0"/>
              <a:t>when they materially change their </a:t>
            </a:r>
            <a:r>
              <a:rPr lang="en-US" sz="1200" b="1" i="1" dirty="0"/>
              <a:t>position in justifiable reliance on </a:t>
            </a:r>
            <a:r>
              <a:rPr lang="en-US" sz="1200" b="1" i="1" dirty="0" smtClean="0"/>
              <a:t>it, </a:t>
            </a:r>
            <a:r>
              <a:rPr lang="en-US" sz="1200" b="1" i="1" dirty="0"/>
              <a:t>or </a:t>
            </a:r>
            <a:r>
              <a:rPr lang="en-US" sz="1200" b="1" i="1" dirty="0" smtClean="0"/>
              <a:t>when they bring </a:t>
            </a:r>
            <a:r>
              <a:rPr lang="en-US" sz="1200" b="1" i="1" dirty="0"/>
              <a:t>suit on </a:t>
            </a:r>
            <a:r>
              <a:rPr lang="en-US" sz="1200" b="1" i="1" dirty="0" smtClean="0"/>
              <a:t>it. </a:t>
            </a:r>
            <a:r>
              <a:rPr lang="en-US" sz="1200" dirty="0"/>
              <a:t>This formulation clearly shows the analogy </a:t>
            </a:r>
            <a:r>
              <a:rPr lang="en-US" sz="1200" dirty="0" smtClean="0"/>
              <a:t>between vesting </a:t>
            </a:r>
            <a:r>
              <a:rPr lang="en-US" sz="1200" dirty="0"/>
              <a:t>and the formation of other promissory obligations. Its basis is </a:t>
            </a:r>
            <a:r>
              <a:rPr lang="en-US" sz="1200" dirty="0" smtClean="0"/>
              <a:t>quite akin </a:t>
            </a:r>
            <a:r>
              <a:rPr lang="en-US" sz="1200" dirty="0"/>
              <a:t>to that for offer and acceptance or promissory </a:t>
            </a:r>
            <a:r>
              <a:rPr lang="en-US" sz="1200" dirty="0" smtClean="0"/>
              <a:t>estoppel. Thus the </a:t>
            </a:r>
            <a:r>
              <a:rPr lang="en-US" sz="1200" dirty="0"/>
              <a:t>right </a:t>
            </a:r>
            <a:r>
              <a:rPr lang="en-US" sz="1200" dirty="0" smtClean="0"/>
              <a:t>vests in </a:t>
            </a:r>
            <a:r>
              <a:rPr lang="en-US" sz="1200" dirty="0"/>
              <a:t>the beneficiary either when </a:t>
            </a:r>
            <a:r>
              <a:rPr lang="en-US" sz="1200" dirty="0" smtClean="0"/>
              <a:t>they </a:t>
            </a:r>
            <a:r>
              <a:rPr lang="en-US" sz="1200" dirty="0"/>
              <a:t>“</a:t>
            </a:r>
            <a:r>
              <a:rPr lang="en-US" sz="1200" dirty="0" smtClean="0"/>
              <a:t>accept” </a:t>
            </a:r>
            <a:r>
              <a:rPr lang="en-US" sz="1200" dirty="0"/>
              <a:t>it by manifesting assent to it, </a:t>
            </a:r>
            <a:r>
              <a:rPr lang="en-US" sz="1200" dirty="0" smtClean="0"/>
              <a:t>or when they demonstrate a detrimental reliance upon </a:t>
            </a:r>
            <a:r>
              <a:rPr lang="en-US" sz="1200" dirty="0"/>
              <a:t>it. </a:t>
            </a:r>
            <a:r>
              <a:rPr lang="en-US" sz="1200" dirty="0" smtClean="0"/>
              <a:t> Once </a:t>
            </a:r>
            <a:r>
              <a:rPr lang="en-US" sz="1200" dirty="0"/>
              <a:t>that has occurred, </a:t>
            </a:r>
            <a:r>
              <a:rPr lang="en-US" sz="1200" dirty="0" smtClean="0"/>
              <a:t>the contracting </a:t>
            </a:r>
            <a:r>
              <a:rPr lang="en-US" sz="1200" dirty="0"/>
              <a:t>parties are committed to the conferral of rights, and </a:t>
            </a:r>
            <a:r>
              <a:rPr lang="en-US" sz="1200" dirty="0" smtClean="0"/>
              <a:t>the third party beneficiary’s </a:t>
            </a:r>
            <a:r>
              <a:rPr lang="en-US" sz="1200" dirty="0"/>
              <a:t>independent cause of action on the promise is </a:t>
            </a:r>
            <a:r>
              <a:rPr lang="en-US" sz="1200" dirty="0" smtClean="0"/>
              <a:t>secure.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i="1" dirty="0" smtClean="0">
                <a:solidFill>
                  <a:srgbClr val="C00000"/>
                </a:solidFill>
              </a:rPr>
              <a:t>Qualification of Rights:</a:t>
            </a:r>
            <a:r>
              <a:rPr lang="en-US" sz="1200" b="1" i="1" dirty="0" smtClean="0"/>
              <a:t> </a:t>
            </a:r>
            <a:r>
              <a:rPr lang="en-US" sz="1200" dirty="0"/>
              <a:t>As creators of the benefit, </a:t>
            </a:r>
            <a:r>
              <a:rPr lang="en-US" sz="1200" dirty="0" smtClean="0"/>
              <a:t>the contracting </a:t>
            </a:r>
            <a:r>
              <a:rPr lang="en-US" sz="1200" dirty="0"/>
              <a:t>parties can confer it subject to whatever limitations </a:t>
            </a:r>
            <a:r>
              <a:rPr lang="en-US" sz="1200" dirty="0" smtClean="0"/>
              <a:t>and conditions </a:t>
            </a:r>
            <a:r>
              <a:rPr lang="en-US" sz="1200" dirty="0"/>
              <a:t>they see fit. </a:t>
            </a:r>
            <a:r>
              <a:rPr lang="en-US" sz="1200" dirty="0" smtClean="0"/>
              <a:t> Thus </a:t>
            </a:r>
            <a:r>
              <a:rPr lang="en-US" sz="1200" dirty="0"/>
              <a:t>the contract, </a:t>
            </a:r>
            <a:r>
              <a:rPr lang="en-US" sz="1200" dirty="0" smtClean="0"/>
              <a:t>can </a:t>
            </a:r>
            <a:r>
              <a:rPr lang="en-US" sz="1200" dirty="0"/>
              <a:t>retain </a:t>
            </a:r>
            <a:r>
              <a:rPr lang="en-US" sz="1200" dirty="0" smtClean="0"/>
              <a:t>the power of the parties to </a:t>
            </a:r>
            <a:r>
              <a:rPr lang="en-US" sz="1200" dirty="0"/>
              <a:t>modify it or take </a:t>
            </a:r>
            <a:r>
              <a:rPr lang="en-US" sz="1200" dirty="0" smtClean="0"/>
              <a:t> </a:t>
            </a:r>
            <a:r>
              <a:rPr lang="en-US" sz="1200" dirty="0"/>
              <a:t>away </a:t>
            </a:r>
            <a:r>
              <a:rPr lang="en-US" sz="1200" dirty="0" smtClean="0"/>
              <a:t>a benefit even </a:t>
            </a:r>
            <a:r>
              <a:rPr lang="en-US" sz="1200" dirty="0"/>
              <a:t>after </a:t>
            </a:r>
            <a:r>
              <a:rPr lang="en-US" sz="1200" dirty="0" smtClean="0"/>
              <a:t>any right </a:t>
            </a:r>
            <a:r>
              <a:rPr lang="en-US" sz="1200" dirty="0"/>
              <a:t>has vested in the </a:t>
            </a:r>
            <a:r>
              <a:rPr lang="en-US" sz="1200" dirty="0" smtClean="0"/>
              <a:t>intended beneficiary. </a:t>
            </a:r>
            <a:r>
              <a:rPr lang="en-US" sz="1200" b="1" dirty="0" smtClean="0"/>
              <a:t>Absent an express provision in the contract, however, allowing for the modification or termination of beneficiary rights, the contracting parties’ power </a:t>
            </a:r>
            <a:r>
              <a:rPr lang="en-US" sz="1200" b="1" dirty="0"/>
              <a:t>to alter </a:t>
            </a:r>
            <a:r>
              <a:rPr lang="en-US" sz="1200" b="1" dirty="0" smtClean="0"/>
              <a:t>these rights</a:t>
            </a:r>
            <a:r>
              <a:rPr lang="en-US" sz="1200" b="1" dirty="0"/>
              <a:t>, </a:t>
            </a:r>
            <a:r>
              <a:rPr lang="en-US" sz="1200" b="1" dirty="0" smtClean="0"/>
              <a:t>terminates </a:t>
            </a:r>
            <a:r>
              <a:rPr lang="en-US" sz="1200" b="1" dirty="0"/>
              <a:t>as soon as the benefit vests.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3033536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000" b="1" i="1" dirty="0" smtClean="0">
                <a:solidFill>
                  <a:srgbClr val="0308C9"/>
                </a:solidFill>
              </a:rPr>
              <a:t>Third Parties and Assignments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Third Party Beneficiaries – Rights and Limitations</a:t>
            </a:r>
            <a:endParaRPr lang="en-US" sz="24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991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31651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600" b="1" i="1" dirty="0">
                <a:solidFill>
                  <a:srgbClr val="0308C9"/>
                </a:solidFill>
              </a:rPr>
              <a:t>Third Parties and Assignments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500" b="1" i="1" dirty="0">
                <a:solidFill>
                  <a:srgbClr val="008000"/>
                </a:solidFill>
              </a:rPr>
              <a:t>Third Party Beneficiaries – Rights and Limitations</a:t>
            </a:r>
          </a:p>
          <a:p>
            <a:pPr algn="just">
              <a:lnSpc>
                <a:spcPct val="95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/>
            <a:r>
              <a:rPr lang="en-US" sz="1600" b="1" i="1" dirty="0" smtClean="0">
                <a:solidFill>
                  <a:srgbClr val="C00000"/>
                </a:solidFill>
              </a:rPr>
              <a:t>Rights and Limitations:</a:t>
            </a:r>
            <a:r>
              <a:rPr lang="en-US" sz="1600" dirty="0" smtClean="0"/>
              <a:t> As</a:t>
            </a:r>
            <a:r>
              <a:rPr lang="en-US" sz="1000" dirty="0" smtClean="0"/>
              <a:t> </a:t>
            </a:r>
            <a:r>
              <a:rPr lang="en-US" sz="1600" dirty="0" smtClean="0"/>
              <a:t>with</a:t>
            </a:r>
            <a:r>
              <a:rPr lang="en-US" sz="1000" dirty="0" smtClean="0"/>
              <a:t> </a:t>
            </a:r>
            <a:r>
              <a:rPr lang="en-US" sz="1600" dirty="0" smtClean="0"/>
              <a:t>any</a:t>
            </a:r>
            <a:r>
              <a:rPr lang="en-US" sz="1000" dirty="0" smtClean="0"/>
              <a:t> </a:t>
            </a:r>
            <a:r>
              <a:rPr lang="en-US" sz="1600" dirty="0" smtClean="0"/>
              <a:t>contract,</a:t>
            </a:r>
            <a:r>
              <a:rPr lang="en-US" sz="1000" dirty="0" smtClean="0"/>
              <a:t> </a:t>
            </a:r>
            <a:r>
              <a:rPr lang="en-US" sz="1600" dirty="0" smtClean="0"/>
              <a:t>agreements</a:t>
            </a:r>
            <a:r>
              <a:rPr lang="en-US" sz="1000" dirty="0" smtClean="0"/>
              <a:t> </a:t>
            </a:r>
            <a:r>
              <a:rPr lang="en-US" sz="1600" dirty="0" smtClean="0"/>
              <a:t>involving</a:t>
            </a:r>
            <a:r>
              <a:rPr lang="en-US" sz="1000" dirty="0" smtClean="0"/>
              <a:t> </a:t>
            </a:r>
            <a:r>
              <a:rPr lang="en-US" sz="1600" dirty="0" smtClean="0"/>
              <a:t>third</a:t>
            </a:r>
            <a:r>
              <a:rPr lang="en-US" sz="1000" dirty="0" smtClean="0"/>
              <a:t> </a:t>
            </a:r>
            <a:r>
              <a:rPr lang="en-US" sz="1600" dirty="0" smtClean="0"/>
              <a:t>party beneficiaries,</a:t>
            </a:r>
            <a:r>
              <a:rPr lang="en-US" sz="1000" dirty="0" smtClean="0"/>
              <a:t> </a:t>
            </a:r>
            <a:r>
              <a:rPr lang="en-US" sz="1600" dirty="0" smtClean="0"/>
              <a:t>provide</a:t>
            </a:r>
            <a:r>
              <a:rPr lang="en-US" sz="1000" dirty="0" smtClean="0"/>
              <a:t> </a:t>
            </a:r>
            <a:r>
              <a:rPr lang="en-US" sz="1600" dirty="0" smtClean="0"/>
              <a:t>the</a:t>
            </a:r>
            <a:r>
              <a:rPr lang="en-US" sz="1000" dirty="0" smtClean="0"/>
              <a:t> </a:t>
            </a:r>
            <a:r>
              <a:rPr lang="en-US" sz="1600" dirty="0" smtClean="0"/>
              <a:t>contracting</a:t>
            </a:r>
            <a:r>
              <a:rPr lang="en-US" sz="1000" dirty="0" smtClean="0"/>
              <a:t> </a:t>
            </a:r>
            <a:r>
              <a:rPr lang="en-US" sz="1600" dirty="0" smtClean="0"/>
              <a:t>parties,</a:t>
            </a:r>
            <a:r>
              <a:rPr lang="en-US" sz="1000" dirty="0" smtClean="0"/>
              <a:t> </a:t>
            </a:r>
            <a:r>
              <a:rPr lang="en-US" sz="1600" dirty="0" smtClean="0"/>
              <a:t>and the beneficiary with rights and limitations.</a:t>
            </a:r>
          </a:p>
          <a:p>
            <a:endParaRPr lang="en-US" sz="500" b="1" i="1" dirty="0" smtClean="0">
              <a:solidFill>
                <a:srgbClr val="0308C9"/>
              </a:solidFill>
            </a:endParaRPr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Rights and Liabilities of Beneficiaries:</a:t>
            </a:r>
          </a:p>
          <a:p>
            <a:pPr marL="233363" algn="just"/>
            <a:r>
              <a:rPr lang="en-US" sz="1200" b="1" i="1" dirty="0" smtClean="0">
                <a:solidFill>
                  <a:srgbClr val="C00000"/>
                </a:solidFill>
              </a:rPr>
              <a:t>Intended </a:t>
            </a:r>
            <a:r>
              <a:rPr lang="en-US" sz="1200" b="1" i="1" dirty="0">
                <a:solidFill>
                  <a:srgbClr val="C00000"/>
                </a:solidFill>
              </a:rPr>
              <a:t>Third-Party </a:t>
            </a:r>
            <a:r>
              <a:rPr lang="en-US" sz="1200" b="1" i="1" dirty="0" smtClean="0">
                <a:solidFill>
                  <a:srgbClr val="C00000"/>
                </a:solidFill>
              </a:rPr>
              <a:t>Beneficiary:  </a:t>
            </a:r>
            <a:r>
              <a:rPr lang="en-US" sz="1200" dirty="0" smtClean="0"/>
              <a:t>Although </a:t>
            </a:r>
            <a:r>
              <a:rPr lang="en-US" sz="1200" dirty="0"/>
              <a:t>the intended third-party beneficiary rule gives the third person the right </a:t>
            </a:r>
            <a:r>
              <a:rPr lang="en-US" sz="1200" dirty="0" smtClean="0"/>
              <a:t>to enforce </a:t>
            </a:r>
            <a:r>
              <a:rPr lang="en-US" sz="1200" dirty="0"/>
              <a:t>the contract, it obviously gives no more rights than the contract provides. </a:t>
            </a:r>
            <a:r>
              <a:rPr lang="en-US" sz="1200" dirty="0" smtClean="0"/>
              <a:t>That is</a:t>
            </a:r>
            <a:r>
              <a:rPr lang="en-US" sz="1200" dirty="0"/>
              <a:t>, the intended third-party beneficiary must take the contract as it is. </a:t>
            </a:r>
            <a:r>
              <a:rPr lang="en-US" sz="1200" dirty="0" smtClean="0"/>
              <a:t> Additionally, if </a:t>
            </a:r>
            <a:r>
              <a:rPr lang="en-US" sz="1200" dirty="0"/>
              <a:t>the contract is not binding for any reason, that defense may be raised against </a:t>
            </a:r>
            <a:r>
              <a:rPr lang="en-US" sz="1200" dirty="0" smtClean="0"/>
              <a:t>the intended </a:t>
            </a:r>
            <a:r>
              <a:rPr lang="en-US" sz="1200" dirty="0"/>
              <a:t>third-party beneficiary suing on the </a:t>
            </a:r>
            <a:r>
              <a:rPr lang="en-US" sz="1200" dirty="0" smtClean="0"/>
              <a:t>contract.</a:t>
            </a:r>
          </a:p>
          <a:p>
            <a:pPr marL="233363" algn="just"/>
            <a:endParaRPr lang="en-US" sz="500" b="1" i="1" dirty="0">
              <a:solidFill>
                <a:srgbClr val="C00000"/>
              </a:solidFill>
            </a:endParaRPr>
          </a:p>
          <a:p>
            <a:pPr marL="233363" algn="just"/>
            <a:r>
              <a:rPr lang="en-US" sz="1200" b="1" i="1" dirty="0" smtClean="0">
                <a:solidFill>
                  <a:srgbClr val="C00000"/>
                </a:solidFill>
              </a:rPr>
              <a:t>Rights </a:t>
            </a:r>
            <a:r>
              <a:rPr lang="en-US" sz="1200" b="1" i="1" dirty="0">
                <a:solidFill>
                  <a:srgbClr val="C00000"/>
                </a:solidFill>
              </a:rPr>
              <a:t>Against the </a:t>
            </a:r>
            <a:r>
              <a:rPr lang="en-US" sz="1200" b="1" i="1" dirty="0" err="1">
                <a:solidFill>
                  <a:srgbClr val="C00000"/>
                </a:solidFill>
              </a:rPr>
              <a:t>Promisee</a:t>
            </a:r>
            <a:r>
              <a:rPr lang="en-US" sz="1200" b="1" i="1" dirty="0">
                <a:solidFill>
                  <a:srgbClr val="C00000"/>
                </a:solidFill>
              </a:rPr>
              <a:t> in the Event of </a:t>
            </a:r>
            <a:r>
              <a:rPr lang="en-US" sz="1200" b="1" i="1" dirty="0" smtClean="0">
                <a:solidFill>
                  <a:srgbClr val="C00000"/>
                </a:solidFill>
              </a:rPr>
              <a:t>the Promisor’s Nonperformance: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smtClean="0">
                <a:solidFill>
                  <a:srgbClr val="C00000"/>
                </a:solidFill>
              </a:rPr>
              <a:t> </a:t>
            </a:r>
            <a:r>
              <a:rPr lang="en-US" sz="1200" dirty="0" smtClean="0"/>
              <a:t>Once </a:t>
            </a:r>
            <a:r>
              <a:rPr lang="en-US" sz="1200" dirty="0"/>
              <a:t>the benefit has vested in the beneficiary, </a:t>
            </a:r>
            <a:r>
              <a:rPr lang="en-US" sz="1200" dirty="0" smtClean="0"/>
              <a:t>they have a </a:t>
            </a:r>
            <a:r>
              <a:rPr lang="en-US" sz="1200" dirty="0"/>
              <a:t>direct claim against the </a:t>
            </a:r>
            <a:r>
              <a:rPr lang="en-US" sz="1200" dirty="0" smtClean="0"/>
              <a:t>promisor, </a:t>
            </a:r>
            <a:r>
              <a:rPr lang="en-US" sz="1200" dirty="0"/>
              <a:t>and may proceed to enforce it </a:t>
            </a:r>
            <a:r>
              <a:rPr lang="en-US" sz="1200" dirty="0" smtClean="0"/>
              <a:t>in the event of non performance.  If, however, </a:t>
            </a:r>
            <a:r>
              <a:rPr lang="en-US" sz="1200" dirty="0"/>
              <a:t>the beneficiary </a:t>
            </a:r>
            <a:r>
              <a:rPr lang="en-US" sz="1200" dirty="0" smtClean="0"/>
              <a:t>is unsuccessful </a:t>
            </a:r>
            <a:r>
              <a:rPr lang="en-US" sz="1200" dirty="0"/>
              <a:t>in obtaining satisfaction of a</a:t>
            </a:r>
            <a:r>
              <a:rPr lang="en-US" sz="1200" dirty="0" smtClean="0"/>
              <a:t> </a:t>
            </a:r>
            <a:r>
              <a:rPr lang="en-US" sz="1200" dirty="0"/>
              <a:t>claim against the promisor </a:t>
            </a:r>
            <a:r>
              <a:rPr lang="en-US" sz="1200" dirty="0" smtClean="0"/>
              <a:t>either because </a:t>
            </a:r>
            <a:r>
              <a:rPr lang="en-US" sz="1200" dirty="0"/>
              <a:t>the promisor has no money or assets to satisfy the claim, or </a:t>
            </a:r>
            <a:r>
              <a:rPr lang="en-US" sz="1200" dirty="0" smtClean="0"/>
              <a:t>because of a </a:t>
            </a:r>
            <a:r>
              <a:rPr lang="en-US" sz="1200" dirty="0"/>
              <a:t>defense against the </a:t>
            </a:r>
            <a:r>
              <a:rPr lang="en-US" sz="1200" dirty="0" smtClean="0"/>
              <a:t>beneficiary, a question arise as to </a:t>
            </a:r>
            <a:r>
              <a:rPr lang="en-US" sz="1200" dirty="0"/>
              <a:t>whether the beneficiary may then proceed against the </a:t>
            </a:r>
            <a:r>
              <a:rPr lang="en-US" sz="1200" dirty="0" err="1"/>
              <a:t>promisee</a:t>
            </a:r>
            <a:r>
              <a:rPr lang="en-US" sz="1200" dirty="0" smtClean="0"/>
              <a:t>.  </a:t>
            </a:r>
          </a:p>
          <a:p>
            <a:pPr marL="233363" algn="just"/>
            <a:endParaRPr lang="en-US" sz="500" dirty="0"/>
          </a:p>
          <a:p>
            <a:pPr marL="233363" algn="just"/>
            <a:r>
              <a:rPr lang="en-US" sz="1200" b="1" i="1" dirty="0" smtClean="0"/>
              <a:t>This answer </a:t>
            </a:r>
            <a:r>
              <a:rPr lang="en-US" sz="1200" b="1" i="1" dirty="0"/>
              <a:t>depends on whether or not the conferring of the benefit </a:t>
            </a:r>
            <a:r>
              <a:rPr lang="en-US" sz="1200" b="1" i="1" dirty="0" smtClean="0"/>
              <a:t>was based </a:t>
            </a:r>
            <a:r>
              <a:rPr lang="en-US" sz="1200" b="1" i="1" dirty="0"/>
              <a:t>on some duty or obligation owed by the </a:t>
            </a:r>
            <a:r>
              <a:rPr lang="en-US" sz="1200" b="1" i="1" dirty="0" err="1"/>
              <a:t>promisee</a:t>
            </a:r>
            <a:r>
              <a:rPr lang="en-US" sz="1200" b="1" i="1" dirty="0"/>
              <a:t> to the </a:t>
            </a:r>
            <a:r>
              <a:rPr lang="en-US" sz="1200" b="1" i="1" dirty="0" smtClean="0"/>
              <a:t>beneficiary </a:t>
            </a:r>
            <a:r>
              <a:rPr lang="en-US" sz="1200" dirty="0" smtClean="0"/>
              <a:t>(i.e. would the </a:t>
            </a:r>
            <a:r>
              <a:rPr lang="en-US" sz="1200" dirty="0"/>
              <a:t>beneficiary would qualify as </a:t>
            </a:r>
            <a:r>
              <a:rPr lang="en-US" sz="1200" dirty="0" smtClean="0"/>
              <a:t>a creditor </a:t>
            </a:r>
            <a:r>
              <a:rPr lang="en-US" sz="1200" dirty="0"/>
              <a:t>beneficiary rather than a </a:t>
            </a:r>
            <a:r>
              <a:rPr lang="en-US" sz="1200" dirty="0" err="1"/>
              <a:t>donee</a:t>
            </a:r>
            <a:r>
              <a:rPr lang="en-US" sz="1200" dirty="0"/>
              <a:t> </a:t>
            </a:r>
            <a:r>
              <a:rPr lang="en-US" sz="1200" dirty="0" smtClean="0"/>
              <a:t>beneficiary).</a:t>
            </a:r>
            <a:r>
              <a:rPr lang="en-US" sz="1200" dirty="0"/>
              <a:t> </a:t>
            </a:r>
            <a:r>
              <a:rPr lang="en-US" sz="1200" dirty="0" smtClean="0"/>
              <a:t> If </a:t>
            </a:r>
            <a:r>
              <a:rPr lang="en-US" sz="1200" dirty="0"/>
              <a:t>the beneficiary is a </a:t>
            </a:r>
            <a:r>
              <a:rPr lang="en-US" sz="1200" dirty="0" err="1"/>
              <a:t>donee</a:t>
            </a:r>
            <a:r>
              <a:rPr lang="en-US" sz="1200" dirty="0"/>
              <a:t>, or has otherwise not given consideration </a:t>
            </a:r>
            <a:r>
              <a:rPr lang="en-US" sz="1200" dirty="0" smtClean="0"/>
              <a:t>to the </a:t>
            </a:r>
            <a:r>
              <a:rPr lang="en-US" sz="1200" dirty="0" err="1"/>
              <a:t>promisee</a:t>
            </a:r>
            <a:r>
              <a:rPr lang="en-US" sz="1200" dirty="0"/>
              <a:t>, </a:t>
            </a:r>
            <a:r>
              <a:rPr lang="en-US" sz="1200" dirty="0" smtClean="0"/>
              <a:t>they have </a:t>
            </a:r>
            <a:r>
              <a:rPr lang="en-US" sz="1200" dirty="0"/>
              <a:t>no enforceable claim against the </a:t>
            </a:r>
            <a:r>
              <a:rPr lang="en-US" sz="1200" dirty="0" smtClean="0"/>
              <a:t>promise, but if </a:t>
            </a:r>
            <a:r>
              <a:rPr lang="en-US" sz="1200" dirty="0"/>
              <a:t>the beneficiary </a:t>
            </a:r>
            <a:r>
              <a:rPr lang="en-US" sz="1200" dirty="0" smtClean="0"/>
              <a:t>is a </a:t>
            </a:r>
            <a:r>
              <a:rPr lang="en-US" sz="1200" dirty="0"/>
              <a:t>creditor of the </a:t>
            </a:r>
            <a:r>
              <a:rPr lang="en-US" sz="1200" dirty="0" err="1"/>
              <a:t>promisee</a:t>
            </a:r>
            <a:r>
              <a:rPr lang="en-US" sz="1200" dirty="0"/>
              <a:t>, </a:t>
            </a:r>
            <a:r>
              <a:rPr lang="en-US" sz="1200" dirty="0" smtClean="0"/>
              <a:t>they </a:t>
            </a:r>
            <a:r>
              <a:rPr lang="en-US" sz="1200" dirty="0"/>
              <a:t>may, upon being unsuccessful in pursuing </a:t>
            </a:r>
            <a:r>
              <a:rPr lang="en-US" sz="1200" dirty="0" smtClean="0"/>
              <a:t>their claim </a:t>
            </a:r>
            <a:r>
              <a:rPr lang="en-US" sz="1200" dirty="0"/>
              <a:t>against the promisor, proceed against the </a:t>
            </a:r>
            <a:r>
              <a:rPr lang="en-US" sz="1200" dirty="0" err="1"/>
              <a:t>promisee</a:t>
            </a:r>
            <a:r>
              <a:rPr lang="en-US" sz="1200" dirty="0"/>
              <a:t> to enforce </a:t>
            </a:r>
            <a:r>
              <a:rPr lang="en-US" sz="1200" dirty="0" smtClean="0"/>
              <a:t>the </a:t>
            </a:r>
            <a:r>
              <a:rPr lang="en-US" sz="1200" dirty="0" err="1" smtClean="0"/>
              <a:t>promisee’s</a:t>
            </a:r>
            <a:r>
              <a:rPr lang="en-US" sz="1200" dirty="0" smtClean="0"/>
              <a:t> </a:t>
            </a:r>
            <a:r>
              <a:rPr lang="en-US" sz="1200" dirty="0"/>
              <a:t>debt.</a:t>
            </a:r>
            <a:endParaRPr lang="en-US" sz="1200" dirty="0" smtClean="0"/>
          </a:p>
          <a:p>
            <a:pPr algn="just"/>
            <a:endParaRPr lang="en-US" sz="500" b="1" i="1" dirty="0" smtClean="0">
              <a:solidFill>
                <a:srgbClr val="0308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24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31651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600" b="1" i="1" dirty="0">
                <a:solidFill>
                  <a:srgbClr val="0308C9"/>
                </a:solidFill>
              </a:rPr>
              <a:t>Third Parties and Assignments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500" b="1" i="1" dirty="0">
                <a:solidFill>
                  <a:srgbClr val="008000"/>
                </a:solidFill>
              </a:rPr>
              <a:t>Third Party Beneficiaries – Rights and Limitations</a:t>
            </a:r>
          </a:p>
          <a:p>
            <a:pPr algn="just">
              <a:lnSpc>
                <a:spcPct val="95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/>
            <a:r>
              <a:rPr lang="en-US" sz="1600" b="1" i="1" dirty="0" smtClean="0">
                <a:solidFill>
                  <a:srgbClr val="C00000"/>
                </a:solidFill>
              </a:rPr>
              <a:t>Rights and Limitations:</a:t>
            </a:r>
            <a:r>
              <a:rPr lang="en-US" sz="1600" dirty="0" smtClean="0"/>
              <a:t> As</a:t>
            </a:r>
            <a:r>
              <a:rPr lang="en-US" sz="1000" dirty="0" smtClean="0"/>
              <a:t> </a:t>
            </a:r>
            <a:r>
              <a:rPr lang="en-US" sz="1600" dirty="0" smtClean="0"/>
              <a:t>with</a:t>
            </a:r>
            <a:r>
              <a:rPr lang="en-US" sz="1000" dirty="0" smtClean="0"/>
              <a:t> </a:t>
            </a:r>
            <a:r>
              <a:rPr lang="en-US" sz="1600" dirty="0" smtClean="0"/>
              <a:t>any</a:t>
            </a:r>
            <a:r>
              <a:rPr lang="en-US" sz="1000" dirty="0" smtClean="0"/>
              <a:t> </a:t>
            </a:r>
            <a:r>
              <a:rPr lang="en-US" sz="1600" dirty="0" smtClean="0"/>
              <a:t>contract,</a:t>
            </a:r>
            <a:r>
              <a:rPr lang="en-US" sz="1000" dirty="0" smtClean="0"/>
              <a:t> </a:t>
            </a:r>
            <a:r>
              <a:rPr lang="en-US" sz="1600" dirty="0" smtClean="0"/>
              <a:t>agreements</a:t>
            </a:r>
            <a:r>
              <a:rPr lang="en-US" sz="1000" dirty="0" smtClean="0"/>
              <a:t> </a:t>
            </a:r>
            <a:r>
              <a:rPr lang="en-US" sz="1600" dirty="0" smtClean="0"/>
              <a:t>involving</a:t>
            </a:r>
            <a:r>
              <a:rPr lang="en-US" sz="1000" dirty="0" smtClean="0"/>
              <a:t> </a:t>
            </a:r>
            <a:r>
              <a:rPr lang="en-US" sz="1600" dirty="0" smtClean="0"/>
              <a:t>third</a:t>
            </a:r>
            <a:r>
              <a:rPr lang="en-US" sz="1000" dirty="0" smtClean="0"/>
              <a:t> </a:t>
            </a:r>
            <a:r>
              <a:rPr lang="en-US" sz="1600" dirty="0" smtClean="0"/>
              <a:t>party beneficiaries,</a:t>
            </a:r>
            <a:r>
              <a:rPr lang="en-US" sz="1000" dirty="0" smtClean="0"/>
              <a:t> </a:t>
            </a:r>
            <a:r>
              <a:rPr lang="en-US" sz="1600" dirty="0" smtClean="0"/>
              <a:t>provide</a:t>
            </a:r>
            <a:r>
              <a:rPr lang="en-US" sz="1000" dirty="0" smtClean="0"/>
              <a:t> </a:t>
            </a:r>
            <a:r>
              <a:rPr lang="en-US" sz="1600" dirty="0" smtClean="0"/>
              <a:t>the</a:t>
            </a:r>
            <a:r>
              <a:rPr lang="en-US" sz="1000" dirty="0" smtClean="0"/>
              <a:t> </a:t>
            </a:r>
            <a:r>
              <a:rPr lang="en-US" sz="1600" dirty="0" smtClean="0"/>
              <a:t>contracting</a:t>
            </a:r>
            <a:r>
              <a:rPr lang="en-US" sz="1000" dirty="0" smtClean="0"/>
              <a:t> </a:t>
            </a:r>
            <a:r>
              <a:rPr lang="en-US" sz="1600" dirty="0" smtClean="0"/>
              <a:t>parties,</a:t>
            </a:r>
            <a:r>
              <a:rPr lang="en-US" sz="1000" dirty="0" smtClean="0"/>
              <a:t> </a:t>
            </a:r>
            <a:r>
              <a:rPr lang="en-US" sz="1600" dirty="0" smtClean="0"/>
              <a:t>and the beneficiary with rights and limitations.</a:t>
            </a:r>
          </a:p>
          <a:p>
            <a:endParaRPr lang="en-US" sz="500" b="1" i="1" dirty="0" smtClean="0">
              <a:solidFill>
                <a:srgbClr val="0308C9"/>
              </a:solidFill>
            </a:endParaRPr>
          </a:p>
          <a:p>
            <a:pPr algn="just"/>
            <a:r>
              <a:rPr lang="en-US" sz="1400" b="1" i="1" dirty="0" smtClean="0">
                <a:solidFill>
                  <a:srgbClr val="0308C9"/>
                </a:solidFill>
              </a:rPr>
              <a:t>Rights and Liabilities of Parties:</a:t>
            </a:r>
          </a:p>
          <a:p>
            <a:pPr marL="233363" algn="just"/>
            <a:r>
              <a:rPr lang="en-US" sz="1200" b="1" i="1" dirty="0" smtClean="0">
                <a:solidFill>
                  <a:srgbClr val="C00000"/>
                </a:solidFill>
              </a:rPr>
              <a:t>The </a:t>
            </a:r>
            <a:r>
              <a:rPr lang="en-US" sz="1200" b="1" i="1" dirty="0" err="1">
                <a:solidFill>
                  <a:srgbClr val="C00000"/>
                </a:solidFill>
              </a:rPr>
              <a:t>Promisee’s</a:t>
            </a:r>
            <a:r>
              <a:rPr lang="en-US" sz="1200" b="1" i="1" dirty="0">
                <a:solidFill>
                  <a:srgbClr val="C00000"/>
                </a:solidFill>
              </a:rPr>
              <a:t> Parallel Rights of Enforcement Against </a:t>
            </a:r>
            <a:r>
              <a:rPr lang="en-US" sz="1200" b="1" i="1" dirty="0" smtClean="0">
                <a:solidFill>
                  <a:srgbClr val="C00000"/>
                </a:solidFill>
              </a:rPr>
              <a:t>the Promisor:</a:t>
            </a:r>
            <a:r>
              <a:rPr lang="en-US" sz="1200" b="1" i="1" dirty="0" smtClean="0">
                <a:solidFill>
                  <a:srgbClr val="0308C9"/>
                </a:solidFill>
              </a:rPr>
              <a:t> </a:t>
            </a:r>
            <a:r>
              <a:rPr lang="en-US" sz="1200" dirty="0" smtClean="0"/>
              <a:t>Notwithstanding </a:t>
            </a:r>
            <a:r>
              <a:rPr lang="en-US" sz="1200" dirty="0"/>
              <a:t>the conferral and vesting of rights in the beneficiary, </a:t>
            </a:r>
            <a:r>
              <a:rPr lang="en-US" sz="1200" dirty="0" smtClean="0"/>
              <a:t>the </a:t>
            </a:r>
            <a:r>
              <a:rPr lang="en-US" sz="1200" dirty="0" err="1" smtClean="0"/>
              <a:t>promisee</a:t>
            </a:r>
            <a:r>
              <a:rPr lang="en-US" sz="1200" dirty="0" smtClean="0"/>
              <a:t> </a:t>
            </a:r>
            <a:r>
              <a:rPr lang="en-US" sz="1200" dirty="0"/>
              <a:t>continues to be a party to the contract. As such, except to the </a:t>
            </a:r>
            <a:r>
              <a:rPr lang="en-US" sz="1200" dirty="0" smtClean="0"/>
              <a:t>extent that </a:t>
            </a:r>
            <a:r>
              <a:rPr lang="en-US" sz="1200" dirty="0"/>
              <a:t>the beneficiary has enforced and obtained satisfaction of </a:t>
            </a:r>
            <a:r>
              <a:rPr lang="en-US" sz="1200" dirty="0" smtClean="0"/>
              <a:t>the performance</a:t>
            </a:r>
            <a:r>
              <a:rPr lang="en-US" sz="1200" dirty="0"/>
              <a:t>, the </a:t>
            </a:r>
            <a:r>
              <a:rPr lang="en-US" sz="1200" dirty="0" err="1"/>
              <a:t>promisee</a:t>
            </a:r>
            <a:r>
              <a:rPr lang="en-US" sz="1200" dirty="0"/>
              <a:t> has the right to enforce the promise just as </a:t>
            </a:r>
            <a:r>
              <a:rPr lang="en-US" sz="1200" dirty="0" smtClean="0"/>
              <a:t>they would </a:t>
            </a:r>
            <a:r>
              <a:rPr lang="en-US" sz="1200" dirty="0"/>
              <a:t>have had in an ordinary bilateral contract</a:t>
            </a:r>
            <a:r>
              <a:rPr lang="en-US" sz="1200" dirty="0" smtClean="0"/>
              <a:t>.</a:t>
            </a:r>
          </a:p>
          <a:p>
            <a:pPr marL="233363" algn="just"/>
            <a:endParaRPr lang="en-US" altLang="en-US" sz="500" b="1" i="1" dirty="0">
              <a:solidFill>
                <a:srgbClr val="C00000"/>
              </a:solidFill>
            </a:endParaRPr>
          </a:p>
          <a:p>
            <a:pPr marL="233363" algn="just"/>
            <a:r>
              <a:rPr lang="en-US" sz="1200" b="1" i="1" dirty="0">
                <a:solidFill>
                  <a:srgbClr val="C00000"/>
                </a:solidFill>
              </a:rPr>
              <a:t>The Promisor’s Ability to Raise Defenses Against the </a:t>
            </a:r>
            <a:r>
              <a:rPr lang="en-US" sz="1200" b="1" i="1" dirty="0" smtClean="0">
                <a:solidFill>
                  <a:srgbClr val="C00000"/>
                </a:solidFill>
              </a:rPr>
              <a:t>Beneficiary:  </a:t>
            </a:r>
            <a:r>
              <a:rPr lang="en-US" sz="1200" dirty="0" smtClean="0"/>
              <a:t>The </a:t>
            </a:r>
            <a:r>
              <a:rPr lang="en-US" sz="1200" dirty="0"/>
              <a:t>beneficiary’s rights derive from the contract, </a:t>
            </a:r>
            <a:r>
              <a:rPr lang="en-US" sz="1200" dirty="0" smtClean="0"/>
              <a:t>and as such, they </a:t>
            </a:r>
            <a:r>
              <a:rPr lang="en-US" sz="1200" dirty="0"/>
              <a:t>are limited by any defense arising out of the contract. </a:t>
            </a:r>
            <a:r>
              <a:rPr lang="en-US" sz="1200" dirty="0" smtClean="0"/>
              <a:t> As a result, unless the contract </a:t>
            </a:r>
            <a:r>
              <a:rPr lang="en-US" sz="1200" dirty="0"/>
              <a:t>makes it clear that it confers rights on the beneficiary free </a:t>
            </a:r>
            <a:r>
              <a:rPr lang="en-US" sz="1200" dirty="0" smtClean="0"/>
              <a:t>of defenses</a:t>
            </a:r>
            <a:r>
              <a:rPr lang="en-US" sz="1200" dirty="0"/>
              <a:t>, the beneficiary’s rights are subject to any limitations inherent in </a:t>
            </a:r>
            <a:r>
              <a:rPr lang="en-US" sz="1200" dirty="0" smtClean="0"/>
              <a:t>the contract</a:t>
            </a:r>
            <a:r>
              <a:rPr lang="en-US" sz="1200" dirty="0"/>
              <a:t>. </a:t>
            </a:r>
            <a:r>
              <a:rPr lang="en-US" sz="1200" dirty="0" smtClean="0"/>
              <a:t>This means that the </a:t>
            </a:r>
            <a:r>
              <a:rPr lang="en-US" sz="1200" dirty="0"/>
              <a:t>promisor may raise against the beneficiary any defense </a:t>
            </a:r>
            <a:r>
              <a:rPr lang="en-US" sz="1200" dirty="0" smtClean="0"/>
              <a:t>that would </a:t>
            </a:r>
            <a:r>
              <a:rPr lang="en-US" sz="1200" dirty="0"/>
              <a:t>have been </a:t>
            </a:r>
            <a:r>
              <a:rPr lang="en-US" sz="1200" dirty="0" smtClean="0"/>
              <a:t>otherwise available </a:t>
            </a:r>
            <a:r>
              <a:rPr lang="en-US" sz="1200" dirty="0"/>
              <a:t>against the </a:t>
            </a:r>
            <a:r>
              <a:rPr lang="en-US" sz="1200" dirty="0" err="1"/>
              <a:t>promisee</a:t>
            </a:r>
            <a:r>
              <a:rPr lang="en-US" sz="1200" dirty="0"/>
              <a:t>, arising out of a defect in </a:t>
            </a:r>
            <a:r>
              <a:rPr lang="en-US" sz="1200" dirty="0" smtClean="0"/>
              <a:t>the formation </a:t>
            </a:r>
            <a:r>
              <a:rPr lang="en-US" sz="1200" dirty="0"/>
              <a:t>of the </a:t>
            </a:r>
            <a:r>
              <a:rPr lang="en-US" sz="1200" dirty="0" smtClean="0"/>
              <a:t>contract, </a:t>
            </a:r>
            <a:r>
              <a:rPr lang="en-US" sz="1200" dirty="0"/>
              <a:t>or based </a:t>
            </a:r>
            <a:r>
              <a:rPr lang="en-US" sz="1200" dirty="0" smtClean="0"/>
              <a:t>on the </a:t>
            </a:r>
            <a:r>
              <a:rPr lang="en-US" sz="1200" dirty="0" err="1"/>
              <a:t>promisee’s</a:t>
            </a:r>
            <a:r>
              <a:rPr lang="en-US" sz="1200" dirty="0"/>
              <a:t> breach of </a:t>
            </a:r>
            <a:r>
              <a:rPr lang="en-US" sz="1200" dirty="0" smtClean="0"/>
              <a:t>contract, </a:t>
            </a:r>
            <a:r>
              <a:rPr lang="en-US" sz="1200" dirty="0"/>
              <a:t>or arising out of </a:t>
            </a:r>
            <a:r>
              <a:rPr lang="en-US" sz="1200" dirty="0" smtClean="0"/>
              <a:t>post-formation occurrences </a:t>
            </a:r>
            <a:r>
              <a:rPr lang="en-US" sz="1200" dirty="0"/>
              <a:t>that affect the </a:t>
            </a:r>
            <a:r>
              <a:rPr lang="en-US" sz="1200" dirty="0" smtClean="0"/>
              <a:t>contract.</a:t>
            </a:r>
            <a:endParaRPr lang="en-US" altLang="en-US" sz="1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708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</a:pPr>
            <a:r>
              <a:rPr lang="en-US" sz="3700" b="1" i="1" dirty="0" smtClean="0">
                <a:solidFill>
                  <a:srgbClr val="C00000"/>
                </a:solidFill>
              </a:rPr>
              <a:t>Class 08A - Thank </a:t>
            </a:r>
            <a:r>
              <a:rPr lang="en-US" sz="3700" b="1" i="1" dirty="0">
                <a:solidFill>
                  <a:srgbClr val="C00000"/>
                </a:solidFill>
              </a:rPr>
              <a:t>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1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8136" y="1522566"/>
            <a:ext cx="7694762" cy="4565865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/>
              <a:t>Last Time: What We Spoke 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>
                <a:solidFill>
                  <a:srgbClr val="008000"/>
                </a:solidFill>
              </a:rPr>
              <a:t>Contract Rules and Interpretation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Statute of Frauds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1700" b="1" i="1" dirty="0">
                <a:solidFill>
                  <a:srgbClr val="C00000"/>
                </a:solidFill>
              </a:rPr>
              <a:t>Part One: Definitions / Oral and Written Contracts / Non Compliance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Parole Evidence </a:t>
            </a:r>
            <a:r>
              <a:rPr lang="en-US" sz="2800" b="1" dirty="0" smtClean="0">
                <a:solidFill>
                  <a:srgbClr val="002060"/>
                </a:solidFill>
              </a:rPr>
              <a:t>Rule</a:t>
            </a:r>
            <a:endParaRPr lang="en-US" sz="28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 Part Two: Definitions / Exclusion / Non Application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Rules of Construction</a:t>
            </a:r>
          </a:p>
          <a:p>
            <a:pPr algn="ctr"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sz="1700" b="1" i="1" dirty="0">
                <a:solidFill>
                  <a:srgbClr val="C00000"/>
                </a:solidFill>
              </a:rPr>
              <a:t>Part Three: Definitions / Intent / Four Corners / Terms / Conduct</a:t>
            </a:r>
            <a:endParaRPr lang="en-US" sz="17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</a:t>
            </a:r>
            <a:r>
              <a:rPr lang="en-US" sz="2400" b="1" dirty="0">
                <a:solidFill>
                  <a:srgbClr val="000066"/>
                </a:solidFill>
              </a:rPr>
              <a:t>– Bethlehem Steel v. Turner Construction Company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>
                <a:solidFill>
                  <a:srgbClr val="C00000"/>
                </a:solidFill>
              </a:rPr>
              <a:t>Contracts Viewed from their Four Corners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22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9125" y="1522566"/>
            <a:ext cx="7763773" cy="421961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/>
              <a:t>Tonight: We Will Speak 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 smtClean="0">
                <a:solidFill>
                  <a:srgbClr val="008000"/>
                </a:solidFill>
              </a:rPr>
              <a:t>Third Parties and Assignments</a:t>
            </a:r>
            <a:endParaRPr lang="en-US" sz="3200" b="1" dirty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Third Party Beneficiaries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One: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Definitions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Intentional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Incidental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Modification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Termination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Limitations</a:t>
            </a:r>
            <a:endParaRPr lang="en-US" sz="14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Assignments and Delegations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 </a:t>
            </a:r>
            <a:r>
              <a:rPr lang="en-US" sz="1600" b="1" i="1" dirty="0">
                <a:solidFill>
                  <a:srgbClr val="C00000"/>
                </a:solidFill>
              </a:rPr>
              <a:t>Part Two: Definitions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Notice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Rights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Liabilities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Warranties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Duties</a:t>
            </a:r>
            <a:endParaRPr lang="en-US" sz="1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– </a:t>
            </a:r>
            <a:r>
              <a:rPr lang="en-US" sz="2800" b="1" dirty="0" smtClean="0">
                <a:solidFill>
                  <a:srgbClr val="000066"/>
                </a:solidFill>
              </a:rPr>
              <a:t>Fourth Ocean Putnam Co. 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rgbClr val="000066"/>
                </a:solidFill>
              </a:rPr>
              <a:t>v</a:t>
            </a:r>
            <a:r>
              <a:rPr lang="en-US" sz="2800" b="1" dirty="0">
                <a:solidFill>
                  <a:srgbClr val="000066"/>
                </a:solidFill>
              </a:rPr>
              <a:t>. </a:t>
            </a:r>
            <a:r>
              <a:rPr lang="en-US" sz="2800" b="1" dirty="0" smtClean="0">
                <a:solidFill>
                  <a:srgbClr val="000066"/>
                </a:solidFill>
              </a:rPr>
              <a:t>Interstate Wrecking </a:t>
            </a:r>
            <a:r>
              <a:rPr lang="en-US" sz="2800" b="1" dirty="0">
                <a:solidFill>
                  <a:srgbClr val="000066"/>
                </a:solidFill>
              </a:rPr>
              <a:t>Company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The Rights of 3</a:t>
            </a:r>
            <a:r>
              <a:rPr lang="en-US" b="1" i="1" baseline="30000" dirty="0" smtClean="0">
                <a:solidFill>
                  <a:srgbClr val="C00000"/>
                </a:solidFill>
              </a:rPr>
              <a:t>rd</a:t>
            </a:r>
            <a:r>
              <a:rPr lang="en-US" b="1" i="1" dirty="0" smtClean="0">
                <a:solidFill>
                  <a:srgbClr val="C00000"/>
                </a:solidFill>
              </a:rPr>
              <a:t> Party Beneficiaries in Contract</a:t>
            </a:r>
          </a:p>
          <a:p>
            <a:pPr algn="ctr">
              <a:lnSpc>
                <a:spcPct val="90000"/>
              </a:lnSpc>
              <a:defRPr/>
            </a:pPr>
            <a:endParaRPr lang="en-US" b="1" i="1" dirty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  <a:defRPr/>
            </a:pP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8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600" b="1" i="1" dirty="0" smtClean="0">
                <a:solidFill>
                  <a:srgbClr val="0308C9"/>
                </a:solidFill>
              </a:rPr>
              <a:t>Third Parties and Assignments</a:t>
            </a:r>
            <a:endParaRPr lang="en-US" sz="3600" b="1" i="1" dirty="0">
              <a:solidFill>
                <a:srgbClr val="0308C9"/>
              </a:solidFill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200" b="1" i="1" dirty="0">
                <a:solidFill>
                  <a:srgbClr val="008000"/>
                </a:solidFill>
              </a:rPr>
              <a:t>Generally - Definitions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Third Parties and Assignments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Definition - Contract</a:t>
            </a: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000" b="1" dirty="0"/>
              <a:t>Black’s Law Dictionary </a:t>
            </a:r>
            <a:r>
              <a:rPr lang="en-US" sz="2000" dirty="0"/>
              <a:t>defines the term </a:t>
            </a:r>
            <a:r>
              <a:rPr lang="en-US" sz="2000" b="1" dirty="0">
                <a:solidFill>
                  <a:srgbClr val="0308C9"/>
                </a:solidFill>
              </a:rPr>
              <a:t>“Contract” </a:t>
            </a:r>
            <a:r>
              <a:rPr lang="en-US" sz="2000" dirty="0"/>
              <a:t>as: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“An agreement between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two or more parties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creating obligations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that are enforceable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or otherwise recognizable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at law.”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65D0F76-24EF-4F3B-BC83-A9C3E29961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3138" y="2707258"/>
            <a:ext cx="29019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806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Third Parties and Assignments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Definition - Elements of a Contract</a:t>
            </a: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/>
              <a:t>In Accordance with Common Law, the </a:t>
            </a:r>
            <a:r>
              <a:rPr lang="en-US" sz="2400" b="1" dirty="0">
                <a:solidFill>
                  <a:srgbClr val="0308C9"/>
                </a:solidFill>
              </a:rPr>
              <a:t>Elements of a Contract </a:t>
            </a:r>
            <a:r>
              <a:rPr lang="en-US" sz="2400" b="1" dirty="0"/>
              <a:t>include:</a:t>
            </a:r>
            <a:endParaRPr lang="en-US" sz="2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Agreement,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Between Competent Parties,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Based on Genuine Assent,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Supported by Consideration,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for Lawful Purpose Subject Matter,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in Legal Form.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6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000" b="1" i="1" dirty="0" smtClean="0">
                <a:solidFill>
                  <a:srgbClr val="0308C9"/>
                </a:solidFill>
              </a:rPr>
              <a:t>Third Parties and Assignments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8000"/>
                </a:solidFill>
              </a:rPr>
              <a:t>Third Party Beneficiaries – Definitions</a:t>
            </a:r>
            <a:endParaRPr lang="en-US" sz="28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91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2813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Third Parties and Assignments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2400" b="1" i="1" dirty="0" smtClean="0">
                <a:solidFill>
                  <a:srgbClr val="006600"/>
                </a:solidFill>
              </a:rPr>
              <a:t>Third Party Beneficiaries - Definitions</a:t>
            </a:r>
            <a:endParaRPr lang="en-US" sz="2400" b="1" i="1" dirty="0">
              <a:solidFill>
                <a:srgbClr val="0066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Third Party Beneficiaries:</a:t>
            </a:r>
            <a:r>
              <a:rPr lang="en-US" sz="1600" dirty="0" smtClean="0"/>
              <a:t> Ordinarily, only </a:t>
            </a:r>
            <a:r>
              <a:rPr lang="en-US" sz="1600" dirty="0"/>
              <a:t>the parties to a contract may sue on it. </a:t>
            </a:r>
            <a:r>
              <a:rPr lang="en-US" sz="1600" dirty="0" smtClean="0"/>
              <a:t>This is a concept known as “</a:t>
            </a:r>
            <a:r>
              <a:rPr lang="en-US" sz="1600" dirty="0" err="1" smtClean="0"/>
              <a:t>privity</a:t>
            </a:r>
            <a:r>
              <a:rPr lang="en-US" sz="1600" dirty="0" smtClean="0"/>
              <a:t> of contract”.  In certain cases, however, </a:t>
            </a:r>
            <a:r>
              <a:rPr lang="en-US" sz="1600" dirty="0"/>
              <a:t>a </a:t>
            </a:r>
            <a:r>
              <a:rPr lang="en-US" sz="1600" dirty="0" smtClean="0"/>
              <a:t>third person, </a:t>
            </a:r>
            <a:r>
              <a:rPr lang="en-US" sz="1600" dirty="0"/>
              <a:t>who is not a </a:t>
            </a:r>
            <a:r>
              <a:rPr lang="en-US" sz="1600" dirty="0" smtClean="0"/>
              <a:t>party, but who is a beneficiary of </a:t>
            </a:r>
            <a:r>
              <a:rPr lang="en-US" sz="1600" dirty="0"/>
              <a:t>the contract may </a:t>
            </a:r>
            <a:r>
              <a:rPr lang="en-US" sz="1600" dirty="0" smtClean="0"/>
              <a:t>sue.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dirty="0" smtClean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Third Party Beneficiary Defined:</a:t>
            </a:r>
            <a:r>
              <a:rPr lang="en-US" sz="1400" dirty="0" smtClean="0"/>
              <a:t> Blacks Law Dictionary defines a Third Party Beneficiary as: </a:t>
            </a:r>
            <a:endParaRPr lang="en-US" sz="1400" b="1" i="1" dirty="0" smtClean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“A Person who, though not a party to a contract, stands to benefit from the contract’s performance.”</a:t>
            </a:r>
            <a:r>
              <a:rPr lang="en-US" sz="1400" dirty="0" smtClean="0"/>
              <a:t>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err="1" smtClean="0">
                <a:solidFill>
                  <a:srgbClr val="0308C9"/>
                </a:solidFill>
              </a:rPr>
              <a:t>Privity</a:t>
            </a:r>
            <a:r>
              <a:rPr lang="en-US" sz="1400" b="1" i="1" dirty="0" smtClean="0">
                <a:solidFill>
                  <a:srgbClr val="0308C9"/>
                </a:solidFill>
              </a:rPr>
              <a:t> of Contract Defined: </a:t>
            </a:r>
            <a:r>
              <a:rPr lang="en-US" sz="1400" dirty="0"/>
              <a:t>Blacks Law Dictionary defines </a:t>
            </a:r>
            <a:r>
              <a:rPr lang="en-US" sz="1400" dirty="0" err="1" smtClean="0"/>
              <a:t>privity</a:t>
            </a:r>
            <a:r>
              <a:rPr lang="en-US" sz="1400" dirty="0" smtClean="0"/>
              <a:t> of contract to mean: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“The relationship between the parties to a contract, allowing them to sue each other but preventing an outside third party from doing so.”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Third-Party Beneficiary </a:t>
            </a:r>
            <a:r>
              <a:rPr lang="en-US" sz="1400" b="1" i="1" dirty="0" smtClean="0">
                <a:solidFill>
                  <a:srgbClr val="0308C9"/>
                </a:solidFill>
              </a:rPr>
              <a:t>Contracts:  </a:t>
            </a:r>
            <a:r>
              <a:rPr lang="en-US" sz="1400" dirty="0" smtClean="0"/>
              <a:t>When </a:t>
            </a:r>
            <a:r>
              <a:rPr lang="en-US" sz="1400" dirty="0"/>
              <a:t>a contract is intended to benefit a third person, </a:t>
            </a:r>
            <a:r>
              <a:rPr lang="en-US" sz="1400" dirty="0" smtClean="0"/>
              <a:t>in certain circumstances, such </a:t>
            </a:r>
            <a:r>
              <a:rPr lang="en-US" sz="1400" dirty="0"/>
              <a:t>a person is an </a:t>
            </a:r>
            <a:r>
              <a:rPr lang="en-US" sz="1400" dirty="0" smtClean="0"/>
              <a:t>intended third-party beneficiary,</a:t>
            </a:r>
            <a:r>
              <a:rPr lang="en-US" sz="1400" b="1" dirty="0" smtClean="0"/>
              <a:t> </a:t>
            </a:r>
            <a:r>
              <a:rPr lang="en-US" sz="1400" dirty="0"/>
              <a:t>and may bring suit on and enforce the contract.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300" b="1" i="1" dirty="0">
                <a:solidFill>
                  <a:srgbClr val="C00000"/>
                </a:solidFill>
              </a:rPr>
              <a:t>Creditor </a:t>
            </a:r>
            <a:r>
              <a:rPr lang="en-US" sz="1300" b="1" i="1" dirty="0" smtClean="0">
                <a:solidFill>
                  <a:srgbClr val="C00000"/>
                </a:solidFill>
              </a:rPr>
              <a:t>Beneficiary: </a:t>
            </a:r>
            <a:r>
              <a:rPr lang="en-US" sz="1300" dirty="0" smtClean="0"/>
              <a:t> An intended </a:t>
            </a:r>
            <a:r>
              <a:rPr lang="en-US" sz="1300" dirty="0"/>
              <a:t>beneficiary is sometimes classified as a creditor beneficiary</a:t>
            </a:r>
            <a:r>
              <a:rPr lang="en-US" sz="1300" i="1" dirty="0"/>
              <a:t> </a:t>
            </a:r>
            <a:r>
              <a:rPr lang="en-US" sz="1300" dirty="0"/>
              <a:t>when the </a:t>
            </a:r>
            <a:r>
              <a:rPr lang="en-US" sz="1300" dirty="0" err="1" smtClean="0"/>
              <a:t>promisee’s</a:t>
            </a:r>
            <a:r>
              <a:rPr lang="en-US" sz="1300" dirty="0" smtClean="0"/>
              <a:t> primary </a:t>
            </a:r>
            <a:r>
              <a:rPr lang="en-US" sz="1300" dirty="0"/>
              <a:t>intent is to discharge a duty owed to the third </a:t>
            </a:r>
            <a:r>
              <a:rPr lang="en-US" sz="1300" dirty="0" smtClean="0"/>
              <a:t>party (and thus the beneficiary is deemed to have provided some degree of consideration for the benefit).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dirty="0" smtClean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300" b="1" i="1" dirty="0" err="1" smtClean="0">
                <a:solidFill>
                  <a:srgbClr val="C00000"/>
                </a:solidFill>
              </a:rPr>
              <a:t>Donee</a:t>
            </a:r>
            <a:r>
              <a:rPr lang="en-US" sz="1300" b="1" i="1" dirty="0" smtClean="0">
                <a:solidFill>
                  <a:srgbClr val="C00000"/>
                </a:solidFill>
              </a:rPr>
              <a:t> Beneficiary:</a:t>
            </a:r>
            <a:r>
              <a:rPr lang="en-US" sz="1300" b="1" dirty="0" smtClean="0"/>
              <a:t>  </a:t>
            </a:r>
            <a:r>
              <a:rPr lang="en-US" sz="1300" dirty="0" smtClean="0"/>
              <a:t>A second </a:t>
            </a:r>
            <a:r>
              <a:rPr lang="en-US" sz="1300" dirty="0"/>
              <a:t>type of intended beneficiary is a </a:t>
            </a:r>
            <a:r>
              <a:rPr lang="en-US" sz="1300" dirty="0" err="1"/>
              <a:t>donee</a:t>
            </a:r>
            <a:r>
              <a:rPr lang="en-US" sz="1300" i="1" dirty="0"/>
              <a:t> </a:t>
            </a:r>
            <a:r>
              <a:rPr lang="en-US" sz="1300" dirty="0"/>
              <a:t>beneficiary</a:t>
            </a:r>
            <a:r>
              <a:rPr lang="en-US" sz="1300" i="1" dirty="0"/>
              <a:t> </a:t>
            </a:r>
            <a:r>
              <a:rPr lang="en-US" sz="1300" dirty="0"/>
              <a:t>to whom the </a:t>
            </a:r>
            <a:r>
              <a:rPr lang="en-US" sz="1300" dirty="0" err="1" smtClean="0"/>
              <a:t>promisee’s</a:t>
            </a:r>
            <a:r>
              <a:rPr lang="en-US" sz="1300" dirty="0" smtClean="0"/>
              <a:t> primary </a:t>
            </a:r>
            <a:r>
              <a:rPr lang="en-US" sz="1300" dirty="0"/>
              <a:t>intent in contracting is to give a benefit. </a:t>
            </a:r>
            <a:r>
              <a:rPr lang="en-US" sz="1300" dirty="0" smtClean="0"/>
              <a:t> A </a:t>
            </a:r>
            <a:r>
              <a:rPr lang="en-US" sz="1300" dirty="0"/>
              <a:t>life insurance contract is such </a:t>
            </a:r>
            <a:r>
              <a:rPr lang="en-US" sz="1300" dirty="0" smtClean="0"/>
              <a:t>an intended </a:t>
            </a:r>
            <a:r>
              <a:rPr lang="en-US" sz="1300" dirty="0"/>
              <a:t>third-party beneficiary contract. </a:t>
            </a:r>
            <a:r>
              <a:rPr lang="en-US" sz="1300" dirty="0" smtClean="0"/>
              <a:t> Such an </a:t>
            </a:r>
            <a:r>
              <a:rPr lang="en-US" sz="1300" dirty="0"/>
              <a:t>individual third-party beneficiary has </a:t>
            </a:r>
            <a:r>
              <a:rPr lang="en-US" sz="1300" dirty="0" smtClean="0"/>
              <a:t>a right </a:t>
            </a:r>
            <a:r>
              <a:rPr lang="en-US" sz="1300" dirty="0"/>
              <a:t>to sue under a broad range of insurance </a:t>
            </a:r>
            <a:r>
              <a:rPr lang="en-US" sz="1300" dirty="0" smtClean="0"/>
              <a:t>policies.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dirty="0" smtClean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300" b="1" i="1" dirty="0" smtClean="0">
                <a:solidFill>
                  <a:srgbClr val="C00000"/>
                </a:solidFill>
              </a:rPr>
              <a:t>Necessity </a:t>
            </a:r>
            <a:r>
              <a:rPr lang="en-US" sz="1300" b="1" i="1" dirty="0">
                <a:solidFill>
                  <a:srgbClr val="C00000"/>
                </a:solidFill>
              </a:rPr>
              <a:t>of </a:t>
            </a:r>
            <a:r>
              <a:rPr lang="en-US" sz="1300" b="1" i="1" dirty="0" smtClean="0">
                <a:solidFill>
                  <a:srgbClr val="C00000"/>
                </a:solidFill>
              </a:rPr>
              <a:t>Intent:  </a:t>
            </a:r>
            <a:r>
              <a:rPr lang="en-US" sz="1300" dirty="0" smtClean="0"/>
              <a:t>A </a:t>
            </a:r>
            <a:r>
              <a:rPr lang="en-US" sz="1300" dirty="0"/>
              <a:t>third person does not have the status of an intended third-party beneficiary unless it </a:t>
            </a:r>
            <a:r>
              <a:rPr lang="en-US" sz="1300" dirty="0" smtClean="0"/>
              <a:t>is clear </a:t>
            </a:r>
            <a:r>
              <a:rPr lang="en-US" sz="1300" dirty="0"/>
              <a:t>at the time the contract was </a:t>
            </a:r>
            <a:r>
              <a:rPr lang="en-US" sz="1300" dirty="0" smtClean="0"/>
              <a:t>formed, </a:t>
            </a:r>
            <a:r>
              <a:rPr lang="en-US" sz="1300" dirty="0"/>
              <a:t>that </a:t>
            </a:r>
            <a:r>
              <a:rPr lang="en-US" sz="1300" b="1" i="1" dirty="0"/>
              <a:t>the parties intended to impose a </a:t>
            </a:r>
            <a:r>
              <a:rPr lang="en-US" sz="1300" b="1" i="1" dirty="0" smtClean="0"/>
              <a:t>direct obligation </a:t>
            </a:r>
            <a:r>
              <a:rPr lang="en-US" sz="1300" b="1" i="1" dirty="0"/>
              <a:t>with respect to the third </a:t>
            </a:r>
            <a:r>
              <a:rPr lang="en-US" sz="1300" b="1" i="1" dirty="0" smtClean="0"/>
              <a:t>person.</a:t>
            </a:r>
            <a:r>
              <a:rPr lang="en-US" sz="1300" dirty="0" smtClean="0"/>
              <a:t>  In </a:t>
            </a:r>
            <a:r>
              <a:rPr lang="en-US" sz="1300" dirty="0"/>
              <a:t>determining whether there is intent </a:t>
            </a:r>
            <a:r>
              <a:rPr lang="en-US" sz="1300" dirty="0" smtClean="0"/>
              <a:t>to benefit </a:t>
            </a:r>
            <a:r>
              <a:rPr lang="en-US" sz="1300" dirty="0"/>
              <a:t>a third party, the surrounding circumstances as well as the contract </a:t>
            </a:r>
            <a:r>
              <a:rPr lang="en-US" sz="1300" dirty="0" smtClean="0"/>
              <a:t>must </a:t>
            </a:r>
            <a:r>
              <a:rPr lang="en-US" sz="1300" dirty="0"/>
              <a:t>be examined</a:t>
            </a:r>
            <a:r>
              <a:rPr lang="en-US" sz="1300" dirty="0" smtClean="0"/>
              <a:t>.  There </a:t>
            </a:r>
            <a:r>
              <a:rPr lang="en-US" sz="1300" dirty="0"/>
              <a:t>is a strong </a:t>
            </a:r>
            <a:r>
              <a:rPr lang="en-US" sz="1300" dirty="0" smtClean="0"/>
              <a:t>presumption in the law, however, </a:t>
            </a:r>
            <a:r>
              <a:rPr lang="en-US" sz="1300" dirty="0"/>
              <a:t>that the parties to a contract intend to benefit </a:t>
            </a:r>
            <a:r>
              <a:rPr lang="en-US" sz="1300" dirty="0" smtClean="0"/>
              <a:t>only themselves.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300" b="1" i="1" dirty="0" smtClean="0">
                <a:solidFill>
                  <a:srgbClr val="C00000"/>
                </a:solidFill>
              </a:rPr>
              <a:t>Description:  </a:t>
            </a:r>
            <a:r>
              <a:rPr lang="en-US" sz="1300" dirty="0" smtClean="0"/>
              <a:t>It </a:t>
            </a:r>
            <a:r>
              <a:rPr lang="en-US" sz="1300" dirty="0"/>
              <a:t>is </a:t>
            </a:r>
            <a:r>
              <a:rPr lang="en-US" sz="1300" b="1" i="1" dirty="0"/>
              <a:t>not necessary that the intended third-party beneficiary be identified by </a:t>
            </a:r>
            <a:r>
              <a:rPr lang="en-US" sz="1300" b="1" i="1" dirty="0" smtClean="0"/>
              <a:t>name</a:t>
            </a:r>
            <a:r>
              <a:rPr lang="en-US" sz="1300" dirty="0" smtClean="0"/>
              <a:t> in order to be awarded </a:t>
            </a:r>
            <a:r>
              <a:rPr lang="en-US" sz="1300" dirty="0" err="1" smtClean="0"/>
              <a:t>privity</a:t>
            </a:r>
            <a:r>
              <a:rPr lang="en-US" sz="1300" dirty="0" smtClean="0"/>
              <a:t> of contract. The beneficiary </a:t>
            </a:r>
            <a:r>
              <a:rPr lang="en-US" sz="1300" dirty="0"/>
              <a:t>may be identified by class, with the result that any member of that class is </a:t>
            </a:r>
            <a:r>
              <a:rPr lang="en-US" sz="1300" dirty="0" smtClean="0"/>
              <a:t>considered a third-party </a:t>
            </a:r>
            <a:r>
              <a:rPr lang="en-US" sz="1300" dirty="0"/>
              <a:t>beneficiary.</a:t>
            </a:r>
            <a:endParaRPr lang="en-US" sz="1300" dirty="0" smtClean="0"/>
          </a:p>
        </p:txBody>
      </p:sp>
    </p:spTree>
    <p:extLst>
      <p:ext uri="{BB962C8B-B14F-4D97-AF65-F5344CB8AC3E}">
        <p14:creationId xmlns:p14="http://schemas.microsoft.com/office/powerpoint/2010/main" val="3601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000" b="1" i="1" dirty="0" smtClean="0">
                <a:solidFill>
                  <a:srgbClr val="0308C9"/>
                </a:solidFill>
              </a:rPr>
              <a:t>Third Parties and Assignments</a:t>
            </a:r>
          </a:p>
          <a:p>
            <a:pPr marL="342900" indent="-342900" algn="just"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6600"/>
                </a:solidFill>
              </a:rPr>
              <a:t>Third Party Beneficiaries – Intentional and Incidental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704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11961</TotalTime>
  <Words>2273</Words>
  <Application>Microsoft Office PowerPoint</Application>
  <PresentationFormat>On-screen Show (4:3)</PresentationFormat>
  <Paragraphs>168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Impact</vt:lpstr>
      <vt:lpstr>Tahoma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senateuser</cp:lastModifiedBy>
  <cp:revision>393</cp:revision>
  <cp:lastPrinted>2020-09-11T18:44:12Z</cp:lastPrinted>
  <dcterms:created xsi:type="dcterms:W3CDTF">2009-11-02T21:31:23Z</dcterms:created>
  <dcterms:modified xsi:type="dcterms:W3CDTF">2020-10-20T11:56:30Z</dcterms:modified>
</cp:coreProperties>
</file>