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3"/>
  </p:notesMasterIdLst>
  <p:sldIdLst>
    <p:sldId id="293" r:id="rId2"/>
    <p:sldId id="373" r:id="rId3"/>
    <p:sldId id="400" r:id="rId4"/>
    <p:sldId id="296" r:id="rId5"/>
    <p:sldId id="298" r:id="rId6"/>
    <p:sldId id="301" r:id="rId7"/>
    <p:sldId id="383" r:id="rId8"/>
    <p:sldId id="374" r:id="rId9"/>
    <p:sldId id="407" r:id="rId10"/>
    <p:sldId id="406" r:id="rId11"/>
    <p:sldId id="408" r:id="rId12"/>
    <p:sldId id="402" r:id="rId13"/>
    <p:sldId id="409" r:id="rId14"/>
    <p:sldId id="392" r:id="rId15"/>
    <p:sldId id="410" r:id="rId16"/>
    <p:sldId id="411" r:id="rId17"/>
    <p:sldId id="403" r:id="rId18"/>
    <p:sldId id="393" r:id="rId19"/>
    <p:sldId id="412" r:id="rId20"/>
    <p:sldId id="405" r:id="rId21"/>
    <p:sldId id="343" r:id="rId22"/>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8C9"/>
    <a:srgbClr val="0000FF"/>
    <a:srgbClr val="008000"/>
    <a:srgbClr val="F9DE6D"/>
    <a:srgbClr val="FFFF66"/>
    <a:srgbClr val="FFD47D"/>
    <a:srgbClr val="FFFF00"/>
    <a:srgbClr val="886F55"/>
    <a:srgbClr val="752619"/>
    <a:srgbClr val="A035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747" autoAdjust="0"/>
  </p:normalViewPr>
  <p:slideViewPr>
    <p:cSldViewPr snapToGrid="0">
      <p:cViewPr varScale="1">
        <p:scale>
          <a:sx n="111" d="100"/>
          <a:sy n="111" d="100"/>
        </p:scale>
        <p:origin x="1308"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1" name="Rectangle 3"/>
          <p:cNvSpPr>
            <a:spLocks noGrp="1" noChangeArrowheads="1"/>
          </p:cNvSpPr>
          <p:nvPr>
            <p:ph type="dt"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702310" y="4421823"/>
            <a:ext cx="5618480" cy="418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174" name="Rectangle 6"/>
          <p:cNvSpPr>
            <a:spLocks noGrp="1" noChangeArrowheads="1"/>
          </p:cNvSpPr>
          <p:nvPr>
            <p:ph type="ftr" sz="quarter" idx="4"/>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1" hangingPunct="1">
              <a:defRPr sz="1200" smtClean="0">
                <a:effectLst/>
                <a:latin typeface="Arial" panose="020B0604020202020204" pitchFamily="34"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1" hangingPunct="1">
              <a:defRPr sz="1200" smtClean="0">
                <a:effectLst/>
                <a:latin typeface="Arial" panose="020B0604020202020204" pitchFamily="34" charset="0"/>
              </a:defRPr>
            </a:lvl1pPr>
          </a:lstStyle>
          <a:p>
            <a:pPr>
              <a:defRPr/>
            </a:pPr>
            <a:fld id="{0FC3B6A6-FC62-461C-8949-4A9F4883360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4</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421645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13</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1195992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14</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0686391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15</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24122151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4811381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17</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31104618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6638471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19</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39517319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20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258721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5</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913070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6</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420469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7</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2611517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8</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627858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9</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70774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10</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2360361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30E7B9A-1A11-4E46-AC6A-1CFB5FB3EEFF}" type="slidenum">
              <a:rPr lang="en-US" smtClean="0"/>
              <a:pPr/>
              <a:t>11</a:t>
            </a:fld>
            <a:endParaRPr lang="en-US"/>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97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en-US"/>
          </a:p>
        </p:txBody>
      </p:sp>
    </p:spTree>
    <p:extLst>
      <p:ext uri="{BB962C8B-B14F-4D97-AF65-F5344CB8AC3E}">
        <p14:creationId xmlns:p14="http://schemas.microsoft.com/office/powerpoint/2010/main" val="2752136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978132" y="8842029"/>
            <a:ext cx="3043343" cy="465455"/>
          </a:xfrm>
          <a:prstGeom prst="rect">
            <a:avLst/>
          </a:prstGeom>
          <a:noFill/>
          <a:ln w="9525">
            <a:noFill/>
            <a:miter lim="800000"/>
            <a:headEnd/>
            <a:tailEnd/>
          </a:ln>
        </p:spPr>
        <p:txBody>
          <a:bodyPr lIns="93324" tIns="46662" rIns="93324" bIns="46662" anchor="b"/>
          <a:lstStyle/>
          <a:p>
            <a:pPr algn="r"/>
            <a:fld id="{311484F0-BA3C-411A-ADE5-B6F7942985F3}" type="slidenum">
              <a:rPr lang="en-US" sz="1200"/>
              <a:pPr algn="r"/>
              <a:t>12</a:t>
            </a:fld>
            <a:endParaRPr lang="en-US" sz="1200"/>
          </a:p>
        </p:txBody>
      </p:sp>
      <p:sp>
        <p:nvSpPr>
          <p:cNvPr id="10240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024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1044578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5511800"/>
            <a:ext cx="9144000" cy="1371600"/>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3" name="Rectangle 11"/>
          <p:cNvSpPr>
            <a:spLocks noChangeArrowheads="1"/>
          </p:cNvSpPr>
          <p:nvPr userDrawn="1"/>
        </p:nvSpPr>
        <p:spPr bwMode="auto">
          <a:xfrm>
            <a:off x="0" y="6492875"/>
            <a:ext cx="5051425" cy="20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4" name="Rectangle 4"/>
          <p:cNvSpPr>
            <a:spLocks noGrp="1" noChangeArrowheads="1"/>
          </p:cNvSpPr>
          <p:nvPr>
            <p:ph type="dt" sz="half" idx="10"/>
          </p:nvPr>
        </p:nvSpPr>
        <p:spPr bwMode="auto">
          <a:xfrm>
            <a:off x="457200" y="6245225"/>
            <a:ext cx="2133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effectLst/>
                <a:latin typeface="Arial" panose="020B0604020202020204" pitchFamily="34" charset="0"/>
              </a:defRPr>
            </a:lvl1pPr>
          </a:lstStyle>
          <a:p>
            <a:pPr>
              <a:defRPr/>
            </a:pPr>
            <a:endParaRPr lang="en-US" altLang="en-US"/>
          </a:p>
        </p:txBody>
      </p:sp>
      <p:sp>
        <p:nvSpPr>
          <p:cNvPr id="5" name="Rectangle 5"/>
          <p:cNvSpPr>
            <a:spLocks noGrp="1" noChangeArrowheads="1"/>
          </p:cNvSpPr>
          <p:nvPr>
            <p:ph type="ftr" sz="quarter" idx="11"/>
          </p:nvPr>
        </p:nvSpPr>
        <p:spPr bwMode="auto">
          <a:xfrm>
            <a:off x="3124200" y="6245225"/>
            <a:ext cx="2895600" cy="4762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effectLst/>
                <a:latin typeface="Arial" panose="020B0604020202020204" pitchFamily="34" charset="0"/>
              </a:defRPr>
            </a:lvl1pPr>
          </a:lstStyle>
          <a:p>
            <a:pPr>
              <a:defRPr/>
            </a:pPr>
            <a:endParaRPr lang="en-US" altLang="en-US"/>
          </a:p>
        </p:txBody>
      </p:sp>
      <p:sp>
        <p:nvSpPr>
          <p:cNvPr id="6" name="Rectangle 6"/>
          <p:cNvSpPr>
            <a:spLocks noGrp="1" noChangeArrowheads="1"/>
          </p:cNvSpPr>
          <p:nvPr>
            <p:ph type="sldNum" sz="quarter" idx="12"/>
          </p:nvPr>
        </p:nvSpPr>
        <p:spPr>
          <a:xfrm>
            <a:off x="6553200" y="6245225"/>
            <a:ext cx="2133600" cy="476250"/>
          </a:xfrm>
        </p:spPr>
        <p:txBody>
          <a:bodyPr/>
          <a:lstStyle>
            <a:lvl1pPr>
              <a:defRPr sz="1400" smtClean="0">
                <a:solidFill>
                  <a:schemeClr val="tx1"/>
                </a:solidFill>
                <a:latin typeface="Arial" panose="020B0604020202020204" pitchFamily="34" charset="0"/>
              </a:defRPr>
            </a:lvl1pPr>
          </a:lstStyle>
          <a:p>
            <a:pPr>
              <a:defRPr/>
            </a:pPr>
            <a:fld id="{8BF819C1-1D7E-4937-9521-E7060FABCA10}" type="slidenum">
              <a:rPr lang="en-US" altLang="en-US"/>
              <a:pPr>
                <a:defRPr/>
              </a:pPr>
              <a:t>‹#›</a:t>
            </a:fld>
            <a:endParaRPr lang="en-US" altLang="en-US"/>
          </a:p>
        </p:txBody>
      </p:sp>
    </p:spTree>
    <p:extLst>
      <p:ext uri="{BB962C8B-B14F-4D97-AF65-F5344CB8AC3E}">
        <p14:creationId xmlns:p14="http://schemas.microsoft.com/office/powerpoint/2010/main" val="2574155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DA8F8FF1-D198-43D1-B47C-78DC5B7DD6ED}" type="slidenum">
              <a:rPr lang="en-US" altLang="en-US"/>
              <a:pPr>
                <a:defRPr/>
              </a:pPr>
              <a:t>‹#›</a:t>
            </a:fld>
            <a:endParaRPr lang="en-US" altLang="en-US"/>
          </a:p>
        </p:txBody>
      </p:sp>
    </p:spTree>
    <p:extLst>
      <p:ext uri="{BB962C8B-B14F-4D97-AF65-F5344CB8AC3E}">
        <p14:creationId xmlns:p14="http://schemas.microsoft.com/office/powerpoint/2010/main" val="1023688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4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61245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042120DB-9057-4F13-AD7D-C91679F4C735}" type="slidenum">
              <a:rPr lang="en-US" altLang="en-US"/>
              <a:pPr>
                <a:defRPr/>
              </a:pPr>
              <a:t>‹#›</a:t>
            </a:fld>
            <a:endParaRPr lang="en-US" altLang="en-US"/>
          </a:p>
        </p:txBody>
      </p:sp>
    </p:spTree>
    <p:extLst>
      <p:ext uri="{BB962C8B-B14F-4D97-AF65-F5344CB8AC3E}">
        <p14:creationId xmlns:p14="http://schemas.microsoft.com/office/powerpoint/2010/main" val="202214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A713AF98-F2AA-411E-8937-17423F66A28E}" type="slidenum">
              <a:rPr lang="en-US" altLang="en-US"/>
              <a:pPr>
                <a:defRPr/>
              </a:pPr>
              <a:t>‹#›</a:t>
            </a:fld>
            <a:endParaRPr lang="en-US" altLang="en-US"/>
          </a:p>
        </p:txBody>
      </p:sp>
    </p:spTree>
    <p:extLst>
      <p:ext uri="{BB962C8B-B14F-4D97-AF65-F5344CB8AC3E}">
        <p14:creationId xmlns:p14="http://schemas.microsoft.com/office/powerpoint/2010/main" val="2704286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F02636B3-F9FD-4E90-9215-B1610BA0C580}" type="slidenum">
              <a:rPr lang="en-US" altLang="en-US"/>
              <a:pPr>
                <a:defRPr/>
              </a:pPr>
              <a:t>‹#›</a:t>
            </a:fld>
            <a:endParaRPr lang="en-US" altLang="en-US"/>
          </a:p>
        </p:txBody>
      </p:sp>
    </p:spTree>
    <p:extLst>
      <p:ext uri="{BB962C8B-B14F-4D97-AF65-F5344CB8AC3E}">
        <p14:creationId xmlns:p14="http://schemas.microsoft.com/office/powerpoint/2010/main" val="1927942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5613" y="1598613"/>
            <a:ext cx="4117975" cy="4525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5988" y="1598613"/>
            <a:ext cx="4119562" cy="4525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4C41BC15-6643-4D39-9C09-BF8D61E038A6}" type="slidenum">
              <a:rPr lang="en-US" altLang="en-US"/>
              <a:pPr>
                <a:defRPr/>
              </a:pPr>
              <a:t>‹#›</a:t>
            </a:fld>
            <a:endParaRPr lang="en-US" altLang="en-US"/>
          </a:p>
        </p:txBody>
      </p:sp>
    </p:spTree>
    <p:extLst>
      <p:ext uri="{BB962C8B-B14F-4D97-AF65-F5344CB8AC3E}">
        <p14:creationId xmlns:p14="http://schemas.microsoft.com/office/powerpoint/2010/main" val="393156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F0F4F28F-D2DA-4F32-BC69-2B17A45AD40C}" type="slidenum">
              <a:rPr lang="en-US" altLang="en-US"/>
              <a:pPr>
                <a:defRPr/>
              </a:pPr>
              <a:t>‹#›</a:t>
            </a:fld>
            <a:endParaRPr lang="en-US" altLang="en-US"/>
          </a:p>
        </p:txBody>
      </p:sp>
    </p:spTree>
    <p:extLst>
      <p:ext uri="{BB962C8B-B14F-4D97-AF65-F5344CB8AC3E}">
        <p14:creationId xmlns:p14="http://schemas.microsoft.com/office/powerpoint/2010/main" val="1018316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921002EB-D4C4-4C42-B458-36343B94202D}" type="slidenum">
              <a:rPr lang="en-US" altLang="en-US"/>
              <a:pPr>
                <a:defRPr/>
              </a:pPr>
              <a:t>‹#›</a:t>
            </a:fld>
            <a:endParaRPr lang="en-US" altLang="en-US"/>
          </a:p>
        </p:txBody>
      </p:sp>
    </p:spTree>
    <p:extLst>
      <p:ext uri="{BB962C8B-B14F-4D97-AF65-F5344CB8AC3E}">
        <p14:creationId xmlns:p14="http://schemas.microsoft.com/office/powerpoint/2010/main" val="2881262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6AF412B5-83D5-40A0-B7FB-BDEDD6FC4056}" type="slidenum">
              <a:rPr lang="en-US" altLang="en-US"/>
              <a:pPr>
                <a:defRPr/>
              </a:pPr>
              <a:t>‹#›</a:t>
            </a:fld>
            <a:endParaRPr lang="en-US" altLang="en-US"/>
          </a:p>
        </p:txBody>
      </p:sp>
    </p:spTree>
    <p:extLst>
      <p:ext uri="{BB962C8B-B14F-4D97-AF65-F5344CB8AC3E}">
        <p14:creationId xmlns:p14="http://schemas.microsoft.com/office/powerpoint/2010/main" val="4232505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1C5F50A-4F0D-45DD-A437-D0FA1FBAE01B}" type="slidenum">
              <a:rPr lang="en-US" altLang="en-US"/>
              <a:pPr>
                <a:defRPr/>
              </a:pPr>
              <a:t>‹#›</a:t>
            </a:fld>
            <a:endParaRPr lang="en-US" altLang="en-US"/>
          </a:p>
        </p:txBody>
      </p:sp>
    </p:spTree>
    <p:extLst>
      <p:ext uri="{BB962C8B-B14F-4D97-AF65-F5344CB8AC3E}">
        <p14:creationId xmlns:p14="http://schemas.microsoft.com/office/powerpoint/2010/main" val="1213737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8E198B6-6F52-4D26-91CD-7DEB2409B43D}" type="slidenum">
              <a:rPr lang="en-US" altLang="en-US"/>
              <a:pPr>
                <a:defRPr/>
              </a:pPr>
              <a:t>‹#›</a:t>
            </a:fld>
            <a:endParaRPr lang="en-US" altLang="en-US"/>
          </a:p>
        </p:txBody>
      </p:sp>
    </p:spTree>
    <p:extLst>
      <p:ext uri="{BB962C8B-B14F-4D97-AF65-F5344CB8AC3E}">
        <p14:creationId xmlns:p14="http://schemas.microsoft.com/office/powerpoint/2010/main" val="286451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4104" name="Rectangle 8"/>
          <p:cNvSpPr>
            <a:spLocks noChangeArrowheads="1"/>
          </p:cNvSpPr>
          <p:nvPr userDrawn="1"/>
        </p:nvSpPr>
        <p:spPr bwMode="auto">
          <a:xfrm>
            <a:off x="0" y="0"/>
            <a:ext cx="9144000" cy="1373188"/>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103" name="Rectangle 7"/>
          <p:cNvSpPr>
            <a:spLocks noChangeArrowheads="1"/>
          </p:cNvSpPr>
          <p:nvPr userDrawn="1"/>
        </p:nvSpPr>
        <p:spPr bwMode="auto">
          <a:xfrm>
            <a:off x="0" y="6237288"/>
            <a:ext cx="9144000" cy="646112"/>
          </a:xfrm>
          <a:prstGeom prst="rect">
            <a:avLst/>
          </a:prstGeom>
          <a:solidFill>
            <a:srgbClr val="A0352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en-US">
              <a:effectLst>
                <a:outerShdw blurRad="38100" dist="38100" dir="2700000" algn="tl">
                  <a:srgbClr val="000000">
                    <a:alpha val="43137"/>
                  </a:srgbClr>
                </a:outerShdw>
              </a:effectLst>
            </a:endParaRPr>
          </a:p>
        </p:txBody>
      </p:sp>
      <p:sp>
        <p:nvSpPr>
          <p:cNvPr id="4098" name="Rectangle 2"/>
          <p:cNvSpPr>
            <a:spLocks noGrp="1" noChangeArrowheads="1"/>
          </p:cNvSpPr>
          <p:nvPr>
            <p:ph type="title"/>
          </p:nvPr>
        </p:nvSpPr>
        <p:spPr bwMode="auto">
          <a:xfrm>
            <a:off x="0" y="0"/>
            <a:ext cx="9144000" cy="1330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p:cNvSpPr>
            <a:spLocks noGrp="1" noChangeArrowheads="1"/>
          </p:cNvSpPr>
          <p:nvPr>
            <p:ph type="body" idx="1"/>
          </p:nvPr>
        </p:nvSpPr>
        <p:spPr bwMode="auto">
          <a:xfrm>
            <a:off x="455613" y="1598613"/>
            <a:ext cx="8389937" cy="452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4102" name="Rectangle 6"/>
          <p:cNvSpPr>
            <a:spLocks noGrp="1" noChangeArrowheads="1"/>
          </p:cNvSpPr>
          <p:nvPr>
            <p:ph type="sldNum" sz="quarter" idx="4"/>
          </p:nvPr>
        </p:nvSpPr>
        <p:spPr bwMode="auto">
          <a:xfrm>
            <a:off x="6867525" y="63182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mtClean="0">
                <a:solidFill>
                  <a:schemeClr val="bg1"/>
                </a:solidFill>
                <a:effectLst/>
                <a:latin typeface="+mn-lt"/>
              </a:defRPr>
            </a:lvl1pPr>
          </a:lstStyle>
          <a:p>
            <a:pPr>
              <a:defRPr/>
            </a:pPr>
            <a:fld id="{8D6DD45D-8EBA-4E69-8D6C-CC6FBA38863A}" type="slidenum">
              <a:rPr lang="en-US" altLang="en-US"/>
              <a:pPr>
                <a:defRPr/>
              </a:pPr>
              <a:t>‹#›</a:t>
            </a:fld>
            <a:endParaRPr lang="en-US" altLang="en-US"/>
          </a:p>
        </p:txBody>
      </p:sp>
      <p:sp>
        <p:nvSpPr>
          <p:cNvPr id="1031" name="Rectangle 9"/>
          <p:cNvSpPr>
            <a:spLocks noChangeArrowheads="1"/>
          </p:cNvSpPr>
          <p:nvPr userDrawn="1"/>
        </p:nvSpPr>
        <p:spPr bwMode="auto">
          <a:xfrm>
            <a:off x="0" y="6583363"/>
            <a:ext cx="5527675" cy="293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r>
              <a:rPr lang="en-US" altLang="en-US" sz="700">
                <a:solidFill>
                  <a:schemeClr val="bg1"/>
                </a:solidFill>
                <a:latin typeface="Arial" panose="020B0604020202020204" pitchFamily="34" charset="0"/>
              </a:rPr>
              <a:t>© 2011 Cengage Learning. All Rights Reserved. May not be copied, scanned, or duplicated, in whole or in part, except for use as permitted in a license distributed with a certain product or service or otherwise on a password-protected website for classroom use.</a:t>
            </a:r>
          </a:p>
        </p:txBody>
      </p:sp>
      <p:sp>
        <p:nvSpPr>
          <p:cNvPr id="1032" name="Text Box 11"/>
          <p:cNvSpPr txBox="1">
            <a:spLocks noChangeArrowheads="1"/>
          </p:cNvSpPr>
          <p:nvPr userDrawn="1"/>
        </p:nvSpPr>
        <p:spPr bwMode="auto">
          <a:xfrm>
            <a:off x="0" y="6334125"/>
            <a:ext cx="52530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eaLnBrk="1" hangingPunct="1">
              <a:spcBef>
                <a:spcPct val="50000"/>
              </a:spcBef>
            </a:pPr>
            <a:r>
              <a:rPr lang="en-US" altLang="en-US" sz="1000">
                <a:solidFill>
                  <a:schemeClr val="bg1"/>
                </a:solidFill>
                <a:latin typeface="Arial" panose="020B0604020202020204" pitchFamily="34" charset="0"/>
              </a:rPr>
              <a:t>Twomey-Jennings, </a:t>
            </a:r>
            <a:r>
              <a:rPr lang="en-US" altLang="en-US" sz="1000" i="1">
                <a:solidFill>
                  <a:schemeClr val="bg1"/>
                </a:solidFill>
                <a:latin typeface="Arial" panose="020B0604020202020204" pitchFamily="34" charset="0"/>
              </a:rPr>
              <a:t>Anderson’s Business Law and the Legal Environment, 21</a:t>
            </a:r>
            <a:r>
              <a:rPr lang="en-US" altLang="en-US" sz="1000" i="1" baseline="30000">
                <a:solidFill>
                  <a:schemeClr val="bg1"/>
                </a:solidFill>
                <a:latin typeface="Arial" panose="020B0604020202020204" pitchFamily="34" charset="0"/>
              </a:rPr>
              <a:t>st</a:t>
            </a:r>
            <a:r>
              <a:rPr lang="en-US" altLang="en-US" sz="1000" i="1">
                <a:solidFill>
                  <a:schemeClr val="bg1"/>
                </a:solidFill>
                <a:latin typeface="Arial" panose="020B0604020202020204" pitchFamily="34" charset="0"/>
              </a:rPr>
              <a:t> Ed.</a:t>
            </a:r>
          </a:p>
        </p:txBody>
      </p:sp>
    </p:spTree>
  </p:cSld>
  <p:clrMap bg1="lt1" tx1="dk1" bg2="lt2" tx2="dk2" accent1="accent1" accent2="accent2" accent3="accent3" accent4="accent4" accent5="accent5" accent6="accent6" hlink="hlink" folHlink="folHlink"/>
  <p:sldLayoutIdLst>
    <p:sldLayoutId id="2147483673"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blinds(horizontal)">
                                      <p:cBhvr>
                                        <p:cTn id="7" dur="500"/>
                                        <p:tgtEl>
                                          <p:spTgt spid="409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4099">
                                            <p:txEl>
                                              <p:pRg st="1" end="1"/>
                                            </p:txEl>
                                          </p:spTgt>
                                        </p:tgtEl>
                                        <p:attrNameLst>
                                          <p:attrName>style.visibility</p:attrName>
                                        </p:attrNameLst>
                                      </p:cBhvr>
                                      <p:to>
                                        <p:strVal val="visible"/>
                                      </p:to>
                                    </p:set>
                                    <p:animEffect transition="in" filter="blinds(horizontal)">
                                      <p:cBhvr>
                                        <p:cTn id="10" dur="500"/>
                                        <p:tgtEl>
                                          <p:spTgt spid="409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animEffect transition="in" filter="blinds(horizontal)">
                                      <p:cBhvr>
                                        <p:cTn id="13" dur="500"/>
                                        <p:tgtEl>
                                          <p:spTgt spid="40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3" presetClass="entr" presetSubtype="10" fill="hold" nodeType="click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blinds(horizontal)">
                      <p:cBhvr>
                        <p:cTn dur="500"/>
                        <p:tgtEl>
                          <p:spTgt spid="4099"/>
                        </p:tgtEl>
                      </p:cBhvr>
                    </p:animEffect>
                  </p:childTnLst>
                </p:cTn>
              </p:par>
            </p:tnLst>
          </p:tmpl>
        </p:tmplLst>
      </p:bldP>
    </p:bldLst>
  </p:timing>
  <p:hf hdr="0" ftr="0" dt="0"/>
  <p:txStyles>
    <p:titleStyle>
      <a:lvl1pPr algn="ctr" rtl="0" eaLnBrk="0" fontAlgn="base" hangingPunct="0">
        <a:lnSpc>
          <a:spcPct val="90000"/>
        </a:lnSpc>
        <a:spcBef>
          <a:spcPct val="0"/>
        </a:spcBef>
        <a:spcAft>
          <a:spcPct val="0"/>
        </a:spcAft>
        <a:defRPr sz="4400" kern="1200">
          <a:solidFill>
            <a:schemeClr val="bg1"/>
          </a:solidFill>
          <a:effectLst>
            <a:outerShdw blurRad="38100" dist="38100" dir="2700000" algn="tl">
              <a:srgbClr val="00000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bg1"/>
          </a:solidFill>
          <a:effectLst>
            <a:outerShdw blurRad="38100" dist="38100" dir="2700000" algn="tl">
              <a:srgbClr val="000000"/>
            </a:outerShdw>
          </a:effectLst>
          <a:latin typeface="Impact" panose="020B0806030902050204" pitchFamily="34" charset="0"/>
          <a:cs typeface="Arial" panose="020B0604020202020204" pitchFamily="34" charset="0"/>
        </a:defRPr>
      </a:lvl9pPr>
    </p:titleStyle>
    <p:bodyStyle>
      <a:lvl1pPr marL="576263" indent="-576263" algn="l" defTabSz="685800" rtl="0" eaLnBrk="0" fontAlgn="base" hangingPunct="0">
        <a:spcBef>
          <a:spcPct val="10000"/>
        </a:spcBef>
        <a:spcAft>
          <a:spcPct val="0"/>
        </a:spcAft>
        <a:buClr>
          <a:schemeClr val="bg1"/>
        </a:buClr>
        <a:buAutoNum type="arabicPeriod"/>
        <a:defRPr sz="3200" kern="1200">
          <a:solidFill>
            <a:schemeClr val="bg1"/>
          </a:solidFill>
          <a:effectLst>
            <a:outerShdw blurRad="38100" dist="38100" dir="2700000" algn="tl">
              <a:srgbClr val="000000"/>
            </a:outerShdw>
          </a:effectLst>
          <a:latin typeface="+mn-lt"/>
          <a:ea typeface="+mn-ea"/>
          <a:cs typeface="+mn-cs"/>
        </a:defRPr>
      </a:lvl1pPr>
      <a:lvl2pPr marL="1250950" indent="-560388" algn="l" defTabSz="685800" rtl="0" eaLnBrk="0" fontAlgn="base" hangingPunct="0">
        <a:spcBef>
          <a:spcPct val="10000"/>
        </a:spcBef>
        <a:spcAft>
          <a:spcPct val="0"/>
        </a:spcAft>
        <a:buAutoNum type="alphaUcPeriod"/>
        <a:defRPr sz="2800" kern="1200">
          <a:solidFill>
            <a:schemeClr val="bg1"/>
          </a:solidFill>
          <a:effectLst>
            <a:outerShdw blurRad="38100" dist="38100" dir="2700000" algn="tl">
              <a:srgbClr val="000000"/>
            </a:outerShdw>
          </a:effectLst>
          <a:latin typeface="Tahoma" panose="020B0604030504040204" pitchFamily="34" charset="0"/>
          <a:ea typeface="+mn-ea"/>
          <a:cs typeface="+mn-cs"/>
        </a:defRPr>
      </a:lvl2pPr>
      <a:lvl3pPr marL="1784350" indent="-419100" algn="l" defTabSz="685800" rtl="0" eaLnBrk="0" fontAlgn="base" hangingPunct="0">
        <a:spcBef>
          <a:spcPct val="10000"/>
        </a:spcBef>
        <a:spcAft>
          <a:spcPct val="0"/>
        </a:spcAft>
        <a:buAutoNum type="arabicPeriod"/>
        <a:defRPr sz="2400" kern="1200">
          <a:solidFill>
            <a:schemeClr val="bg1"/>
          </a:solidFill>
          <a:effectLst>
            <a:outerShdw blurRad="38100" dist="38100" dir="2700000" algn="tl">
              <a:srgbClr val="000000"/>
            </a:outerShdw>
          </a:effectLst>
          <a:latin typeface="Arial" panose="020B0604020202020204" pitchFamily="34" charset="0"/>
          <a:ea typeface="+mn-ea"/>
          <a:cs typeface="+mn-cs"/>
        </a:defRPr>
      </a:lvl3pPr>
      <a:lvl4pPr marL="23114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4pPr>
      <a:lvl5pPr marL="2806700" indent="-381000" algn="l" defTabSz="685800" rtl="0" eaLnBrk="0" fontAlgn="base" hangingPunct="0">
        <a:spcBef>
          <a:spcPct val="20000"/>
        </a:spcBef>
        <a:spcAft>
          <a:spcPct val="0"/>
        </a:spcAft>
        <a:buChar char="»"/>
        <a:defRPr sz="2000" kern="1200">
          <a:solidFill>
            <a:schemeClr val="bg1"/>
          </a:solidFill>
          <a:effectLst>
            <a:outerShdw blurRad="38100" dist="38100" dir="2700000" algn="tl">
              <a:srgbClr val="000000"/>
            </a:outerShdw>
          </a:effectLst>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a:t>
            </a:r>
            <a:r>
              <a:rPr lang="en-US" sz="3200" b="1" kern="0" dirty="0" smtClean="0">
                <a:solidFill>
                  <a:srgbClr val="FFFF00"/>
                </a:solidFill>
                <a:latin typeface="+mn-lt"/>
              </a:rPr>
              <a:t>Eight </a:t>
            </a:r>
            <a:r>
              <a:rPr lang="en-US" sz="3200" b="1" kern="0" dirty="0">
                <a:solidFill>
                  <a:srgbClr val="FFFF00"/>
                </a:solidFill>
                <a:latin typeface="+mn-lt"/>
              </a:rPr>
              <a:t>B</a:t>
            </a:r>
            <a:r>
              <a:rPr lang="en-US" sz="3200" b="1" kern="0" dirty="0" smtClean="0">
                <a:solidFill>
                  <a:srgbClr val="FFFF00"/>
                </a:solidFill>
                <a:latin typeface="+mn-lt"/>
              </a:rPr>
              <a:t>:</a:t>
            </a:r>
            <a:endParaRPr lang="en-US" sz="3200" b="1" kern="0" dirty="0">
              <a:solidFill>
                <a:srgbClr val="FFFF00"/>
              </a:solidFill>
              <a:latin typeface="+mn-lt"/>
            </a:endParaRPr>
          </a:p>
          <a:p>
            <a:pPr marL="342889" indent="-342889" algn="ctr">
              <a:spcBef>
                <a:spcPct val="20000"/>
              </a:spcBef>
              <a:defRPr/>
            </a:pPr>
            <a:r>
              <a:rPr lang="en-US" sz="3200" b="1" kern="0" dirty="0" smtClean="0">
                <a:solidFill>
                  <a:srgbClr val="FFFF00"/>
                </a:solidFill>
                <a:latin typeface="+mn-lt"/>
              </a:rPr>
              <a:t>Assignments</a:t>
            </a:r>
            <a:endParaRPr lang="en-US" sz="3200" b="1" kern="0" dirty="0">
              <a:solidFill>
                <a:srgbClr val="FFFF00"/>
              </a:solidFill>
              <a:latin typeface="+mn-lt"/>
            </a:endParaRPr>
          </a:p>
        </p:txBody>
      </p:sp>
      <p:pic>
        <p:nvPicPr>
          <p:cNvPr id="3" name="Picture 2"/>
          <p:cNvPicPr>
            <a:picLocks noChangeAspect="1"/>
          </p:cNvPicPr>
          <p:nvPr/>
        </p:nvPicPr>
        <p:blipFill>
          <a:blip r:embed="rId2"/>
          <a:stretch>
            <a:fillRect/>
          </a:stretch>
        </p:blipFill>
        <p:spPr>
          <a:xfrm>
            <a:off x="2976562" y="2328862"/>
            <a:ext cx="3190875" cy="220027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8483" y="314762"/>
            <a:ext cx="3025146" cy="638557"/>
          </a:xfrm>
          <a:prstGeom prst="rect">
            <a:avLst/>
          </a:prstGeom>
        </p:spPr>
      </p:pic>
    </p:spTree>
    <p:extLst>
      <p:ext uri="{BB962C8B-B14F-4D97-AF65-F5344CB8AC3E}">
        <p14:creationId xmlns:p14="http://schemas.microsoft.com/office/powerpoint/2010/main" val="3997786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05773"/>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Third Parties and Assignments</a:t>
            </a:r>
            <a:endParaRPr lang="en-US" sz="3600" b="1" dirty="0">
              <a:solidFill>
                <a:srgbClr val="0308C9"/>
              </a:solidFill>
            </a:endParaRPr>
          </a:p>
          <a:p>
            <a:pPr marL="342900" indent="-342900" algn="ctr">
              <a:spcBef>
                <a:spcPts val="0"/>
              </a:spcBef>
              <a:defRPr/>
            </a:pPr>
            <a:r>
              <a:rPr lang="en-US" sz="2400" b="1" i="1" dirty="0" smtClean="0">
                <a:solidFill>
                  <a:srgbClr val="006600"/>
                </a:solidFill>
              </a:rPr>
              <a:t>Assignment and Delegation - Basic Concepts / Terms</a:t>
            </a:r>
            <a:endParaRPr lang="en-US" sz="2400" b="1" i="1" dirty="0">
              <a:solidFill>
                <a:srgbClr val="006600"/>
              </a:solidFill>
            </a:endParaRPr>
          </a:p>
          <a:p>
            <a:pPr algn="just"/>
            <a:endParaRPr lang="en-US" sz="500" b="1" i="1" dirty="0" smtClean="0">
              <a:solidFill>
                <a:srgbClr val="C00000"/>
              </a:solidFill>
            </a:endParaRPr>
          </a:p>
          <a:p>
            <a:pPr algn="just">
              <a:lnSpc>
                <a:spcPct val="90000"/>
              </a:lnSpc>
            </a:pPr>
            <a:r>
              <a:rPr lang="en-US" sz="1600" b="1" i="1" dirty="0" smtClean="0">
                <a:solidFill>
                  <a:srgbClr val="C00000"/>
                </a:solidFill>
              </a:rPr>
              <a:t>Basic Concept and Terminology:</a:t>
            </a:r>
            <a:r>
              <a:rPr lang="en-US" sz="1600" dirty="0" smtClean="0"/>
              <a:t> Assignment and delegation is </a:t>
            </a:r>
            <a:r>
              <a:rPr lang="en-US" sz="1600" dirty="0"/>
              <a:t>concerned with cases in which the parties to a contract intend</a:t>
            </a:r>
            <a:r>
              <a:rPr lang="en-US" sz="1600" dirty="0" smtClean="0"/>
              <a:t>, at </a:t>
            </a:r>
            <a:r>
              <a:rPr lang="en-US" sz="1600" dirty="0"/>
              <a:t>the time of entering it, to confer an enforceable benefit on someone who </a:t>
            </a:r>
            <a:r>
              <a:rPr lang="en-US" sz="1600" dirty="0" smtClean="0"/>
              <a:t>is not </a:t>
            </a:r>
            <a:r>
              <a:rPr lang="en-US" sz="1600" dirty="0"/>
              <a:t>a party to the contract. </a:t>
            </a:r>
            <a:r>
              <a:rPr lang="en-US" sz="1600" dirty="0" smtClean="0"/>
              <a:t> This is </a:t>
            </a:r>
            <a:r>
              <a:rPr lang="en-US" sz="1600" dirty="0"/>
              <a:t>very different </a:t>
            </a:r>
            <a:r>
              <a:rPr lang="en-US" sz="1600" dirty="0" smtClean="0"/>
              <a:t>from that </a:t>
            </a:r>
            <a:r>
              <a:rPr lang="en-US" sz="1600" dirty="0"/>
              <a:t>of a third-party beneficiary. </a:t>
            </a:r>
            <a:endParaRPr lang="en-US" sz="1600" dirty="0" smtClean="0"/>
          </a:p>
          <a:p>
            <a:pPr>
              <a:lnSpc>
                <a:spcPct val="90000"/>
              </a:lnSpc>
            </a:pPr>
            <a:endParaRPr lang="en-US" sz="500" b="1" i="1" dirty="0" smtClean="0">
              <a:solidFill>
                <a:srgbClr val="0308C9"/>
              </a:solidFill>
            </a:endParaRPr>
          </a:p>
          <a:p>
            <a:pPr algn="just">
              <a:lnSpc>
                <a:spcPct val="90000"/>
              </a:lnSpc>
            </a:pPr>
            <a:r>
              <a:rPr lang="en-US" sz="1400" b="1" i="1" dirty="0" smtClean="0">
                <a:solidFill>
                  <a:srgbClr val="0308C9"/>
                </a:solidFill>
              </a:rPr>
              <a:t>What is Assignment and Delegation:</a:t>
            </a:r>
            <a:r>
              <a:rPr lang="en-US" sz="1400" dirty="0" smtClean="0"/>
              <a:t> Assignment and delegation involves </a:t>
            </a:r>
            <a:r>
              <a:rPr lang="en-US" sz="1400" dirty="0"/>
              <a:t>a decision made by one of the parties, after </a:t>
            </a:r>
            <a:r>
              <a:rPr lang="en-US" sz="1400" dirty="0" smtClean="0"/>
              <a:t>the contract </a:t>
            </a:r>
            <a:r>
              <a:rPr lang="en-US" sz="1400" dirty="0"/>
              <a:t>has been entered, to transfer his rights, or his duties, or both to </a:t>
            </a:r>
            <a:r>
              <a:rPr lang="en-US" sz="1400" dirty="0" smtClean="0"/>
              <a:t>a third </a:t>
            </a:r>
            <a:r>
              <a:rPr lang="en-US" sz="1400" dirty="0"/>
              <a:t>party. Assignment and delegation are only possible once a contract </a:t>
            </a:r>
            <a:r>
              <a:rPr lang="en-US" sz="1400" dirty="0" smtClean="0"/>
              <a:t>has </a:t>
            </a:r>
            <a:r>
              <a:rPr lang="en-US" sz="1400" dirty="0"/>
              <a:t>been made and those rights and obligations have come into existence</a:t>
            </a:r>
            <a:r>
              <a:rPr lang="en-US" sz="1400" dirty="0" smtClean="0"/>
              <a:t>.</a:t>
            </a:r>
          </a:p>
          <a:p>
            <a:pPr>
              <a:lnSpc>
                <a:spcPct val="90000"/>
              </a:lnSpc>
            </a:pPr>
            <a:r>
              <a:rPr lang="en-US" sz="500" dirty="0" smtClean="0"/>
              <a:t> </a:t>
            </a:r>
          </a:p>
          <a:p>
            <a:pPr algn="just">
              <a:lnSpc>
                <a:spcPct val="90000"/>
              </a:lnSpc>
            </a:pPr>
            <a:r>
              <a:rPr lang="en-US" sz="1400" b="1" i="1" dirty="0" smtClean="0">
                <a:solidFill>
                  <a:srgbClr val="0308C9"/>
                </a:solidFill>
              </a:rPr>
              <a:t>The Rule: </a:t>
            </a:r>
            <a:r>
              <a:rPr lang="en-US" sz="1400" dirty="0" smtClean="0"/>
              <a:t>The well-established </a:t>
            </a:r>
            <a:r>
              <a:rPr lang="en-US" sz="1400" dirty="0"/>
              <a:t>general rule, </a:t>
            </a:r>
            <a:r>
              <a:rPr lang="en-US" sz="1400" dirty="0" smtClean="0"/>
              <a:t>is </a:t>
            </a:r>
            <a:r>
              <a:rPr lang="en-US" sz="1400" dirty="0"/>
              <a:t>that unless a contract specifically prohibits a party </a:t>
            </a:r>
            <a:r>
              <a:rPr lang="en-US" sz="1400" dirty="0" smtClean="0"/>
              <a:t>from transferring their </a:t>
            </a:r>
            <a:r>
              <a:rPr lang="en-US" sz="1400" dirty="0"/>
              <a:t>rights </a:t>
            </a:r>
            <a:r>
              <a:rPr lang="en-US" sz="1400" dirty="0" smtClean="0"/>
              <a:t>acquired, </a:t>
            </a:r>
            <a:r>
              <a:rPr lang="en-US" sz="1400" dirty="0"/>
              <a:t>and duties assumed </a:t>
            </a:r>
            <a:r>
              <a:rPr lang="en-US" sz="1400" dirty="0" smtClean="0"/>
              <a:t>thereunder, </a:t>
            </a:r>
            <a:r>
              <a:rPr lang="en-US" sz="1400" dirty="0"/>
              <a:t>or the nature </a:t>
            </a:r>
            <a:r>
              <a:rPr lang="en-US" sz="1400" dirty="0" smtClean="0"/>
              <a:t>of the </a:t>
            </a:r>
            <a:r>
              <a:rPr lang="en-US" sz="1400" dirty="0"/>
              <a:t>contract is such that the transfer would impair the other party’s </a:t>
            </a:r>
            <a:r>
              <a:rPr lang="en-US" sz="1400" dirty="0" smtClean="0"/>
              <a:t>reasonable expectations, </a:t>
            </a:r>
            <a:r>
              <a:rPr lang="en-US" sz="1400" dirty="0"/>
              <a:t>or would offend public policy, a party has the power </a:t>
            </a:r>
            <a:r>
              <a:rPr lang="en-US" sz="1400" dirty="0" smtClean="0"/>
              <a:t>and ability to transfer contractual </a:t>
            </a:r>
            <a:r>
              <a:rPr lang="en-US" sz="1400" dirty="0"/>
              <a:t>rights and </a:t>
            </a:r>
            <a:r>
              <a:rPr lang="en-US" sz="1400" dirty="0" smtClean="0"/>
              <a:t>obligations to another third person.</a:t>
            </a:r>
          </a:p>
          <a:p>
            <a:pPr algn="just">
              <a:lnSpc>
                <a:spcPct val="90000"/>
              </a:lnSpc>
            </a:pPr>
            <a:endParaRPr lang="en-US" sz="500" dirty="0"/>
          </a:p>
          <a:p>
            <a:pPr algn="just">
              <a:lnSpc>
                <a:spcPct val="90000"/>
              </a:lnSpc>
            </a:pPr>
            <a:r>
              <a:rPr lang="en-US" sz="1400" b="1" i="1" dirty="0" smtClean="0">
                <a:solidFill>
                  <a:srgbClr val="0308C9"/>
                </a:solidFill>
              </a:rPr>
              <a:t>Rights vs. Duties: </a:t>
            </a:r>
            <a:r>
              <a:rPr lang="en-US" sz="1400" dirty="0"/>
              <a:t>The transfer of rights is called an assignment, and </a:t>
            </a:r>
            <a:r>
              <a:rPr lang="en-US" sz="1400" dirty="0" smtClean="0"/>
              <a:t>the transfer </a:t>
            </a:r>
            <a:r>
              <a:rPr lang="en-US" sz="1400" dirty="0"/>
              <a:t>of duties is a delegation. </a:t>
            </a:r>
            <a:endParaRPr lang="en-US" sz="1400" dirty="0" smtClean="0"/>
          </a:p>
          <a:p>
            <a:pPr marL="233363" algn="just">
              <a:lnSpc>
                <a:spcPct val="90000"/>
              </a:lnSpc>
            </a:pPr>
            <a:r>
              <a:rPr lang="en-US" sz="1200" b="1" i="1" dirty="0" err="1" smtClean="0">
                <a:solidFill>
                  <a:srgbClr val="C00000"/>
                </a:solidFill>
              </a:rPr>
              <a:t>Obligee</a:t>
            </a:r>
            <a:r>
              <a:rPr lang="en-US" sz="1200" b="1" i="1" dirty="0" smtClean="0">
                <a:solidFill>
                  <a:srgbClr val="C00000"/>
                </a:solidFill>
              </a:rPr>
              <a:t> and Assignor: </a:t>
            </a:r>
            <a:r>
              <a:rPr lang="en-US" sz="1200" dirty="0" smtClean="0"/>
              <a:t>The </a:t>
            </a:r>
            <a:r>
              <a:rPr lang="en-US" sz="1200" dirty="0"/>
              <a:t>person who assigns a contractual </a:t>
            </a:r>
            <a:r>
              <a:rPr lang="en-US" sz="1200" dirty="0" smtClean="0"/>
              <a:t>right is </a:t>
            </a:r>
            <a:r>
              <a:rPr lang="en-US" sz="1200" dirty="0"/>
              <a:t>the </a:t>
            </a:r>
            <a:r>
              <a:rPr lang="en-US" sz="1200" dirty="0" err="1" smtClean="0"/>
              <a:t>obligee</a:t>
            </a:r>
            <a:r>
              <a:rPr lang="en-US" sz="1200" dirty="0" smtClean="0"/>
              <a:t>, </a:t>
            </a:r>
            <a:r>
              <a:rPr lang="en-US" sz="1200" dirty="0"/>
              <a:t>and becomes the assignor</a:t>
            </a:r>
            <a:r>
              <a:rPr lang="en-US" sz="1200" dirty="0" smtClean="0"/>
              <a:t>.</a:t>
            </a:r>
          </a:p>
          <a:p>
            <a:pPr marL="233363" algn="just">
              <a:lnSpc>
                <a:spcPct val="90000"/>
              </a:lnSpc>
            </a:pPr>
            <a:r>
              <a:rPr lang="en-US" sz="500" dirty="0" smtClean="0"/>
              <a:t> </a:t>
            </a:r>
          </a:p>
          <a:p>
            <a:pPr marL="233363" algn="just">
              <a:lnSpc>
                <a:spcPct val="90000"/>
              </a:lnSpc>
            </a:pPr>
            <a:r>
              <a:rPr lang="en-US" sz="1200" b="1" i="1" dirty="0" smtClean="0">
                <a:solidFill>
                  <a:srgbClr val="C00000"/>
                </a:solidFill>
              </a:rPr>
              <a:t>Assignee: </a:t>
            </a:r>
            <a:r>
              <a:rPr lang="en-US" sz="1200" dirty="0" smtClean="0"/>
              <a:t>The </a:t>
            </a:r>
            <a:r>
              <a:rPr lang="en-US" sz="1200" dirty="0"/>
              <a:t>person </a:t>
            </a:r>
            <a:r>
              <a:rPr lang="en-US" sz="1200" dirty="0" smtClean="0"/>
              <a:t>to whom the contractual right </a:t>
            </a:r>
            <a:r>
              <a:rPr lang="en-US" sz="1200" dirty="0"/>
              <a:t>is assigned is </a:t>
            </a:r>
            <a:r>
              <a:rPr lang="en-US" sz="1200" dirty="0" smtClean="0"/>
              <a:t>known as the assignee.</a:t>
            </a:r>
          </a:p>
          <a:p>
            <a:pPr marL="233363" algn="just">
              <a:lnSpc>
                <a:spcPct val="90000"/>
              </a:lnSpc>
            </a:pPr>
            <a:endParaRPr lang="en-US" sz="500" dirty="0"/>
          </a:p>
          <a:p>
            <a:pPr marL="233363" algn="just">
              <a:lnSpc>
                <a:spcPct val="90000"/>
              </a:lnSpc>
            </a:pPr>
            <a:r>
              <a:rPr lang="en-US" sz="1200" b="1" i="1" dirty="0" smtClean="0">
                <a:solidFill>
                  <a:srgbClr val="C00000"/>
                </a:solidFill>
              </a:rPr>
              <a:t>Obligor and Delegator:</a:t>
            </a:r>
            <a:r>
              <a:rPr lang="en-US" sz="1200" dirty="0" smtClean="0"/>
              <a:t> The person </a:t>
            </a:r>
            <a:r>
              <a:rPr lang="en-US" sz="1200" dirty="0"/>
              <a:t>who delegates their contractual duty is the obligor, and becomes the </a:t>
            </a:r>
            <a:r>
              <a:rPr lang="en-US" sz="1200" dirty="0" smtClean="0"/>
              <a:t>delegator.</a:t>
            </a:r>
          </a:p>
          <a:p>
            <a:pPr marL="233363" algn="just">
              <a:lnSpc>
                <a:spcPct val="90000"/>
              </a:lnSpc>
            </a:pPr>
            <a:r>
              <a:rPr lang="en-US" sz="500" dirty="0" smtClean="0"/>
              <a:t> </a:t>
            </a:r>
            <a:endParaRPr lang="en-US" sz="500" b="1" i="1" dirty="0" smtClean="0">
              <a:solidFill>
                <a:srgbClr val="C00000"/>
              </a:solidFill>
            </a:endParaRPr>
          </a:p>
          <a:p>
            <a:pPr marL="233363" algn="just">
              <a:lnSpc>
                <a:spcPct val="90000"/>
              </a:lnSpc>
            </a:pPr>
            <a:r>
              <a:rPr lang="en-US" sz="1200" b="1" i="1" dirty="0" smtClean="0">
                <a:solidFill>
                  <a:srgbClr val="C00000"/>
                </a:solidFill>
              </a:rPr>
              <a:t>Delegate:</a:t>
            </a:r>
            <a:r>
              <a:rPr lang="en-US" sz="1200" dirty="0" smtClean="0"/>
              <a:t> The </a:t>
            </a:r>
            <a:r>
              <a:rPr lang="en-US" sz="1200" dirty="0"/>
              <a:t>person </a:t>
            </a:r>
            <a:r>
              <a:rPr lang="en-US" sz="1200" dirty="0" smtClean="0"/>
              <a:t>to whom the duty is delegated is known as the delegate</a:t>
            </a:r>
            <a:r>
              <a:rPr lang="en-US" sz="1200" dirty="0"/>
              <a:t>. </a:t>
            </a:r>
            <a:endParaRPr lang="en-US" sz="1200" dirty="0" smtClean="0"/>
          </a:p>
          <a:p>
            <a:pPr marL="233363" algn="just">
              <a:lnSpc>
                <a:spcPct val="90000"/>
              </a:lnSpc>
            </a:pPr>
            <a:endParaRPr lang="en-US" sz="1200" dirty="0"/>
          </a:p>
          <a:p>
            <a:pPr algn="just">
              <a:lnSpc>
                <a:spcPct val="90000"/>
              </a:lnSpc>
            </a:pPr>
            <a:r>
              <a:rPr lang="en-US" sz="1400" b="1" i="1" dirty="0">
                <a:solidFill>
                  <a:srgbClr val="0308C9"/>
                </a:solidFill>
              </a:rPr>
              <a:t>Rights of </a:t>
            </a:r>
            <a:r>
              <a:rPr lang="en-US" sz="1400" b="1" i="1" dirty="0" smtClean="0">
                <a:solidFill>
                  <a:srgbClr val="0308C9"/>
                </a:solidFill>
              </a:rPr>
              <a:t>Assignee: </a:t>
            </a:r>
            <a:r>
              <a:rPr lang="en-US" sz="1400" dirty="0" smtClean="0"/>
              <a:t>Unless </a:t>
            </a:r>
            <a:r>
              <a:rPr lang="en-US" sz="1400" dirty="0"/>
              <a:t>restricted by the terms of the assignment or applicable law, the assignee acquires </a:t>
            </a:r>
            <a:r>
              <a:rPr lang="en-US" sz="1400" dirty="0" smtClean="0"/>
              <a:t>all the </a:t>
            </a:r>
            <a:r>
              <a:rPr lang="en-US" sz="1400" dirty="0"/>
              <a:t>rights of the assignor</a:t>
            </a:r>
            <a:r>
              <a:rPr lang="en-US" sz="1400" dirty="0" smtClean="0"/>
              <a:t>.  An </a:t>
            </a:r>
            <a:r>
              <a:rPr lang="en-US" sz="1400" dirty="0"/>
              <a:t>assignee stands exactly in the position of the assignor. </a:t>
            </a:r>
            <a:r>
              <a:rPr lang="en-US" sz="1400" dirty="0" smtClean="0"/>
              <a:t>  The </a:t>
            </a:r>
            <a:r>
              <a:rPr lang="en-US" sz="1400" dirty="0"/>
              <a:t>assignee’s rights are </a:t>
            </a:r>
            <a:r>
              <a:rPr lang="en-US" sz="1400" dirty="0" smtClean="0"/>
              <a:t>no more </a:t>
            </a:r>
            <a:r>
              <a:rPr lang="en-US" sz="1400" dirty="0"/>
              <a:t>or less than those of the assignor. </a:t>
            </a:r>
            <a:r>
              <a:rPr lang="en-US" sz="1400" dirty="0" smtClean="0"/>
              <a:t> If </a:t>
            </a:r>
            <a:r>
              <a:rPr lang="en-US" sz="1400" dirty="0"/>
              <a:t>the assigned right to payment is subject to </a:t>
            </a:r>
            <a:r>
              <a:rPr lang="en-US" sz="1400" dirty="0" smtClean="0"/>
              <a:t>a condition </a:t>
            </a:r>
            <a:r>
              <a:rPr lang="en-US" sz="1400" dirty="0"/>
              <a:t>precedent, that same condition exists for the assignee.</a:t>
            </a:r>
            <a:endParaRPr lang="en-US" sz="1400" dirty="0" smtClean="0"/>
          </a:p>
        </p:txBody>
      </p:sp>
    </p:spTree>
    <p:extLst>
      <p:ext uri="{BB962C8B-B14F-4D97-AF65-F5344CB8AC3E}">
        <p14:creationId xmlns:p14="http://schemas.microsoft.com/office/powerpoint/2010/main" val="3962121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4000" b="1" i="1" dirty="0" smtClean="0">
                <a:solidFill>
                  <a:srgbClr val="0308C9"/>
                </a:solidFill>
              </a:rPr>
              <a:t>Third Parties and Assignments</a:t>
            </a:r>
          </a:p>
          <a:p>
            <a:pPr marL="342900" indent="-342900" algn="ctr">
              <a:lnSpc>
                <a:spcPct val="120000"/>
              </a:lnSpc>
              <a:spcBef>
                <a:spcPts val="0"/>
              </a:spcBef>
              <a:defRPr/>
            </a:pPr>
            <a:r>
              <a:rPr lang="en-US" sz="2700" b="1" i="1" dirty="0" smtClean="0">
                <a:solidFill>
                  <a:srgbClr val="008000"/>
                </a:solidFill>
              </a:rPr>
              <a:t>Assignments – Form and Notice</a:t>
            </a:r>
            <a:endParaRPr lang="en-US" sz="27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11</a:t>
            </a:fld>
            <a:endParaRPr lang="en-US" dirty="0"/>
          </a:p>
        </p:txBody>
      </p:sp>
    </p:spTree>
    <p:extLst>
      <p:ext uri="{BB962C8B-B14F-4D97-AF65-F5344CB8AC3E}">
        <p14:creationId xmlns:p14="http://schemas.microsoft.com/office/powerpoint/2010/main" val="3519734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62643"/>
            <a:ext cx="8382000" cy="5808453"/>
          </a:xfrm>
          <a:prstGeom prst="rect">
            <a:avLst/>
          </a:prstGeom>
          <a:noFill/>
          <a:ln w="9525">
            <a:noFill/>
            <a:miter lim="800000"/>
            <a:headEnd/>
            <a:tailEnd/>
          </a:ln>
        </p:spPr>
        <p:txBody>
          <a:bodyPr/>
          <a:lstStyle/>
          <a:p>
            <a:pPr marL="342900" indent="-342900" algn="ctr">
              <a:spcBef>
                <a:spcPts val="0"/>
              </a:spcBef>
              <a:defRPr/>
            </a:pPr>
            <a:r>
              <a:rPr lang="en-US" sz="3600" b="1" dirty="0" smtClean="0">
                <a:solidFill>
                  <a:srgbClr val="0308C9"/>
                </a:solidFill>
              </a:rPr>
              <a:t>Third Parties and Assignments</a:t>
            </a:r>
            <a:endParaRPr lang="en-US" sz="3600" b="1" dirty="0">
              <a:solidFill>
                <a:srgbClr val="0308C9"/>
              </a:solidFill>
            </a:endParaRPr>
          </a:p>
          <a:p>
            <a:pPr marL="342900" indent="-342900" algn="ctr">
              <a:spcBef>
                <a:spcPts val="0"/>
              </a:spcBef>
              <a:defRPr/>
            </a:pPr>
            <a:r>
              <a:rPr lang="en-US" sz="2400" b="1" i="1" dirty="0" smtClean="0">
                <a:solidFill>
                  <a:srgbClr val="008000"/>
                </a:solidFill>
              </a:rPr>
              <a:t>Assignment </a:t>
            </a:r>
            <a:r>
              <a:rPr lang="en-US" sz="2400" b="1" i="1" dirty="0">
                <a:solidFill>
                  <a:srgbClr val="008000"/>
                </a:solidFill>
              </a:rPr>
              <a:t>– Form and Notice</a:t>
            </a:r>
            <a:endParaRPr lang="en-US" sz="2400" dirty="0">
              <a:solidFill>
                <a:srgbClr val="0033CC"/>
              </a:solidFill>
            </a:endParaRPr>
          </a:p>
          <a:p>
            <a:pPr algn="just">
              <a:spcBef>
                <a:spcPts val="0"/>
              </a:spcBef>
            </a:pPr>
            <a:endParaRPr lang="en-US" sz="500" b="1" i="1" dirty="0">
              <a:solidFill>
                <a:srgbClr val="C00000"/>
              </a:solidFill>
            </a:endParaRPr>
          </a:p>
          <a:p>
            <a:pPr algn="just">
              <a:spcBef>
                <a:spcPts val="0"/>
              </a:spcBef>
            </a:pPr>
            <a:r>
              <a:rPr lang="en-US" sz="1600" b="1" i="1" dirty="0" smtClean="0">
                <a:solidFill>
                  <a:srgbClr val="C00000"/>
                </a:solidFill>
              </a:rPr>
              <a:t>Assignment Form and Notice:</a:t>
            </a:r>
            <a:r>
              <a:rPr lang="en-US" sz="1600" dirty="0" smtClean="0"/>
              <a:t> Issues can arise concerning assignment with regard to form and notice.</a:t>
            </a:r>
          </a:p>
          <a:p>
            <a:pPr algn="just">
              <a:spcBef>
                <a:spcPts val="0"/>
              </a:spcBef>
            </a:pPr>
            <a:endParaRPr lang="en-US" sz="500" dirty="0" smtClean="0"/>
          </a:p>
          <a:p>
            <a:pPr algn="just">
              <a:spcBef>
                <a:spcPts val="0"/>
              </a:spcBef>
            </a:pPr>
            <a:r>
              <a:rPr lang="en-US" sz="1400" b="1" i="1" dirty="0" smtClean="0">
                <a:solidFill>
                  <a:srgbClr val="0308C9"/>
                </a:solidFill>
              </a:rPr>
              <a:t>Form:  </a:t>
            </a:r>
            <a:r>
              <a:rPr lang="en-US" sz="1400" dirty="0"/>
              <a:t>Generally, </a:t>
            </a:r>
            <a:r>
              <a:rPr lang="en-US" sz="1400" b="1" dirty="0"/>
              <a:t>an assignment may be in any form</a:t>
            </a:r>
            <a:r>
              <a:rPr lang="en-US" sz="1400" dirty="0"/>
              <a:t>. </a:t>
            </a:r>
            <a:r>
              <a:rPr lang="en-US" sz="1400" dirty="0" smtClean="0"/>
              <a:t>Certain statutes</a:t>
            </a:r>
            <a:r>
              <a:rPr lang="en-US" sz="1400" dirty="0"/>
              <a:t>, however, may require </a:t>
            </a:r>
            <a:r>
              <a:rPr lang="en-US" sz="1400" dirty="0" smtClean="0"/>
              <a:t>that some kinds </a:t>
            </a:r>
            <a:r>
              <a:rPr lang="en-US" sz="1400" dirty="0"/>
              <a:t>of assignments </a:t>
            </a:r>
            <a:r>
              <a:rPr lang="en-US" sz="1400" dirty="0" smtClean="0"/>
              <a:t>must be </a:t>
            </a:r>
            <a:r>
              <a:rPr lang="en-US" sz="1400" dirty="0"/>
              <a:t>in writing or be executed in a particular form. </a:t>
            </a:r>
            <a:r>
              <a:rPr lang="en-US" sz="1400" dirty="0" smtClean="0"/>
              <a:t> </a:t>
            </a:r>
            <a:r>
              <a:rPr lang="en-US" sz="1400" b="1" dirty="0" smtClean="0"/>
              <a:t>Also, when a party assigns the right to receive payment, in a financing transaction covered by Article 9 of the UCC, a signed writing is required known as a security agreement.</a:t>
            </a:r>
            <a:r>
              <a:rPr lang="en-US" sz="1400" dirty="0" smtClean="0"/>
              <a:t>  In such cases these form requirements must be followed in order for the assignment to be deemed valid and enforceable.  Notwithstanding such special requirements, generally any </a:t>
            </a:r>
            <a:r>
              <a:rPr lang="en-US" sz="1400" dirty="0"/>
              <a:t>words</a:t>
            </a:r>
            <a:r>
              <a:rPr lang="en-US" sz="1400" dirty="0" smtClean="0"/>
              <a:t>, whether </a:t>
            </a:r>
            <a:r>
              <a:rPr lang="en-US" sz="1400" dirty="0"/>
              <a:t>written or spoken, that show an intention to transfer or assign </a:t>
            </a:r>
            <a:r>
              <a:rPr lang="en-US" sz="1400" dirty="0" smtClean="0"/>
              <a:t>the rights of a contract will </a:t>
            </a:r>
            <a:r>
              <a:rPr lang="en-US" sz="1400" dirty="0"/>
              <a:t>be given </a:t>
            </a:r>
            <a:r>
              <a:rPr lang="en-US" sz="1400" dirty="0" smtClean="0"/>
              <a:t>the effect </a:t>
            </a:r>
            <a:r>
              <a:rPr lang="en-US" sz="1400" dirty="0"/>
              <a:t>of an assignment</a:t>
            </a:r>
            <a:r>
              <a:rPr lang="en-US" sz="1400" dirty="0" smtClean="0"/>
              <a:t>.</a:t>
            </a:r>
          </a:p>
          <a:p>
            <a:pPr>
              <a:spcBef>
                <a:spcPts val="0"/>
              </a:spcBef>
            </a:pPr>
            <a:endParaRPr lang="en-US" sz="500" dirty="0"/>
          </a:p>
          <a:p>
            <a:pPr algn="just">
              <a:spcBef>
                <a:spcPts val="0"/>
              </a:spcBef>
            </a:pPr>
            <a:r>
              <a:rPr lang="en-US" sz="1400" b="1" i="1" dirty="0" smtClean="0">
                <a:solidFill>
                  <a:srgbClr val="0308C9"/>
                </a:solidFill>
              </a:rPr>
              <a:t>Notice:  </a:t>
            </a:r>
            <a:r>
              <a:rPr lang="en-US" sz="1400" dirty="0"/>
              <a:t>An assignment, if otherwise valid, takes effect the moment it is made. </a:t>
            </a:r>
            <a:r>
              <a:rPr lang="en-US" sz="1400" dirty="0" smtClean="0"/>
              <a:t>As a result, </a:t>
            </a:r>
            <a:r>
              <a:rPr lang="en-US" sz="1400" b="1" dirty="0" smtClean="0"/>
              <a:t>the </a:t>
            </a:r>
            <a:r>
              <a:rPr lang="en-US" sz="1400" b="1" dirty="0"/>
              <a:t>assignee </a:t>
            </a:r>
            <a:r>
              <a:rPr lang="en-US" sz="1400" b="1" dirty="0" smtClean="0"/>
              <a:t>should give </a:t>
            </a:r>
            <a:r>
              <a:rPr lang="en-US" sz="1400" b="1" dirty="0"/>
              <a:t>immediate notice</a:t>
            </a:r>
            <a:r>
              <a:rPr lang="en-US" sz="1400" dirty="0"/>
              <a:t> of the assignment to the obligor, setting forth the obligor’s duty </a:t>
            </a:r>
            <a:r>
              <a:rPr lang="en-US" sz="1400" dirty="0" smtClean="0"/>
              <a:t>to the </a:t>
            </a:r>
            <a:r>
              <a:rPr lang="en-US" sz="1400" dirty="0"/>
              <a:t>assignee, in order to prevent improper payment</a:t>
            </a:r>
            <a:r>
              <a:rPr lang="en-US" sz="1400" dirty="0" smtClean="0"/>
              <a:t>.</a:t>
            </a:r>
          </a:p>
          <a:p>
            <a:pPr algn="just">
              <a:spcBef>
                <a:spcPts val="0"/>
              </a:spcBef>
            </a:pPr>
            <a:endParaRPr lang="en-US" sz="500" i="1" dirty="0">
              <a:solidFill>
                <a:srgbClr val="0308C9"/>
              </a:solidFill>
            </a:endParaRPr>
          </a:p>
          <a:p>
            <a:pPr algn="just">
              <a:spcBef>
                <a:spcPts val="0"/>
              </a:spcBef>
            </a:pPr>
            <a:r>
              <a:rPr lang="en-US" sz="1200" b="1" i="1" dirty="0" smtClean="0">
                <a:solidFill>
                  <a:srgbClr val="C00000"/>
                </a:solidFill>
              </a:rPr>
              <a:t>Effect of Notification: </a:t>
            </a:r>
            <a:r>
              <a:rPr lang="en-US" sz="1200" dirty="0" smtClean="0"/>
              <a:t>If </a:t>
            </a:r>
            <a:r>
              <a:rPr lang="en-US" sz="1200" dirty="0"/>
              <a:t>the obligor is notified in any manner that there has been an </a:t>
            </a:r>
            <a:r>
              <a:rPr lang="en-US" sz="1200" dirty="0" smtClean="0"/>
              <a:t>assignment, </a:t>
            </a:r>
            <a:r>
              <a:rPr lang="en-US" sz="1200" dirty="0"/>
              <a:t>and </a:t>
            </a:r>
            <a:r>
              <a:rPr lang="en-US" sz="1200" dirty="0" smtClean="0"/>
              <a:t>that any </a:t>
            </a:r>
            <a:r>
              <a:rPr lang="en-US" sz="1200" dirty="0"/>
              <a:t>money due must be paid to the assignee, the obligor’s obligation can be </a:t>
            </a:r>
            <a:r>
              <a:rPr lang="en-US" sz="1200" dirty="0" smtClean="0"/>
              <a:t>discharged only </a:t>
            </a:r>
            <a:r>
              <a:rPr lang="en-US" sz="1200" dirty="0"/>
              <a:t>by making payment to the assignee</a:t>
            </a:r>
            <a:r>
              <a:rPr lang="en-US" sz="1200" dirty="0" smtClean="0"/>
              <a:t>.</a:t>
            </a:r>
          </a:p>
          <a:p>
            <a:pPr>
              <a:spcBef>
                <a:spcPts val="0"/>
              </a:spcBef>
            </a:pPr>
            <a:endParaRPr lang="en-US" sz="500" dirty="0"/>
          </a:p>
          <a:p>
            <a:pPr algn="just">
              <a:spcBef>
                <a:spcPts val="0"/>
              </a:spcBef>
            </a:pPr>
            <a:r>
              <a:rPr lang="en-US" sz="1200" b="1" i="1" dirty="0" smtClean="0">
                <a:solidFill>
                  <a:srgbClr val="C00000"/>
                </a:solidFill>
              </a:rPr>
              <a:t>Effect of Failure to Notify:  </a:t>
            </a:r>
            <a:r>
              <a:rPr lang="en-US" sz="1200" dirty="0" smtClean="0"/>
              <a:t>If </a:t>
            </a:r>
            <a:r>
              <a:rPr lang="en-US" sz="1200" dirty="0"/>
              <a:t>the obligor is not notified that there has been an assignment and that the </a:t>
            </a:r>
            <a:r>
              <a:rPr lang="en-US" sz="1200" dirty="0" smtClean="0"/>
              <a:t>money due </a:t>
            </a:r>
            <a:r>
              <a:rPr lang="en-US" sz="1200" dirty="0"/>
              <a:t>must be paid to the assignee, any payment made by the obligor to the </a:t>
            </a:r>
            <a:r>
              <a:rPr lang="en-US" sz="1200" dirty="0" smtClean="0"/>
              <a:t>assignor reduces </a:t>
            </a:r>
            <a:r>
              <a:rPr lang="en-US" sz="1200" dirty="0"/>
              <a:t>or cancels that portion of the debt. The only remedy for the assignee is to </a:t>
            </a:r>
            <a:r>
              <a:rPr lang="en-US" sz="1200" dirty="0" smtClean="0"/>
              <a:t>sue the </a:t>
            </a:r>
            <a:r>
              <a:rPr lang="en-US" sz="1200" dirty="0"/>
              <a:t>assignor to recover the payments that were made by the obligor.</a:t>
            </a:r>
          </a:p>
          <a:p>
            <a:pPr>
              <a:spcBef>
                <a:spcPts val="0"/>
              </a:spcBef>
            </a:pPr>
            <a:endParaRPr lang="en-US" sz="500" dirty="0" smtClean="0"/>
          </a:p>
          <a:p>
            <a:pPr algn="just">
              <a:spcBef>
                <a:spcPts val="0"/>
              </a:spcBef>
            </a:pPr>
            <a:r>
              <a:rPr lang="en-US" sz="1200" b="1" i="1" dirty="0" smtClean="0">
                <a:solidFill>
                  <a:srgbClr val="C00000"/>
                </a:solidFill>
              </a:rPr>
              <a:t>The </a:t>
            </a:r>
            <a:r>
              <a:rPr lang="en-US" sz="1200" b="1" i="1" dirty="0">
                <a:solidFill>
                  <a:srgbClr val="C00000"/>
                </a:solidFill>
              </a:rPr>
              <a:t>Uniform Consumer Credit </a:t>
            </a:r>
            <a:r>
              <a:rPr lang="en-US" sz="1200" b="1" i="1" dirty="0" smtClean="0">
                <a:solidFill>
                  <a:srgbClr val="C00000"/>
                </a:solidFill>
              </a:rPr>
              <a:t>Code: </a:t>
            </a:r>
            <a:r>
              <a:rPr lang="en-US" sz="1200" b="1" i="1" dirty="0">
                <a:solidFill>
                  <a:srgbClr val="C00000"/>
                </a:solidFill>
              </a:rPr>
              <a:t> </a:t>
            </a:r>
            <a:r>
              <a:rPr lang="en-US" sz="1200" dirty="0" smtClean="0"/>
              <a:t>The UCCC </a:t>
            </a:r>
            <a:r>
              <a:rPr lang="en-US" sz="1200" dirty="0"/>
              <a:t>protects consumer-debtors </a:t>
            </a:r>
            <a:r>
              <a:rPr lang="en-US" sz="1200" dirty="0" smtClean="0"/>
              <a:t>making payments </a:t>
            </a:r>
            <a:r>
              <a:rPr lang="en-US" sz="1200" dirty="0"/>
              <a:t>to an assignor without knowledge of the </a:t>
            </a:r>
            <a:r>
              <a:rPr lang="en-US" sz="1200" dirty="0" smtClean="0"/>
              <a:t>assignment, </a:t>
            </a:r>
            <a:r>
              <a:rPr lang="en-US" sz="1200" dirty="0"/>
              <a:t>and imposes a </a:t>
            </a:r>
            <a:r>
              <a:rPr lang="en-US" sz="1200" dirty="0" smtClean="0"/>
              <a:t>penalty for </a:t>
            </a:r>
            <a:r>
              <a:rPr lang="en-US" sz="1200" dirty="0"/>
              <a:t>using a contract term that would destroy this protection of consumers.</a:t>
            </a:r>
            <a:endParaRPr lang="en-US" sz="1200" i="1" dirty="0" smtClean="0">
              <a:solidFill>
                <a:srgbClr val="0308C9"/>
              </a:solidFill>
            </a:endParaRPr>
          </a:p>
        </p:txBody>
      </p:sp>
    </p:spTree>
    <p:extLst>
      <p:ext uri="{BB962C8B-B14F-4D97-AF65-F5344CB8AC3E}">
        <p14:creationId xmlns:p14="http://schemas.microsoft.com/office/powerpoint/2010/main" val="3615059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4000" b="1" i="1" dirty="0" smtClean="0">
                <a:solidFill>
                  <a:srgbClr val="0308C9"/>
                </a:solidFill>
              </a:rPr>
              <a:t>Third Parties and Assignments</a:t>
            </a:r>
          </a:p>
          <a:p>
            <a:pPr marL="342900" indent="-342900" algn="ctr">
              <a:lnSpc>
                <a:spcPct val="120000"/>
              </a:lnSpc>
              <a:spcBef>
                <a:spcPts val="0"/>
              </a:spcBef>
              <a:defRPr/>
            </a:pPr>
            <a:r>
              <a:rPr lang="en-US" sz="2700" b="1" i="1" dirty="0" smtClean="0">
                <a:solidFill>
                  <a:srgbClr val="008000"/>
                </a:solidFill>
              </a:rPr>
              <a:t>Assignments – Rights to Money Payments</a:t>
            </a:r>
            <a:endParaRPr lang="en-US" sz="27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13</a:t>
            </a:fld>
            <a:endParaRPr lang="en-US" dirty="0"/>
          </a:p>
        </p:txBody>
      </p:sp>
    </p:spTree>
    <p:extLst>
      <p:ext uri="{BB962C8B-B14F-4D97-AF65-F5344CB8AC3E}">
        <p14:creationId xmlns:p14="http://schemas.microsoft.com/office/powerpoint/2010/main" val="1725047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28139"/>
            <a:ext cx="8382000" cy="5808453"/>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308C9"/>
                </a:solidFill>
              </a:rPr>
              <a:t>Third Parties and Assignments</a:t>
            </a:r>
          </a:p>
          <a:p>
            <a:pPr marL="342900" indent="-342900" algn="ctr">
              <a:spcBef>
                <a:spcPts val="0"/>
              </a:spcBef>
              <a:defRPr/>
            </a:pPr>
            <a:r>
              <a:rPr lang="en-US" sz="2400" b="1" i="1" dirty="0">
                <a:solidFill>
                  <a:srgbClr val="008000"/>
                </a:solidFill>
              </a:rPr>
              <a:t>Assignments – Rights to Money Payments</a:t>
            </a:r>
            <a:endParaRPr lang="en-US" sz="2400" dirty="0">
              <a:solidFill>
                <a:srgbClr val="0033CC"/>
              </a:solidFill>
            </a:endParaRPr>
          </a:p>
          <a:p>
            <a:pPr algn="just">
              <a:spcBef>
                <a:spcPts val="0"/>
              </a:spcBef>
            </a:pPr>
            <a:endParaRPr lang="en-US" sz="500" b="1" i="1" dirty="0">
              <a:solidFill>
                <a:srgbClr val="C00000"/>
              </a:solidFill>
            </a:endParaRPr>
          </a:p>
          <a:p>
            <a:pPr algn="just">
              <a:spcBef>
                <a:spcPts val="0"/>
              </a:spcBef>
            </a:pPr>
            <a:r>
              <a:rPr lang="en-US" sz="1600" b="1" i="1" dirty="0" smtClean="0">
                <a:solidFill>
                  <a:srgbClr val="C00000"/>
                </a:solidFill>
              </a:rPr>
              <a:t>Assignment of Contracts with Money Payments:</a:t>
            </a:r>
            <a:r>
              <a:rPr lang="en-US" sz="1600" i="1" dirty="0" smtClean="0">
                <a:solidFill>
                  <a:srgbClr val="C00000"/>
                </a:solidFill>
              </a:rPr>
              <a:t> </a:t>
            </a:r>
            <a:r>
              <a:rPr lang="en-US" sz="1600" dirty="0"/>
              <a:t>Assignments of contracts are </a:t>
            </a:r>
            <a:r>
              <a:rPr lang="en-US" sz="1600" dirty="0" smtClean="0"/>
              <a:t>often </a:t>
            </a:r>
            <a:r>
              <a:rPr lang="en-US" sz="1600" dirty="0"/>
              <a:t>made to raise </a:t>
            </a:r>
            <a:r>
              <a:rPr lang="en-US" sz="1600" dirty="0" smtClean="0"/>
              <a:t>or collect money. Types of money payment assignments can include:</a:t>
            </a:r>
          </a:p>
          <a:p>
            <a:pPr algn="just">
              <a:spcBef>
                <a:spcPts val="0"/>
              </a:spcBef>
            </a:pPr>
            <a:r>
              <a:rPr lang="en-US" sz="1400" b="1" i="1" dirty="0" smtClean="0">
                <a:solidFill>
                  <a:srgbClr val="0308C9"/>
                </a:solidFill>
              </a:rPr>
              <a:t>Types of Money Payment Assignments:</a:t>
            </a:r>
          </a:p>
          <a:p>
            <a:pPr marL="233363" algn="just">
              <a:spcBef>
                <a:spcPts val="0"/>
              </a:spcBef>
            </a:pPr>
            <a:r>
              <a:rPr lang="en-US" sz="1200" b="1" i="1" dirty="0" smtClean="0">
                <a:solidFill>
                  <a:srgbClr val="C00000"/>
                </a:solidFill>
              </a:rPr>
              <a:t>Business Closures: </a:t>
            </a:r>
            <a:r>
              <a:rPr lang="en-US" sz="1200" dirty="0" smtClean="0"/>
              <a:t>Sometimes </a:t>
            </a:r>
            <a:r>
              <a:rPr lang="en-US" sz="1200" dirty="0"/>
              <a:t>assignments are made when an enterprise closes and transfers its business to </a:t>
            </a:r>
            <a:r>
              <a:rPr lang="en-US" sz="1200" dirty="0" smtClean="0"/>
              <a:t>a new </a:t>
            </a:r>
            <a:r>
              <a:rPr lang="en-US" sz="1200" dirty="0"/>
              <a:t>owner</a:t>
            </a:r>
            <a:r>
              <a:rPr lang="en-US" sz="1200" dirty="0" smtClean="0"/>
              <a:t>. </a:t>
            </a:r>
          </a:p>
          <a:p>
            <a:pPr marL="233363" algn="just">
              <a:spcBef>
                <a:spcPts val="0"/>
              </a:spcBef>
            </a:pPr>
            <a:endParaRPr lang="en-US" sz="500" b="1" i="1" dirty="0" smtClean="0">
              <a:solidFill>
                <a:srgbClr val="C00000"/>
              </a:solidFill>
            </a:endParaRPr>
          </a:p>
          <a:p>
            <a:pPr marL="233363" algn="just">
              <a:spcBef>
                <a:spcPts val="0"/>
              </a:spcBef>
            </a:pPr>
            <a:r>
              <a:rPr lang="en-US" sz="1200" b="1" i="1" dirty="0" smtClean="0">
                <a:solidFill>
                  <a:srgbClr val="C00000"/>
                </a:solidFill>
              </a:rPr>
              <a:t>Payments to Be Received:</a:t>
            </a:r>
            <a:r>
              <a:rPr lang="en-US" sz="1200" dirty="0" smtClean="0"/>
              <a:t> A </a:t>
            </a:r>
            <a:r>
              <a:rPr lang="en-US" sz="1200" dirty="0"/>
              <a:t>person entitled to receive money, such as payment for goods sold to a buyer or </a:t>
            </a:r>
            <a:r>
              <a:rPr lang="en-US" sz="1200" dirty="0" smtClean="0"/>
              <a:t>for work </a:t>
            </a:r>
            <a:r>
              <a:rPr lang="en-US" sz="1200" dirty="0"/>
              <a:t>done under a contract, may generally assign that right to another </a:t>
            </a:r>
            <a:r>
              <a:rPr lang="en-US" sz="1200" dirty="0" smtClean="0"/>
              <a:t>person.  </a:t>
            </a:r>
          </a:p>
          <a:p>
            <a:pPr marL="233363" algn="just">
              <a:spcBef>
                <a:spcPts val="0"/>
              </a:spcBef>
            </a:pPr>
            <a:endParaRPr lang="en-US" sz="500" b="1" i="1" dirty="0" smtClean="0">
              <a:solidFill>
                <a:srgbClr val="C00000"/>
              </a:solidFill>
            </a:endParaRPr>
          </a:p>
          <a:p>
            <a:pPr marL="233363" algn="just">
              <a:spcBef>
                <a:spcPts val="0"/>
              </a:spcBef>
            </a:pPr>
            <a:r>
              <a:rPr lang="en-US" sz="1200" b="1" i="1" dirty="0" smtClean="0">
                <a:solidFill>
                  <a:srgbClr val="C00000"/>
                </a:solidFill>
              </a:rPr>
              <a:t>Causes of Action: </a:t>
            </a:r>
            <a:r>
              <a:rPr lang="en-US" sz="1200" dirty="0" smtClean="0"/>
              <a:t>A claim or </a:t>
            </a:r>
            <a:r>
              <a:rPr lang="en-US" sz="1200" dirty="0"/>
              <a:t>cause of action</a:t>
            </a:r>
            <a:r>
              <a:rPr lang="en-US" sz="1200" b="1" dirty="0"/>
              <a:t> </a:t>
            </a:r>
            <a:r>
              <a:rPr lang="en-US" sz="1200" dirty="0"/>
              <a:t>against another person may </a:t>
            </a:r>
            <a:r>
              <a:rPr lang="en-US" sz="1200" dirty="0" smtClean="0"/>
              <a:t>also be </a:t>
            </a:r>
            <a:r>
              <a:rPr lang="en-US" sz="1200" dirty="0"/>
              <a:t>assigned</a:t>
            </a:r>
            <a:r>
              <a:rPr lang="en-US" sz="1200" dirty="0" smtClean="0"/>
              <a:t>. </a:t>
            </a:r>
          </a:p>
          <a:p>
            <a:pPr marL="233363" algn="just">
              <a:spcBef>
                <a:spcPts val="0"/>
              </a:spcBef>
            </a:pPr>
            <a:endParaRPr lang="en-US" sz="500" b="1" i="1" dirty="0" smtClean="0">
              <a:solidFill>
                <a:srgbClr val="C00000"/>
              </a:solidFill>
            </a:endParaRPr>
          </a:p>
          <a:p>
            <a:pPr marL="233363" algn="just">
              <a:spcBef>
                <a:spcPts val="0"/>
              </a:spcBef>
            </a:pPr>
            <a:r>
              <a:rPr lang="en-US" sz="1200" b="1" i="1" dirty="0" smtClean="0">
                <a:solidFill>
                  <a:srgbClr val="C00000"/>
                </a:solidFill>
              </a:rPr>
              <a:t>Security:</a:t>
            </a:r>
            <a:r>
              <a:rPr lang="en-US" sz="1200" dirty="0" smtClean="0"/>
              <a:t> A </a:t>
            </a:r>
            <a:r>
              <a:rPr lang="en-US" sz="1200" dirty="0"/>
              <a:t>contractor entitled to receive payment from a </a:t>
            </a:r>
            <a:r>
              <a:rPr lang="en-US" sz="1200" dirty="0" smtClean="0"/>
              <a:t>building’s owner </a:t>
            </a:r>
            <a:r>
              <a:rPr lang="en-US" sz="1200" dirty="0"/>
              <a:t>can assign that right to a bank as security for a loan or can assign it to anyone else.</a:t>
            </a:r>
            <a:endParaRPr lang="en-US" sz="1200" b="1" i="1" dirty="0" smtClean="0">
              <a:solidFill>
                <a:srgbClr val="0308C9"/>
              </a:solidFill>
            </a:endParaRPr>
          </a:p>
          <a:p>
            <a:pPr algn="just">
              <a:spcBef>
                <a:spcPts val="0"/>
              </a:spcBef>
            </a:pPr>
            <a:endParaRPr lang="en-US" sz="500" b="1" i="1" dirty="0" smtClean="0">
              <a:solidFill>
                <a:srgbClr val="0308C9"/>
              </a:solidFill>
            </a:endParaRPr>
          </a:p>
          <a:p>
            <a:pPr algn="just">
              <a:spcBef>
                <a:spcPts val="0"/>
              </a:spcBef>
            </a:pPr>
            <a:r>
              <a:rPr lang="en-US" sz="1400" b="1" i="1" dirty="0" smtClean="0">
                <a:solidFill>
                  <a:srgbClr val="0308C9"/>
                </a:solidFill>
              </a:rPr>
              <a:t>Future Rights: </a:t>
            </a:r>
            <a:r>
              <a:rPr lang="en-US" sz="1400" dirty="0" smtClean="0"/>
              <a:t>The law allows for future </a:t>
            </a:r>
            <a:r>
              <a:rPr lang="en-US" sz="1400" dirty="0"/>
              <a:t>and expected rights to </a:t>
            </a:r>
            <a:r>
              <a:rPr lang="en-US" sz="1400" dirty="0" smtClean="0"/>
              <a:t>money to </a:t>
            </a:r>
            <a:r>
              <a:rPr lang="en-US" sz="1400" dirty="0"/>
              <a:t>be assigned. Thus, prior </a:t>
            </a:r>
            <a:r>
              <a:rPr lang="en-US" sz="1400" dirty="0" smtClean="0"/>
              <a:t>to the </a:t>
            </a:r>
            <a:r>
              <a:rPr lang="en-US" sz="1400" dirty="0"/>
              <a:t>start of a building, a building contractor may assign its rights to money not yet </a:t>
            </a:r>
            <a:r>
              <a:rPr lang="en-US" sz="1400" dirty="0" smtClean="0"/>
              <a:t>due under </a:t>
            </a:r>
            <a:r>
              <a:rPr lang="en-US" sz="1400" dirty="0"/>
              <a:t>an existing contract’s payment on completion-phase schedule.</a:t>
            </a:r>
            <a:r>
              <a:rPr lang="en-US" sz="1400" dirty="0" smtClean="0"/>
              <a:t> </a:t>
            </a:r>
          </a:p>
          <a:p>
            <a:pPr algn="just">
              <a:spcBef>
                <a:spcPts val="0"/>
              </a:spcBef>
            </a:pPr>
            <a:endParaRPr lang="en-US" sz="500" dirty="0" smtClean="0"/>
          </a:p>
          <a:p>
            <a:pPr>
              <a:spcBef>
                <a:spcPts val="0"/>
              </a:spcBef>
            </a:pPr>
            <a:r>
              <a:rPr lang="en-US" sz="1400" b="1" i="1" dirty="0" smtClean="0">
                <a:solidFill>
                  <a:srgbClr val="0308C9"/>
                </a:solidFill>
              </a:rPr>
              <a:t>Purpose of Assignment:</a:t>
            </a:r>
            <a:r>
              <a:rPr lang="en-US" sz="1400" dirty="0" smtClean="0"/>
              <a:t>  </a:t>
            </a:r>
          </a:p>
          <a:p>
            <a:pPr>
              <a:spcBef>
                <a:spcPts val="0"/>
              </a:spcBef>
            </a:pPr>
            <a:r>
              <a:rPr lang="en-US" sz="1200" b="1" i="1" dirty="0" smtClean="0">
                <a:solidFill>
                  <a:srgbClr val="C00000"/>
                </a:solidFill>
              </a:rPr>
              <a:t>A Right to Keep All Money Collected:</a:t>
            </a:r>
            <a:r>
              <a:rPr lang="en-US" sz="1200" dirty="0" smtClean="0"/>
              <a:t> The </a:t>
            </a:r>
            <a:r>
              <a:rPr lang="en-US" sz="1200" dirty="0"/>
              <a:t>assignment of the right to money may be a complete transfer of the right that </a:t>
            </a:r>
            <a:r>
              <a:rPr lang="en-US" sz="1200" dirty="0" smtClean="0"/>
              <a:t>gives the </a:t>
            </a:r>
            <a:r>
              <a:rPr lang="en-US" sz="1200" dirty="0"/>
              <a:t>assignee the right to collect and keep </a:t>
            </a:r>
            <a:r>
              <a:rPr lang="en-US" sz="1200" dirty="0" smtClean="0"/>
              <a:t>the entire sum of money under the contract.  </a:t>
            </a:r>
          </a:p>
          <a:p>
            <a:pPr>
              <a:spcBef>
                <a:spcPts val="0"/>
              </a:spcBef>
            </a:pPr>
            <a:endParaRPr lang="en-US" sz="500" b="1" i="1" dirty="0" smtClean="0">
              <a:solidFill>
                <a:srgbClr val="C00000"/>
              </a:solidFill>
            </a:endParaRPr>
          </a:p>
          <a:p>
            <a:pPr>
              <a:spcBef>
                <a:spcPts val="0"/>
              </a:spcBef>
            </a:pPr>
            <a:r>
              <a:rPr lang="en-US" sz="1200" b="1" i="1" dirty="0" smtClean="0">
                <a:solidFill>
                  <a:srgbClr val="C00000"/>
                </a:solidFill>
              </a:rPr>
              <a:t>Security:</a:t>
            </a:r>
            <a:r>
              <a:rPr lang="en-US" sz="1200" dirty="0" smtClean="0"/>
              <a:t> The </a:t>
            </a:r>
            <a:r>
              <a:rPr lang="en-US" sz="1200" dirty="0"/>
              <a:t>assignment may </a:t>
            </a:r>
            <a:r>
              <a:rPr lang="en-US" sz="1200" dirty="0" smtClean="0"/>
              <a:t>also be to only hold the money for security, and in the case of security, </a:t>
            </a:r>
            <a:r>
              <a:rPr lang="en-US" sz="1200" dirty="0"/>
              <a:t>the assignee may </a:t>
            </a:r>
            <a:r>
              <a:rPr lang="en-US" sz="1200" dirty="0" smtClean="0"/>
              <a:t>only hold </a:t>
            </a:r>
            <a:r>
              <a:rPr lang="en-US" sz="1200" dirty="0"/>
              <a:t>the money only as a security </a:t>
            </a:r>
            <a:r>
              <a:rPr lang="en-US" sz="1200" dirty="0" smtClean="0"/>
              <a:t>for some </a:t>
            </a:r>
            <a:r>
              <a:rPr lang="en-US" sz="1200" dirty="0"/>
              <a:t>specified </a:t>
            </a:r>
            <a:r>
              <a:rPr lang="en-US" sz="1200" dirty="0" smtClean="0"/>
              <a:t>obligation.</a:t>
            </a:r>
          </a:p>
        </p:txBody>
      </p:sp>
    </p:spTree>
    <p:extLst>
      <p:ext uri="{BB962C8B-B14F-4D97-AF65-F5344CB8AC3E}">
        <p14:creationId xmlns:p14="http://schemas.microsoft.com/office/powerpoint/2010/main" val="3033536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4000" b="1" i="1" dirty="0" smtClean="0">
                <a:solidFill>
                  <a:srgbClr val="0308C9"/>
                </a:solidFill>
              </a:rPr>
              <a:t>Third Parties and Assignments</a:t>
            </a:r>
          </a:p>
          <a:p>
            <a:pPr marL="342900" indent="-342900" algn="ctr">
              <a:lnSpc>
                <a:spcPct val="120000"/>
              </a:lnSpc>
              <a:spcBef>
                <a:spcPts val="0"/>
              </a:spcBef>
              <a:defRPr/>
            </a:pPr>
            <a:r>
              <a:rPr lang="en-US" b="1" i="1" dirty="0" smtClean="0">
                <a:solidFill>
                  <a:srgbClr val="008000"/>
                </a:solidFill>
              </a:rPr>
              <a:t>Assignments – Prohibition of Assignments and Non Assignable Rights</a:t>
            </a:r>
            <a:endParaRPr lang="en-US"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15</a:t>
            </a:fld>
            <a:endParaRPr lang="en-US" dirty="0"/>
          </a:p>
        </p:txBody>
      </p:sp>
    </p:spTree>
    <p:extLst>
      <p:ext uri="{BB962C8B-B14F-4D97-AF65-F5344CB8AC3E}">
        <p14:creationId xmlns:p14="http://schemas.microsoft.com/office/powerpoint/2010/main" val="2773228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19177" y="828139"/>
            <a:ext cx="8443823" cy="5808453"/>
          </a:xfrm>
          <a:prstGeom prst="rect">
            <a:avLst/>
          </a:prstGeom>
          <a:noFill/>
          <a:ln w="9525">
            <a:noFill/>
            <a:miter lim="800000"/>
            <a:headEnd/>
            <a:tailEnd/>
          </a:ln>
        </p:spPr>
        <p:txBody>
          <a:bodyPr/>
          <a:lstStyle/>
          <a:p>
            <a:pPr marL="342900" indent="-342900" algn="ctr">
              <a:lnSpc>
                <a:spcPct val="85000"/>
              </a:lnSpc>
              <a:spcBef>
                <a:spcPts val="0"/>
              </a:spcBef>
              <a:defRPr/>
            </a:pPr>
            <a:r>
              <a:rPr lang="en-US" sz="3600" b="1" dirty="0">
                <a:solidFill>
                  <a:srgbClr val="0308C9"/>
                </a:solidFill>
              </a:rPr>
              <a:t>Third Parties and Assignments</a:t>
            </a:r>
          </a:p>
          <a:p>
            <a:pPr marL="342900" indent="-342900" algn="ctr">
              <a:lnSpc>
                <a:spcPct val="120000"/>
              </a:lnSpc>
              <a:spcBef>
                <a:spcPts val="0"/>
              </a:spcBef>
              <a:defRPr/>
            </a:pPr>
            <a:r>
              <a:rPr lang="en-US" b="1" i="1" dirty="0">
                <a:solidFill>
                  <a:srgbClr val="008000"/>
                </a:solidFill>
              </a:rPr>
              <a:t>Assignments – Prohibition of Assignments and Non Assignable Rights</a:t>
            </a:r>
            <a:endParaRPr lang="en-US" dirty="0">
              <a:solidFill>
                <a:srgbClr val="0033CC"/>
              </a:solidFill>
            </a:endParaRPr>
          </a:p>
          <a:p>
            <a:pPr algn="just">
              <a:lnSpc>
                <a:spcPct val="85000"/>
              </a:lnSpc>
              <a:spcBef>
                <a:spcPts val="0"/>
              </a:spcBef>
            </a:pPr>
            <a:endParaRPr lang="en-US" sz="500" b="1" i="1" dirty="0">
              <a:solidFill>
                <a:srgbClr val="C00000"/>
              </a:solidFill>
            </a:endParaRPr>
          </a:p>
          <a:p>
            <a:pPr algn="just">
              <a:lnSpc>
                <a:spcPct val="95000"/>
              </a:lnSpc>
              <a:spcBef>
                <a:spcPts val="0"/>
              </a:spcBef>
            </a:pPr>
            <a:r>
              <a:rPr lang="en-US" sz="1600" b="1" i="1" dirty="0" smtClean="0">
                <a:solidFill>
                  <a:srgbClr val="C00000"/>
                </a:solidFill>
              </a:rPr>
              <a:t>Permissibility of Assignments:</a:t>
            </a:r>
            <a:r>
              <a:rPr lang="en-US" sz="1600" i="1" dirty="0" smtClean="0">
                <a:solidFill>
                  <a:srgbClr val="C00000"/>
                </a:solidFill>
              </a:rPr>
              <a:t> </a:t>
            </a:r>
            <a:r>
              <a:rPr lang="en-US" sz="1600" dirty="0"/>
              <a:t>G</a:t>
            </a:r>
            <a:r>
              <a:rPr lang="en-US" sz="1600" dirty="0" smtClean="0"/>
              <a:t>enerally assignments </a:t>
            </a:r>
            <a:r>
              <a:rPr lang="en-US" sz="1600" dirty="0"/>
              <a:t>of contracts are </a:t>
            </a:r>
            <a:r>
              <a:rPr lang="en-US" sz="1600" dirty="0" smtClean="0"/>
              <a:t>permissible unless they are expressly prohibited in the contract or are </a:t>
            </a:r>
            <a:r>
              <a:rPr lang="en-US" sz="1600" dirty="0" err="1" smtClean="0"/>
              <a:t>violative</a:t>
            </a:r>
            <a:r>
              <a:rPr lang="en-US" sz="1600" dirty="0" smtClean="0"/>
              <a:t> of public policy.</a:t>
            </a:r>
          </a:p>
          <a:p>
            <a:pPr>
              <a:lnSpc>
                <a:spcPct val="95000"/>
              </a:lnSpc>
              <a:spcBef>
                <a:spcPts val="0"/>
              </a:spcBef>
            </a:pPr>
            <a:endParaRPr lang="en-US" sz="500" dirty="0" smtClean="0"/>
          </a:p>
          <a:p>
            <a:pPr algn="just">
              <a:lnSpc>
                <a:spcPct val="95000"/>
              </a:lnSpc>
              <a:spcBef>
                <a:spcPts val="0"/>
              </a:spcBef>
            </a:pPr>
            <a:r>
              <a:rPr lang="en-US" sz="1400" b="1" i="1" dirty="0">
                <a:solidFill>
                  <a:srgbClr val="0308C9"/>
                </a:solidFill>
              </a:rPr>
              <a:t>Prohibition of Assignment of </a:t>
            </a:r>
            <a:r>
              <a:rPr lang="en-US" sz="1400" b="1" i="1" dirty="0" smtClean="0">
                <a:solidFill>
                  <a:srgbClr val="0308C9"/>
                </a:solidFill>
              </a:rPr>
              <a:t>Rights:  </a:t>
            </a:r>
            <a:r>
              <a:rPr lang="en-US" sz="1400" dirty="0" smtClean="0"/>
              <a:t>A </a:t>
            </a:r>
            <a:r>
              <a:rPr lang="en-US" sz="1400" dirty="0"/>
              <a:t>clear and specific contractual prohibition against the assignment of rights is </a:t>
            </a:r>
            <a:r>
              <a:rPr lang="en-US" sz="1400" dirty="0" smtClean="0"/>
              <a:t>enforceable at </a:t>
            </a:r>
            <a:r>
              <a:rPr lang="en-US" sz="1400" dirty="0"/>
              <a:t>common law. </a:t>
            </a:r>
            <a:r>
              <a:rPr lang="en-US" sz="1400" dirty="0" smtClean="0"/>
              <a:t>Absent such a prohibition, or a prohibition based upon public policy, however, an assignment of rights is permissible.  </a:t>
            </a:r>
          </a:p>
          <a:p>
            <a:pPr algn="just">
              <a:lnSpc>
                <a:spcPct val="95000"/>
              </a:lnSpc>
              <a:spcBef>
                <a:spcPts val="0"/>
              </a:spcBef>
            </a:pPr>
            <a:endParaRPr lang="en-US" sz="500" b="1" i="1" dirty="0" smtClean="0">
              <a:solidFill>
                <a:srgbClr val="C00000"/>
              </a:solidFill>
            </a:endParaRPr>
          </a:p>
          <a:p>
            <a:pPr marL="233363" algn="just">
              <a:lnSpc>
                <a:spcPct val="95000"/>
              </a:lnSpc>
              <a:spcBef>
                <a:spcPts val="0"/>
              </a:spcBef>
            </a:pPr>
            <a:r>
              <a:rPr lang="en-US" sz="1200" b="1" i="1" dirty="0" smtClean="0">
                <a:solidFill>
                  <a:srgbClr val="C00000"/>
                </a:solidFill>
              </a:rPr>
              <a:t>Uniform Commercial Code:</a:t>
            </a:r>
            <a:r>
              <a:rPr lang="en-US" sz="1200" dirty="0" smtClean="0"/>
              <a:t> In fact, the </a:t>
            </a:r>
            <a:r>
              <a:rPr lang="en-US" sz="1200" dirty="0"/>
              <a:t>UCC </a:t>
            </a:r>
            <a:r>
              <a:rPr lang="en-US" sz="1200" dirty="0" smtClean="0"/>
              <a:t>actually favors </a:t>
            </a:r>
            <a:r>
              <a:rPr lang="en-US" sz="1200" dirty="0"/>
              <a:t>the assignment of contracts, and express </a:t>
            </a:r>
            <a:r>
              <a:rPr lang="en-US" sz="1200" dirty="0" smtClean="0"/>
              <a:t>contractual prohibitions </a:t>
            </a:r>
            <a:r>
              <a:rPr lang="en-US" sz="1200" dirty="0"/>
              <a:t>on assignments are ineffective against (1) the assignment of rights </a:t>
            </a:r>
            <a:r>
              <a:rPr lang="en-US" sz="1200" dirty="0" smtClean="0"/>
              <a:t>to payment </a:t>
            </a:r>
            <a:r>
              <a:rPr lang="en-US" sz="1200" dirty="0"/>
              <a:t>for goods or services, including accounts </a:t>
            </a:r>
            <a:r>
              <a:rPr lang="en-US" sz="1200" dirty="0" smtClean="0"/>
              <a:t>receivable, </a:t>
            </a:r>
            <a:r>
              <a:rPr lang="en-US" sz="1200" dirty="0"/>
              <a:t>and (2) the assignment </a:t>
            </a:r>
            <a:r>
              <a:rPr lang="en-US" sz="1200" dirty="0" smtClean="0"/>
              <a:t>of the </a:t>
            </a:r>
            <a:r>
              <a:rPr lang="en-US" sz="1200" dirty="0"/>
              <a:t>rights to damages for breach of sales </a:t>
            </a:r>
            <a:r>
              <a:rPr lang="en-US" sz="1200" dirty="0" smtClean="0"/>
              <a:t>contracts.</a:t>
            </a:r>
          </a:p>
          <a:p>
            <a:pPr marL="233363" algn="just">
              <a:lnSpc>
                <a:spcPct val="95000"/>
              </a:lnSpc>
              <a:spcBef>
                <a:spcPts val="0"/>
              </a:spcBef>
            </a:pPr>
            <a:endParaRPr lang="en-US" sz="500" dirty="0"/>
          </a:p>
          <a:p>
            <a:pPr>
              <a:lnSpc>
                <a:spcPct val="95000"/>
              </a:lnSpc>
              <a:spcBef>
                <a:spcPts val="0"/>
              </a:spcBef>
            </a:pPr>
            <a:r>
              <a:rPr lang="en-US" sz="1400" b="1" i="1" dirty="0" err="1">
                <a:solidFill>
                  <a:srgbClr val="0308C9"/>
                </a:solidFill>
              </a:rPr>
              <a:t>Nonassignable</a:t>
            </a:r>
            <a:r>
              <a:rPr lang="en-US" sz="1400" b="1" i="1" dirty="0">
                <a:solidFill>
                  <a:srgbClr val="0308C9"/>
                </a:solidFill>
              </a:rPr>
              <a:t> </a:t>
            </a:r>
            <a:r>
              <a:rPr lang="en-US" sz="1400" b="1" i="1" dirty="0" smtClean="0">
                <a:solidFill>
                  <a:srgbClr val="0308C9"/>
                </a:solidFill>
              </a:rPr>
              <a:t>Rights:</a:t>
            </a:r>
            <a:r>
              <a:rPr lang="en-US" sz="1400" b="1" i="1" dirty="0" smtClean="0"/>
              <a:t>  </a:t>
            </a:r>
            <a:r>
              <a:rPr lang="en-US" sz="1400" dirty="0" smtClean="0"/>
              <a:t>If </a:t>
            </a:r>
            <a:r>
              <a:rPr lang="en-US" sz="1400" dirty="0"/>
              <a:t>the transfer of a right would materially affect or alter a duty or the rights of the obligor</a:t>
            </a:r>
            <a:r>
              <a:rPr lang="en-US" sz="1400" dirty="0" smtClean="0"/>
              <a:t>, an </a:t>
            </a:r>
            <a:r>
              <a:rPr lang="en-US" sz="1400" dirty="0"/>
              <a:t>assignment is not </a:t>
            </a:r>
            <a:r>
              <a:rPr lang="en-US" sz="1400" dirty="0" smtClean="0"/>
              <a:t>permitted.</a:t>
            </a:r>
            <a:endParaRPr lang="en-US" sz="1400" dirty="0"/>
          </a:p>
          <a:p>
            <a:pPr marL="233363" algn="just">
              <a:lnSpc>
                <a:spcPct val="95000"/>
              </a:lnSpc>
              <a:spcBef>
                <a:spcPts val="0"/>
              </a:spcBef>
            </a:pPr>
            <a:r>
              <a:rPr lang="en-US" sz="1200" b="1" i="1" dirty="0">
                <a:solidFill>
                  <a:srgbClr val="C00000"/>
                </a:solidFill>
              </a:rPr>
              <a:t>Assignment Increasing Burden of </a:t>
            </a:r>
            <a:r>
              <a:rPr lang="en-US" sz="1200" b="1" i="1" dirty="0" smtClean="0">
                <a:solidFill>
                  <a:srgbClr val="C00000"/>
                </a:solidFill>
              </a:rPr>
              <a:t>Performance: </a:t>
            </a:r>
            <a:r>
              <a:rPr lang="en-US" sz="1200" dirty="0" smtClean="0"/>
              <a:t>When </a:t>
            </a:r>
            <a:r>
              <a:rPr lang="en-US" sz="1200" dirty="0"/>
              <a:t>the assignment of a right would increase the burden of the obligor in performing</a:t>
            </a:r>
            <a:r>
              <a:rPr lang="en-US" sz="1200" dirty="0" smtClean="0"/>
              <a:t>, an </a:t>
            </a:r>
            <a:r>
              <a:rPr lang="en-US" sz="1200" dirty="0"/>
              <a:t>assignment is ordinarily not permitted. </a:t>
            </a:r>
            <a:r>
              <a:rPr lang="en-US" sz="1200" dirty="0" smtClean="0"/>
              <a:t> To </a:t>
            </a:r>
            <a:r>
              <a:rPr lang="en-US" sz="1200" dirty="0"/>
              <a:t>illustrate, if the assignor has the right </a:t>
            </a:r>
            <a:r>
              <a:rPr lang="en-US" sz="1200" dirty="0" smtClean="0"/>
              <a:t>to buy </a:t>
            </a:r>
            <a:r>
              <a:rPr lang="en-US" sz="1200" dirty="0"/>
              <a:t>a certain quantity of a stated article and to take such property from the seller’s warehouse</a:t>
            </a:r>
            <a:r>
              <a:rPr lang="en-US" sz="1200" dirty="0" smtClean="0"/>
              <a:t>, this </a:t>
            </a:r>
            <a:r>
              <a:rPr lang="en-US" sz="1200" dirty="0"/>
              <a:t>right can be assigned. However, if the sales contract stipulates that the </a:t>
            </a:r>
            <a:r>
              <a:rPr lang="en-US" sz="1200" dirty="0" smtClean="0"/>
              <a:t>seller should </a:t>
            </a:r>
            <a:r>
              <a:rPr lang="en-US" sz="1200" dirty="0"/>
              <a:t>deliver to the buyer’s premises and the assignee’s premises are a substantial </a:t>
            </a:r>
            <a:r>
              <a:rPr lang="en-US" sz="1200" dirty="0" smtClean="0"/>
              <a:t>distance from </a:t>
            </a:r>
            <a:r>
              <a:rPr lang="en-US" sz="1200" dirty="0"/>
              <a:t>the assignor’s place of business, the assignment would not be given effect. </a:t>
            </a:r>
            <a:r>
              <a:rPr lang="en-US" sz="1200" dirty="0" smtClean="0"/>
              <a:t>In this </a:t>
            </a:r>
            <a:r>
              <a:rPr lang="en-US" sz="1200" dirty="0"/>
              <a:t>case, the seller would be required to give a different performance by providing </a:t>
            </a:r>
            <a:r>
              <a:rPr lang="en-US" sz="1200" dirty="0" smtClean="0"/>
              <a:t>greater transportation </a:t>
            </a:r>
            <a:r>
              <a:rPr lang="en-US" sz="1200" dirty="0"/>
              <a:t>if the assignment were </a:t>
            </a:r>
            <a:r>
              <a:rPr lang="en-US" sz="1200" dirty="0" smtClean="0"/>
              <a:t>permitted.</a:t>
            </a:r>
          </a:p>
          <a:p>
            <a:pPr marL="233363" algn="just">
              <a:lnSpc>
                <a:spcPct val="95000"/>
              </a:lnSpc>
              <a:spcBef>
                <a:spcPts val="0"/>
              </a:spcBef>
            </a:pPr>
            <a:endParaRPr lang="en-US" sz="500" b="1" i="1" dirty="0">
              <a:solidFill>
                <a:srgbClr val="C00000"/>
              </a:solidFill>
            </a:endParaRPr>
          </a:p>
          <a:p>
            <a:pPr marL="233363" algn="just">
              <a:lnSpc>
                <a:spcPct val="95000"/>
              </a:lnSpc>
              <a:spcBef>
                <a:spcPts val="0"/>
              </a:spcBef>
            </a:pPr>
            <a:r>
              <a:rPr lang="en-US" sz="1200" b="1" i="1" dirty="0" smtClean="0">
                <a:solidFill>
                  <a:srgbClr val="C00000"/>
                </a:solidFill>
              </a:rPr>
              <a:t>Personal Services: </a:t>
            </a:r>
            <a:r>
              <a:rPr lang="en-US" sz="1200" dirty="0" smtClean="0"/>
              <a:t>Contracts </a:t>
            </a:r>
            <a:r>
              <a:rPr lang="en-US" sz="1200" dirty="0"/>
              <a:t>for personal services are generally not assignable</a:t>
            </a:r>
            <a:r>
              <a:rPr lang="en-US" sz="1200" dirty="0" smtClean="0"/>
              <a:t>.  This is due to the fact that personal services are often contracted for because of the skill, talent or expertise of the specific individual performing the contract.</a:t>
            </a:r>
          </a:p>
          <a:p>
            <a:pPr marL="233363" algn="just">
              <a:lnSpc>
                <a:spcPct val="95000"/>
              </a:lnSpc>
              <a:spcBef>
                <a:spcPts val="0"/>
              </a:spcBef>
            </a:pPr>
            <a:endParaRPr lang="en-US" sz="500" b="1" i="1" dirty="0">
              <a:solidFill>
                <a:srgbClr val="C00000"/>
              </a:solidFill>
            </a:endParaRPr>
          </a:p>
          <a:p>
            <a:pPr marL="233363" algn="just">
              <a:lnSpc>
                <a:spcPct val="95000"/>
              </a:lnSpc>
              <a:spcBef>
                <a:spcPts val="0"/>
              </a:spcBef>
            </a:pPr>
            <a:r>
              <a:rPr lang="en-US" sz="1200" b="1" i="1" dirty="0" smtClean="0">
                <a:solidFill>
                  <a:srgbClr val="C00000"/>
                </a:solidFill>
              </a:rPr>
              <a:t>Credit Transactions: </a:t>
            </a:r>
            <a:r>
              <a:rPr lang="en-US" sz="1200" dirty="0" smtClean="0"/>
              <a:t>When </a:t>
            </a:r>
            <a:r>
              <a:rPr lang="en-US" sz="1200" dirty="0"/>
              <a:t>a transaction is based on extending credit, the person to whom credit is </a:t>
            </a:r>
            <a:r>
              <a:rPr lang="en-US" sz="1200" dirty="0" smtClean="0"/>
              <a:t>extended generally cannot </a:t>
            </a:r>
            <a:r>
              <a:rPr lang="en-US" sz="1200" dirty="0"/>
              <a:t>assign any rights under the contract to another</a:t>
            </a:r>
            <a:r>
              <a:rPr lang="en-US" sz="1200" dirty="0" smtClean="0"/>
              <a:t>.  This is because the person to whom the contract would be assigned could be a different credit risk than the person assigning the contract.</a:t>
            </a:r>
          </a:p>
        </p:txBody>
      </p:sp>
    </p:spTree>
    <p:extLst>
      <p:ext uri="{BB962C8B-B14F-4D97-AF65-F5344CB8AC3E}">
        <p14:creationId xmlns:p14="http://schemas.microsoft.com/office/powerpoint/2010/main" val="1807434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4000" b="1" i="1" dirty="0" smtClean="0">
                <a:solidFill>
                  <a:srgbClr val="0308C9"/>
                </a:solidFill>
              </a:rPr>
              <a:t>Third Parties and Assignments</a:t>
            </a:r>
          </a:p>
          <a:p>
            <a:pPr marL="342900" indent="-342900" algn="ctr">
              <a:lnSpc>
                <a:spcPct val="120000"/>
              </a:lnSpc>
              <a:spcBef>
                <a:spcPts val="0"/>
              </a:spcBef>
              <a:defRPr/>
            </a:pPr>
            <a:r>
              <a:rPr lang="en-US" sz="2400" b="1" i="1" dirty="0" smtClean="0">
                <a:solidFill>
                  <a:srgbClr val="008000"/>
                </a:solidFill>
              </a:rPr>
              <a:t>Assignments – Liabilities of Assignors and Assignees</a:t>
            </a:r>
            <a:endParaRPr lang="en-US" sz="2400" b="1" i="1" dirty="0">
              <a:solidFill>
                <a:srgbClr val="008000"/>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17</a:t>
            </a:fld>
            <a:endParaRPr lang="en-US" dirty="0"/>
          </a:p>
        </p:txBody>
      </p:sp>
    </p:spTree>
    <p:extLst>
      <p:ext uri="{BB962C8B-B14F-4D97-AF65-F5344CB8AC3E}">
        <p14:creationId xmlns:p14="http://schemas.microsoft.com/office/powerpoint/2010/main" val="3134991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31651"/>
            <a:ext cx="8382000" cy="5808453"/>
          </a:xfrm>
          <a:prstGeom prst="rect">
            <a:avLst/>
          </a:prstGeom>
          <a:noFill/>
          <a:ln w="9525">
            <a:noFill/>
            <a:miter lim="800000"/>
            <a:headEnd/>
            <a:tailEnd/>
          </a:ln>
        </p:spPr>
        <p:txBody>
          <a:bodyPr/>
          <a:lstStyle/>
          <a:p>
            <a:pPr marL="342900" indent="-342900" algn="ctr">
              <a:lnSpc>
                <a:spcPct val="120000"/>
              </a:lnSpc>
              <a:spcBef>
                <a:spcPts val="0"/>
              </a:spcBef>
              <a:defRPr/>
            </a:pPr>
            <a:r>
              <a:rPr lang="en-US" sz="3600" b="1" i="1" dirty="0">
                <a:solidFill>
                  <a:srgbClr val="0308C9"/>
                </a:solidFill>
              </a:rPr>
              <a:t>Third Parties and Assignments</a:t>
            </a:r>
          </a:p>
          <a:p>
            <a:pPr marL="342900" indent="-342900" algn="ctr">
              <a:lnSpc>
                <a:spcPct val="85000"/>
              </a:lnSpc>
              <a:spcBef>
                <a:spcPts val="0"/>
              </a:spcBef>
              <a:defRPr/>
            </a:pPr>
            <a:r>
              <a:rPr lang="en-US" sz="2400" b="1" i="1" dirty="0">
                <a:solidFill>
                  <a:srgbClr val="008000"/>
                </a:solidFill>
              </a:rPr>
              <a:t>Assignments – Liabilities of Assignors and Assignees</a:t>
            </a:r>
          </a:p>
          <a:p>
            <a:pPr algn="just">
              <a:lnSpc>
                <a:spcPct val="85000"/>
              </a:lnSpc>
              <a:spcBef>
                <a:spcPts val="0"/>
              </a:spcBef>
            </a:pPr>
            <a:endParaRPr lang="en-US" sz="500" b="1" i="1" dirty="0">
              <a:solidFill>
                <a:srgbClr val="C00000"/>
              </a:solidFill>
            </a:endParaRPr>
          </a:p>
          <a:p>
            <a:pPr algn="just">
              <a:lnSpc>
                <a:spcPct val="85000"/>
              </a:lnSpc>
              <a:spcBef>
                <a:spcPts val="0"/>
              </a:spcBef>
            </a:pPr>
            <a:r>
              <a:rPr lang="en-US" sz="1600" b="1" i="1" dirty="0" smtClean="0">
                <a:solidFill>
                  <a:srgbClr val="C00000"/>
                </a:solidFill>
              </a:rPr>
              <a:t>Liabilities:</a:t>
            </a:r>
            <a:r>
              <a:rPr lang="en-US" sz="1600" dirty="0" smtClean="0"/>
              <a:t> As</a:t>
            </a:r>
            <a:r>
              <a:rPr lang="en-US" sz="1000" dirty="0" smtClean="0"/>
              <a:t> </a:t>
            </a:r>
            <a:r>
              <a:rPr lang="en-US" sz="1600" dirty="0" smtClean="0"/>
              <a:t>with</a:t>
            </a:r>
            <a:r>
              <a:rPr lang="en-US" sz="1000" dirty="0" smtClean="0"/>
              <a:t> </a:t>
            </a:r>
            <a:r>
              <a:rPr lang="en-US" sz="1600" dirty="0" smtClean="0"/>
              <a:t>any</a:t>
            </a:r>
            <a:r>
              <a:rPr lang="en-US" sz="1000" dirty="0" smtClean="0"/>
              <a:t> </a:t>
            </a:r>
            <a:r>
              <a:rPr lang="en-US" sz="1600" dirty="0" smtClean="0"/>
              <a:t>contract,</a:t>
            </a:r>
            <a:r>
              <a:rPr lang="en-US" sz="1000" dirty="0" smtClean="0"/>
              <a:t> </a:t>
            </a:r>
            <a:r>
              <a:rPr lang="en-US" sz="1600" dirty="0" smtClean="0"/>
              <a:t>assignments can result in liabilities for both the assignee and the assignor, as follows:</a:t>
            </a:r>
          </a:p>
          <a:p>
            <a:pPr algn="just">
              <a:lnSpc>
                <a:spcPct val="85000"/>
              </a:lnSpc>
              <a:spcBef>
                <a:spcPts val="0"/>
              </a:spcBef>
            </a:pPr>
            <a:endParaRPr lang="en-US" sz="500" b="1" i="1" dirty="0" smtClean="0">
              <a:solidFill>
                <a:srgbClr val="0308C9"/>
              </a:solidFill>
            </a:endParaRPr>
          </a:p>
          <a:p>
            <a:pPr algn="just">
              <a:lnSpc>
                <a:spcPct val="85000"/>
              </a:lnSpc>
              <a:spcBef>
                <a:spcPts val="0"/>
              </a:spcBef>
            </a:pPr>
            <a:r>
              <a:rPr lang="en-US" sz="1400" b="1" i="1" dirty="0">
                <a:solidFill>
                  <a:srgbClr val="0308C9"/>
                </a:solidFill>
              </a:rPr>
              <a:t>Continuing Liability of </a:t>
            </a:r>
            <a:r>
              <a:rPr lang="en-US" sz="1400" b="1" i="1" dirty="0" smtClean="0">
                <a:solidFill>
                  <a:srgbClr val="0308C9"/>
                </a:solidFill>
              </a:rPr>
              <a:t>Assignor: </a:t>
            </a:r>
            <a:r>
              <a:rPr lang="en-US" sz="1400" dirty="0" smtClean="0"/>
              <a:t>The </a:t>
            </a:r>
            <a:r>
              <a:rPr lang="en-US" sz="1400" dirty="0"/>
              <a:t>making of an assignment does not relieve the assignor of any obligation of the contract</a:t>
            </a:r>
            <a:r>
              <a:rPr lang="en-US" sz="1400" dirty="0" smtClean="0"/>
              <a:t>.  As a result, in </a:t>
            </a:r>
            <a:r>
              <a:rPr lang="en-US" sz="1400" dirty="0"/>
              <a:t>the absence of a contrary agreement, an assignor continues to be bound by the </a:t>
            </a:r>
            <a:r>
              <a:rPr lang="en-US" sz="1400" dirty="0" smtClean="0"/>
              <a:t>obligations of </a:t>
            </a:r>
            <a:r>
              <a:rPr lang="en-US" sz="1400" dirty="0"/>
              <a:t>the original contract</a:t>
            </a:r>
            <a:r>
              <a:rPr lang="en-US" sz="1400" dirty="0" smtClean="0"/>
              <a:t>.  Upon assignment, the assignor could, however, seek indemnification from the assignee, for any breach caused by the assignee, in the event the other party to the contract seeks to hold the assignor liable.</a:t>
            </a:r>
          </a:p>
          <a:p>
            <a:pPr algn="just">
              <a:lnSpc>
                <a:spcPct val="85000"/>
              </a:lnSpc>
              <a:spcBef>
                <a:spcPts val="0"/>
              </a:spcBef>
            </a:pPr>
            <a:endParaRPr lang="en-US" sz="500" b="1" i="1" dirty="0">
              <a:solidFill>
                <a:srgbClr val="0308C9"/>
              </a:solidFill>
            </a:endParaRPr>
          </a:p>
          <a:p>
            <a:pPr algn="just">
              <a:lnSpc>
                <a:spcPct val="85000"/>
              </a:lnSpc>
              <a:spcBef>
                <a:spcPts val="0"/>
              </a:spcBef>
            </a:pPr>
            <a:r>
              <a:rPr lang="en-US" sz="1400" b="1" i="1" dirty="0">
                <a:solidFill>
                  <a:srgbClr val="0308C9"/>
                </a:solidFill>
              </a:rPr>
              <a:t>Liability of </a:t>
            </a:r>
            <a:r>
              <a:rPr lang="en-US" sz="1400" b="1" i="1" dirty="0" smtClean="0">
                <a:solidFill>
                  <a:srgbClr val="0308C9"/>
                </a:solidFill>
              </a:rPr>
              <a:t>Assignee:</a:t>
            </a:r>
            <a:r>
              <a:rPr lang="en-US" sz="1400" b="1" dirty="0" smtClean="0"/>
              <a:t> </a:t>
            </a:r>
            <a:r>
              <a:rPr lang="en-US" sz="1400" dirty="0" smtClean="0"/>
              <a:t>It </a:t>
            </a:r>
            <a:r>
              <a:rPr lang="en-US" sz="1400" dirty="0"/>
              <a:t>is necessary to distinguish between the question of whether the obligor can assert a </a:t>
            </a:r>
            <a:r>
              <a:rPr lang="en-US" sz="1400" dirty="0" smtClean="0"/>
              <a:t>particular defense </a:t>
            </a:r>
            <a:r>
              <a:rPr lang="en-US" sz="1400" dirty="0"/>
              <a:t>against the assignee and the question of whether any person can sue </a:t>
            </a:r>
            <a:r>
              <a:rPr lang="en-US" sz="1400" dirty="0" smtClean="0"/>
              <a:t>the assignee</a:t>
            </a:r>
            <a:r>
              <a:rPr lang="en-US" sz="1400" dirty="0"/>
              <a:t>. </a:t>
            </a:r>
            <a:r>
              <a:rPr lang="en-US" sz="1400" dirty="0" smtClean="0"/>
              <a:t> Ordinarily</a:t>
            </a:r>
            <a:r>
              <a:rPr lang="en-US" sz="1400" dirty="0"/>
              <a:t>, the assignee is not subject to suit by virtue of the fact that the </a:t>
            </a:r>
            <a:r>
              <a:rPr lang="en-US" sz="1400" dirty="0" smtClean="0"/>
              <a:t>assignment has </a:t>
            </a:r>
            <a:r>
              <a:rPr lang="en-US" sz="1400" dirty="0"/>
              <a:t>been made.</a:t>
            </a:r>
          </a:p>
          <a:p>
            <a:pPr>
              <a:lnSpc>
                <a:spcPct val="85000"/>
              </a:lnSpc>
              <a:spcBef>
                <a:spcPts val="0"/>
              </a:spcBef>
            </a:pPr>
            <a:r>
              <a:rPr lang="en-US" sz="1200" b="1" i="1" dirty="0">
                <a:solidFill>
                  <a:srgbClr val="C00000"/>
                </a:solidFill>
              </a:rPr>
              <a:t>Consumer Protection Liability of </a:t>
            </a:r>
            <a:r>
              <a:rPr lang="en-US" sz="1200" b="1" i="1" dirty="0" smtClean="0">
                <a:solidFill>
                  <a:srgbClr val="C00000"/>
                </a:solidFill>
              </a:rPr>
              <a:t>Assignee: </a:t>
            </a:r>
            <a:r>
              <a:rPr lang="en-US" sz="1200" dirty="0" smtClean="0"/>
              <a:t>The </a:t>
            </a:r>
            <a:r>
              <a:rPr lang="en-US" sz="1200" dirty="0"/>
              <a:t>assignee of the right to money may have no direct relationship to the original </a:t>
            </a:r>
            <a:r>
              <a:rPr lang="en-US" sz="1200" dirty="0" smtClean="0"/>
              <a:t>debtor except </a:t>
            </a:r>
            <a:r>
              <a:rPr lang="en-US" sz="1200" dirty="0"/>
              <a:t>with respect to receiving payments. Consumer protection laws in most states, however</a:t>
            </a:r>
            <a:r>
              <a:rPr lang="en-US" sz="1200" dirty="0" smtClean="0"/>
              <a:t>, may </a:t>
            </a:r>
            <a:r>
              <a:rPr lang="en-US" sz="1200" dirty="0"/>
              <a:t>subject the assignee to some liability for the assignor’s misconduct</a:t>
            </a:r>
            <a:r>
              <a:rPr lang="en-US" sz="1200" dirty="0" smtClean="0"/>
              <a:t>.</a:t>
            </a:r>
          </a:p>
          <a:p>
            <a:pPr algn="just">
              <a:lnSpc>
                <a:spcPct val="85000"/>
              </a:lnSpc>
              <a:spcBef>
                <a:spcPts val="0"/>
              </a:spcBef>
            </a:pPr>
            <a:endParaRPr lang="en-US" sz="500" dirty="0"/>
          </a:p>
          <a:p>
            <a:pPr algn="just">
              <a:lnSpc>
                <a:spcPct val="85000"/>
              </a:lnSpc>
              <a:spcBef>
                <a:spcPts val="0"/>
              </a:spcBef>
            </a:pPr>
            <a:r>
              <a:rPr lang="en-US" sz="1200" b="1" i="1" dirty="0">
                <a:solidFill>
                  <a:srgbClr val="C00000"/>
                </a:solidFill>
              </a:rPr>
              <a:t>Defenses and </a:t>
            </a:r>
            <a:r>
              <a:rPr lang="en-US" sz="1200" b="1" i="1" dirty="0" smtClean="0">
                <a:solidFill>
                  <a:srgbClr val="C00000"/>
                </a:solidFill>
              </a:rPr>
              <a:t>Setoffs</a:t>
            </a:r>
            <a:r>
              <a:rPr lang="en-US" sz="1200" b="1" dirty="0" smtClean="0"/>
              <a:t>: </a:t>
            </a:r>
            <a:r>
              <a:rPr lang="en-US" sz="1200" dirty="0" smtClean="0"/>
              <a:t>The </a:t>
            </a:r>
            <a:r>
              <a:rPr lang="en-US" sz="1200" dirty="0"/>
              <a:t>assignee’s rights are no greater than those of the </a:t>
            </a:r>
            <a:r>
              <a:rPr lang="en-US" sz="1200" dirty="0" smtClean="0"/>
              <a:t>assignor. Accordingly, if </a:t>
            </a:r>
            <a:r>
              <a:rPr lang="en-US" sz="1200" dirty="0"/>
              <a:t>the obligor could </a:t>
            </a:r>
            <a:r>
              <a:rPr lang="en-US" sz="1200" dirty="0" smtClean="0"/>
              <a:t>successfully defend </a:t>
            </a:r>
            <a:r>
              <a:rPr lang="en-US" sz="1200" dirty="0"/>
              <a:t>against a suit brought by the assignor, the obligor will also prevail </a:t>
            </a:r>
            <a:r>
              <a:rPr lang="en-US" sz="1200" dirty="0" smtClean="0"/>
              <a:t>against the </a:t>
            </a:r>
            <a:r>
              <a:rPr lang="en-US" sz="1200" dirty="0"/>
              <a:t>assignee</a:t>
            </a:r>
            <a:r>
              <a:rPr lang="en-US" sz="1200" dirty="0" smtClean="0"/>
              <a:t>.  The </a:t>
            </a:r>
            <a:r>
              <a:rPr lang="en-US" sz="1200" dirty="0"/>
              <a:t>fact that the assignee has given value for the assignment does not give </a:t>
            </a:r>
            <a:r>
              <a:rPr lang="en-US" sz="1200" dirty="0" smtClean="0"/>
              <a:t>the assignee </a:t>
            </a:r>
            <a:r>
              <a:rPr lang="en-US" sz="1200" dirty="0"/>
              <a:t>any immunity from defenses that the other party, the obligor, could have </a:t>
            </a:r>
            <a:r>
              <a:rPr lang="en-US" sz="1200" dirty="0" smtClean="0"/>
              <a:t>asserted against </a:t>
            </a:r>
            <a:r>
              <a:rPr lang="en-US" sz="1200" dirty="0"/>
              <a:t>the assignor. The rights acquired by the assignee remain subject to any </a:t>
            </a:r>
            <a:r>
              <a:rPr lang="en-US" sz="1200" dirty="0" smtClean="0"/>
              <a:t>limitations imposed </a:t>
            </a:r>
            <a:r>
              <a:rPr lang="en-US" sz="1200" dirty="0"/>
              <a:t>by the contract. Moreover, an assumption of obligations may be implied from </a:t>
            </a:r>
            <a:r>
              <a:rPr lang="en-US" sz="1200" dirty="0" smtClean="0"/>
              <a:t>an acceptance </a:t>
            </a:r>
            <a:r>
              <a:rPr lang="en-US" sz="1200" dirty="0"/>
              <a:t>of benefits</a:t>
            </a:r>
            <a:r>
              <a:rPr lang="en-US" sz="1200" dirty="0" smtClean="0"/>
              <a:t>.  All that said, an assignee may have recourse against the assignor in such circumstances.</a:t>
            </a:r>
          </a:p>
          <a:p>
            <a:pPr algn="just">
              <a:lnSpc>
                <a:spcPct val="85000"/>
              </a:lnSpc>
              <a:spcBef>
                <a:spcPts val="0"/>
              </a:spcBef>
            </a:pPr>
            <a:endParaRPr lang="en-US" sz="500" b="1" i="1" dirty="0">
              <a:solidFill>
                <a:srgbClr val="0308C9"/>
              </a:solidFill>
            </a:endParaRPr>
          </a:p>
          <a:p>
            <a:pPr algn="just">
              <a:lnSpc>
                <a:spcPct val="85000"/>
              </a:lnSpc>
              <a:spcBef>
                <a:spcPts val="0"/>
              </a:spcBef>
            </a:pPr>
            <a:r>
              <a:rPr lang="en-US" sz="1400" b="1" i="1" dirty="0">
                <a:solidFill>
                  <a:srgbClr val="0308C9"/>
                </a:solidFill>
              </a:rPr>
              <a:t>Warranties of </a:t>
            </a:r>
            <a:r>
              <a:rPr lang="en-US" sz="1400" b="1" i="1" dirty="0" smtClean="0">
                <a:solidFill>
                  <a:srgbClr val="0308C9"/>
                </a:solidFill>
              </a:rPr>
              <a:t>the Assignor: </a:t>
            </a:r>
            <a:r>
              <a:rPr lang="en-US" sz="1400" dirty="0" smtClean="0"/>
              <a:t>When </a:t>
            </a:r>
            <a:r>
              <a:rPr lang="en-US" sz="1400" dirty="0"/>
              <a:t>the assignment is made for a consideration, the assignor is regarded as providing </a:t>
            </a:r>
            <a:r>
              <a:rPr lang="en-US" sz="1400" dirty="0" smtClean="0"/>
              <a:t>an </a:t>
            </a:r>
            <a:r>
              <a:rPr lang="en-US" sz="1400" b="1" dirty="0" smtClean="0"/>
              <a:t>implied </a:t>
            </a:r>
            <a:r>
              <a:rPr lang="en-US" sz="1400" b="1" dirty="0"/>
              <a:t>warranty that the right assigned is valid. </a:t>
            </a:r>
            <a:r>
              <a:rPr lang="en-US" sz="1400" dirty="0"/>
              <a:t>The assignor also warrants that </a:t>
            </a:r>
            <a:r>
              <a:rPr lang="en-US" sz="1400" dirty="0" smtClean="0"/>
              <a:t>the assignor </a:t>
            </a:r>
            <a:r>
              <a:rPr lang="en-US" sz="1400" dirty="0"/>
              <a:t>is the owner of the claim or right </a:t>
            </a:r>
            <a:r>
              <a:rPr lang="en-US" sz="1400" dirty="0" smtClean="0"/>
              <a:t>assigned, </a:t>
            </a:r>
            <a:r>
              <a:rPr lang="en-US" sz="1400" dirty="0"/>
              <a:t>and that the assignor will not </a:t>
            </a:r>
            <a:r>
              <a:rPr lang="en-US" sz="1400" dirty="0" smtClean="0"/>
              <a:t>interfere with </a:t>
            </a:r>
            <a:r>
              <a:rPr lang="en-US" sz="1400" dirty="0"/>
              <a:t>the assignee’s enforcement of the obligation.</a:t>
            </a:r>
            <a:endParaRPr lang="en-US" sz="1400" b="1" i="1" dirty="0" smtClean="0">
              <a:solidFill>
                <a:srgbClr val="0308C9"/>
              </a:solidFill>
            </a:endParaRPr>
          </a:p>
        </p:txBody>
      </p:sp>
    </p:spTree>
    <p:extLst>
      <p:ext uri="{BB962C8B-B14F-4D97-AF65-F5344CB8AC3E}">
        <p14:creationId xmlns:p14="http://schemas.microsoft.com/office/powerpoint/2010/main" val="3590724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4000" b="1" i="1" dirty="0" smtClean="0">
                <a:solidFill>
                  <a:srgbClr val="0308C9"/>
                </a:solidFill>
              </a:rPr>
              <a:t>Third Parties and Assignments</a:t>
            </a:r>
          </a:p>
          <a:p>
            <a:pPr marL="342900" indent="-342900" algn="ctr">
              <a:lnSpc>
                <a:spcPct val="120000"/>
              </a:lnSpc>
              <a:spcBef>
                <a:spcPts val="0"/>
              </a:spcBef>
              <a:defRPr/>
            </a:pPr>
            <a:r>
              <a:rPr lang="en-US" sz="2400" b="1" i="1" dirty="0" smtClean="0">
                <a:solidFill>
                  <a:srgbClr val="008000"/>
                </a:solidFill>
              </a:rPr>
              <a:t>Delegation – Duties Under the Contract</a:t>
            </a:r>
            <a:endParaRPr lang="en-US" sz="2400" b="1" i="1" dirty="0">
              <a:solidFill>
                <a:srgbClr val="008000"/>
              </a:solidFill>
            </a:endParaRP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19</a:t>
            </a:fld>
            <a:endParaRPr lang="en-US" dirty="0"/>
          </a:p>
        </p:txBody>
      </p:sp>
    </p:spTree>
    <p:extLst>
      <p:ext uri="{BB962C8B-B14F-4D97-AF65-F5344CB8AC3E}">
        <p14:creationId xmlns:p14="http://schemas.microsoft.com/office/powerpoint/2010/main" val="3136389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828136" y="1522566"/>
            <a:ext cx="7694762" cy="4565865"/>
          </a:xfrm>
          <a:prstGeom prst="rect">
            <a:avLst/>
          </a:prstGeom>
          <a:solidFill>
            <a:schemeClr val="accent3"/>
          </a:solidFill>
        </p:spPr>
        <p:txBody>
          <a:bodyPr wrap="square">
            <a:spAutoFit/>
          </a:bodyPr>
          <a:lstStyle/>
          <a:p>
            <a:pPr>
              <a:lnSpc>
                <a:spcPct val="80000"/>
              </a:lnSpc>
              <a:defRPr/>
            </a:pPr>
            <a:r>
              <a:rPr lang="en-US" sz="3200" b="1" dirty="0"/>
              <a:t>Last Time: What We Spoke About:</a:t>
            </a:r>
          </a:p>
          <a:p>
            <a:pPr>
              <a:lnSpc>
                <a:spcPct val="90000"/>
              </a:lnSpc>
              <a:defRPr/>
            </a:pPr>
            <a:endParaRPr lang="en-US" sz="600" b="1" dirty="0"/>
          </a:p>
          <a:p>
            <a:pPr>
              <a:lnSpc>
                <a:spcPct val="90000"/>
              </a:lnSpc>
              <a:defRPr/>
            </a:pPr>
            <a:endParaRPr lang="en-US" sz="600" b="1" dirty="0"/>
          </a:p>
          <a:p>
            <a:pPr>
              <a:lnSpc>
                <a:spcPct val="90000"/>
              </a:lnSpc>
              <a:defRPr/>
            </a:pPr>
            <a:r>
              <a:rPr lang="en-US" sz="3200" b="1" dirty="0">
                <a:solidFill>
                  <a:srgbClr val="008000"/>
                </a:solidFill>
              </a:rPr>
              <a:t>Contract Rules and Interpretation</a:t>
            </a:r>
          </a:p>
          <a:p>
            <a:pPr>
              <a:lnSpc>
                <a:spcPct val="90000"/>
              </a:lnSpc>
              <a:defRPr/>
            </a:pPr>
            <a:endParaRPr lang="en-US" sz="600" b="1" dirty="0"/>
          </a:p>
          <a:p>
            <a:pPr>
              <a:lnSpc>
                <a:spcPct val="90000"/>
              </a:lnSpc>
              <a:buFont typeface="Arial" pitchFamily="34" charset="0"/>
              <a:buChar char="•"/>
              <a:defRPr/>
            </a:pPr>
            <a:r>
              <a:rPr lang="en-US" sz="2800" b="1" dirty="0">
                <a:solidFill>
                  <a:srgbClr val="002060"/>
                </a:solidFill>
              </a:rPr>
              <a:t> Statute of Frauds</a:t>
            </a:r>
          </a:p>
          <a:p>
            <a:pPr algn="ctr">
              <a:lnSpc>
                <a:spcPct val="90000"/>
              </a:lnSpc>
              <a:defRPr/>
            </a:pPr>
            <a:r>
              <a:rPr lang="en-US" sz="1700" b="1" i="1" dirty="0">
                <a:solidFill>
                  <a:srgbClr val="C00000"/>
                </a:solidFill>
              </a:rPr>
              <a:t>Part One: Definitions / Oral and Written Contracts / Non Compliance</a:t>
            </a:r>
          </a:p>
          <a:p>
            <a:pPr>
              <a:lnSpc>
                <a:spcPct val="90000"/>
              </a:lnSpc>
              <a:buFont typeface="Arial" pitchFamily="34" charset="0"/>
              <a:buChar char="•"/>
              <a:defRPr/>
            </a:pPr>
            <a:endParaRPr lang="en-US" sz="600" b="1" dirty="0">
              <a:solidFill>
                <a:srgbClr val="002060"/>
              </a:solidFill>
            </a:endParaRPr>
          </a:p>
          <a:p>
            <a:pPr>
              <a:lnSpc>
                <a:spcPct val="90000"/>
              </a:lnSpc>
              <a:buFont typeface="Arial" pitchFamily="34" charset="0"/>
              <a:buChar char="•"/>
              <a:defRPr/>
            </a:pPr>
            <a:endParaRPr lang="en-US" sz="600" b="1" dirty="0">
              <a:solidFill>
                <a:srgbClr val="002060"/>
              </a:solidFill>
            </a:endParaRPr>
          </a:p>
          <a:p>
            <a:pPr>
              <a:lnSpc>
                <a:spcPct val="90000"/>
              </a:lnSpc>
              <a:buFont typeface="Arial" pitchFamily="34" charset="0"/>
              <a:buChar char="•"/>
              <a:defRPr/>
            </a:pPr>
            <a:r>
              <a:rPr lang="en-US" sz="2800" b="1" dirty="0">
                <a:solidFill>
                  <a:srgbClr val="002060"/>
                </a:solidFill>
              </a:rPr>
              <a:t> Parole Evidence </a:t>
            </a:r>
            <a:r>
              <a:rPr lang="en-US" sz="2800" b="1" dirty="0" smtClean="0">
                <a:solidFill>
                  <a:srgbClr val="002060"/>
                </a:solidFill>
              </a:rPr>
              <a:t>Rule</a:t>
            </a:r>
            <a:endParaRPr lang="en-US" sz="2800" b="1" dirty="0">
              <a:solidFill>
                <a:srgbClr val="002060"/>
              </a:solidFill>
            </a:endParaRPr>
          </a:p>
          <a:p>
            <a:pPr>
              <a:lnSpc>
                <a:spcPct val="90000"/>
              </a:lnSpc>
              <a:defRPr/>
            </a:pPr>
            <a:r>
              <a:rPr lang="en-US" b="1" i="1" dirty="0">
                <a:solidFill>
                  <a:srgbClr val="C00000"/>
                </a:solidFill>
              </a:rPr>
              <a:t>  Part Two: Definitions / Exclusion / Non Application</a:t>
            </a:r>
          </a:p>
          <a:p>
            <a:pPr>
              <a:lnSpc>
                <a:spcPct val="90000"/>
              </a:lnSpc>
              <a:defRPr/>
            </a:pPr>
            <a:endParaRPr lang="en-US" sz="600" b="1" i="1" dirty="0">
              <a:solidFill>
                <a:srgbClr val="C00000"/>
              </a:solidFill>
            </a:endParaRPr>
          </a:p>
          <a:p>
            <a:pPr>
              <a:lnSpc>
                <a:spcPct val="90000"/>
              </a:lnSpc>
              <a:defRPr/>
            </a:pPr>
            <a:endParaRPr lang="en-US" sz="600" b="1" i="1" dirty="0">
              <a:solidFill>
                <a:srgbClr val="C00000"/>
              </a:solidFill>
            </a:endParaRPr>
          </a:p>
          <a:p>
            <a:pPr>
              <a:lnSpc>
                <a:spcPct val="90000"/>
              </a:lnSpc>
              <a:buFont typeface="Arial" pitchFamily="34" charset="0"/>
              <a:buChar char="•"/>
              <a:defRPr/>
            </a:pPr>
            <a:r>
              <a:rPr lang="en-US" sz="2800" b="1" dirty="0">
                <a:solidFill>
                  <a:srgbClr val="002060"/>
                </a:solidFill>
              </a:rPr>
              <a:t> Rules of Construction</a:t>
            </a:r>
          </a:p>
          <a:p>
            <a:pPr algn="ctr">
              <a:lnSpc>
                <a:spcPct val="90000"/>
              </a:lnSpc>
              <a:defRPr/>
            </a:pPr>
            <a:r>
              <a:rPr lang="en-US" b="1" i="1" dirty="0">
                <a:solidFill>
                  <a:srgbClr val="C00000"/>
                </a:solidFill>
              </a:rPr>
              <a:t> </a:t>
            </a:r>
            <a:r>
              <a:rPr lang="en-US" sz="1700" b="1" i="1" dirty="0">
                <a:solidFill>
                  <a:srgbClr val="C00000"/>
                </a:solidFill>
              </a:rPr>
              <a:t>Part Three: Definitions / Intent / Four Corners / Terms / Conduct</a:t>
            </a:r>
            <a:endParaRPr lang="en-US" sz="1700" b="1" dirty="0">
              <a:solidFill>
                <a:srgbClr val="002060"/>
              </a:solidFill>
            </a:endParaRPr>
          </a:p>
          <a:p>
            <a:pPr>
              <a:lnSpc>
                <a:spcPct val="90000"/>
              </a:lnSpc>
              <a:defRPr/>
            </a:pPr>
            <a:endParaRPr lang="en-US" sz="400" b="1" dirty="0">
              <a:solidFill>
                <a:srgbClr val="002060"/>
              </a:solidFill>
            </a:endParaRPr>
          </a:p>
          <a:p>
            <a:pPr algn="ctr">
              <a:lnSpc>
                <a:spcPct val="90000"/>
              </a:lnSpc>
              <a:buFont typeface="Arial" pitchFamily="34" charset="0"/>
              <a:buChar char="•"/>
              <a:defRPr/>
            </a:pPr>
            <a:r>
              <a:rPr lang="en-US" sz="2800" b="1" dirty="0">
                <a:solidFill>
                  <a:srgbClr val="002060"/>
                </a:solidFill>
              </a:rPr>
              <a:t> </a:t>
            </a:r>
            <a:r>
              <a:rPr lang="en-US" sz="2800" b="1" dirty="0">
                <a:solidFill>
                  <a:srgbClr val="000066"/>
                </a:solidFill>
              </a:rPr>
              <a:t>Class Case </a:t>
            </a:r>
            <a:r>
              <a:rPr lang="en-US" sz="2400" b="1" dirty="0">
                <a:solidFill>
                  <a:srgbClr val="000066"/>
                </a:solidFill>
              </a:rPr>
              <a:t>– Bethlehem Steel v. Turner Construction Company</a:t>
            </a:r>
          </a:p>
          <a:p>
            <a:pPr algn="ctr">
              <a:lnSpc>
                <a:spcPct val="90000"/>
              </a:lnSpc>
              <a:defRPr/>
            </a:pPr>
            <a:r>
              <a:rPr lang="en-US" sz="2400" b="1" i="1" dirty="0">
                <a:solidFill>
                  <a:srgbClr val="C00000"/>
                </a:solidFill>
              </a:rPr>
              <a:t>     </a:t>
            </a:r>
            <a:r>
              <a:rPr lang="en-US" b="1" i="1" dirty="0">
                <a:solidFill>
                  <a:srgbClr val="C00000"/>
                </a:solidFill>
              </a:rPr>
              <a:t>Contracts Viewed from their Four Corners</a:t>
            </a:r>
            <a:endParaRPr lang="en-US" b="1" dirty="0">
              <a:solidFill>
                <a:srgbClr val="C00000"/>
              </a:solidFill>
            </a:endParaRPr>
          </a:p>
        </p:txBody>
      </p:sp>
    </p:spTree>
    <p:extLst>
      <p:ext uri="{BB962C8B-B14F-4D97-AF65-F5344CB8AC3E}">
        <p14:creationId xmlns:p14="http://schemas.microsoft.com/office/powerpoint/2010/main" val="1748223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36765"/>
            <a:ext cx="8382000" cy="5808453"/>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i="1" dirty="0">
                <a:solidFill>
                  <a:srgbClr val="0308C9"/>
                </a:solidFill>
              </a:rPr>
              <a:t>Third Parties and Assignments</a:t>
            </a:r>
          </a:p>
          <a:p>
            <a:pPr marL="342900" indent="-342900" algn="ctr">
              <a:lnSpc>
                <a:spcPct val="80000"/>
              </a:lnSpc>
              <a:spcBef>
                <a:spcPts val="0"/>
              </a:spcBef>
              <a:defRPr/>
            </a:pPr>
            <a:r>
              <a:rPr lang="en-US" sz="2500" b="1" i="1" dirty="0" smtClean="0">
                <a:solidFill>
                  <a:srgbClr val="008000"/>
                </a:solidFill>
              </a:rPr>
              <a:t>Delegation – Duties Under the Contract</a:t>
            </a:r>
            <a:endParaRPr lang="en-US" sz="2500" b="1" i="1" dirty="0">
              <a:solidFill>
                <a:srgbClr val="008000"/>
              </a:solidFill>
            </a:endParaRPr>
          </a:p>
          <a:p>
            <a:pPr algn="just">
              <a:lnSpc>
                <a:spcPct val="83000"/>
              </a:lnSpc>
              <a:spcBef>
                <a:spcPts val="0"/>
              </a:spcBef>
            </a:pPr>
            <a:endParaRPr lang="en-US" sz="500" b="1" i="1" dirty="0">
              <a:solidFill>
                <a:srgbClr val="C00000"/>
              </a:solidFill>
            </a:endParaRPr>
          </a:p>
          <a:p>
            <a:pPr>
              <a:lnSpc>
                <a:spcPct val="83000"/>
              </a:lnSpc>
              <a:spcBef>
                <a:spcPts val="0"/>
              </a:spcBef>
            </a:pPr>
            <a:r>
              <a:rPr lang="en-US" sz="1600" b="1" i="1" dirty="0" smtClean="0">
                <a:solidFill>
                  <a:srgbClr val="C00000"/>
                </a:solidFill>
              </a:rPr>
              <a:t>Delegation:</a:t>
            </a:r>
            <a:r>
              <a:rPr lang="en-US" sz="1600" dirty="0" smtClean="0"/>
              <a:t> </a:t>
            </a:r>
            <a:r>
              <a:rPr lang="en-US" sz="1600" dirty="0"/>
              <a:t>An obligor is </a:t>
            </a:r>
            <a:r>
              <a:rPr lang="en-US" sz="1600" dirty="0" smtClean="0"/>
              <a:t>generally entitled </a:t>
            </a:r>
            <a:r>
              <a:rPr lang="en-US" sz="1600" dirty="0"/>
              <a:t>to delegate his contractual duties unless </a:t>
            </a:r>
            <a:r>
              <a:rPr lang="en-US" sz="1600" dirty="0" smtClean="0"/>
              <a:t>it</a:t>
            </a:r>
            <a:endParaRPr lang="en-US" sz="1600" dirty="0"/>
          </a:p>
          <a:p>
            <a:pPr>
              <a:lnSpc>
                <a:spcPct val="83000"/>
              </a:lnSpc>
              <a:spcBef>
                <a:spcPts val="0"/>
              </a:spcBef>
            </a:pPr>
            <a:r>
              <a:rPr lang="en-US" sz="1600" dirty="0"/>
              <a:t>violates </a:t>
            </a:r>
            <a:r>
              <a:rPr lang="en-US" sz="1600" dirty="0" smtClean="0"/>
              <a:t>and express provision of the </a:t>
            </a:r>
            <a:r>
              <a:rPr lang="en-US" sz="1600" dirty="0"/>
              <a:t>contract or public policy</a:t>
            </a:r>
            <a:r>
              <a:rPr lang="en-US" sz="1600" dirty="0" smtClean="0"/>
              <a:t>.</a:t>
            </a:r>
          </a:p>
          <a:p>
            <a:pPr>
              <a:lnSpc>
                <a:spcPct val="83000"/>
              </a:lnSpc>
              <a:spcBef>
                <a:spcPts val="0"/>
              </a:spcBef>
            </a:pPr>
            <a:endParaRPr lang="en-US" sz="500" b="1" i="1" dirty="0" smtClean="0">
              <a:solidFill>
                <a:srgbClr val="0308C9"/>
              </a:solidFill>
            </a:endParaRPr>
          </a:p>
          <a:p>
            <a:pPr algn="just">
              <a:lnSpc>
                <a:spcPct val="83000"/>
              </a:lnSpc>
              <a:spcBef>
                <a:spcPts val="0"/>
              </a:spcBef>
            </a:pPr>
            <a:r>
              <a:rPr lang="en-US" sz="1400" b="1" i="1" dirty="0" smtClean="0">
                <a:solidFill>
                  <a:srgbClr val="0308C9"/>
                </a:solidFill>
              </a:rPr>
              <a:t>Performance of the Contract:  </a:t>
            </a:r>
            <a:r>
              <a:rPr lang="en-US" sz="1400" dirty="0"/>
              <a:t>The effect of a permissible and effective delegation is that the </a:t>
            </a:r>
            <a:r>
              <a:rPr lang="en-US" sz="1400" dirty="0" smtClean="0"/>
              <a:t>delegator commits </a:t>
            </a:r>
            <a:r>
              <a:rPr lang="en-US" sz="1400" dirty="0"/>
              <a:t>no breach of the contract by having his duty performed by </a:t>
            </a:r>
            <a:r>
              <a:rPr lang="en-US" sz="1400" dirty="0" smtClean="0"/>
              <a:t>the delegate</a:t>
            </a:r>
            <a:r>
              <a:rPr lang="en-US" sz="1400" dirty="0"/>
              <a:t>, and the delegate’s conforming performance discharges </a:t>
            </a:r>
            <a:r>
              <a:rPr lang="en-US" sz="1400" dirty="0" smtClean="0"/>
              <a:t>the delegator’s </a:t>
            </a:r>
            <a:r>
              <a:rPr lang="en-US" sz="1400" dirty="0"/>
              <a:t>contractual obligation. </a:t>
            </a:r>
            <a:r>
              <a:rPr lang="en-US" sz="1400" dirty="0" smtClean="0"/>
              <a:t> If </a:t>
            </a:r>
            <a:r>
              <a:rPr lang="en-US" sz="1400" dirty="0"/>
              <a:t>a performance is properly delegated </a:t>
            </a:r>
            <a:r>
              <a:rPr lang="en-US" sz="1400" dirty="0" smtClean="0"/>
              <a:t>but the </a:t>
            </a:r>
            <a:r>
              <a:rPr lang="en-US" sz="1400" dirty="0" err="1"/>
              <a:t>obligee</a:t>
            </a:r>
            <a:r>
              <a:rPr lang="en-US" sz="1400" dirty="0"/>
              <a:t> refuses to accept it, this will be a breach by the </a:t>
            </a:r>
            <a:r>
              <a:rPr lang="en-US" sz="1400" dirty="0" err="1"/>
              <a:t>obligee</a:t>
            </a:r>
            <a:r>
              <a:rPr lang="en-US" sz="1400" dirty="0"/>
              <a:t> in </a:t>
            </a:r>
            <a:r>
              <a:rPr lang="en-US" sz="1400" dirty="0" smtClean="0"/>
              <a:t>the same </a:t>
            </a:r>
            <a:r>
              <a:rPr lang="en-US" sz="1400" dirty="0"/>
              <a:t>way as it would have been to refuse the delegator’s own performance</a:t>
            </a:r>
            <a:r>
              <a:rPr lang="en-US" sz="1400" dirty="0" smtClean="0"/>
              <a:t>.</a:t>
            </a:r>
          </a:p>
          <a:p>
            <a:pPr algn="just">
              <a:lnSpc>
                <a:spcPct val="83000"/>
              </a:lnSpc>
              <a:spcBef>
                <a:spcPts val="0"/>
              </a:spcBef>
            </a:pPr>
            <a:endParaRPr lang="en-US" sz="500" b="1" i="1" dirty="0" smtClean="0">
              <a:solidFill>
                <a:srgbClr val="0308C9"/>
              </a:solidFill>
            </a:endParaRPr>
          </a:p>
          <a:p>
            <a:pPr algn="just">
              <a:lnSpc>
                <a:spcPct val="83000"/>
              </a:lnSpc>
              <a:spcBef>
                <a:spcPts val="0"/>
              </a:spcBef>
            </a:pPr>
            <a:r>
              <a:rPr lang="en-US" sz="1400" b="1" i="1" dirty="0" smtClean="0">
                <a:solidFill>
                  <a:srgbClr val="0308C9"/>
                </a:solidFill>
              </a:rPr>
              <a:t>Effect of Delegation </a:t>
            </a:r>
            <a:r>
              <a:rPr lang="en-US" sz="1400" b="1" i="1" dirty="0">
                <a:solidFill>
                  <a:srgbClr val="0308C9"/>
                </a:solidFill>
              </a:rPr>
              <a:t>of </a:t>
            </a:r>
            <a:r>
              <a:rPr lang="en-US" sz="1400" b="1" i="1" dirty="0" smtClean="0">
                <a:solidFill>
                  <a:srgbClr val="0308C9"/>
                </a:solidFill>
              </a:rPr>
              <a:t>Duties:</a:t>
            </a:r>
            <a:r>
              <a:rPr lang="en-US" sz="1400" b="1" dirty="0" smtClean="0">
                <a:solidFill>
                  <a:srgbClr val="0308C9"/>
                </a:solidFill>
              </a:rPr>
              <a:t> </a:t>
            </a:r>
            <a:r>
              <a:rPr lang="en-US" sz="1400" dirty="0" smtClean="0"/>
              <a:t>A </a:t>
            </a:r>
            <a:r>
              <a:rPr lang="en-US" sz="1400" dirty="0"/>
              <a:t>delegation of duties</a:t>
            </a:r>
            <a:r>
              <a:rPr lang="en-US" sz="1400" b="1" dirty="0"/>
              <a:t> </a:t>
            </a:r>
            <a:r>
              <a:rPr lang="en-US" sz="1400" dirty="0"/>
              <a:t>is a transfer of duties by a contracting party to another person </a:t>
            </a:r>
            <a:r>
              <a:rPr lang="en-US" sz="1400" dirty="0" smtClean="0"/>
              <a:t>who is </a:t>
            </a:r>
            <a:r>
              <a:rPr lang="en-US" sz="1400" dirty="0"/>
              <a:t>to perform them. </a:t>
            </a:r>
            <a:r>
              <a:rPr lang="en-US" sz="1400" dirty="0" smtClean="0"/>
              <a:t> Under </a:t>
            </a:r>
            <a:r>
              <a:rPr lang="en-US" sz="1400" dirty="0"/>
              <a:t>certain circumstances, a contracting party may obtain </a:t>
            </a:r>
            <a:r>
              <a:rPr lang="en-US" sz="1400" dirty="0" smtClean="0"/>
              <a:t>someone else </a:t>
            </a:r>
            <a:r>
              <a:rPr lang="en-US" sz="1400" dirty="0"/>
              <a:t>to do the work. </a:t>
            </a:r>
            <a:r>
              <a:rPr lang="en-US" sz="1400" dirty="0" smtClean="0"/>
              <a:t> When </a:t>
            </a:r>
            <a:r>
              <a:rPr lang="en-US" sz="1400" dirty="0"/>
              <a:t>the performance is standardized and </a:t>
            </a:r>
            <a:r>
              <a:rPr lang="en-US" sz="1400" dirty="0" err="1"/>
              <a:t>nonpersonal</a:t>
            </a:r>
            <a:r>
              <a:rPr lang="en-US" sz="1400" dirty="0"/>
              <a:t>, so that it </a:t>
            </a:r>
            <a:r>
              <a:rPr lang="en-US" sz="1400" dirty="0" smtClean="0"/>
              <a:t>is not </a:t>
            </a:r>
            <a:r>
              <a:rPr lang="en-US" sz="1400" dirty="0"/>
              <a:t>material who performs, the law will permit the delegation</a:t>
            </a:r>
            <a:r>
              <a:rPr lang="en-US" sz="1400" b="1" dirty="0"/>
              <a:t> </a:t>
            </a:r>
            <a:r>
              <a:rPr lang="en-US" sz="1400" dirty="0"/>
              <a:t>of the performance of </a:t>
            </a:r>
            <a:r>
              <a:rPr lang="en-US" sz="1400" dirty="0" smtClean="0"/>
              <a:t>the contract</a:t>
            </a:r>
            <a:r>
              <a:rPr lang="en-US" sz="1400" dirty="0"/>
              <a:t>. In such cases, however, the contracting party remains liable in the case of </a:t>
            </a:r>
            <a:r>
              <a:rPr lang="en-US" sz="1400" dirty="0" smtClean="0"/>
              <a:t>default of </a:t>
            </a:r>
            <a:r>
              <a:rPr lang="en-US" sz="1400" dirty="0"/>
              <a:t>the person doing the work just as though no delegation had been </a:t>
            </a:r>
            <a:r>
              <a:rPr lang="en-US" sz="1400" dirty="0" smtClean="0"/>
              <a:t>made.</a:t>
            </a:r>
            <a:endParaRPr lang="en-US" sz="1400" b="1" i="1" dirty="0" smtClean="0">
              <a:solidFill>
                <a:srgbClr val="0308C9"/>
              </a:solidFill>
            </a:endParaRPr>
          </a:p>
          <a:p>
            <a:pPr marL="233363" algn="just">
              <a:lnSpc>
                <a:spcPct val="83000"/>
              </a:lnSpc>
              <a:spcBef>
                <a:spcPts val="0"/>
              </a:spcBef>
            </a:pPr>
            <a:r>
              <a:rPr lang="en-US" sz="1200" b="1" i="1" dirty="0" smtClean="0">
                <a:solidFill>
                  <a:srgbClr val="C00000"/>
                </a:solidFill>
              </a:rPr>
              <a:t>A Requirement of Personal Performance:</a:t>
            </a:r>
            <a:r>
              <a:rPr lang="en-US" sz="1200" b="1" i="1" dirty="0" smtClean="0">
                <a:solidFill>
                  <a:srgbClr val="0308C9"/>
                </a:solidFill>
              </a:rPr>
              <a:t> </a:t>
            </a:r>
            <a:r>
              <a:rPr lang="en-US" sz="1200" dirty="0"/>
              <a:t>If the performance of a party to a </a:t>
            </a:r>
            <a:r>
              <a:rPr lang="en-US" sz="1200" dirty="0" smtClean="0"/>
              <a:t>contract requires the contractor, and no other person to perform the duties of the contract, such as where the performance involves </a:t>
            </a:r>
            <a:r>
              <a:rPr lang="en-US" sz="1200" dirty="0"/>
              <a:t>personal skill, talents, judgment</a:t>
            </a:r>
            <a:r>
              <a:rPr lang="en-US" sz="1200" dirty="0" smtClean="0"/>
              <a:t>, or </a:t>
            </a:r>
            <a:r>
              <a:rPr lang="en-US" sz="1200" dirty="0"/>
              <a:t>trust, the delegation of duties is barred unless consented to by the person entitled </a:t>
            </a:r>
            <a:r>
              <a:rPr lang="en-US" sz="1200" dirty="0" smtClean="0"/>
              <a:t>to the </a:t>
            </a:r>
            <a:r>
              <a:rPr lang="en-US" sz="1200" dirty="0"/>
              <a:t>performance. Examples </a:t>
            </a:r>
            <a:r>
              <a:rPr lang="en-US" sz="1200" dirty="0" smtClean="0"/>
              <a:t>of this include contracts for performance </a:t>
            </a:r>
            <a:r>
              <a:rPr lang="en-US" sz="1200" dirty="0"/>
              <a:t>by professionals such as physicians, dentists</a:t>
            </a:r>
            <a:r>
              <a:rPr lang="en-US" sz="1200" dirty="0" smtClean="0"/>
              <a:t>, lawyers</a:t>
            </a:r>
            <a:r>
              <a:rPr lang="en-US" sz="1200" dirty="0"/>
              <a:t>, consultants, celebrities, artists, </a:t>
            </a:r>
            <a:r>
              <a:rPr lang="en-US" sz="1200" dirty="0" smtClean="0"/>
              <a:t>professional athletes and/or </a:t>
            </a:r>
            <a:r>
              <a:rPr lang="en-US" sz="1200" dirty="0" err="1"/>
              <a:t>craftpersons</a:t>
            </a:r>
            <a:r>
              <a:rPr lang="en-US" sz="1200" dirty="0"/>
              <a:t> with unusual </a:t>
            </a:r>
            <a:r>
              <a:rPr lang="en-US" sz="1200" dirty="0" smtClean="0"/>
              <a:t>skills.</a:t>
            </a:r>
          </a:p>
          <a:p>
            <a:pPr marL="233363" algn="just">
              <a:lnSpc>
                <a:spcPct val="83000"/>
              </a:lnSpc>
              <a:spcBef>
                <a:spcPts val="0"/>
              </a:spcBef>
            </a:pPr>
            <a:endParaRPr lang="en-US" sz="500" b="1" i="1" dirty="0">
              <a:solidFill>
                <a:srgbClr val="C00000"/>
              </a:solidFill>
            </a:endParaRPr>
          </a:p>
          <a:p>
            <a:pPr marL="233363" algn="just">
              <a:lnSpc>
                <a:spcPct val="83000"/>
              </a:lnSpc>
              <a:spcBef>
                <a:spcPts val="0"/>
              </a:spcBef>
            </a:pPr>
            <a:r>
              <a:rPr lang="en-US" sz="1200" b="1" i="1" dirty="0" smtClean="0">
                <a:solidFill>
                  <a:srgbClr val="C00000"/>
                </a:solidFill>
              </a:rPr>
              <a:t>Intention </a:t>
            </a:r>
            <a:r>
              <a:rPr lang="en-US" sz="1200" b="1" i="1" dirty="0">
                <a:solidFill>
                  <a:srgbClr val="C00000"/>
                </a:solidFill>
              </a:rPr>
              <a:t>to Delegate </a:t>
            </a:r>
            <a:r>
              <a:rPr lang="en-US" sz="1200" b="1" i="1" dirty="0" smtClean="0">
                <a:solidFill>
                  <a:srgbClr val="C00000"/>
                </a:solidFill>
              </a:rPr>
              <a:t>Duties: </a:t>
            </a:r>
            <a:r>
              <a:rPr lang="en-US" sz="1200" dirty="0" smtClean="0"/>
              <a:t>An </a:t>
            </a:r>
            <a:r>
              <a:rPr lang="en-US" sz="1200" dirty="0"/>
              <a:t>assignment of rights does not in itself delegate the performance of duties to </a:t>
            </a:r>
            <a:r>
              <a:rPr lang="en-US" sz="1200" dirty="0" smtClean="0"/>
              <a:t>the assignee</a:t>
            </a:r>
            <a:r>
              <a:rPr lang="en-US" sz="1200" dirty="0"/>
              <a:t>. In the absence of clear language in the assignment stating that duties are or </a:t>
            </a:r>
            <a:r>
              <a:rPr lang="en-US" sz="1200" dirty="0" smtClean="0"/>
              <a:t>are not </a:t>
            </a:r>
            <a:r>
              <a:rPr lang="en-US" sz="1200" dirty="0"/>
              <a:t>delegated, all circumstances must be examined to determine whether there is a delegation</a:t>
            </a:r>
            <a:r>
              <a:rPr lang="en-US" sz="1200" dirty="0" smtClean="0"/>
              <a:t>.  When </a:t>
            </a:r>
            <a:r>
              <a:rPr lang="en-US" sz="1200" dirty="0"/>
              <a:t>the total picture is viewed, it may become clear what was intended. </a:t>
            </a:r>
            <a:r>
              <a:rPr lang="en-US" sz="1200" dirty="0" smtClean="0"/>
              <a:t> The fact </a:t>
            </a:r>
            <a:r>
              <a:rPr lang="en-US" sz="1200" dirty="0"/>
              <a:t>that an assignment is made for security of the assignee is a strong indication </a:t>
            </a:r>
            <a:r>
              <a:rPr lang="en-US" sz="1200" dirty="0" smtClean="0"/>
              <a:t>that there </a:t>
            </a:r>
            <a:r>
              <a:rPr lang="en-US" sz="1200" dirty="0"/>
              <a:t>was no intent to delegate to the assignee the performance of any duty resting </a:t>
            </a:r>
            <a:r>
              <a:rPr lang="en-US" sz="1200" dirty="0" smtClean="0"/>
              <a:t>on the assignor.</a:t>
            </a:r>
          </a:p>
          <a:p>
            <a:pPr marL="233363" algn="just">
              <a:lnSpc>
                <a:spcPct val="83000"/>
              </a:lnSpc>
              <a:spcBef>
                <a:spcPts val="0"/>
              </a:spcBef>
            </a:pPr>
            <a:endParaRPr lang="en-US" sz="500" b="1" i="1" dirty="0">
              <a:solidFill>
                <a:srgbClr val="C00000"/>
              </a:solidFill>
            </a:endParaRPr>
          </a:p>
          <a:p>
            <a:pPr marL="233363" algn="just">
              <a:lnSpc>
                <a:spcPct val="83000"/>
              </a:lnSpc>
              <a:spcBef>
                <a:spcPts val="0"/>
              </a:spcBef>
            </a:pPr>
            <a:r>
              <a:rPr lang="en-US" sz="1200" b="1" i="1" dirty="0" smtClean="0">
                <a:solidFill>
                  <a:srgbClr val="C00000"/>
                </a:solidFill>
              </a:rPr>
              <a:t>Delegation </a:t>
            </a:r>
            <a:r>
              <a:rPr lang="en-US" sz="1200" b="1" i="1" dirty="0">
                <a:solidFill>
                  <a:srgbClr val="C00000"/>
                </a:solidFill>
              </a:rPr>
              <a:t>of Duties under the </a:t>
            </a:r>
            <a:r>
              <a:rPr lang="en-US" sz="1200" b="1" i="1" dirty="0" smtClean="0">
                <a:solidFill>
                  <a:srgbClr val="C00000"/>
                </a:solidFill>
              </a:rPr>
              <a:t>UCC:  </a:t>
            </a:r>
            <a:r>
              <a:rPr lang="en-US" sz="1200" dirty="0" smtClean="0"/>
              <a:t>With </a:t>
            </a:r>
            <a:r>
              <a:rPr lang="en-US" sz="1200" dirty="0"/>
              <a:t>respect to contracts for the sale of goods, “an assignment of ‘the contract’ or of ‘</a:t>
            </a:r>
            <a:r>
              <a:rPr lang="en-US" sz="1200" dirty="0" smtClean="0"/>
              <a:t>all my </a:t>
            </a:r>
            <a:r>
              <a:rPr lang="en-US" sz="1200" dirty="0"/>
              <a:t>rights under the contract’ or an assignment in similar general terms is an </a:t>
            </a:r>
            <a:r>
              <a:rPr lang="en-US" sz="1200" dirty="0" smtClean="0"/>
              <a:t>assignment of </a:t>
            </a:r>
            <a:r>
              <a:rPr lang="en-US" sz="1200" dirty="0"/>
              <a:t>rights and, unless the language or the circumstances (as in an assignment for security</a:t>
            </a:r>
            <a:r>
              <a:rPr lang="en-US" sz="1200" dirty="0" smtClean="0"/>
              <a:t>) indicate </a:t>
            </a:r>
            <a:r>
              <a:rPr lang="en-US" sz="1200" dirty="0"/>
              <a:t>the contrary, it is a delegation of performance of the duties of the assignor, </a:t>
            </a:r>
            <a:r>
              <a:rPr lang="en-US" sz="1200" dirty="0" smtClean="0"/>
              <a:t>and its </a:t>
            </a:r>
            <a:r>
              <a:rPr lang="en-US" sz="1200" dirty="0"/>
              <a:t>acceptance by the assignee constitutes a promise … to perform those duties. </a:t>
            </a:r>
            <a:r>
              <a:rPr lang="en-US" sz="1200" dirty="0" smtClean="0"/>
              <a:t>This promise </a:t>
            </a:r>
            <a:r>
              <a:rPr lang="en-US" sz="1200" dirty="0"/>
              <a:t>is enforceable by either the assignor or the other party to the original contract.”</a:t>
            </a:r>
            <a:endParaRPr lang="en-US" altLang="en-US" sz="1200" b="1" i="1" dirty="0">
              <a:solidFill>
                <a:srgbClr val="C00000"/>
              </a:solidFill>
            </a:endParaRPr>
          </a:p>
        </p:txBody>
      </p:sp>
    </p:spTree>
    <p:extLst>
      <p:ext uri="{BB962C8B-B14F-4D97-AF65-F5344CB8AC3E}">
        <p14:creationId xmlns:p14="http://schemas.microsoft.com/office/powerpoint/2010/main" val="11617080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lgn="just">
              <a:spcBef>
                <a:spcPts val="0"/>
              </a:spcBef>
            </a:pPr>
            <a:r>
              <a:rPr lang="en-US" sz="3700" b="1" i="1" dirty="0" smtClean="0">
                <a:solidFill>
                  <a:srgbClr val="C00000"/>
                </a:solidFill>
              </a:rPr>
              <a:t>Class 08B - Thank </a:t>
            </a:r>
            <a:r>
              <a:rPr lang="en-US" sz="3700" b="1" i="1" dirty="0">
                <a:solidFill>
                  <a:srgbClr val="C00000"/>
                </a:solidFill>
              </a:rPr>
              <a:t>you for Coming</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2900" indent="-342900">
              <a:spcBef>
                <a:spcPct val="20000"/>
              </a:spcBef>
            </a:pPr>
            <a:endParaRPr lang="en-US" sz="2400" dirty="0">
              <a:solidFill>
                <a:srgbClr val="0033CC"/>
              </a:solidFill>
            </a:endParaRPr>
          </a:p>
        </p:txBody>
      </p:sp>
    </p:spTree>
    <p:extLst>
      <p:ext uri="{BB962C8B-B14F-4D97-AF65-F5344CB8AC3E}">
        <p14:creationId xmlns:p14="http://schemas.microsoft.com/office/powerpoint/2010/main" val="3524012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522566"/>
            <a:ext cx="7763773" cy="4219617"/>
          </a:xfrm>
          <a:prstGeom prst="rect">
            <a:avLst/>
          </a:prstGeom>
          <a:solidFill>
            <a:schemeClr val="accent3"/>
          </a:solidFill>
        </p:spPr>
        <p:txBody>
          <a:bodyPr wrap="square">
            <a:spAutoFit/>
          </a:body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3200" b="1" dirty="0" smtClean="0">
                <a:solidFill>
                  <a:srgbClr val="008000"/>
                </a:solidFill>
              </a:rPr>
              <a:t>Third Parties and Assignments</a:t>
            </a:r>
            <a:endParaRPr lang="en-US" sz="3200" b="1" dirty="0">
              <a:solidFill>
                <a:srgbClr val="008000"/>
              </a:solidFill>
            </a:endParaRPr>
          </a:p>
          <a:p>
            <a:pPr>
              <a:lnSpc>
                <a:spcPct val="90000"/>
              </a:lnSpc>
              <a:defRPr/>
            </a:pPr>
            <a:endParaRPr lang="en-US" sz="600" b="1" dirty="0"/>
          </a:p>
          <a:p>
            <a:pPr>
              <a:lnSpc>
                <a:spcPct val="90000"/>
              </a:lnSpc>
              <a:buFont typeface="Arial" pitchFamily="34" charset="0"/>
              <a:buChar char="•"/>
              <a:defRPr/>
            </a:pPr>
            <a:r>
              <a:rPr lang="en-US" sz="2800" b="1" dirty="0">
                <a:solidFill>
                  <a:srgbClr val="002060"/>
                </a:solidFill>
              </a:rPr>
              <a:t> </a:t>
            </a:r>
            <a:r>
              <a:rPr lang="en-US" sz="2800" b="1" dirty="0" smtClean="0">
                <a:solidFill>
                  <a:srgbClr val="002060"/>
                </a:solidFill>
              </a:rPr>
              <a:t>Third Party Beneficiaries</a:t>
            </a:r>
            <a:endParaRPr lang="en-US" sz="2800" b="1" dirty="0">
              <a:solidFill>
                <a:srgbClr val="002060"/>
              </a:solidFill>
            </a:endParaRPr>
          </a:p>
          <a:p>
            <a:pPr algn="just">
              <a:lnSpc>
                <a:spcPct val="90000"/>
              </a:lnSpc>
              <a:defRPr/>
            </a:pPr>
            <a:r>
              <a:rPr lang="en-US" sz="1400" b="1" i="1" dirty="0">
                <a:solidFill>
                  <a:srgbClr val="C00000"/>
                </a:solidFill>
              </a:rPr>
              <a:t>Part</a:t>
            </a:r>
            <a:r>
              <a:rPr lang="en-US" sz="300" b="1" i="1" dirty="0">
                <a:solidFill>
                  <a:srgbClr val="C00000"/>
                </a:solidFill>
              </a:rPr>
              <a:t> </a:t>
            </a:r>
            <a:r>
              <a:rPr lang="en-US" sz="1400" b="1" i="1" dirty="0">
                <a:solidFill>
                  <a:srgbClr val="C00000"/>
                </a:solidFill>
              </a:rPr>
              <a:t>One:</a:t>
            </a:r>
            <a:r>
              <a:rPr lang="en-US" sz="300" b="1" i="1" dirty="0">
                <a:solidFill>
                  <a:srgbClr val="C00000"/>
                </a:solidFill>
              </a:rPr>
              <a:t> </a:t>
            </a:r>
            <a:r>
              <a:rPr lang="en-US" sz="1400" b="1" i="1" dirty="0" smtClean="0">
                <a:solidFill>
                  <a:srgbClr val="C00000"/>
                </a:solidFill>
              </a:rPr>
              <a:t>Definitions</a:t>
            </a:r>
            <a:r>
              <a:rPr lang="en-US" sz="1600" b="1" i="1" dirty="0" smtClean="0">
                <a:solidFill>
                  <a:srgbClr val="C00000"/>
                </a:solidFill>
              </a:rPr>
              <a:t>/</a:t>
            </a:r>
            <a:r>
              <a:rPr lang="en-US" sz="1400" b="1" i="1" dirty="0" smtClean="0">
                <a:solidFill>
                  <a:srgbClr val="C00000"/>
                </a:solidFill>
              </a:rPr>
              <a:t>Intentional</a:t>
            </a:r>
            <a:r>
              <a:rPr lang="en-US" sz="1600" b="1" i="1" dirty="0" smtClean="0">
                <a:solidFill>
                  <a:srgbClr val="C00000"/>
                </a:solidFill>
              </a:rPr>
              <a:t>/</a:t>
            </a:r>
            <a:r>
              <a:rPr lang="en-US" sz="1400" b="1" i="1" dirty="0" smtClean="0">
                <a:solidFill>
                  <a:srgbClr val="C00000"/>
                </a:solidFill>
              </a:rPr>
              <a:t>Incidental</a:t>
            </a:r>
            <a:r>
              <a:rPr lang="en-US" sz="300" b="1" i="1" dirty="0" smtClean="0">
                <a:solidFill>
                  <a:srgbClr val="C00000"/>
                </a:solidFill>
              </a:rPr>
              <a:t> </a:t>
            </a:r>
            <a:r>
              <a:rPr lang="en-US" sz="1600" b="1" i="1" dirty="0" smtClean="0">
                <a:solidFill>
                  <a:srgbClr val="C00000"/>
                </a:solidFill>
              </a:rPr>
              <a:t>/</a:t>
            </a:r>
            <a:r>
              <a:rPr lang="en-US" sz="1400" b="1" i="1" dirty="0" smtClean="0">
                <a:solidFill>
                  <a:srgbClr val="C00000"/>
                </a:solidFill>
              </a:rPr>
              <a:t>Modification</a:t>
            </a:r>
            <a:r>
              <a:rPr lang="en-US" sz="300" b="1" i="1" dirty="0" smtClean="0">
                <a:solidFill>
                  <a:srgbClr val="C00000"/>
                </a:solidFill>
              </a:rPr>
              <a:t> </a:t>
            </a:r>
            <a:r>
              <a:rPr lang="en-US" sz="1600" b="1" i="1" dirty="0" smtClean="0">
                <a:solidFill>
                  <a:srgbClr val="C00000"/>
                </a:solidFill>
              </a:rPr>
              <a:t>/</a:t>
            </a:r>
            <a:r>
              <a:rPr lang="en-US" sz="1400" b="1" i="1" dirty="0" smtClean="0">
                <a:solidFill>
                  <a:srgbClr val="C00000"/>
                </a:solidFill>
              </a:rPr>
              <a:t>Termination</a:t>
            </a:r>
            <a:r>
              <a:rPr lang="en-US" sz="300" b="1" i="1" dirty="0" smtClean="0">
                <a:solidFill>
                  <a:srgbClr val="C00000"/>
                </a:solidFill>
              </a:rPr>
              <a:t> </a:t>
            </a:r>
            <a:r>
              <a:rPr lang="en-US" sz="1600" b="1" i="1" dirty="0" smtClean="0">
                <a:solidFill>
                  <a:srgbClr val="C00000"/>
                </a:solidFill>
              </a:rPr>
              <a:t>/</a:t>
            </a:r>
            <a:r>
              <a:rPr lang="en-US" sz="1400" b="1" i="1" dirty="0" smtClean="0">
                <a:solidFill>
                  <a:srgbClr val="C00000"/>
                </a:solidFill>
              </a:rPr>
              <a:t>Limitations</a:t>
            </a:r>
            <a:endParaRPr lang="en-US" sz="1400" b="1" dirty="0">
              <a:solidFill>
                <a:srgbClr val="002060"/>
              </a:solidFill>
            </a:endParaRPr>
          </a:p>
          <a:p>
            <a:pPr>
              <a:lnSpc>
                <a:spcPct val="90000"/>
              </a:lnSpc>
              <a:buFont typeface="Arial" pitchFamily="34" charset="0"/>
              <a:buChar char="•"/>
              <a:defRPr/>
            </a:pPr>
            <a:r>
              <a:rPr lang="en-US" sz="2800" b="1" dirty="0">
                <a:solidFill>
                  <a:srgbClr val="002060"/>
                </a:solidFill>
              </a:rPr>
              <a:t> </a:t>
            </a:r>
            <a:r>
              <a:rPr lang="en-US" sz="2800" b="1" dirty="0" smtClean="0">
                <a:solidFill>
                  <a:srgbClr val="002060"/>
                </a:solidFill>
              </a:rPr>
              <a:t>Assignments and Delegations</a:t>
            </a:r>
            <a:endParaRPr lang="en-US" sz="2800" b="1" dirty="0">
              <a:solidFill>
                <a:srgbClr val="002060"/>
              </a:solidFill>
            </a:endParaRPr>
          </a:p>
          <a:p>
            <a:pPr algn="just">
              <a:lnSpc>
                <a:spcPct val="90000"/>
              </a:lnSpc>
              <a:defRPr/>
            </a:pPr>
            <a:r>
              <a:rPr lang="en-US" b="1" i="1" dirty="0">
                <a:solidFill>
                  <a:srgbClr val="C00000"/>
                </a:solidFill>
              </a:rPr>
              <a:t>  </a:t>
            </a:r>
            <a:r>
              <a:rPr lang="en-US" sz="1600" b="1" i="1" dirty="0">
                <a:solidFill>
                  <a:srgbClr val="C00000"/>
                </a:solidFill>
              </a:rPr>
              <a:t>Part Two: Definitions</a:t>
            </a:r>
            <a:r>
              <a:rPr lang="en-US" sz="500" b="1" i="1" dirty="0">
                <a:solidFill>
                  <a:srgbClr val="C00000"/>
                </a:solidFill>
              </a:rPr>
              <a:t> </a:t>
            </a:r>
            <a:r>
              <a:rPr lang="en-US" sz="1600" b="1" i="1" dirty="0">
                <a:solidFill>
                  <a:srgbClr val="C00000"/>
                </a:solidFill>
              </a:rPr>
              <a:t>/</a:t>
            </a:r>
            <a:r>
              <a:rPr lang="en-US" sz="500" b="1" i="1" dirty="0">
                <a:solidFill>
                  <a:srgbClr val="C00000"/>
                </a:solidFill>
              </a:rPr>
              <a:t> </a:t>
            </a:r>
            <a:r>
              <a:rPr lang="en-US" sz="1600" b="1" i="1" dirty="0" smtClean="0">
                <a:solidFill>
                  <a:srgbClr val="C00000"/>
                </a:solidFill>
              </a:rPr>
              <a:t>Notice</a:t>
            </a:r>
            <a:r>
              <a:rPr lang="en-US" sz="500" b="1" i="1" dirty="0" smtClean="0">
                <a:solidFill>
                  <a:srgbClr val="C00000"/>
                </a:solidFill>
              </a:rPr>
              <a:t> </a:t>
            </a:r>
            <a:r>
              <a:rPr lang="en-US" sz="1600" b="1" i="1" dirty="0">
                <a:solidFill>
                  <a:srgbClr val="C00000"/>
                </a:solidFill>
              </a:rPr>
              <a:t>/</a:t>
            </a:r>
            <a:r>
              <a:rPr lang="en-US" sz="500" b="1" i="1" dirty="0">
                <a:solidFill>
                  <a:srgbClr val="C00000"/>
                </a:solidFill>
              </a:rPr>
              <a:t> </a:t>
            </a:r>
            <a:r>
              <a:rPr lang="en-US" sz="1600" b="1" i="1" dirty="0" smtClean="0">
                <a:solidFill>
                  <a:srgbClr val="C00000"/>
                </a:solidFill>
              </a:rPr>
              <a:t>Rights</a:t>
            </a:r>
            <a:r>
              <a:rPr lang="en-US" sz="500" b="1" i="1" dirty="0" smtClean="0">
                <a:solidFill>
                  <a:srgbClr val="C00000"/>
                </a:solidFill>
              </a:rPr>
              <a:t> </a:t>
            </a:r>
            <a:r>
              <a:rPr lang="en-US" sz="1600" b="1" i="1" dirty="0" smtClean="0">
                <a:solidFill>
                  <a:srgbClr val="C00000"/>
                </a:solidFill>
              </a:rPr>
              <a:t>/</a:t>
            </a:r>
            <a:r>
              <a:rPr lang="en-US" sz="500" b="1" i="1" dirty="0" smtClean="0">
                <a:solidFill>
                  <a:srgbClr val="C00000"/>
                </a:solidFill>
              </a:rPr>
              <a:t> </a:t>
            </a:r>
            <a:r>
              <a:rPr lang="en-US" sz="1600" b="1" i="1" dirty="0" smtClean="0">
                <a:solidFill>
                  <a:srgbClr val="C00000"/>
                </a:solidFill>
              </a:rPr>
              <a:t>Liabilities</a:t>
            </a:r>
            <a:r>
              <a:rPr lang="en-US" sz="500" b="1" i="1" dirty="0" smtClean="0">
                <a:solidFill>
                  <a:srgbClr val="C00000"/>
                </a:solidFill>
              </a:rPr>
              <a:t> </a:t>
            </a:r>
            <a:r>
              <a:rPr lang="en-US" sz="1600" b="1" i="1" dirty="0" smtClean="0">
                <a:solidFill>
                  <a:srgbClr val="C00000"/>
                </a:solidFill>
              </a:rPr>
              <a:t>/</a:t>
            </a:r>
            <a:r>
              <a:rPr lang="en-US" sz="500" b="1" i="1" dirty="0" smtClean="0">
                <a:solidFill>
                  <a:srgbClr val="C00000"/>
                </a:solidFill>
              </a:rPr>
              <a:t> </a:t>
            </a:r>
            <a:r>
              <a:rPr lang="en-US" sz="1600" b="1" i="1" dirty="0" smtClean="0">
                <a:solidFill>
                  <a:srgbClr val="C00000"/>
                </a:solidFill>
              </a:rPr>
              <a:t>Warranties</a:t>
            </a:r>
            <a:r>
              <a:rPr lang="en-US" sz="500" b="1" i="1" dirty="0" smtClean="0">
                <a:solidFill>
                  <a:srgbClr val="C00000"/>
                </a:solidFill>
              </a:rPr>
              <a:t> </a:t>
            </a:r>
            <a:r>
              <a:rPr lang="en-US" sz="1600" b="1" i="1" dirty="0" smtClean="0">
                <a:solidFill>
                  <a:srgbClr val="C00000"/>
                </a:solidFill>
              </a:rPr>
              <a:t>/</a:t>
            </a:r>
            <a:r>
              <a:rPr lang="en-US" sz="500" b="1" i="1" dirty="0" smtClean="0">
                <a:solidFill>
                  <a:srgbClr val="C00000"/>
                </a:solidFill>
              </a:rPr>
              <a:t> </a:t>
            </a:r>
            <a:r>
              <a:rPr lang="en-US" sz="1600" b="1" i="1" dirty="0" smtClean="0">
                <a:solidFill>
                  <a:srgbClr val="C00000"/>
                </a:solidFill>
              </a:rPr>
              <a:t>Duties</a:t>
            </a:r>
            <a:endParaRPr lang="en-US" sz="1600" b="1" i="1" dirty="0">
              <a:solidFill>
                <a:srgbClr val="C00000"/>
              </a:solidFill>
            </a:endParaRPr>
          </a:p>
          <a:p>
            <a:pPr>
              <a:lnSpc>
                <a:spcPct val="90000"/>
              </a:lnSpc>
              <a:defRPr/>
            </a:pPr>
            <a:endParaRPr lang="en-US" sz="600" b="1" i="1" dirty="0">
              <a:solidFill>
                <a:srgbClr val="C00000"/>
              </a:solidFill>
            </a:endParaRPr>
          </a:p>
          <a:p>
            <a:pPr>
              <a:lnSpc>
                <a:spcPct val="90000"/>
              </a:lnSpc>
              <a:defRPr/>
            </a:pPr>
            <a:endParaRPr lang="en-US" sz="400" b="1" dirty="0">
              <a:solidFill>
                <a:srgbClr val="002060"/>
              </a:solidFill>
            </a:endParaRPr>
          </a:p>
          <a:p>
            <a:pPr algn="ctr">
              <a:lnSpc>
                <a:spcPct val="90000"/>
              </a:lnSpc>
              <a:buFont typeface="Arial" pitchFamily="34" charset="0"/>
              <a:buChar char="•"/>
              <a:defRPr/>
            </a:pPr>
            <a:r>
              <a:rPr lang="en-US" sz="2800" b="1" dirty="0">
                <a:solidFill>
                  <a:srgbClr val="002060"/>
                </a:solidFill>
              </a:rPr>
              <a:t> </a:t>
            </a:r>
            <a:r>
              <a:rPr lang="en-US" sz="2800" b="1" dirty="0">
                <a:solidFill>
                  <a:srgbClr val="000066"/>
                </a:solidFill>
              </a:rPr>
              <a:t>Class Case – </a:t>
            </a:r>
            <a:r>
              <a:rPr lang="en-US" sz="2800" b="1" dirty="0" smtClean="0">
                <a:solidFill>
                  <a:srgbClr val="000066"/>
                </a:solidFill>
              </a:rPr>
              <a:t>Fourth Ocean Putnam Co. </a:t>
            </a:r>
          </a:p>
          <a:p>
            <a:pPr algn="ctr">
              <a:lnSpc>
                <a:spcPct val="90000"/>
              </a:lnSpc>
              <a:defRPr/>
            </a:pPr>
            <a:r>
              <a:rPr lang="en-US" sz="2800" b="1" dirty="0" smtClean="0">
                <a:solidFill>
                  <a:srgbClr val="000066"/>
                </a:solidFill>
              </a:rPr>
              <a:t>v</a:t>
            </a:r>
            <a:r>
              <a:rPr lang="en-US" sz="2800" b="1" dirty="0">
                <a:solidFill>
                  <a:srgbClr val="000066"/>
                </a:solidFill>
              </a:rPr>
              <a:t>. </a:t>
            </a:r>
            <a:r>
              <a:rPr lang="en-US" sz="2800" b="1" dirty="0" smtClean="0">
                <a:solidFill>
                  <a:srgbClr val="000066"/>
                </a:solidFill>
              </a:rPr>
              <a:t>Interstate Wrecking </a:t>
            </a:r>
            <a:r>
              <a:rPr lang="en-US" sz="2800" b="1" dirty="0">
                <a:solidFill>
                  <a:srgbClr val="000066"/>
                </a:solidFill>
              </a:rPr>
              <a:t>Company</a:t>
            </a:r>
          </a:p>
          <a:p>
            <a:pPr algn="ctr">
              <a:lnSpc>
                <a:spcPct val="90000"/>
              </a:lnSpc>
              <a:defRPr/>
            </a:pPr>
            <a:r>
              <a:rPr lang="en-US" sz="2400" b="1" i="1" dirty="0">
                <a:solidFill>
                  <a:srgbClr val="C00000"/>
                </a:solidFill>
              </a:rPr>
              <a:t>     </a:t>
            </a:r>
            <a:r>
              <a:rPr lang="en-US" b="1" i="1" dirty="0" smtClean="0">
                <a:solidFill>
                  <a:srgbClr val="C00000"/>
                </a:solidFill>
              </a:rPr>
              <a:t>The Rights of 3</a:t>
            </a:r>
            <a:r>
              <a:rPr lang="en-US" b="1" i="1" baseline="30000" dirty="0" smtClean="0">
                <a:solidFill>
                  <a:srgbClr val="C00000"/>
                </a:solidFill>
              </a:rPr>
              <a:t>rd</a:t>
            </a:r>
            <a:r>
              <a:rPr lang="en-US" b="1" i="1" dirty="0" smtClean="0">
                <a:solidFill>
                  <a:srgbClr val="C00000"/>
                </a:solidFill>
              </a:rPr>
              <a:t> Party Beneficiaries in Contract</a:t>
            </a:r>
          </a:p>
          <a:p>
            <a:pPr algn="ctr">
              <a:lnSpc>
                <a:spcPct val="90000"/>
              </a:lnSpc>
              <a:defRPr/>
            </a:pPr>
            <a:endParaRPr lang="en-US" b="1" i="1" dirty="0">
              <a:solidFill>
                <a:srgbClr val="C00000"/>
              </a:solidFill>
            </a:endParaRPr>
          </a:p>
          <a:p>
            <a:pPr algn="ctr">
              <a:lnSpc>
                <a:spcPct val="90000"/>
              </a:lnSpc>
              <a:defRPr/>
            </a:pPr>
            <a:endParaRPr lang="en-US" b="1" dirty="0">
              <a:solidFill>
                <a:srgbClr val="C00000"/>
              </a:solidFill>
            </a:endParaRPr>
          </a:p>
        </p:txBody>
      </p:sp>
    </p:spTree>
    <p:extLst>
      <p:ext uri="{BB962C8B-B14F-4D97-AF65-F5344CB8AC3E}">
        <p14:creationId xmlns:p14="http://schemas.microsoft.com/office/powerpoint/2010/main" val="2212488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3600" b="1" i="1" dirty="0" smtClean="0">
                <a:solidFill>
                  <a:srgbClr val="0308C9"/>
                </a:solidFill>
              </a:rPr>
              <a:t>Third Parties and Assignments</a:t>
            </a:r>
            <a:endParaRPr lang="en-US" sz="3600" b="1" i="1" dirty="0">
              <a:solidFill>
                <a:srgbClr val="0308C9"/>
              </a:solidFill>
            </a:endParaRPr>
          </a:p>
          <a:p>
            <a:pPr algn="ctr">
              <a:lnSpc>
                <a:spcPct val="120000"/>
              </a:lnSpc>
              <a:spcBef>
                <a:spcPts val="0"/>
              </a:spcBef>
              <a:defRPr/>
            </a:pPr>
            <a:r>
              <a:rPr lang="en-US" sz="3200" b="1" i="1" dirty="0">
                <a:solidFill>
                  <a:srgbClr val="008000"/>
                </a:solidFill>
              </a:rPr>
              <a:t>Generally - Definitions</a:t>
            </a:r>
          </a:p>
          <a:p>
            <a:pPr marL="342900" indent="-342900">
              <a:lnSpc>
                <a:spcPct val="120000"/>
              </a:lnSpc>
              <a:spcBef>
                <a:spcPct val="20000"/>
              </a:spcBef>
              <a:defRPr/>
            </a:pPr>
            <a:endParaRPr lang="en-US" sz="10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4</a:t>
            </a:fld>
            <a:endParaRPr lang="en-US" dirty="0"/>
          </a:p>
        </p:txBody>
      </p:sp>
    </p:spTree>
    <p:extLst>
      <p:ext uri="{BB962C8B-B14F-4D97-AF65-F5344CB8AC3E}">
        <p14:creationId xmlns:p14="http://schemas.microsoft.com/office/powerpoint/2010/main" val="295105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Third Parties and Assignments</a:t>
            </a:r>
            <a:endParaRPr lang="en-US" sz="3600" b="1" dirty="0">
              <a:solidFill>
                <a:srgbClr val="0308C9"/>
              </a:solidFill>
            </a:endParaRPr>
          </a:p>
          <a:p>
            <a:pPr marL="342900" indent="-342900" algn="ctr">
              <a:lnSpc>
                <a:spcPct val="75000"/>
              </a:lnSpc>
              <a:spcBef>
                <a:spcPct val="20000"/>
              </a:spcBef>
              <a:defRPr/>
            </a:pPr>
            <a:r>
              <a:rPr lang="en-US" sz="2800" b="1" i="1" dirty="0">
                <a:solidFill>
                  <a:srgbClr val="006600"/>
                </a:solidFill>
              </a:rPr>
              <a:t>Definition - Contract</a:t>
            </a:r>
          </a:p>
          <a:p>
            <a:pPr>
              <a:lnSpc>
                <a:spcPct val="75000"/>
              </a:lnSpc>
              <a:defRPr/>
            </a:pPr>
            <a:endParaRPr lang="en-US" sz="1000" b="1" i="1" dirty="0"/>
          </a:p>
          <a:p>
            <a:pPr algn="just">
              <a:lnSpc>
                <a:spcPct val="75000"/>
              </a:lnSpc>
              <a:defRPr/>
            </a:pPr>
            <a:endParaRPr lang="en-US" sz="800" b="1" i="1" dirty="0"/>
          </a:p>
          <a:p>
            <a:pPr marL="342900" indent="-342900" algn="just">
              <a:lnSpc>
                <a:spcPct val="130000"/>
              </a:lnSpc>
              <a:spcBef>
                <a:spcPts val="0"/>
              </a:spcBef>
              <a:defRPr/>
            </a:pPr>
            <a:r>
              <a:rPr lang="en-US" sz="2000" b="1" dirty="0"/>
              <a:t>Black’s Law Dictionary </a:t>
            </a:r>
            <a:r>
              <a:rPr lang="en-US" sz="2000" dirty="0"/>
              <a:t>defines the term </a:t>
            </a:r>
            <a:r>
              <a:rPr lang="en-US" sz="2000" b="1" dirty="0">
                <a:solidFill>
                  <a:srgbClr val="0308C9"/>
                </a:solidFill>
              </a:rPr>
              <a:t>“Contract” </a:t>
            </a:r>
            <a:r>
              <a:rPr lang="en-US" sz="2000" dirty="0"/>
              <a:t>as:</a:t>
            </a:r>
          </a:p>
          <a:p>
            <a:pPr marL="342900" indent="-342900" algn="just">
              <a:lnSpc>
                <a:spcPct val="130000"/>
              </a:lnSpc>
              <a:spcBef>
                <a:spcPts val="0"/>
              </a:spcBef>
              <a:defRPr/>
            </a:pPr>
            <a:endParaRPr lang="en-US" sz="1000" dirty="0"/>
          </a:p>
          <a:p>
            <a:pPr algn="just">
              <a:lnSpc>
                <a:spcPct val="130000"/>
              </a:lnSpc>
              <a:spcBef>
                <a:spcPts val="0"/>
              </a:spcBef>
              <a:defRPr/>
            </a:pPr>
            <a:r>
              <a:rPr lang="en-US" sz="2600" b="1" i="1" dirty="0">
                <a:solidFill>
                  <a:srgbClr val="C00000"/>
                </a:solidFill>
              </a:rPr>
              <a:t>“An agreement between </a:t>
            </a:r>
          </a:p>
          <a:p>
            <a:pPr algn="just">
              <a:lnSpc>
                <a:spcPct val="130000"/>
              </a:lnSpc>
              <a:spcBef>
                <a:spcPts val="0"/>
              </a:spcBef>
              <a:defRPr/>
            </a:pPr>
            <a:r>
              <a:rPr lang="en-US" sz="2600" b="1" i="1" dirty="0">
                <a:solidFill>
                  <a:srgbClr val="C00000"/>
                </a:solidFill>
              </a:rPr>
              <a:t>two or more parties </a:t>
            </a:r>
          </a:p>
          <a:p>
            <a:pPr algn="just">
              <a:lnSpc>
                <a:spcPct val="130000"/>
              </a:lnSpc>
              <a:spcBef>
                <a:spcPts val="0"/>
              </a:spcBef>
              <a:defRPr/>
            </a:pPr>
            <a:r>
              <a:rPr lang="en-US" sz="2600" b="1" i="1" dirty="0">
                <a:solidFill>
                  <a:srgbClr val="C00000"/>
                </a:solidFill>
              </a:rPr>
              <a:t>creating obligations </a:t>
            </a:r>
          </a:p>
          <a:p>
            <a:pPr algn="just">
              <a:lnSpc>
                <a:spcPct val="130000"/>
              </a:lnSpc>
              <a:spcBef>
                <a:spcPts val="0"/>
              </a:spcBef>
              <a:defRPr/>
            </a:pPr>
            <a:r>
              <a:rPr lang="en-US" sz="2600" b="1" i="1" dirty="0">
                <a:solidFill>
                  <a:srgbClr val="C00000"/>
                </a:solidFill>
              </a:rPr>
              <a:t>that are enforceable </a:t>
            </a:r>
          </a:p>
          <a:p>
            <a:pPr algn="just">
              <a:lnSpc>
                <a:spcPct val="130000"/>
              </a:lnSpc>
              <a:spcBef>
                <a:spcPts val="0"/>
              </a:spcBef>
              <a:defRPr/>
            </a:pPr>
            <a:r>
              <a:rPr lang="en-US" sz="2600" b="1" i="1" dirty="0">
                <a:solidFill>
                  <a:srgbClr val="C00000"/>
                </a:solidFill>
              </a:rPr>
              <a:t>or otherwise recognizable </a:t>
            </a:r>
          </a:p>
          <a:p>
            <a:pPr algn="just">
              <a:lnSpc>
                <a:spcPct val="130000"/>
              </a:lnSpc>
              <a:spcBef>
                <a:spcPts val="0"/>
              </a:spcBef>
              <a:defRPr/>
            </a:pPr>
            <a:r>
              <a:rPr lang="en-US" sz="2600" b="1" i="1" dirty="0">
                <a:solidFill>
                  <a:srgbClr val="C00000"/>
                </a:solidFill>
              </a:rPr>
              <a:t>at law.”</a:t>
            </a:r>
            <a:endParaRPr lang="en-US" sz="2000" b="1" i="1" dirty="0">
              <a:solidFill>
                <a:srgbClr val="C00000"/>
              </a:solidFill>
            </a:endParaRPr>
          </a:p>
          <a:p>
            <a:pPr algn="just">
              <a:lnSpc>
                <a:spcPct val="95000"/>
              </a:lnSpc>
              <a:spcBef>
                <a:spcPct val="20000"/>
              </a:spcBef>
              <a:defRPr/>
            </a:pPr>
            <a:endParaRPr lang="en-US" sz="1000" b="1" i="1" dirty="0">
              <a:solidFill>
                <a:srgbClr val="C00000"/>
              </a:solidFill>
            </a:endParaRPr>
          </a:p>
        </p:txBody>
      </p:sp>
      <p:sp>
        <p:nvSpPr>
          <p:cNvPr id="3" name="Slide Number Placeholder 2"/>
          <p:cNvSpPr>
            <a:spLocks noGrp="1"/>
          </p:cNvSpPr>
          <p:nvPr>
            <p:ph type="sldNum" sz="quarter" idx="4294967295"/>
          </p:nvPr>
        </p:nvSpPr>
        <p:spPr/>
        <p:txBody>
          <a:bodyPr/>
          <a:lstStyle/>
          <a:p>
            <a:pPr>
              <a:defRPr/>
            </a:pPr>
            <a:fld id="{B65D0F76-24EF-4F3B-BC83-A9C3E2996108}" type="slidenum">
              <a:rPr lang="en-US" smtClean="0"/>
              <a:pPr>
                <a:defRPr/>
              </a:pPr>
              <a:t>5</a:t>
            </a:fld>
            <a:endParaRPr lang="en-US"/>
          </a:p>
        </p:txBody>
      </p:sp>
      <p:pic>
        <p:nvPicPr>
          <p:cNvPr id="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5803138" y="2707258"/>
            <a:ext cx="2901950" cy="3009900"/>
          </a:xfrm>
          <a:prstGeom prst="rect">
            <a:avLst/>
          </a:prstGeom>
          <a:noFill/>
          <a:ln w="9525">
            <a:noFill/>
            <a:miter lim="800000"/>
            <a:headEnd/>
            <a:tailEnd/>
          </a:ln>
        </p:spPr>
      </p:pic>
    </p:spTree>
    <p:extLst>
      <p:ext uri="{BB962C8B-B14F-4D97-AF65-F5344CB8AC3E}">
        <p14:creationId xmlns:p14="http://schemas.microsoft.com/office/powerpoint/2010/main" val="978063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990600"/>
            <a:ext cx="8382000" cy="5715000"/>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Third Parties and Assignments</a:t>
            </a:r>
            <a:endParaRPr lang="en-US" sz="3600" b="1" dirty="0">
              <a:solidFill>
                <a:srgbClr val="0308C9"/>
              </a:solidFill>
            </a:endParaRPr>
          </a:p>
          <a:p>
            <a:pPr marL="342900" indent="-342900" algn="ctr">
              <a:lnSpc>
                <a:spcPct val="75000"/>
              </a:lnSpc>
              <a:spcBef>
                <a:spcPct val="20000"/>
              </a:spcBef>
              <a:defRPr/>
            </a:pPr>
            <a:r>
              <a:rPr lang="en-US" sz="2800" b="1" i="1" dirty="0">
                <a:solidFill>
                  <a:srgbClr val="006600"/>
                </a:solidFill>
              </a:rPr>
              <a:t>Definition - Elements of a Contract</a:t>
            </a:r>
          </a:p>
          <a:p>
            <a:pPr>
              <a:lnSpc>
                <a:spcPct val="75000"/>
              </a:lnSpc>
              <a:defRPr/>
            </a:pPr>
            <a:endParaRPr lang="en-US" sz="1000" b="1" i="1" dirty="0"/>
          </a:p>
          <a:p>
            <a:pPr algn="just">
              <a:lnSpc>
                <a:spcPct val="75000"/>
              </a:lnSpc>
              <a:defRPr/>
            </a:pPr>
            <a:endParaRPr lang="en-US" sz="800" b="1" i="1" dirty="0"/>
          </a:p>
          <a:p>
            <a:pPr algn="just">
              <a:lnSpc>
                <a:spcPct val="130000"/>
              </a:lnSpc>
              <a:spcBef>
                <a:spcPts val="0"/>
              </a:spcBef>
              <a:defRPr/>
            </a:pPr>
            <a:r>
              <a:rPr lang="en-US" sz="2400" b="1" dirty="0"/>
              <a:t>In Accordance with Common Law, the </a:t>
            </a:r>
            <a:r>
              <a:rPr lang="en-US" sz="2400" b="1" dirty="0">
                <a:solidFill>
                  <a:srgbClr val="0308C9"/>
                </a:solidFill>
              </a:rPr>
              <a:t>Elements of a Contract </a:t>
            </a:r>
            <a:r>
              <a:rPr lang="en-US" sz="2400" b="1" dirty="0"/>
              <a:t>include:</a:t>
            </a:r>
            <a:endParaRPr lang="en-US" sz="2400" dirty="0"/>
          </a:p>
          <a:p>
            <a:pPr marL="342900" indent="-342900" algn="just">
              <a:lnSpc>
                <a:spcPct val="130000"/>
              </a:lnSpc>
              <a:spcBef>
                <a:spcPts val="0"/>
              </a:spcBef>
              <a:defRPr/>
            </a:pPr>
            <a:endParaRPr lang="en-US" sz="1000" dirty="0"/>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Agreement,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Between Competent Parties,</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Based on Genuine Assent,</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Supported by Consideration,</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for Lawful Purpose Subject Matter,</a:t>
            </a:r>
          </a:p>
          <a:p>
            <a:pPr marL="342900" indent="-342900" algn="just">
              <a:lnSpc>
                <a:spcPct val="130000"/>
              </a:lnSpc>
              <a:spcBef>
                <a:spcPts val="0"/>
              </a:spcBef>
              <a:buFont typeface="Arial" panose="020B0604020202020204" pitchFamily="34" charset="0"/>
              <a:buChar char="•"/>
              <a:defRPr/>
            </a:pPr>
            <a:r>
              <a:rPr lang="en-US" altLang="en-US" sz="2400" b="1" i="1" dirty="0">
                <a:solidFill>
                  <a:srgbClr val="C00000"/>
                </a:solidFill>
              </a:rPr>
              <a:t>in Legal Form.</a:t>
            </a:r>
            <a:endParaRPr lang="en-US" sz="1000" b="1" i="1" dirty="0">
              <a:solidFill>
                <a:srgbClr val="C00000"/>
              </a:solidFill>
            </a:endParaRPr>
          </a:p>
        </p:txBody>
      </p:sp>
    </p:spTree>
    <p:extLst>
      <p:ext uri="{BB962C8B-B14F-4D97-AF65-F5344CB8AC3E}">
        <p14:creationId xmlns:p14="http://schemas.microsoft.com/office/powerpoint/2010/main" val="1162862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4000" b="1" i="1" dirty="0" smtClean="0">
                <a:solidFill>
                  <a:srgbClr val="0308C9"/>
                </a:solidFill>
              </a:rPr>
              <a:t>Third Parties and Assignments</a:t>
            </a:r>
          </a:p>
          <a:p>
            <a:pPr marL="342900" indent="-342900" algn="ctr">
              <a:lnSpc>
                <a:spcPct val="120000"/>
              </a:lnSpc>
              <a:spcBef>
                <a:spcPts val="0"/>
              </a:spcBef>
              <a:defRPr/>
            </a:pPr>
            <a:r>
              <a:rPr lang="en-US" sz="2800" b="1" i="1" dirty="0" smtClean="0">
                <a:solidFill>
                  <a:srgbClr val="008000"/>
                </a:solidFill>
              </a:rPr>
              <a:t>Assignment and Delegation – Definitions</a:t>
            </a:r>
            <a:endParaRPr lang="en-US" sz="28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7</a:t>
            </a:fld>
            <a:endParaRPr lang="en-US" dirty="0"/>
          </a:p>
        </p:txBody>
      </p:sp>
    </p:spTree>
    <p:extLst>
      <p:ext uri="{BB962C8B-B14F-4D97-AF65-F5344CB8AC3E}">
        <p14:creationId xmlns:p14="http://schemas.microsoft.com/office/powerpoint/2010/main" val="3573915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8"/>
          <p:cNvSpPr>
            <a:spLocks noChangeArrowheads="1"/>
          </p:cNvSpPr>
          <p:nvPr/>
        </p:nvSpPr>
        <p:spPr bwMode="auto">
          <a:xfrm>
            <a:off x="381000" y="845391"/>
            <a:ext cx="8382000" cy="5808453"/>
          </a:xfrm>
          <a:prstGeom prst="rect">
            <a:avLst/>
          </a:prstGeom>
          <a:noFill/>
          <a:ln w="9525">
            <a:noFill/>
            <a:miter lim="800000"/>
            <a:headEnd/>
            <a:tailEnd/>
          </a:ln>
        </p:spPr>
        <p:txBody>
          <a:bodyPr/>
          <a:lstStyle/>
          <a:p>
            <a:pPr marL="342900" indent="-342900" algn="ctr">
              <a:lnSpc>
                <a:spcPct val="75000"/>
              </a:lnSpc>
              <a:spcBef>
                <a:spcPct val="20000"/>
              </a:spcBef>
              <a:defRPr/>
            </a:pPr>
            <a:r>
              <a:rPr lang="en-US" sz="3600" b="1" dirty="0" smtClean="0">
                <a:solidFill>
                  <a:srgbClr val="0308C9"/>
                </a:solidFill>
              </a:rPr>
              <a:t>Third Parties and Assignments</a:t>
            </a:r>
            <a:endParaRPr lang="en-US" sz="3600" b="1" dirty="0">
              <a:solidFill>
                <a:srgbClr val="0308C9"/>
              </a:solidFill>
            </a:endParaRPr>
          </a:p>
          <a:p>
            <a:pPr marL="342900" indent="-342900" algn="ctr">
              <a:spcBef>
                <a:spcPts val="0"/>
              </a:spcBef>
              <a:defRPr/>
            </a:pPr>
            <a:r>
              <a:rPr lang="en-US" sz="2400" b="1" i="1" dirty="0" smtClean="0">
                <a:solidFill>
                  <a:srgbClr val="006600"/>
                </a:solidFill>
              </a:rPr>
              <a:t>Assignment and Delegation- Definitions</a:t>
            </a:r>
            <a:endParaRPr lang="en-US" sz="2400" b="1" i="1" dirty="0">
              <a:solidFill>
                <a:srgbClr val="006600"/>
              </a:solidFill>
            </a:endParaRPr>
          </a:p>
          <a:p>
            <a:pPr algn="just">
              <a:lnSpc>
                <a:spcPct val="80000"/>
              </a:lnSpc>
              <a:spcBef>
                <a:spcPts val="0"/>
              </a:spcBef>
            </a:pPr>
            <a:endParaRPr lang="en-US" sz="500" b="1" i="1" dirty="0">
              <a:solidFill>
                <a:srgbClr val="C00000"/>
              </a:solidFill>
            </a:endParaRPr>
          </a:p>
          <a:p>
            <a:pPr algn="just">
              <a:lnSpc>
                <a:spcPct val="83000"/>
              </a:lnSpc>
              <a:spcBef>
                <a:spcPts val="0"/>
              </a:spcBef>
            </a:pPr>
            <a:r>
              <a:rPr lang="en-US" sz="1600" b="1" i="1" dirty="0" smtClean="0">
                <a:solidFill>
                  <a:srgbClr val="C00000"/>
                </a:solidFill>
              </a:rPr>
              <a:t>Assignment and Delegation:</a:t>
            </a:r>
            <a:r>
              <a:rPr lang="en-US" sz="1600" dirty="0" smtClean="0"/>
              <a:t> </a:t>
            </a:r>
            <a:r>
              <a:rPr lang="en-US" sz="1600" dirty="0"/>
              <a:t>The parties to a contract have both rights and duties. </a:t>
            </a:r>
            <a:r>
              <a:rPr lang="en-US" sz="1600" dirty="0" smtClean="0"/>
              <a:t>These </a:t>
            </a:r>
            <a:r>
              <a:rPr lang="en-US" sz="1600" dirty="0"/>
              <a:t>rights </a:t>
            </a:r>
            <a:r>
              <a:rPr lang="en-US" sz="1600" dirty="0" smtClean="0"/>
              <a:t>and duties, under certain circumstances, can be </a:t>
            </a:r>
            <a:r>
              <a:rPr lang="en-US" sz="1600" dirty="0"/>
              <a:t>transferred or sold </a:t>
            </a:r>
            <a:r>
              <a:rPr lang="en-US" sz="1600" dirty="0" smtClean="0"/>
              <a:t>to another </a:t>
            </a:r>
            <a:r>
              <a:rPr lang="en-US" sz="1600" dirty="0"/>
              <a:t>person or </a:t>
            </a:r>
            <a:r>
              <a:rPr lang="en-US" sz="1600" dirty="0" smtClean="0"/>
              <a:t>entity.  This is known as assignment and delegation.</a:t>
            </a:r>
          </a:p>
          <a:p>
            <a:pPr algn="just">
              <a:lnSpc>
                <a:spcPct val="83000"/>
              </a:lnSpc>
              <a:spcBef>
                <a:spcPts val="0"/>
              </a:spcBef>
            </a:pPr>
            <a:endParaRPr lang="en-US" sz="500" dirty="0" smtClean="0"/>
          </a:p>
          <a:p>
            <a:pPr algn="just">
              <a:lnSpc>
                <a:spcPct val="83000"/>
              </a:lnSpc>
              <a:spcBef>
                <a:spcPts val="0"/>
              </a:spcBef>
            </a:pPr>
            <a:r>
              <a:rPr lang="en-US" sz="1400" b="1" i="1" dirty="0" smtClean="0">
                <a:solidFill>
                  <a:srgbClr val="0308C9"/>
                </a:solidFill>
              </a:rPr>
              <a:t>Assignment Defined:</a:t>
            </a:r>
            <a:r>
              <a:rPr lang="en-US" sz="1400" dirty="0" smtClean="0"/>
              <a:t> Blacks Law Dictionary defines an Assignment as: </a:t>
            </a:r>
            <a:endParaRPr lang="en-US" sz="1400" b="1" i="1" dirty="0" smtClean="0">
              <a:solidFill>
                <a:srgbClr val="C00000"/>
              </a:solidFill>
            </a:endParaRPr>
          </a:p>
          <a:p>
            <a:pPr algn="just">
              <a:lnSpc>
                <a:spcPct val="83000"/>
              </a:lnSpc>
              <a:spcBef>
                <a:spcPts val="0"/>
              </a:spcBef>
            </a:pPr>
            <a:r>
              <a:rPr lang="en-US" sz="1400" b="1" i="1" dirty="0" smtClean="0">
                <a:solidFill>
                  <a:srgbClr val="C00000"/>
                </a:solidFill>
              </a:rPr>
              <a:t>“The transfer of contractual rights to a third party.”</a:t>
            </a:r>
            <a:r>
              <a:rPr lang="en-US" sz="1400" dirty="0" smtClean="0"/>
              <a:t> </a:t>
            </a:r>
          </a:p>
          <a:p>
            <a:pPr algn="just">
              <a:lnSpc>
                <a:spcPct val="83000"/>
              </a:lnSpc>
              <a:spcBef>
                <a:spcPts val="0"/>
              </a:spcBef>
            </a:pPr>
            <a:endParaRPr lang="en-US" sz="500" dirty="0"/>
          </a:p>
          <a:p>
            <a:pPr algn="just">
              <a:lnSpc>
                <a:spcPct val="83000"/>
              </a:lnSpc>
              <a:spcBef>
                <a:spcPts val="0"/>
              </a:spcBef>
            </a:pPr>
            <a:r>
              <a:rPr lang="en-US" sz="1400" b="1" i="1" dirty="0" smtClean="0">
                <a:solidFill>
                  <a:srgbClr val="0308C9"/>
                </a:solidFill>
              </a:rPr>
              <a:t>Delegation Defined: </a:t>
            </a:r>
            <a:r>
              <a:rPr lang="en-US" sz="1400" dirty="0"/>
              <a:t>Blacks Law Dictionary defines </a:t>
            </a:r>
            <a:r>
              <a:rPr lang="en-US" sz="1400" dirty="0" smtClean="0"/>
              <a:t>Delegation to mean:</a:t>
            </a:r>
          </a:p>
          <a:p>
            <a:pPr algn="just">
              <a:lnSpc>
                <a:spcPct val="83000"/>
              </a:lnSpc>
              <a:spcBef>
                <a:spcPts val="0"/>
              </a:spcBef>
            </a:pPr>
            <a:r>
              <a:rPr lang="en-US" sz="1400" b="1" i="1" dirty="0" smtClean="0">
                <a:solidFill>
                  <a:srgbClr val="C00000"/>
                </a:solidFill>
              </a:rPr>
              <a:t>“The act of entrusting another with authority to perform the duties of a contract.”</a:t>
            </a:r>
          </a:p>
          <a:p>
            <a:pPr algn="just">
              <a:lnSpc>
                <a:spcPct val="83000"/>
              </a:lnSpc>
              <a:spcBef>
                <a:spcPts val="0"/>
              </a:spcBef>
            </a:pPr>
            <a:endParaRPr lang="en-US" sz="500" b="1" i="1" dirty="0">
              <a:solidFill>
                <a:srgbClr val="C00000"/>
              </a:solidFill>
            </a:endParaRPr>
          </a:p>
          <a:p>
            <a:pPr algn="just">
              <a:lnSpc>
                <a:spcPct val="83000"/>
              </a:lnSpc>
              <a:spcBef>
                <a:spcPts val="0"/>
              </a:spcBef>
            </a:pPr>
            <a:r>
              <a:rPr lang="en-US" sz="1400" b="1" i="1" dirty="0" smtClean="0">
                <a:solidFill>
                  <a:srgbClr val="0308C9"/>
                </a:solidFill>
              </a:rPr>
              <a:t>The Nature of an Assignment:  </a:t>
            </a:r>
            <a:r>
              <a:rPr lang="en-US" sz="1400" dirty="0"/>
              <a:t>A</a:t>
            </a:r>
            <a:r>
              <a:rPr lang="en-US" sz="1400" dirty="0" smtClean="0"/>
              <a:t>n </a:t>
            </a:r>
            <a:r>
              <a:rPr lang="en-US" sz="1400" dirty="0"/>
              <a:t>assignment is a </a:t>
            </a:r>
            <a:r>
              <a:rPr lang="en-US" sz="1400" dirty="0" smtClean="0"/>
              <a:t>voluntary manifestation </a:t>
            </a:r>
            <a:r>
              <a:rPr lang="en-US" sz="1400" dirty="0"/>
              <a:t>of intention by the holder of an existing right to make </a:t>
            </a:r>
            <a:r>
              <a:rPr lang="en-US" sz="1400" dirty="0" smtClean="0"/>
              <a:t>an immediate </a:t>
            </a:r>
            <a:r>
              <a:rPr lang="en-US" sz="1400" dirty="0"/>
              <a:t>transfer of that right to another person. </a:t>
            </a:r>
            <a:r>
              <a:rPr lang="en-US" sz="1400" dirty="0" smtClean="0"/>
              <a:t> This </a:t>
            </a:r>
            <a:r>
              <a:rPr lang="en-US" sz="1400" dirty="0"/>
              <a:t>definition </a:t>
            </a:r>
            <a:r>
              <a:rPr lang="en-US" sz="1400" dirty="0" smtClean="0"/>
              <a:t>breaks down </a:t>
            </a:r>
            <a:r>
              <a:rPr lang="en-US" sz="1400" dirty="0"/>
              <a:t>into three essential components: </a:t>
            </a:r>
            <a:endParaRPr lang="en-US" sz="1400" dirty="0" smtClean="0"/>
          </a:p>
          <a:p>
            <a:pPr marL="233363" algn="just">
              <a:lnSpc>
                <a:spcPct val="83000"/>
              </a:lnSpc>
              <a:spcBef>
                <a:spcPts val="0"/>
              </a:spcBef>
            </a:pPr>
            <a:r>
              <a:rPr lang="en-US" sz="1200" b="1" dirty="0" smtClean="0">
                <a:solidFill>
                  <a:srgbClr val="C00000"/>
                </a:solidFill>
              </a:rPr>
              <a:t>First</a:t>
            </a:r>
            <a:r>
              <a:rPr lang="en-US" sz="1200" b="1" dirty="0">
                <a:solidFill>
                  <a:srgbClr val="C00000"/>
                </a:solidFill>
              </a:rPr>
              <a:t>:</a:t>
            </a:r>
            <a:r>
              <a:rPr lang="en-US" sz="1200" dirty="0" smtClean="0">
                <a:solidFill>
                  <a:srgbClr val="C00000"/>
                </a:solidFill>
              </a:rPr>
              <a:t> </a:t>
            </a:r>
            <a:r>
              <a:rPr lang="en-US" sz="1200" dirty="0"/>
              <a:t>T</a:t>
            </a:r>
            <a:r>
              <a:rPr lang="en-US" sz="1200" dirty="0" smtClean="0"/>
              <a:t>he </a:t>
            </a:r>
            <a:r>
              <a:rPr lang="en-US" sz="1200" dirty="0"/>
              <a:t>assignor must </a:t>
            </a:r>
            <a:r>
              <a:rPr lang="en-US" sz="1200" dirty="0" smtClean="0"/>
              <a:t>voluntarily manifest </a:t>
            </a:r>
            <a:r>
              <a:rPr lang="en-US" sz="1200" dirty="0"/>
              <a:t>intent to assign the right; </a:t>
            </a:r>
            <a:endParaRPr lang="en-US" sz="1200" dirty="0" smtClean="0"/>
          </a:p>
          <a:p>
            <a:pPr marL="233363" algn="just">
              <a:lnSpc>
                <a:spcPct val="83000"/>
              </a:lnSpc>
              <a:spcBef>
                <a:spcPts val="0"/>
              </a:spcBef>
            </a:pPr>
            <a:r>
              <a:rPr lang="en-US" sz="1200" b="1" dirty="0" smtClean="0">
                <a:solidFill>
                  <a:srgbClr val="C00000"/>
                </a:solidFill>
              </a:rPr>
              <a:t>Second</a:t>
            </a:r>
            <a:r>
              <a:rPr lang="en-US" sz="1200" b="1" dirty="0">
                <a:solidFill>
                  <a:srgbClr val="C00000"/>
                </a:solidFill>
              </a:rPr>
              <a:t>:</a:t>
            </a:r>
            <a:r>
              <a:rPr lang="en-US" sz="1200" dirty="0" smtClean="0">
                <a:solidFill>
                  <a:srgbClr val="C00000"/>
                </a:solidFill>
              </a:rPr>
              <a:t> </a:t>
            </a:r>
            <a:r>
              <a:rPr lang="en-US" sz="1200" dirty="0"/>
              <a:t>T</a:t>
            </a:r>
            <a:r>
              <a:rPr lang="en-US" sz="1200" dirty="0" smtClean="0"/>
              <a:t>he </a:t>
            </a:r>
            <a:r>
              <a:rPr lang="en-US" sz="1200" dirty="0"/>
              <a:t>right must be in existence </a:t>
            </a:r>
            <a:r>
              <a:rPr lang="en-US" sz="1200" dirty="0" smtClean="0"/>
              <a:t>at the </a:t>
            </a:r>
            <a:r>
              <a:rPr lang="en-US" sz="1200" dirty="0"/>
              <a:t>time of assignment; and </a:t>
            </a:r>
            <a:endParaRPr lang="en-US" sz="1200" dirty="0" smtClean="0"/>
          </a:p>
          <a:p>
            <a:pPr marL="233363" algn="just">
              <a:lnSpc>
                <a:spcPct val="83000"/>
              </a:lnSpc>
              <a:spcBef>
                <a:spcPts val="0"/>
              </a:spcBef>
            </a:pPr>
            <a:r>
              <a:rPr lang="en-US" sz="1200" b="1" dirty="0" smtClean="0">
                <a:solidFill>
                  <a:srgbClr val="C00000"/>
                </a:solidFill>
              </a:rPr>
              <a:t>Third:</a:t>
            </a:r>
            <a:r>
              <a:rPr lang="en-US" sz="1200" dirty="0" smtClean="0">
                <a:solidFill>
                  <a:srgbClr val="C00000"/>
                </a:solidFill>
              </a:rPr>
              <a:t> </a:t>
            </a:r>
            <a:r>
              <a:rPr lang="en-US" sz="1200" dirty="0"/>
              <a:t>I</a:t>
            </a:r>
            <a:r>
              <a:rPr lang="en-US" sz="1200" dirty="0" smtClean="0"/>
              <a:t>ts </a:t>
            </a:r>
            <a:r>
              <a:rPr lang="en-US" sz="1200" dirty="0"/>
              <a:t>transfer must take effect immediately</a:t>
            </a:r>
            <a:r>
              <a:rPr lang="en-US" sz="1200" dirty="0" smtClean="0"/>
              <a:t>.</a:t>
            </a:r>
          </a:p>
          <a:p>
            <a:pPr>
              <a:lnSpc>
                <a:spcPct val="83000"/>
              </a:lnSpc>
              <a:spcBef>
                <a:spcPts val="0"/>
              </a:spcBef>
            </a:pPr>
            <a:endParaRPr lang="en-US" sz="500" b="1" i="1" dirty="0" smtClean="0">
              <a:solidFill>
                <a:srgbClr val="C00000"/>
              </a:solidFill>
            </a:endParaRPr>
          </a:p>
          <a:p>
            <a:pPr algn="just">
              <a:lnSpc>
                <a:spcPct val="83000"/>
              </a:lnSpc>
              <a:spcBef>
                <a:spcPts val="0"/>
              </a:spcBef>
            </a:pPr>
            <a:r>
              <a:rPr lang="en-US" sz="1400" b="1" i="1" dirty="0" smtClean="0">
                <a:solidFill>
                  <a:srgbClr val="0308C9"/>
                </a:solidFill>
              </a:rPr>
              <a:t>When a Right to be Assigned Comes into Existence: </a:t>
            </a:r>
            <a:r>
              <a:rPr lang="en-US" sz="1400" dirty="0"/>
              <a:t>A right comes into existence and can be assigned as soon as the </a:t>
            </a:r>
            <a:r>
              <a:rPr lang="en-US" sz="1400" dirty="0" smtClean="0"/>
              <a:t>contract creating </a:t>
            </a:r>
            <a:r>
              <a:rPr lang="en-US" sz="1400" dirty="0"/>
              <a:t>it has been </a:t>
            </a:r>
            <a:r>
              <a:rPr lang="en-US" sz="1400" dirty="0" smtClean="0"/>
              <a:t>formed, and such </a:t>
            </a:r>
            <a:r>
              <a:rPr lang="en-US" sz="1400" dirty="0"/>
              <a:t>right can be conditional or not yet due at </a:t>
            </a:r>
            <a:r>
              <a:rPr lang="en-US" sz="1400" dirty="0" smtClean="0"/>
              <a:t>the time </a:t>
            </a:r>
            <a:r>
              <a:rPr lang="en-US" sz="1400" dirty="0"/>
              <a:t>of </a:t>
            </a:r>
            <a:r>
              <a:rPr lang="en-US" sz="1400" dirty="0" smtClean="0"/>
              <a:t>assignment, so </a:t>
            </a:r>
            <a:r>
              <a:rPr lang="en-US" sz="1400" dirty="0"/>
              <a:t>long as it has been created already</a:t>
            </a:r>
            <a:r>
              <a:rPr lang="en-US" sz="1400" dirty="0" smtClean="0"/>
              <a:t>.</a:t>
            </a:r>
          </a:p>
          <a:p>
            <a:pPr algn="just">
              <a:lnSpc>
                <a:spcPct val="83000"/>
              </a:lnSpc>
              <a:spcBef>
                <a:spcPts val="0"/>
              </a:spcBef>
            </a:pPr>
            <a:endParaRPr lang="en-US" sz="500" b="1" i="1" dirty="0">
              <a:solidFill>
                <a:srgbClr val="C00000"/>
              </a:solidFill>
            </a:endParaRPr>
          </a:p>
          <a:p>
            <a:pPr algn="just">
              <a:lnSpc>
                <a:spcPct val="83000"/>
              </a:lnSpc>
              <a:spcBef>
                <a:spcPts val="0"/>
              </a:spcBef>
            </a:pPr>
            <a:r>
              <a:rPr lang="en-US" sz="1400" b="1" i="1" dirty="0">
                <a:solidFill>
                  <a:srgbClr val="0308C9"/>
                </a:solidFill>
              </a:rPr>
              <a:t>The Nature </a:t>
            </a:r>
            <a:r>
              <a:rPr lang="en-US" sz="1400" b="1" i="1">
                <a:solidFill>
                  <a:srgbClr val="0308C9"/>
                </a:solidFill>
              </a:rPr>
              <a:t>of </a:t>
            </a:r>
            <a:r>
              <a:rPr lang="en-US" sz="1400" b="1" i="1" smtClean="0">
                <a:solidFill>
                  <a:srgbClr val="0308C9"/>
                </a:solidFill>
              </a:rPr>
              <a:t>a </a:t>
            </a:r>
            <a:r>
              <a:rPr lang="en-US" sz="1400" b="1" i="1" dirty="0" smtClean="0">
                <a:solidFill>
                  <a:srgbClr val="0308C9"/>
                </a:solidFill>
              </a:rPr>
              <a:t>Delegation: </a:t>
            </a:r>
            <a:r>
              <a:rPr lang="en-US" sz="1400" dirty="0" smtClean="0"/>
              <a:t>An </a:t>
            </a:r>
            <a:r>
              <a:rPr lang="en-US" sz="1400" dirty="0"/>
              <a:t>obligor is entitled to delegate his contractual duties unless </a:t>
            </a:r>
            <a:r>
              <a:rPr lang="en-US" sz="1400" dirty="0" smtClean="0"/>
              <a:t>the delegation violates </a:t>
            </a:r>
            <a:r>
              <a:rPr lang="en-US" sz="1400" dirty="0"/>
              <a:t>the </a:t>
            </a:r>
            <a:r>
              <a:rPr lang="en-US" sz="1400" dirty="0" smtClean="0"/>
              <a:t>terms of the contract </a:t>
            </a:r>
            <a:r>
              <a:rPr lang="en-US" sz="1400" dirty="0"/>
              <a:t>or public policy. </a:t>
            </a:r>
            <a:r>
              <a:rPr lang="en-US" sz="1400" dirty="0" smtClean="0"/>
              <a:t> </a:t>
            </a:r>
          </a:p>
          <a:p>
            <a:pPr marL="233363" algn="just">
              <a:lnSpc>
                <a:spcPct val="83000"/>
              </a:lnSpc>
              <a:spcBef>
                <a:spcPts val="0"/>
              </a:spcBef>
            </a:pPr>
            <a:r>
              <a:rPr lang="en-US" sz="1200" b="1" i="1" dirty="0" smtClean="0">
                <a:solidFill>
                  <a:srgbClr val="C00000"/>
                </a:solidFill>
              </a:rPr>
              <a:t>Freedom to Delegate:</a:t>
            </a:r>
            <a:r>
              <a:rPr lang="en-US" sz="1200" dirty="0" smtClean="0"/>
              <a:t> The </a:t>
            </a:r>
            <a:r>
              <a:rPr lang="en-US" sz="1200" dirty="0"/>
              <a:t>law’s </a:t>
            </a:r>
            <a:r>
              <a:rPr lang="en-US" sz="1200" dirty="0" smtClean="0"/>
              <a:t>general approach </a:t>
            </a:r>
            <a:r>
              <a:rPr lang="en-US" sz="1200" dirty="0"/>
              <a:t>to delegation is much like that toward assignment. A party </a:t>
            </a:r>
            <a:r>
              <a:rPr lang="en-US" sz="1200" dirty="0" smtClean="0"/>
              <a:t>should be </a:t>
            </a:r>
            <a:r>
              <a:rPr lang="en-US" sz="1200" dirty="0"/>
              <a:t>given the freedom to engage someone else to perform his </a:t>
            </a:r>
            <a:r>
              <a:rPr lang="en-US" sz="1200" dirty="0" smtClean="0"/>
              <a:t>contractual duties, </a:t>
            </a:r>
            <a:r>
              <a:rPr lang="en-US" sz="1200" dirty="0"/>
              <a:t>unless the contract prohibits </a:t>
            </a:r>
            <a:r>
              <a:rPr lang="en-US" sz="1200" dirty="0" smtClean="0"/>
              <a:t>it, </a:t>
            </a:r>
            <a:r>
              <a:rPr lang="en-US" sz="1200" dirty="0"/>
              <a:t>or the delegation otherwise </a:t>
            </a:r>
            <a:r>
              <a:rPr lang="en-US" sz="1200" dirty="0" smtClean="0"/>
              <a:t>impairs the </a:t>
            </a:r>
            <a:r>
              <a:rPr lang="en-US" sz="1200" dirty="0" err="1"/>
              <a:t>obligee’s</a:t>
            </a:r>
            <a:r>
              <a:rPr lang="en-US" sz="1200" dirty="0"/>
              <a:t> reasonable expectations</a:t>
            </a:r>
            <a:r>
              <a:rPr lang="en-US" sz="1200" dirty="0" smtClean="0"/>
              <a:t>.</a:t>
            </a:r>
          </a:p>
          <a:p>
            <a:pPr marL="233363" algn="just">
              <a:lnSpc>
                <a:spcPct val="83000"/>
              </a:lnSpc>
              <a:spcBef>
                <a:spcPts val="0"/>
              </a:spcBef>
            </a:pPr>
            <a:r>
              <a:rPr lang="en-US" sz="500" dirty="0" smtClean="0"/>
              <a:t> </a:t>
            </a:r>
          </a:p>
          <a:p>
            <a:pPr marL="233363" algn="just">
              <a:lnSpc>
                <a:spcPct val="83000"/>
              </a:lnSpc>
              <a:spcBef>
                <a:spcPts val="0"/>
              </a:spcBef>
            </a:pPr>
            <a:r>
              <a:rPr lang="en-US" sz="1200" b="1" i="1" dirty="0" smtClean="0">
                <a:solidFill>
                  <a:srgbClr val="C00000"/>
                </a:solidFill>
              </a:rPr>
              <a:t>Protection of Contractual Interests and Expectations: </a:t>
            </a:r>
            <a:r>
              <a:rPr lang="en-US" sz="1200" dirty="0" smtClean="0"/>
              <a:t>A </a:t>
            </a:r>
            <a:r>
              <a:rPr lang="en-US" sz="1200" dirty="0"/>
              <a:t>delegation is not a </a:t>
            </a:r>
            <a:r>
              <a:rPr lang="en-US" sz="1200" dirty="0" smtClean="0"/>
              <a:t>transfer of </a:t>
            </a:r>
            <a:r>
              <a:rPr lang="en-US" sz="1200" dirty="0"/>
              <a:t>a right, so it does not invoke the policy that protects a person’s interest </a:t>
            </a:r>
            <a:r>
              <a:rPr lang="en-US" sz="1200" dirty="0" smtClean="0"/>
              <a:t>in dealing </a:t>
            </a:r>
            <a:r>
              <a:rPr lang="en-US" sz="1200" dirty="0"/>
              <a:t>with </a:t>
            </a:r>
            <a:r>
              <a:rPr lang="en-US" sz="1200" dirty="0" smtClean="0"/>
              <a:t>property, and while </a:t>
            </a:r>
            <a:r>
              <a:rPr lang="en-US" sz="1200" dirty="0"/>
              <a:t>a mere assignment of rights will often make little difference to </a:t>
            </a:r>
            <a:r>
              <a:rPr lang="en-US" sz="1200" dirty="0" smtClean="0"/>
              <a:t>the other </a:t>
            </a:r>
            <a:r>
              <a:rPr lang="en-US" sz="1200" dirty="0"/>
              <a:t>party’s contractual expectations, a delegation of duty could quite </a:t>
            </a:r>
            <a:r>
              <a:rPr lang="en-US" sz="1200" dirty="0" smtClean="0"/>
              <a:t>likely have </a:t>
            </a:r>
            <a:r>
              <a:rPr lang="en-US" sz="1200" dirty="0"/>
              <a:t>a direct impact on </a:t>
            </a:r>
            <a:r>
              <a:rPr lang="en-US" sz="1200" dirty="0" smtClean="0"/>
              <a:t>such. </a:t>
            </a:r>
            <a:r>
              <a:rPr lang="en-US" sz="1200" dirty="0"/>
              <a:t>This is particularly true if the contract </a:t>
            </a:r>
            <a:r>
              <a:rPr lang="en-US" sz="1200" dirty="0" smtClean="0"/>
              <a:t>is founded </a:t>
            </a:r>
            <a:r>
              <a:rPr lang="en-US" sz="1200" dirty="0"/>
              <a:t>on the personal attributes or skills of the obligor. </a:t>
            </a:r>
            <a:r>
              <a:rPr lang="en-US" sz="1200" dirty="0" smtClean="0"/>
              <a:t> For </a:t>
            </a:r>
            <a:r>
              <a:rPr lang="en-US" sz="1200" dirty="0"/>
              <a:t>these reasons</a:t>
            </a:r>
            <a:r>
              <a:rPr lang="en-US" sz="1200" dirty="0" smtClean="0"/>
              <a:t>, delegations are </a:t>
            </a:r>
            <a:r>
              <a:rPr lang="en-US" sz="1200" dirty="0"/>
              <a:t>subject to greater restriction </a:t>
            </a:r>
            <a:r>
              <a:rPr lang="en-US" sz="1200" dirty="0" smtClean="0"/>
              <a:t>and limitations than are assignments.</a:t>
            </a:r>
          </a:p>
        </p:txBody>
      </p:sp>
    </p:spTree>
    <p:extLst>
      <p:ext uri="{BB962C8B-B14F-4D97-AF65-F5344CB8AC3E}">
        <p14:creationId xmlns:p14="http://schemas.microsoft.com/office/powerpoint/2010/main" val="36015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Rectangle 7"/>
          <p:cNvSpPr>
            <a:spLocks noChangeArrowheads="1"/>
          </p:cNvSpPr>
          <p:nvPr/>
        </p:nvSpPr>
        <p:spPr bwMode="auto">
          <a:xfrm>
            <a:off x="381000" y="762000"/>
            <a:ext cx="8458200" cy="5791200"/>
          </a:xfrm>
          <a:prstGeom prst="rect">
            <a:avLst/>
          </a:prstGeom>
          <a:noFill/>
          <a:ln w="9525">
            <a:noFill/>
            <a:miter lim="800000"/>
            <a:headEnd/>
            <a:tailEnd/>
          </a:ln>
        </p:spPr>
        <p:txBody>
          <a:bodyPr/>
          <a:lstStyle/>
          <a:p>
            <a:pPr marL="342900" indent="-342900" algn="ctr">
              <a:lnSpc>
                <a:spcPct val="120000"/>
              </a:lnSpc>
              <a:spcBef>
                <a:spcPts val="0"/>
              </a:spcBef>
              <a:defRPr/>
            </a:pPr>
            <a:endParaRPr lang="en-US" sz="3600" b="1" i="1" dirty="0">
              <a:solidFill>
                <a:srgbClr val="0308C9"/>
              </a:solidFill>
            </a:endParaRPr>
          </a:p>
          <a:p>
            <a:pPr marL="342900" indent="-342900" algn="ctr">
              <a:lnSpc>
                <a:spcPct val="120000"/>
              </a:lnSpc>
              <a:spcBef>
                <a:spcPts val="0"/>
              </a:spcBef>
              <a:defRPr/>
            </a:pPr>
            <a:r>
              <a:rPr lang="en-US" sz="4000" b="1" i="1" dirty="0" smtClean="0">
                <a:solidFill>
                  <a:srgbClr val="0308C9"/>
                </a:solidFill>
              </a:rPr>
              <a:t>Third Parties and Assignments</a:t>
            </a:r>
          </a:p>
          <a:p>
            <a:pPr marL="342900" indent="-342900" algn="ctr">
              <a:lnSpc>
                <a:spcPct val="120000"/>
              </a:lnSpc>
              <a:spcBef>
                <a:spcPts val="0"/>
              </a:spcBef>
              <a:defRPr/>
            </a:pPr>
            <a:r>
              <a:rPr lang="en-US" sz="2800" b="1" i="1" dirty="0" smtClean="0">
                <a:solidFill>
                  <a:srgbClr val="008000"/>
                </a:solidFill>
              </a:rPr>
              <a:t>Assignment and Delegation – Basic Concepts</a:t>
            </a:r>
            <a:endParaRPr lang="en-US" sz="2800" dirty="0">
              <a:solidFill>
                <a:srgbClr val="0033CC"/>
              </a:solidFill>
            </a:endParaRPr>
          </a:p>
        </p:txBody>
      </p:sp>
      <p:sp>
        <p:nvSpPr>
          <p:cNvPr id="4" name="Slide Number Placeholder 3"/>
          <p:cNvSpPr>
            <a:spLocks noGrp="1"/>
          </p:cNvSpPr>
          <p:nvPr>
            <p:ph type="sldNum" sz="quarter" idx="4294967295"/>
          </p:nvPr>
        </p:nvSpPr>
        <p:spPr/>
        <p:txBody>
          <a:bodyPr/>
          <a:lstStyle/>
          <a:p>
            <a:pPr>
              <a:defRPr/>
            </a:pPr>
            <a:fld id="{77B7C00C-44B9-4C93-A084-25E9CFC07697}" type="slidenum">
              <a:rPr lang="en-US" smtClean="0"/>
              <a:pPr>
                <a:defRPr/>
              </a:pPr>
              <a:t>9</a:t>
            </a:fld>
            <a:endParaRPr lang="en-US" dirty="0"/>
          </a:p>
        </p:txBody>
      </p:sp>
    </p:spTree>
    <p:extLst>
      <p:ext uri="{BB962C8B-B14F-4D97-AF65-F5344CB8AC3E}">
        <p14:creationId xmlns:p14="http://schemas.microsoft.com/office/powerpoint/2010/main" val="211859241"/>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Impact"/>
        <a:ea typeface=""/>
        <a:cs typeface="Arial"/>
      </a:majorFont>
      <a:minorFont>
        <a:latin typeface="Impact"/>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outerShdw blurRad="38100" dist="38100" dir="2700000" algn="tl">
                <a:srgbClr val="000000">
                  <a:alpha val="43137"/>
                </a:srgbClr>
              </a:outerShdw>
            </a:effectLst>
            <a:latin typeface="Tahoma" panose="020B0604030504040204" pitchFamily="34" charset="0"/>
            <a:cs typeface="Arial" panose="020B0604020202020204"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12164</TotalTime>
  <Words>3142</Words>
  <Application>Microsoft Office PowerPoint</Application>
  <PresentationFormat>On-screen Show (4:3)</PresentationFormat>
  <Paragraphs>235</Paragraphs>
  <Slides>21</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Impact</vt:lpstr>
      <vt:lpstr>Tahoma</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JAZCO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Twomey-Jennings, Andersons Business Law, 21ed</dc:title>
  <dc:creator>Joe Zavaleta</dc:creator>
  <cp:lastModifiedBy>senateuser</cp:lastModifiedBy>
  <cp:revision>418</cp:revision>
  <cp:lastPrinted>2020-09-11T18:44:12Z</cp:lastPrinted>
  <dcterms:created xsi:type="dcterms:W3CDTF">2009-11-02T21:31:23Z</dcterms:created>
  <dcterms:modified xsi:type="dcterms:W3CDTF">2020-10-20T11:56:51Z</dcterms:modified>
</cp:coreProperties>
</file>