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7"/>
  </p:notesMasterIdLst>
  <p:sldIdLst>
    <p:sldId id="293" r:id="rId2"/>
    <p:sldId id="373" r:id="rId3"/>
    <p:sldId id="400" r:id="rId4"/>
    <p:sldId id="398" r:id="rId5"/>
    <p:sldId id="343" r:id="rId6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8C9"/>
    <a:srgbClr val="0000FF"/>
    <a:srgbClr val="008000"/>
    <a:srgbClr val="F9DE6D"/>
    <a:srgbClr val="FFFF66"/>
    <a:srgbClr val="FFD47D"/>
    <a:srgbClr val="FFFF00"/>
    <a:srgbClr val="886F55"/>
    <a:srgbClr val="752619"/>
    <a:srgbClr val="A03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747" autoAdjust="0"/>
  </p:normalViewPr>
  <p:slideViewPr>
    <p:cSldViewPr snapToGrid="0">
      <p:cViewPr varScale="1">
        <p:scale>
          <a:sx n="111" d="100"/>
          <a:sy n="111" d="100"/>
        </p:scale>
        <p:origin x="130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C3B6A6-FC62-461C-8949-4A9F48833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C263BA-2FCB-43A4-89F2-BC917123947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71798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 userDrawn="1"/>
        </p:nvSpPr>
        <p:spPr bwMode="auto">
          <a:xfrm>
            <a:off x="0" y="5511800"/>
            <a:ext cx="9144000" cy="1371600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6492875"/>
            <a:ext cx="5051425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BF819C1-1D7E-4937-9521-E7060FABC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15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F8FF1-D198-43D1-B47C-78DC5B7DD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68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4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45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120DB-9057-4F13-AD7D-C91679F4C7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14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3AF98-F2AA-411E-8937-17423F66A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28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636B3-F9FD-4E90-9215-B1610BA0C5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94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117975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88" y="1598613"/>
            <a:ext cx="4119562" cy="4525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1BC15-6643-4D39-9C09-BF8D61E03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5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4F28F-D2DA-4F32-BC69-2B17A45AD4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31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002EB-D4C4-4C42-B458-36343B9420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26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12B5-83D5-40A0-B7FB-BDEDD6FC4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50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5F50A-4F0D-45DD-A437-D0FA1FBAE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3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198B6-6F52-4D26-91CD-7DEB2409B4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51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373188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0" y="6237288"/>
            <a:ext cx="9144000" cy="646112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389937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7525" y="63182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D6DD45D-8EBA-4E69-8D6C-CC6FBA388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ChangeArrowheads="1"/>
          </p:cNvSpPr>
          <p:nvPr userDrawn="1"/>
        </p:nvSpPr>
        <p:spPr bwMode="auto">
          <a:xfrm>
            <a:off x="0" y="6583363"/>
            <a:ext cx="552767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1032" name="Text Box 11"/>
          <p:cNvSpPr txBox="1">
            <a:spLocks noChangeArrowheads="1"/>
          </p:cNvSpPr>
          <p:nvPr userDrawn="1"/>
        </p:nvSpPr>
        <p:spPr bwMode="auto">
          <a:xfrm>
            <a:off x="0" y="6334125"/>
            <a:ext cx="5253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Twomey-Jennings, 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Anderson’s Business Law and the Legal Environment, 21</a:t>
            </a:r>
            <a:r>
              <a:rPr lang="en-US" altLang="en-US" sz="1000" i="1" baseline="30000">
                <a:solidFill>
                  <a:schemeClr val="bg1"/>
                </a:solidFill>
                <a:latin typeface="Arial" panose="020B0604020202020204" pitchFamily="34" charset="0"/>
              </a:rPr>
              <a:t>st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9pPr>
    </p:titleStyle>
    <p:bodyStyle>
      <a:lvl1pPr marL="576263" indent="-576263" algn="l" defTabSz="685800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AutoNum type="arabicPeriod"/>
        <a:defRPr sz="32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250950" indent="-560388" algn="l" defTabSz="685800" rtl="0" eaLnBrk="0" fontAlgn="base" hangingPunct="0">
        <a:spcBef>
          <a:spcPct val="10000"/>
        </a:spcBef>
        <a:spcAft>
          <a:spcPct val="0"/>
        </a:spcAft>
        <a:buAutoNum type="alphaUcPeriod"/>
        <a:defRPr sz="28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+mn-ea"/>
          <a:cs typeface="+mn-cs"/>
        </a:defRPr>
      </a:lvl2pPr>
      <a:lvl3pPr marL="1784350" indent="-419100" algn="l" defTabSz="685800" rtl="0" eaLnBrk="0" fontAlgn="base" hangingPunct="0">
        <a:spcBef>
          <a:spcPct val="10000"/>
        </a:spcBef>
        <a:spcAft>
          <a:spcPct val="0"/>
        </a:spcAft>
        <a:buAutoNum type="arabicPeriod"/>
        <a:defRPr sz="2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3pPr>
      <a:lvl4pPr marL="2311400" indent="-381000" algn="l" defTabSz="685800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4pPr>
      <a:lvl5pPr marL="2806700" indent="-381000" algn="l" defTabSz="685800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Eight </a:t>
            </a: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C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: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Third Party Beneficiaries / Assignments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2328862"/>
            <a:ext cx="3190875" cy="2200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83" y="314762"/>
            <a:ext cx="3025146" cy="63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78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28136" y="1522566"/>
            <a:ext cx="7694762" cy="4565865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/>
              <a:t>Last Time: What We Spoke About: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3200" b="1" dirty="0">
                <a:solidFill>
                  <a:srgbClr val="008000"/>
                </a:solidFill>
              </a:rPr>
              <a:t>Contract Rules and Interpretation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Statute of Frauds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1700" b="1" i="1" dirty="0">
                <a:solidFill>
                  <a:srgbClr val="C00000"/>
                </a:solidFill>
              </a:rPr>
              <a:t>Part One: Definitions / Oral and Written Contracts / Non Compliance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Parole Evidence </a:t>
            </a:r>
            <a:r>
              <a:rPr lang="en-US" sz="2800" b="1" dirty="0" smtClean="0">
                <a:solidFill>
                  <a:srgbClr val="002060"/>
                </a:solidFill>
              </a:rPr>
              <a:t>Rule</a:t>
            </a:r>
            <a:endParaRPr lang="en-US" sz="28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en-US" b="1" i="1" dirty="0">
                <a:solidFill>
                  <a:srgbClr val="C00000"/>
                </a:solidFill>
              </a:rPr>
              <a:t>  Part Two: Definitions / Exclusion / Non Application</a:t>
            </a: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Rules of Construction</a:t>
            </a:r>
          </a:p>
          <a:p>
            <a:pPr algn="ctr">
              <a:lnSpc>
                <a:spcPct val="90000"/>
              </a:lnSpc>
              <a:defRPr/>
            </a:pP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sz="1700" b="1" i="1" dirty="0">
                <a:solidFill>
                  <a:srgbClr val="C00000"/>
                </a:solidFill>
              </a:rPr>
              <a:t>Part Three: Definitions / Intent / Four Corners / Terms / Conduct</a:t>
            </a:r>
            <a:endParaRPr lang="en-US" sz="17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400" b="1" dirty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Class Case </a:t>
            </a:r>
            <a:r>
              <a:rPr lang="en-US" sz="2400" b="1" dirty="0">
                <a:solidFill>
                  <a:srgbClr val="000066"/>
                </a:solidFill>
              </a:rPr>
              <a:t>– Bethlehem Steel v. Turner Construction Company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>
                <a:solidFill>
                  <a:srgbClr val="C00000"/>
                </a:solidFill>
              </a:rPr>
              <a:t>Contracts Viewed from their Four Corners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22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59125" y="1522566"/>
            <a:ext cx="7763773" cy="421961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 b="1" dirty="0"/>
              <a:t>Tonight: We Will Speak About:</a:t>
            </a: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defRPr/>
            </a:pPr>
            <a:r>
              <a:rPr lang="en-US" sz="3200" b="1" dirty="0" smtClean="0">
                <a:solidFill>
                  <a:srgbClr val="008000"/>
                </a:solidFill>
              </a:rPr>
              <a:t>Third Parties and Assignments</a:t>
            </a:r>
            <a:endParaRPr lang="en-US" sz="3200" b="1" dirty="0">
              <a:solidFill>
                <a:srgbClr val="008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b="1" dirty="0"/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Third Party Beneficiaries</a:t>
            </a:r>
            <a:endParaRPr lang="en-US" sz="2800" b="1" dirty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1400" b="1" i="1" dirty="0">
                <a:solidFill>
                  <a:srgbClr val="C00000"/>
                </a:solidFill>
              </a:rPr>
              <a:t>Part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>
                <a:solidFill>
                  <a:srgbClr val="C00000"/>
                </a:solidFill>
              </a:rPr>
              <a:t>One:</a:t>
            </a:r>
            <a:r>
              <a:rPr lang="en-US" sz="3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 smtClean="0">
                <a:solidFill>
                  <a:srgbClr val="C00000"/>
                </a:solidFill>
              </a:rPr>
              <a:t>Definitions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Intentional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Incidental</a:t>
            </a:r>
            <a:r>
              <a:rPr lang="en-US" sz="3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Modification</a:t>
            </a:r>
            <a:r>
              <a:rPr lang="en-US" sz="3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Termination</a:t>
            </a:r>
            <a:r>
              <a:rPr lang="en-US" sz="3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1400" b="1" i="1" dirty="0" smtClean="0">
                <a:solidFill>
                  <a:srgbClr val="C00000"/>
                </a:solidFill>
              </a:rPr>
              <a:t>Limitations</a:t>
            </a:r>
            <a:endParaRPr lang="en-US" sz="14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Assignments and Delegations</a:t>
            </a:r>
            <a:endParaRPr lang="en-US" sz="2800" b="1" dirty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b="1" i="1" dirty="0">
                <a:solidFill>
                  <a:srgbClr val="C00000"/>
                </a:solidFill>
              </a:rPr>
              <a:t>  </a:t>
            </a:r>
            <a:r>
              <a:rPr lang="en-US" sz="1600" b="1" i="1" dirty="0">
                <a:solidFill>
                  <a:srgbClr val="C00000"/>
                </a:solidFill>
              </a:rPr>
              <a:t>Part Two: Definitions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Notice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>
                <a:solidFill>
                  <a:srgbClr val="C00000"/>
                </a:solidFill>
              </a:rPr>
              <a:t>/</a:t>
            </a:r>
            <a:r>
              <a:rPr lang="en-US" sz="500" b="1" i="1" dirty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Rights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Liabilities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Warranties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/</a:t>
            </a:r>
            <a:r>
              <a:rPr lang="en-US" sz="500" b="1" i="1" dirty="0" smtClean="0">
                <a:solidFill>
                  <a:srgbClr val="C00000"/>
                </a:solidFill>
              </a:rPr>
              <a:t> </a:t>
            </a:r>
            <a:r>
              <a:rPr lang="en-US" sz="1600" b="1" i="1" dirty="0" smtClean="0">
                <a:solidFill>
                  <a:srgbClr val="C00000"/>
                </a:solidFill>
              </a:rPr>
              <a:t>Duties</a:t>
            </a:r>
            <a:endParaRPr lang="en-US" sz="1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400" b="1" dirty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Class Case – </a:t>
            </a:r>
            <a:r>
              <a:rPr lang="en-US" sz="2800" b="1" dirty="0" smtClean="0">
                <a:solidFill>
                  <a:srgbClr val="000066"/>
                </a:solidFill>
              </a:rPr>
              <a:t>Fourth Ocean Putnam Co. 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rgbClr val="000066"/>
                </a:solidFill>
              </a:rPr>
              <a:t>v</a:t>
            </a:r>
            <a:r>
              <a:rPr lang="en-US" sz="2800" b="1" dirty="0">
                <a:solidFill>
                  <a:srgbClr val="000066"/>
                </a:solidFill>
              </a:rPr>
              <a:t>. </a:t>
            </a:r>
            <a:r>
              <a:rPr lang="en-US" sz="2800" b="1" dirty="0" smtClean="0">
                <a:solidFill>
                  <a:srgbClr val="000066"/>
                </a:solidFill>
              </a:rPr>
              <a:t>Interstate Wrecking </a:t>
            </a:r>
            <a:r>
              <a:rPr lang="en-US" sz="2800" b="1" dirty="0">
                <a:solidFill>
                  <a:srgbClr val="000066"/>
                </a:solidFill>
              </a:rPr>
              <a:t>Company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 smtClean="0">
                <a:solidFill>
                  <a:srgbClr val="C00000"/>
                </a:solidFill>
              </a:rPr>
              <a:t>The Rights of 3</a:t>
            </a:r>
            <a:r>
              <a:rPr lang="en-US" b="1" i="1" baseline="30000" dirty="0" smtClean="0">
                <a:solidFill>
                  <a:srgbClr val="C00000"/>
                </a:solidFill>
              </a:rPr>
              <a:t>rd</a:t>
            </a:r>
            <a:r>
              <a:rPr lang="en-US" b="1" i="1" dirty="0" smtClean="0">
                <a:solidFill>
                  <a:srgbClr val="C00000"/>
                </a:solidFill>
              </a:rPr>
              <a:t> Party Beneficiaries in Contract</a:t>
            </a:r>
          </a:p>
          <a:p>
            <a:pPr algn="ctr">
              <a:lnSpc>
                <a:spcPct val="90000"/>
              </a:lnSpc>
              <a:defRPr/>
            </a:pPr>
            <a:endParaRPr lang="en-US" b="1" i="1" dirty="0">
              <a:solidFill>
                <a:srgbClr val="C00000"/>
              </a:solidFill>
            </a:endParaRPr>
          </a:p>
          <a:p>
            <a:pPr algn="ctr">
              <a:lnSpc>
                <a:spcPct val="90000"/>
              </a:lnSpc>
              <a:defRPr/>
            </a:pP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488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36430" y="990600"/>
            <a:ext cx="8522898" cy="5490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chemeClr val="tx2"/>
                </a:solidFill>
              </a:rPr>
              <a:t>Case Study:</a:t>
            </a:r>
            <a:endParaRPr lang="en-US" sz="3600" dirty="0">
              <a:solidFill>
                <a:schemeClr val="tx2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500" b="1" dirty="0" smtClean="0">
                <a:solidFill>
                  <a:srgbClr val="CC0000"/>
                </a:solidFill>
              </a:rPr>
              <a:t>Fourth Ocean Putnam Company v.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500" b="1" dirty="0" smtClean="0">
                <a:solidFill>
                  <a:srgbClr val="CC0000"/>
                </a:solidFill>
              </a:rPr>
              <a:t>Interstate Wrecking Company</a:t>
            </a:r>
            <a:endParaRPr lang="en-US" sz="3500" b="1" dirty="0">
              <a:solidFill>
                <a:srgbClr val="CC0000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400" b="1" dirty="0" smtClean="0">
                <a:solidFill>
                  <a:srgbClr val="002060"/>
                </a:solidFill>
              </a:rPr>
              <a:t>Contracts Involving 3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rd</a:t>
            </a:r>
            <a:r>
              <a:rPr lang="en-US" sz="2400" b="1" dirty="0" smtClean="0">
                <a:solidFill>
                  <a:srgbClr val="002060"/>
                </a:solidFill>
              </a:rPr>
              <a:t> Party Beneficiaries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 b="1" dirty="0" smtClean="0">
              <a:solidFill>
                <a:srgbClr val="CC00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600" b="1" dirty="0"/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endParaRPr lang="en-US" sz="1600" b="1" dirty="0" smtClean="0"/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endParaRPr lang="en-US" sz="1600" b="1" dirty="0"/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1600" b="1" dirty="0" smtClean="0"/>
              <a:t>The Hotel, the Beach and the Reconstruction</a:t>
            </a:r>
            <a:endParaRPr lang="en-US" sz="2000" b="1" dirty="0">
              <a:solidFill>
                <a:srgbClr val="CC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47"/>
          <a:stretch/>
        </p:blipFill>
        <p:spPr>
          <a:xfrm>
            <a:off x="1828800" y="3068846"/>
            <a:ext cx="5434642" cy="296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614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ts val="0"/>
              </a:spcBef>
            </a:pPr>
            <a:r>
              <a:rPr lang="en-US" sz="3700" b="1" i="1" dirty="0" smtClean="0">
                <a:solidFill>
                  <a:srgbClr val="C00000"/>
                </a:solidFill>
              </a:rPr>
              <a:t>Class 08C - Thank </a:t>
            </a:r>
            <a:r>
              <a:rPr lang="en-US" sz="3700" b="1" i="1" dirty="0">
                <a:solidFill>
                  <a:srgbClr val="C00000"/>
                </a:solidFill>
              </a:rPr>
              <a:t>you for Coming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For next time – Review Assignments as follows on the Webpage: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Lecture Slides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Selected Readings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Cases and Exercises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We are a hot bench.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Questions?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1251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Impact"/>
        <a:ea typeface=""/>
        <a:cs typeface="Arial"/>
      </a:majorFont>
      <a:minorFont>
        <a:latin typeface="Impac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12084</TotalTime>
  <Words>215</Words>
  <Application>Microsoft Office PowerPoint</Application>
  <PresentationFormat>On-screen Show (4:3)</PresentationFormat>
  <Paragraphs>60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Impact</vt:lpstr>
      <vt:lpstr>Tahoma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JAZCO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Twomey-Jennings, Andersons Business Law, 21ed</dc:title>
  <dc:creator>Joe Zavaleta</dc:creator>
  <cp:lastModifiedBy>senateuser</cp:lastModifiedBy>
  <cp:revision>398</cp:revision>
  <cp:lastPrinted>2020-09-11T18:44:12Z</cp:lastPrinted>
  <dcterms:created xsi:type="dcterms:W3CDTF">2009-11-02T21:31:23Z</dcterms:created>
  <dcterms:modified xsi:type="dcterms:W3CDTF">2020-10-20T11:57:10Z</dcterms:modified>
</cp:coreProperties>
</file>