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5"/>
  </p:notesMasterIdLst>
  <p:sldIdLst>
    <p:sldId id="293" r:id="rId2"/>
    <p:sldId id="406" r:id="rId3"/>
    <p:sldId id="400" r:id="rId4"/>
    <p:sldId id="296" r:id="rId5"/>
    <p:sldId id="298" r:id="rId6"/>
    <p:sldId id="301" r:id="rId7"/>
    <p:sldId id="383" r:id="rId8"/>
    <p:sldId id="374" r:id="rId9"/>
    <p:sldId id="404" r:id="rId10"/>
    <p:sldId id="402" r:id="rId11"/>
    <p:sldId id="401" r:id="rId12"/>
    <p:sldId id="392" r:id="rId13"/>
    <p:sldId id="403" r:id="rId14"/>
    <p:sldId id="407" r:id="rId15"/>
    <p:sldId id="408" r:id="rId16"/>
    <p:sldId id="393" r:id="rId17"/>
    <p:sldId id="410" r:id="rId18"/>
    <p:sldId id="409" r:id="rId19"/>
    <p:sldId id="411" r:id="rId20"/>
    <p:sldId id="412" r:id="rId21"/>
    <p:sldId id="413" r:id="rId22"/>
    <p:sldId id="414" r:id="rId23"/>
    <p:sldId id="343" r:id="rId24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8C9"/>
    <a:srgbClr val="0000FF"/>
    <a:srgbClr val="008000"/>
    <a:srgbClr val="F9DE6D"/>
    <a:srgbClr val="FFFF66"/>
    <a:srgbClr val="FFD47D"/>
    <a:srgbClr val="FFFF00"/>
    <a:srgbClr val="886F55"/>
    <a:srgbClr val="752619"/>
    <a:srgbClr val="A03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130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4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61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14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2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871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471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406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16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24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20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803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645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22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7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70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9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7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58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58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78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87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3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Nine </a:t>
            </a: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A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: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Breach and Fulfillment of Contracts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62643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008000"/>
                </a:solidFill>
              </a:rPr>
              <a:t>Breach of Contract – Meaning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Breach of Contract:</a:t>
            </a:r>
            <a:endParaRPr lang="en-US" sz="1600" dirty="0" smtClean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dirty="0" smtClean="0"/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Meaning:  </a:t>
            </a:r>
            <a:r>
              <a:rPr lang="en-US" sz="1400" dirty="0"/>
              <a:t>Breach of contract is a legal cause of </a:t>
            </a:r>
            <a:r>
              <a:rPr lang="en-US" sz="1400" dirty="0" smtClean="0"/>
              <a:t>action, </a:t>
            </a:r>
            <a:r>
              <a:rPr lang="en-US" sz="1400" dirty="0"/>
              <a:t>in which a binding agreement or bargained-for exchange is not honored by one or more of the parties to the </a:t>
            </a:r>
            <a:r>
              <a:rPr lang="en-US" sz="1400" dirty="0" smtClean="0"/>
              <a:t>contract, </a:t>
            </a:r>
            <a:r>
              <a:rPr lang="en-US" sz="1400" dirty="0"/>
              <a:t>by non-performance or interference with the other party's performance. </a:t>
            </a:r>
            <a:r>
              <a:rPr lang="en-US" sz="1400" dirty="0" smtClean="0"/>
              <a:t> </a:t>
            </a:r>
            <a:endParaRPr lang="en-US" sz="500" dirty="0"/>
          </a:p>
          <a:p>
            <a:pPr algn="just"/>
            <a:endParaRPr lang="en-US" sz="500" b="1" i="1" dirty="0" smtClean="0">
              <a:solidFill>
                <a:srgbClr val="0308C9"/>
              </a:solidFill>
            </a:endParaRPr>
          </a:p>
          <a:p>
            <a:pPr algn="just"/>
            <a:endParaRPr lang="en-US" sz="500" b="1" i="1" dirty="0" smtClean="0">
              <a:solidFill>
                <a:srgbClr val="0308C9"/>
              </a:solidFill>
            </a:endParaRPr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What Constitutes Breach:</a:t>
            </a:r>
            <a:r>
              <a:rPr lang="en-US" sz="1400" dirty="0" smtClean="0"/>
              <a:t> To </a:t>
            </a:r>
            <a:r>
              <a:rPr lang="en-US" sz="1400" dirty="0"/>
              <a:t>determine whether or not a contract has been breached, </a:t>
            </a:r>
            <a:r>
              <a:rPr lang="en-US" sz="1400" dirty="0" smtClean="0"/>
              <a:t>the contract needs to be examined. This examination must consider: </a:t>
            </a:r>
            <a:r>
              <a:rPr lang="en-US" sz="1400" dirty="0"/>
              <a:t>the existence of a contract, the requirements of the contract, and if any modifications were made to the </a:t>
            </a:r>
            <a:r>
              <a:rPr lang="en-US" sz="1400" dirty="0" smtClean="0"/>
              <a:t>contract. </a:t>
            </a:r>
          </a:p>
          <a:p>
            <a:pPr algn="just"/>
            <a:endParaRPr lang="en-US" sz="500" dirty="0" smtClean="0"/>
          </a:p>
          <a:p>
            <a:pPr algn="just"/>
            <a:endParaRPr lang="en-US" sz="500" dirty="0"/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When a Breach Occurs:</a:t>
            </a:r>
            <a:r>
              <a:rPr lang="en-US" sz="1400" dirty="0" smtClean="0"/>
              <a:t> A </a:t>
            </a:r>
            <a:r>
              <a:rPr lang="en-US" sz="1400" dirty="0"/>
              <a:t>breach </a:t>
            </a:r>
            <a:r>
              <a:rPr lang="en-US" sz="1400" dirty="0" smtClean="0"/>
              <a:t>of contract occurs when: </a:t>
            </a:r>
          </a:p>
          <a:p>
            <a:pPr marL="457200" indent="-173038" algn="just">
              <a:buFont typeface="Arial" panose="020B0604020202020204" pitchFamily="34" charset="0"/>
              <a:buChar char="•"/>
            </a:pPr>
            <a:r>
              <a:rPr lang="en-US" sz="1400" dirty="0"/>
              <a:t>A</a:t>
            </a:r>
            <a:r>
              <a:rPr lang="en-US" sz="1400" dirty="0" smtClean="0"/>
              <a:t> </a:t>
            </a:r>
            <a:r>
              <a:rPr lang="en-US" sz="1400" dirty="0"/>
              <a:t>party to a contract fails to fulfill its obligation, whether partially or wholly, </a:t>
            </a:r>
            <a:r>
              <a:rPr lang="en-US" sz="1400" dirty="0" smtClean="0"/>
              <a:t>in </a:t>
            </a:r>
            <a:r>
              <a:rPr lang="en-US" sz="1400" dirty="0"/>
              <a:t>the contract, or </a:t>
            </a:r>
            <a:endParaRPr lang="en-US" sz="1400" dirty="0" smtClean="0"/>
          </a:p>
          <a:p>
            <a:pPr marL="457200" indent="-173038" algn="just">
              <a:buFont typeface="Arial" panose="020B0604020202020204" pitchFamily="34" charset="0"/>
              <a:buChar char="•"/>
            </a:pPr>
            <a:r>
              <a:rPr lang="en-US" sz="1400" dirty="0"/>
              <a:t>C</a:t>
            </a:r>
            <a:r>
              <a:rPr lang="en-US" sz="1400" dirty="0" smtClean="0"/>
              <a:t>ommunicates </a:t>
            </a:r>
            <a:r>
              <a:rPr lang="en-US" sz="1400" dirty="0"/>
              <a:t>an intent to fail the obligation, or </a:t>
            </a:r>
            <a:endParaRPr lang="en-US" sz="1400" dirty="0" smtClean="0"/>
          </a:p>
          <a:p>
            <a:pPr marL="457200" indent="-173038" algn="just">
              <a:buFont typeface="Arial" panose="020B0604020202020204" pitchFamily="34" charset="0"/>
              <a:buChar char="•"/>
            </a:pPr>
            <a:r>
              <a:rPr lang="en-US" sz="1400" dirty="0" smtClean="0"/>
              <a:t>Appears </a:t>
            </a:r>
            <a:r>
              <a:rPr lang="en-US" sz="1400" dirty="0"/>
              <a:t>not to be able to perform its obligation under the contract.</a:t>
            </a:r>
          </a:p>
          <a:p>
            <a:pPr algn="just"/>
            <a:endParaRPr lang="en-US" sz="500" b="1" i="1" dirty="0" smtClean="0">
              <a:solidFill>
                <a:srgbClr val="0308C9"/>
              </a:solidFill>
            </a:endParaRPr>
          </a:p>
          <a:p>
            <a:pPr algn="just"/>
            <a:endParaRPr lang="en-US" sz="500" b="1" i="1" dirty="0" smtClean="0">
              <a:solidFill>
                <a:srgbClr val="0308C9"/>
              </a:solidFill>
            </a:endParaRPr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Notice:</a:t>
            </a:r>
            <a:r>
              <a:rPr lang="en-US" sz="1400" dirty="0" smtClean="0"/>
              <a:t> The </a:t>
            </a:r>
            <a:r>
              <a:rPr lang="en-US" sz="1400" dirty="0"/>
              <a:t>plaintiff must notify the defendant of the breach prior to filing a</a:t>
            </a:r>
            <a:r>
              <a:rPr lang="en-US" sz="1400" dirty="0" smtClean="0"/>
              <a:t> </a:t>
            </a:r>
            <a:r>
              <a:rPr lang="en-US" sz="1400" dirty="0"/>
              <a:t>lawsuit</a:t>
            </a:r>
            <a:r>
              <a:rPr lang="en-US" sz="1400" dirty="0" smtClean="0"/>
              <a:t>.</a:t>
            </a:r>
          </a:p>
          <a:p>
            <a:pPr algn="just"/>
            <a:endParaRPr lang="en-US" sz="500" b="1" i="1" dirty="0" smtClean="0">
              <a:solidFill>
                <a:srgbClr val="0308C9"/>
              </a:solidFill>
            </a:endParaRPr>
          </a:p>
          <a:p>
            <a:pPr algn="just"/>
            <a:endParaRPr lang="en-US" sz="500" b="1" i="1" dirty="0">
              <a:solidFill>
                <a:srgbClr val="0308C9"/>
              </a:solidFill>
            </a:endParaRPr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Damages:</a:t>
            </a:r>
            <a:r>
              <a:rPr lang="en-US" sz="1400" dirty="0" smtClean="0"/>
              <a:t> Where a breach </a:t>
            </a:r>
            <a:r>
              <a:rPr lang="en-US" sz="1400" dirty="0"/>
              <a:t>of </a:t>
            </a:r>
            <a:r>
              <a:rPr lang="en-US" sz="1400" dirty="0" smtClean="0"/>
              <a:t>contract has occurred, </a:t>
            </a:r>
            <a:r>
              <a:rPr lang="en-US" sz="1400" dirty="0"/>
              <a:t>the resulting damages will have to be paid by the party breaching the contract to the aggrieved party</a:t>
            </a:r>
            <a:r>
              <a:rPr lang="en-US" sz="1400" dirty="0" smtClean="0"/>
              <a:t>.</a:t>
            </a:r>
          </a:p>
          <a:p>
            <a:pPr algn="just"/>
            <a:endParaRPr lang="en-US" sz="500" dirty="0" smtClean="0"/>
          </a:p>
          <a:p>
            <a:pPr algn="just"/>
            <a:r>
              <a:rPr lang="en-US" sz="500" dirty="0" smtClean="0"/>
              <a:t> </a:t>
            </a:r>
            <a:endParaRPr lang="en-US" sz="500" dirty="0"/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Rescission: </a:t>
            </a:r>
            <a:r>
              <a:rPr lang="en-US" sz="1400" dirty="0" smtClean="0"/>
              <a:t>If </a:t>
            </a:r>
            <a:r>
              <a:rPr lang="en-US" sz="1400" dirty="0"/>
              <a:t>a contract is rescinded, parties are legally allowed to undo the work unless doing so would directly charge the other party at that exact time</a:t>
            </a:r>
            <a:r>
              <a:rPr lang="en-US" sz="1400" dirty="0" smtClean="0"/>
              <a:t>.</a:t>
            </a:r>
            <a:r>
              <a:rPr lang="en-US" sz="500" dirty="0" smtClean="0"/>
              <a:t> 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615059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4800" b="1" i="1" dirty="0" smtClean="0">
              <a:solidFill>
                <a:srgbClr val="C00000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 smtClean="0">
                <a:solidFill>
                  <a:srgbClr val="C00000"/>
                </a:solidFill>
              </a:rPr>
              <a:t>Part Four</a:t>
            </a:r>
            <a:endParaRPr lang="en-US" sz="48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008000"/>
                </a:solidFill>
              </a:rPr>
              <a:t>Breach of Contract – </a:t>
            </a:r>
            <a:r>
              <a:rPr lang="en-US" sz="2600" b="1" i="1" dirty="0" smtClean="0">
                <a:solidFill>
                  <a:srgbClr val="008000"/>
                </a:solidFill>
              </a:rPr>
              <a:t>Anticipatory Breach</a:t>
            </a:r>
            <a:endParaRPr lang="en-US" sz="26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171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2813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8000"/>
                </a:solidFill>
              </a:rPr>
              <a:t>Breach of Contract – Anticipatory Breach</a:t>
            </a:r>
          </a:p>
          <a:p>
            <a:pPr algn="just"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Anticipatory Breach:</a:t>
            </a:r>
            <a:endParaRPr lang="en-US" sz="1600" dirty="0" smtClean="0"/>
          </a:p>
          <a:p>
            <a:pPr algn="just">
              <a:spcBef>
                <a:spcPts val="0"/>
              </a:spcBef>
            </a:pPr>
            <a:endParaRPr lang="en-US" sz="500" b="1" i="1" dirty="0" smtClean="0">
              <a:solidFill>
                <a:srgbClr val="0308C9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Defined: 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Black’s Law Dictionary defines Anticipatory Breach as:</a:t>
            </a:r>
          </a:p>
          <a:p>
            <a:pPr algn="just">
              <a:spcBef>
                <a:spcPts val="0"/>
              </a:spcBef>
            </a:pPr>
            <a:endParaRPr lang="en-US" sz="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“ A breach of contract caused by a party’s anticipatory repudiation, by means of unequivocally indicating that the party will not perform when the performance is due.”</a:t>
            </a:r>
            <a:endParaRPr lang="en-US" sz="14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500" dirty="0" smtClean="0"/>
              <a:t> </a:t>
            </a:r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Meaning: </a:t>
            </a:r>
            <a:r>
              <a:rPr lang="en-US" sz="1400" dirty="0"/>
              <a:t>When the contract calls for performance, a party may make it clear before the time </a:t>
            </a:r>
            <a:r>
              <a:rPr lang="en-US" sz="1400" dirty="0" smtClean="0"/>
              <a:t>for performance </a:t>
            </a:r>
            <a:r>
              <a:rPr lang="en-US" sz="1400" dirty="0"/>
              <a:t>arrives that the contract will not be performed. This is </a:t>
            </a:r>
            <a:r>
              <a:rPr lang="en-US" sz="1400" dirty="0" smtClean="0"/>
              <a:t>when an anticipatory breach occurs.</a:t>
            </a:r>
            <a:endParaRPr lang="en-US" sz="1400" dirty="0"/>
          </a:p>
          <a:p>
            <a:pPr algn="just">
              <a:spcBef>
                <a:spcPts val="0"/>
              </a:spcBef>
            </a:pPr>
            <a:endParaRPr lang="en-US" sz="500" b="1" dirty="0" smtClean="0"/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Anticipatory Repudiation: </a:t>
            </a:r>
            <a:r>
              <a:rPr lang="en-US" sz="1400" dirty="0" smtClean="0"/>
              <a:t>When </a:t>
            </a:r>
            <a:r>
              <a:rPr lang="en-US" sz="1400" dirty="0"/>
              <a:t>a party expressly declares that performance will not be made when required, </a:t>
            </a:r>
            <a:r>
              <a:rPr lang="en-US" sz="1400" dirty="0" smtClean="0"/>
              <a:t>this declaration </a:t>
            </a:r>
            <a:r>
              <a:rPr lang="en-US" sz="1400" dirty="0"/>
              <a:t>is </a:t>
            </a:r>
            <a:r>
              <a:rPr lang="en-US" sz="1400" dirty="0" smtClean="0"/>
              <a:t>known as </a:t>
            </a:r>
            <a:r>
              <a:rPr lang="en-US" sz="1400" dirty="0"/>
              <a:t>an anticipatory </a:t>
            </a:r>
            <a:r>
              <a:rPr lang="en-US" sz="1400" dirty="0" smtClean="0"/>
              <a:t>repudiation. </a:t>
            </a:r>
            <a:r>
              <a:rPr lang="en-US" sz="1400" dirty="0"/>
              <a:t>To constitute such </a:t>
            </a:r>
            <a:r>
              <a:rPr lang="en-US" sz="1400" dirty="0" smtClean="0"/>
              <a:t>a repudiation</a:t>
            </a:r>
            <a:r>
              <a:rPr lang="en-US" sz="1400" dirty="0"/>
              <a:t>, </a:t>
            </a:r>
            <a:r>
              <a:rPr lang="en-US" sz="1400" b="1" i="1" dirty="0"/>
              <a:t>there must be a clear, absolute, unequivocal refusal to perform the </a:t>
            </a:r>
            <a:r>
              <a:rPr lang="en-US" sz="1400" b="1" i="1" dirty="0" smtClean="0"/>
              <a:t>contract according </a:t>
            </a:r>
            <a:r>
              <a:rPr lang="en-US" sz="1400" b="1" i="1" dirty="0"/>
              <a:t>to its terms</a:t>
            </a:r>
            <a:r>
              <a:rPr lang="en-US" sz="1400" dirty="0" smtClean="0"/>
              <a:t>. </a:t>
            </a:r>
          </a:p>
          <a:p>
            <a:pPr marL="233363" algn="just"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233363" algn="just"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What Constitutes Anticipatory Repudiation by Notice:</a:t>
            </a:r>
            <a:r>
              <a:rPr lang="en-US" sz="1200" dirty="0" smtClean="0"/>
              <a:t>  A refusal </a:t>
            </a:r>
            <a:r>
              <a:rPr lang="en-US" sz="1200" dirty="0"/>
              <a:t>to perform a contract that is made before performance is required, </a:t>
            </a:r>
            <a:r>
              <a:rPr lang="en-US" sz="1200" dirty="0" smtClean="0"/>
              <a:t>unless the </a:t>
            </a:r>
            <a:r>
              <a:rPr lang="en-US" sz="1200" dirty="0"/>
              <a:t>other party to the contract does an act or makes a concession that is not required </a:t>
            </a:r>
            <a:r>
              <a:rPr lang="en-US" sz="1200" dirty="0" smtClean="0"/>
              <a:t>by the </a:t>
            </a:r>
            <a:r>
              <a:rPr lang="en-US" sz="1200" dirty="0"/>
              <a:t>contract, is an anticipatory repudiation of the </a:t>
            </a:r>
            <a:r>
              <a:rPr lang="en-US" sz="1200" dirty="0" smtClean="0"/>
              <a:t>contract.  A firmly stated request </a:t>
            </a:r>
            <a:r>
              <a:rPr lang="en-US" sz="1200" dirty="0"/>
              <a:t>for additional payment under an existing </a:t>
            </a:r>
            <a:r>
              <a:rPr lang="en-US" sz="1200" dirty="0" smtClean="0"/>
              <a:t>contract, however, without </a:t>
            </a:r>
            <a:r>
              <a:rPr lang="en-US" sz="1200" dirty="0"/>
              <a:t>refusal to </a:t>
            </a:r>
            <a:r>
              <a:rPr lang="en-US" sz="1200" dirty="0" smtClean="0"/>
              <a:t>perform until </a:t>
            </a:r>
            <a:r>
              <a:rPr lang="en-US" sz="1200" dirty="0"/>
              <a:t>the additional payment is made </a:t>
            </a:r>
            <a:r>
              <a:rPr lang="en-US" sz="1200" dirty="0" smtClean="0"/>
              <a:t>IS NOT </a:t>
            </a:r>
            <a:r>
              <a:rPr lang="en-US" sz="1200" dirty="0"/>
              <a:t>a repudiation of a </a:t>
            </a:r>
            <a:r>
              <a:rPr lang="en-US" sz="1200" dirty="0" smtClean="0"/>
              <a:t>contract.</a:t>
            </a:r>
          </a:p>
          <a:p>
            <a:pPr marL="233363" algn="just"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What Constitutes Anticipatory </a:t>
            </a:r>
            <a:r>
              <a:rPr lang="en-US" sz="1200" b="1" i="1" dirty="0">
                <a:solidFill>
                  <a:srgbClr val="C00000"/>
                </a:solidFill>
              </a:rPr>
              <a:t>Repudiation by </a:t>
            </a:r>
            <a:r>
              <a:rPr lang="en-US" sz="1200" b="1" i="1" dirty="0" smtClean="0">
                <a:solidFill>
                  <a:srgbClr val="C00000"/>
                </a:solidFill>
              </a:rPr>
              <a:t>Conduct:  </a:t>
            </a:r>
            <a:r>
              <a:rPr lang="en-US" sz="1200" dirty="0" smtClean="0"/>
              <a:t>Anticipatory </a:t>
            </a:r>
            <a:r>
              <a:rPr lang="en-US" sz="1200" dirty="0"/>
              <a:t>repudiation may </a:t>
            </a:r>
            <a:r>
              <a:rPr lang="en-US" sz="1200" dirty="0" smtClean="0"/>
              <a:t>also be </a:t>
            </a:r>
            <a:r>
              <a:rPr lang="en-US" sz="1200" dirty="0"/>
              <a:t>expressed by conduct that makes it impossible </a:t>
            </a:r>
            <a:r>
              <a:rPr lang="en-US" sz="1200" dirty="0" smtClean="0"/>
              <a:t>for the </a:t>
            </a:r>
            <a:r>
              <a:rPr lang="en-US" sz="1200" dirty="0"/>
              <a:t>repudiating party to perform subsequently</a:t>
            </a:r>
            <a:r>
              <a:rPr lang="en-US" sz="1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3536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6600" b="1" i="1" dirty="0">
                <a:solidFill>
                  <a:srgbClr val="C00000"/>
                </a:solidFill>
              </a:rPr>
              <a:t>Part </a:t>
            </a:r>
            <a:r>
              <a:rPr lang="en-US" sz="6600" b="1" i="1" dirty="0" smtClean="0">
                <a:solidFill>
                  <a:srgbClr val="C00000"/>
                </a:solidFill>
              </a:rPr>
              <a:t>Five</a:t>
            </a:r>
            <a:endParaRPr lang="en-US" sz="6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8000"/>
                </a:solidFill>
              </a:rPr>
              <a:t>Breach of Contract – </a:t>
            </a:r>
            <a:r>
              <a:rPr lang="en-US" sz="2800" b="1" i="1" dirty="0" smtClean="0">
                <a:solidFill>
                  <a:srgbClr val="008000"/>
                </a:solidFill>
              </a:rPr>
              <a:t>Waiver of </a:t>
            </a:r>
            <a:r>
              <a:rPr lang="en-US" sz="2800" b="1" i="1" dirty="0">
                <a:solidFill>
                  <a:srgbClr val="008000"/>
                </a:solidFill>
              </a:rPr>
              <a:t>Breach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991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2813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8000"/>
                </a:solidFill>
              </a:rPr>
              <a:t>Breach of Contract – </a:t>
            </a:r>
            <a:r>
              <a:rPr lang="en-US" sz="2800" b="1" i="1" dirty="0" smtClean="0">
                <a:solidFill>
                  <a:srgbClr val="008000"/>
                </a:solidFill>
              </a:rPr>
              <a:t>Waiver of </a:t>
            </a:r>
            <a:r>
              <a:rPr lang="en-US" sz="2800" b="1" i="1" dirty="0">
                <a:solidFill>
                  <a:srgbClr val="008000"/>
                </a:solidFill>
              </a:rPr>
              <a:t>Breach</a:t>
            </a:r>
          </a:p>
          <a:p>
            <a:pPr algn="just"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2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Waiver of Breach:</a:t>
            </a:r>
            <a:endParaRPr lang="en-US" sz="1600" dirty="0" smtClean="0"/>
          </a:p>
          <a:p>
            <a:pPr algn="just">
              <a:lnSpc>
                <a:spcPct val="82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0308C9"/>
              </a:solidFill>
            </a:endParaRPr>
          </a:p>
          <a:p>
            <a:pPr algn="just">
              <a:lnSpc>
                <a:spcPct val="82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Defined: 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Waiver of Breach is defined as:</a:t>
            </a:r>
          </a:p>
          <a:p>
            <a:pPr algn="just">
              <a:lnSpc>
                <a:spcPct val="82000"/>
              </a:lnSpc>
              <a:spcBef>
                <a:spcPts val="0"/>
              </a:spcBef>
            </a:pPr>
            <a:endParaRPr lang="en-US" sz="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82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“When a party to a contract, that is injured by the other party’s breach, voluntarily waives or excuses the breach of contract.”</a:t>
            </a:r>
            <a:endParaRPr lang="en-US" sz="1400" b="1" i="1" dirty="0">
              <a:solidFill>
                <a:srgbClr val="C00000"/>
              </a:solidFill>
            </a:endParaRPr>
          </a:p>
          <a:p>
            <a:pPr algn="just">
              <a:lnSpc>
                <a:spcPct val="82000"/>
              </a:lnSpc>
              <a:spcBef>
                <a:spcPts val="0"/>
              </a:spcBef>
            </a:pPr>
            <a:r>
              <a:rPr lang="en-US" sz="500" dirty="0" smtClean="0"/>
              <a:t> </a:t>
            </a:r>
          </a:p>
          <a:p>
            <a:pPr>
              <a:lnSpc>
                <a:spcPct val="82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Meaning: </a:t>
            </a:r>
            <a:r>
              <a:rPr lang="en-US" sz="1400" dirty="0"/>
              <a:t>The </a:t>
            </a:r>
            <a:r>
              <a:rPr lang="en-US" sz="1400" dirty="0" smtClean="0"/>
              <a:t>meaning of a waiver of breach means the breach </a:t>
            </a:r>
            <a:r>
              <a:rPr lang="en-US" sz="1400" dirty="0"/>
              <a:t>of a contract may have no importance because the </a:t>
            </a:r>
            <a:r>
              <a:rPr lang="en-US" sz="1400" dirty="0" smtClean="0"/>
              <a:t>injured </a:t>
            </a:r>
            <a:r>
              <a:rPr lang="en-US" sz="1400" dirty="0"/>
              <a:t>party </a:t>
            </a:r>
            <a:r>
              <a:rPr lang="en-US" sz="1400" dirty="0" smtClean="0"/>
              <a:t>to </a:t>
            </a:r>
            <a:r>
              <a:rPr lang="en-US" sz="1400" dirty="0"/>
              <a:t>the </a:t>
            </a:r>
            <a:r>
              <a:rPr lang="en-US" sz="1400" dirty="0" smtClean="0"/>
              <a:t>contract waives or excuses the breach in question.</a:t>
            </a:r>
            <a:endParaRPr lang="en-US" sz="1400" dirty="0"/>
          </a:p>
          <a:p>
            <a:pPr algn="just">
              <a:lnSpc>
                <a:spcPct val="82000"/>
              </a:lnSpc>
              <a:spcBef>
                <a:spcPts val="0"/>
              </a:spcBef>
            </a:pPr>
            <a:endParaRPr lang="en-US" sz="500" b="1" dirty="0" smtClean="0"/>
          </a:p>
          <a:p>
            <a:pPr algn="just">
              <a:lnSpc>
                <a:spcPct val="82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Cure of Breach by Waiver: </a:t>
            </a:r>
            <a:r>
              <a:rPr lang="en-US" sz="1400" dirty="0"/>
              <a:t>The fact that one party has </a:t>
            </a:r>
            <a:r>
              <a:rPr lang="en-US" sz="1400" dirty="0" smtClean="0"/>
              <a:t>breached </a:t>
            </a:r>
            <a:r>
              <a:rPr lang="en-US" sz="1400" dirty="0"/>
              <a:t>a contract does not necessarily mean that there will </a:t>
            </a:r>
            <a:r>
              <a:rPr lang="en-US" sz="1400" dirty="0" smtClean="0"/>
              <a:t>be a </a:t>
            </a:r>
            <a:r>
              <a:rPr lang="en-US" sz="1400" dirty="0"/>
              <a:t>lawsuit or a forfeiture of the contract. For practical business reasons, one party may </a:t>
            </a:r>
            <a:r>
              <a:rPr lang="en-US" sz="1400" dirty="0" smtClean="0"/>
              <a:t>be willing </a:t>
            </a:r>
            <a:r>
              <a:rPr lang="en-US" sz="1400" dirty="0"/>
              <a:t>to </a:t>
            </a:r>
            <a:r>
              <a:rPr lang="en-US" sz="1400" dirty="0" smtClean="0"/>
              <a:t>ignore, excuse </a:t>
            </a:r>
            <a:r>
              <a:rPr lang="en-US" sz="1400" dirty="0"/>
              <a:t>or waive the breach</a:t>
            </a:r>
            <a:r>
              <a:rPr lang="en-US" sz="1400" dirty="0" smtClean="0"/>
              <a:t>.</a:t>
            </a:r>
            <a:endParaRPr lang="en-US" sz="500" dirty="0" smtClean="0"/>
          </a:p>
          <a:p>
            <a:pPr algn="just">
              <a:lnSpc>
                <a:spcPct val="82000"/>
              </a:lnSpc>
              <a:spcBef>
                <a:spcPts val="0"/>
              </a:spcBef>
            </a:pPr>
            <a:r>
              <a:rPr lang="en-US" sz="500" dirty="0" smtClean="0"/>
              <a:t>  </a:t>
            </a:r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Estopped from Enforcement When Waiver Occurs:  </a:t>
            </a:r>
            <a:r>
              <a:rPr lang="en-US" sz="1200" dirty="0" smtClean="0"/>
              <a:t>When it has established that there has been a waiver of a breach, the party waiving the breach cannot later take any action on the theory that the contract was broken. Because the waiver, that was granted, effectively erases the past breach. As a result, the contract will continue as though the breach had not existed.</a:t>
            </a:r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endParaRPr lang="en-US" sz="500" dirty="0" smtClean="0"/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Form of Waiver:</a:t>
            </a:r>
            <a:r>
              <a:rPr lang="en-US" sz="1200" dirty="0" smtClean="0"/>
              <a:t>  The </a:t>
            </a:r>
            <a:r>
              <a:rPr lang="en-US" sz="1200" dirty="0"/>
              <a:t>waiver may be express or it may be implied from the continued recognition </a:t>
            </a:r>
            <a:r>
              <a:rPr lang="en-US" sz="1200" dirty="0" smtClean="0"/>
              <a:t>of the </a:t>
            </a:r>
            <a:r>
              <a:rPr lang="en-US" sz="1200" dirty="0"/>
              <a:t>existence of the contract by the aggrieved party</a:t>
            </a:r>
            <a:r>
              <a:rPr lang="en-US" sz="1200" dirty="0" smtClean="0"/>
              <a:t>.  When </a:t>
            </a:r>
            <a:r>
              <a:rPr lang="en-US" sz="1200" dirty="0"/>
              <a:t>the conduct of a party </a:t>
            </a:r>
            <a:r>
              <a:rPr lang="en-US" sz="1200" dirty="0" smtClean="0"/>
              <a:t>shows an </a:t>
            </a:r>
            <a:r>
              <a:rPr lang="en-US" sz="1200" dirty="0"/>
              <a:t>intent to give up a right, </a:t>
            </a:r>
            <a:r>
              <a:rPr lang="en-US" sz="1200" dirty="0" smtClean="0"/>
              <a:t>such party will be deemed to have waived </a:t>
            </a:r>
            <a:r>
              <a:rPr lang="en-US" sz="1200" dirty="0"/>
              <a:t>that </a:t>
            </a:r>
            <a:r>
              <a:rPr lang="en-US" sz="1200" dirty="0" smtClean="0"/>
              <a:t>right.</a:t>
            </a:r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endParaRPr lang="en-US" sz="500" b="1" i="1" dirty="0"/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Existence </a:t>
            </a:r>
            <a:r>
              <a:rPr lang="en-US" sz="1200" b="1" i="1" dirty="0">
                <a:solidFill>
                  <a:srgbClr val="C00000"/>
                </a:solidFill>
              </a:rPr>
              <a:t>of </a:t>
            </a:r>
            <a:r>
              <a:rPr lang="en-US" sz="1200" b="1" i="1" dirty="0" smtClean="0">
                <a:solidFill>
                  <a:srgbClr val="C00000"/>
                </a:solidFill>
              </a:rPr>
              <a:t>Waiver: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smtClean="0"/>
              <a:t> </a:t>
            </a:r>
            <a:r>
              <a:rPr lang="en-US" sz="1200" dirty="0" smtClean="0"/>
              <a:t>A </a:t>
            </a:r>
            <a:r>
              <a:rPr lang="en-US" sz="1200" dirty="0"/>
              <a:t>party may express or declare that the breach of a contract is waived. A waiver of </a:t>
            </a:r>
            <a:r>
              <a:rPr lang="en-US" sz="1200" dirty="0" smtClean="0"/>
              <a:t>a breach </a:t>
            </a:r>
            <a:r>
              <a:rPr lang="en-US" sz="1200" dirty="0"/>
              <a:t>is more often the result of an express forgiving of a breach. Thus, a party </a:t>
            </a:r>
            <a:r>
              <a:rPr lang="en-US" sz="1200" dirty="0" smtClean="0"/>
              <a:t>allowing the </a:t>
            </a:r>
            <a:r>
              <a:rPr lang="en-US" sz="1200" dirty="0"/>
              <a:t>other party to continue performance without objecting that the performance is </a:t>
            </a:r>
            <a:r>
              <a:rPr lang="en-US" sz="1200" dirty="0" smtClean="0"/>
              <a:t>not satisfactory </a:t>
            </a:r>
            <a:r>
              <a:rPr lang="en-US" sz="1200" dirty="0"/>
              <a:t>waives the right to raise that objection when sued for payment by the </a:t>
            </a:r>
            <a:r>
              <a:rPr lang="en-US" sz="1200" dirty="0" smtClean="0"/>
              <a:t>performing party.</a:t>
            </a:r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Scope </a:t>
            </a:r>
            <a:r>
              <a:rPr lang="en-US" sz="1200" b="1" i="1" dirty="0">
                <a:solidFill>
                  <a:srgbClr val="C00000"/>
                </a:solidFill>
              </a:rPr>
              <a:t>of </a:t>
            </a:r>
            <a:r>
              <a:rPr lang="en-US" sz="1200" b="1" i="1" dirty="0" smtClean="0">
                <a:solidFill>
                  <a:srgbClr val="C00000"/>
                </a:solidFill>
              </a:rPr>
              <a:t>Waiver:</a:t>
            </a:r>
            <a:r>
              <a:rPr lang="en-US" sz="1200" b="1" dirty="0" smtClean="0"/>
              <a:t> </a:t>
            </a:r>
            <a:r>
              <a:rPr lang="en-US" sz="1200" dirty="0" smtClean="0"/>
              <a:t>The </a:t>
            </a:r>
            <a:r>
              <a:rPr lang="en-US" sz="1200" dirty="0"/>
              <a:t>waiver of a breach of contract extends only to the matter waived. </a:t>
            </a:r>
            <a:r>
              <a:rPr lang="en-US" sz="1200" dirty="0" smtClean="0"/>
              <a:t> It </a:t>
            </a:r>
            <a:r>
              <a:rPr lang="en-US" sz="1200" dirty="0"/>
              <a:t>does not </a:t>
            </a:r>
            <a:r>
              <a:rPr lang="en-US" sz="1200" dirty="0" smtClean="0"/>
              <a:t>show any </a:t>
            </a:r>
            <a:r>
              <a:rPr lang="en-US" sz="1200" dirty="0"/>
              <a:t>intent to ignore other provisions of the </a:t>
            </a:r>
            <a:r>
              <a:rPr lang="en-US" sz="1200" dirty="0" smtClean="0"/>
              <a:t>contract.</a:t>
            </a:r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2000"/>
              </a:lnSpc>
              <a:spcBef>
                <a:spcPts val="0"/>
              </a:spcBef>
            </a:pPr>
            <a:r>
              <a:rPr lang="en-US" sz="1200" b="1" i="1" dirty="0" err="1" smtClean="0">
                <a:solidFill>
                  <a:srgbClr val="C00000"/>
                </a:solidFill>
              </a:rPr>
              <a:t>Antimodification</a:t>
            </a:r>
            <a:r>
              <a:rPr lang="en-US" sz="1200" b="1" i="1" dirty="0" smtClean="0">
                <a:solidFill>
                  <a:srgbClr val="C00000"/>
                </a:solidFill>
              </a:rPr>
              <a:t> Clause: </a:t>
            </a:r>
            <a:r>
              <a:rPr lang="en-US" sz="1200" dirty="0" smtClean="0"/>
              <a:t> </a:t>
            </a:r>
            <a:r>
              <a:rPr lang="en-US" sz="1200" dirty="0"/>
              <a:t>C</a:t>
            </a:r>
            <a:r>
              <a:rPr lang="en-US" sz="1200" dirty="0" smtClean="0"/>
              <a:t>ontracts can specify that the terms of a contract shall not be deemed modified </a:t>
            </a:r>
            <a:r>
              <a:rPr lang="en-US" sz="1200" dirty="0"/>
              <a:t>by waiver as to any breaches. This means that the original contract </a:t>
            </a:r>
            <a:r>
              <a:rPr lang="en-US" sz="1200" dirty="0" smtClean="0"/>
              <a:t>will remained as agreed </a:t>
            </a:r>
            <a:r>
              <a:rPr lang="en-US" sz="1200" dirty="0"/>
              <a:t>to. </a:t>
            </a:r>
            <a:r>
              <a:rPr lang="en-US" sz="1200" dirty="0" smtClean="0"/>
              <a:t> Under such circumstances, either </a:t>
            </a:r>
            <a:r>
              <a:rPr lang="en-US" sz="1200" dirty="0"/>
              <a:t>party </a:t>
            </a:r>
            <a:r>
              <a:rPr lang="en-US" sz="1200" dirty="0" smtClean="0"/>
              <a:t>may </a:t>
            </a:r>
            <a:r>
              <a:rPr lang="en-US" sz="1200" dirty="0"/>
              <a:t>return to, and insist on, compliance with the </a:t>
            </a:r>
            <a:r>
              <a:rPr lang="en-US" sz="1200" dirty="0" smtClean="0"/>
              <a:t>original contract, even despite a waiver.</a:t>
            </a:r>
          </a:p>
        </p:txBody>
      </p:sp>
    </p:spTree>
    <p:extLst>
      <p:ext uri="{BB962C8B-B14F-4D97-AF65-F5344CB8AC3E}">
        <p14:creationId xmlns:p14="http://schemas.microsoft.com/office/powerpoint/2010/main" val="2102967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6600" b="1" i="1" dirty="0">
                <a:solidFill>
                  <a:srgbClr val="C00000"/>
                </a:solidFill>
              </a:rPr>
              <a:t>Part </a:t>
            </a:r>
            <a:r>
              <a:rPr lang="en-US" sz="6600" b="1" i="1" dirty="0" smtClean="0">
                <a:solidFill>
                  <a:srgbClr val="C00000"/>
                </a:solidFill>
              </a:rPr>
              <a:t>Six</a:t>
            </a:r>
            <a:endParaRPr lang="en-US" sz="6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8000"/>
                </a:solidFill>
              </a:rPr>
              <a:t>Fulfillment of Contracts </a:t>
            </a:r>
            <a:r>
              <a:rPr lang="en-US" sz="2800" b="1" i="1" dirty="0">
                <a:solidFill>
                  <a:srgbClr val="008000"/>
                </a:solidFill>
              </a:rPr>
              <a:t>– </a:t>
            </a:r>
            <a:r>
              <a:rPr lang="en-US" sz="2800" b="1" i="1" dirty="0" smtClean="0">
                <a:solidFill>
                  <a:srgbClr val="008000"/>
                </a:solidFill>
              </a:rPr>
              <a:t>Generally</a:t>
            </a:r>
            <a:endParaRPr lang="en-US" sz="28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867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31651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8000"/>
                </a:solidFill>
              </a:rPr>
              <a:t>Fulfillment of Contracts – Generally</a:t>
            </a:r>
          </a:p>
          <a:p>
            <a:pPr algn="just">
              <a:lnSpc>
                <a:spcPct val="95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b="1" i="1" dirty="0">
                <a:solidFill>
                  <a:srgbClr val="C00000"/>
                </a:solidFill>
              </a:rPr>
              <a:t>Contract Fulfillment:</a:t>
            </a:r>
          </a:p>
          <a:p>
            <a:pPr algn="just">
              <a:spcBef>
                <a:spcPts val="0"/>
              </a:spcBef>
            </a:pPr>
            <a:endParaRPr lang="en-US" sz="6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Contractual Discharge:  </a:t>
            </a:r>
            <a:r>
              <a:rPr lang="en-US" sz="1400" dirty="0"/>
              <a:t>To conclude a contract, there are three methods of contractual discharge.  These include a discharge by performance, a discharge by action, and a discharge by external causes.</a:t>
            </a:r>
          </a:p>
          <a:p>
            <a:pPr algn="just">
              <a:spcBef>
                <a:spcPts val="0"/>
              </a:spcBef>
            </a:pPr>
            <a:endParaRPr lang="en-US" sz="600" b="1" i="1" dirty="0">
              <a:solidFill>
                <a:srgbClr val="0308C9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Contractual Discharge Defined:  </a:t>
            </a:r>
            <a:r>
              <a:rPr lang="en-US" sz="1400" dirty="0"/>
              <a:t>Black’s Law Dictionary defines the term discharge to mean, </a:t>
            </a:r>
            <a:r>
              <a:rPr lang="en-US" sz="1400" b="1" dirty="0"/>
              <a:t>“Any method by which a legal duty is extinguished”</a:t>
            </a:r>
            <a:r>
              <a:rPr lang="en-US" sz="1400" dirty="0"/>
              <a:t>, which with respect to contracts means performance, action or external causes. </a:t>
            </a:r>
            <a:endParaRPr lang="en-US" sz="1400" dirty="0" smtClean="0"/>
          </a:p>
          <a:p>
            <a:pPr algn="just">
              <a:spcBef>
                <a:spcPts val="0"/>
              </a:spcBef>
            </a:pPr>
            <a:endParaRPr lang="en-US" sz="500" b="1" i="1" dirty="0">
              <a:solidFill>
                <a:srgbClr val="0308C9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Conditions Relating to </a:t>
            </a:r>
            <a:r>
              <a:rPr lang="en-US" sz="1400" b="1" i="1" dirty="0" smtClean="0">
                <a:solidFill>
                  <a:srgbClr val="0308C9"/>
                </a:solidFill>
              </a:rPr>
              <a:t>Fulfillment:</a:t>
            </a:r>
            <a:r>
              <a:rPr lang="en-US" sz="1400" b="1" dirty="0" smtClean="0"/>
              <a:t>  </a:t>
            </a:r>
            <a:r>
              <a:rPr lang="en-US" sz="1400" dirty="0" smtClean="0"/>
              <a:t>The </a:t>
            </a:r>
            <a:r>
              <a:rPr lang="en-US" sz="1400" dirty="0"/>
              <a:t>ordinary method of discharging </a:t>
            </a:r>
            <a:r>
              <a:rPr lang="en-US" sz="1400" dirty="0" smtClean="0"/>
              <a:t>obligations under </a:t>
            </a:r>
            <a:r>
              <a:rPr lang="en-US" sz="1400" dirty="0"/>
              <a:t>a contract is by performance. </a:t>
            </a:r>
            <a:r>
              <a:rPr lang="en-US" sz="1400" dirty="0" smtClean="0"/>
              <a:t> Certain promises, however, </a:t>
            </a:r>
            <a:r>
              <a:rPr lang="en-US" sz="1400" dirty="0"/>
              <a:t>may be less than </a:t>
            </a:r>
            <a:r>
              <a:rPr lang="en-US" sz="1400" dirty="0" smtClean="0"/>
              <a:t>absolute and </a:t>
            </a:r>
            <a:r>
              <a:rPr lang="en-US" sz="1400" dirty="0"/>
              <a:t>instead come into effect only upon the occurrence of a specified event, or </a:t>
            </a:r>
            <a:r>
              <a:rPr lang="en-US" sz="1400" dirty="0" smtClean="0"/>
              <a:t>an existing </a:t>
            </a:r>
            <a:r>
              <a:rPr lang="en-US" sz="1400" dirty="0"/>
              <a:t>obligation may be extinguished when an event happens. These are </a:t>
            </a:r>
            <a:r>
              <a:rPr lang="en-US" sz="1400" dirty="0" smtClean="0"/>
              <a:t>known as conditional promises.</a:t>
            </a:r>
          </a:p>
          <a:p>
            <a:pPr algn="just"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233363" algn="just"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Condition Precedent:</a:t>
            </a:r>
            <a:r>
              <a:rPr lang="en-US" sz="1200" b="1" dirty="0" smtClean="0"/>
              <a:t> </a:t>
            </a:r>
            <a:r>
              <a:rPr lang="en-US" sz="1200" dirty="0" smtClean="0"/>
              <a:t>A </a:t>
            </a:r>
            <a:r>
              <a:rPr lang="en-US" sz="1200" dirty="0"/>
              <a:t>condition precedent is a condition that must occur before a party to a contract has </a:t>
            </a:r>
            <a:r>
              <a:rPr lang="en-US" sz="1200" dirty="0" smtClean="0"/>
              <a:t>an obligation </a:t>
            </a:r>
            <a:r>
              <a:rPr lang="en-US" sz="1200" dirty="0"/>
              <a:t>to perform under the contract</a:t>
            </a:r>
            <a:r>
              <a:rPr lang="en-US" sz="1200" dirty="0" smtClean="0"/>
              <a:t>. </a:t>
            </a:r>
          </a:p>
          <a:p>
            <a:pPr marL="233363" algn="just"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Condition Subsequent: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smtClean="0">
                <a:solidFill>
                  <a:srgbClr val="C00000"/>
                </a:solidFill>
              </a:rPr>
              <a:t> </a:t>
            </a:r>
            <a:r>
              <a:rPr lang="en-US" sz="1200" dirty="0" smtClean="0"/>
              <a:t>A condition subsequent is when the </a:t>
            </a:r>
            <a:r>
              <a:rPr lang="en-US" sz="1200" dirty="0"/>
              <a:t>parties to a </a:t>
            </a:r>
            <a:r>
              <a:rPr lang="en-US" sz="1200" dirty="0" smtClean="0"/>
              <a:t>contract agree </a:t>
            </a:r>
            <a:r>
              <a:rPr lang="en-US" sz="1200" dirty="0"/>
              <a:t>that a party is obligated to perform a certain </a:t>
            </a:r>
            <a:r>
              <a:rPr lang="en-US" sz="1200" dirty="0" smtClean="0"/>
              <a:t>act or </a:t>
            </a:r>
            <a:r>
              <a:rPr lang="en-US" sz="1200" dirty="0"/>
              <a:t>pay a certain sum of money, but </a:t>
            </a:r>
            <a:r>
              <a:rPr lang="en-US" sz="1200" dirty="0" smtClean="0"/>
              <a:t>that the </a:t>
            </a:r>
            <a:r>
              <a:rPr lang="en-US" sz="1200" dirty="0"/>
              <a:t>happening of </a:t>
            </a:r>
            <a:r>
              <a:rPr lang="en-US" sz="1200" dirty="0" smtClean="0"/>
              <a:t>an event will extinguish </a:t>
            </a:r>
            <a:r>
              <a:rPr lang="en-US" sz="1200" dirty="0"/>
              <a:t>the duty to thereafter </a:t>
            </a:r>
            <a:r>
              <a:rPr lang="en-US" sz="1200" dirty="0" smtClean="0"/>
              <a:t>perform that act or pay such sum of money. </a:t>
            </a:r>
          </a:p>
          <a:p>
            <a:pPr marL="233363" algn="just"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Concurrent Condition:  </a:t>
            </a:r>
            <a:r>
              <a:rPr lang="en-US" sz="1200" dirty="0" smtClean="0"/>
              <a:t>In </a:t>
            </a:r>
            <a:r>
              <a:rPr lang="en-US" sz="1200" dirty="0"/>
              <a:t>most bilateral contracts, the performances of the parties are concurrent conditions.</a:t>
            </a:r>
            <a:r>
              <a:rPr lang="en-US" sz="1200" i="1" dirty="0"/>
              <a:t> </a:t>
            </a:r>
            <a:r>
              <a:rPr lang="en-US" sz="1200" dirty="0" smtClean="0"/>
              <a:t>That is</a:t>
            </a:r>
            <a:r>
              <a:rPr lang="en-US" sz="1200" dirty="0"/>
              <a:t>, their mutual duties of performance under the contract are </a:t>
            </a:r>
            <a:r>
              <a:rPr lang="en-US" sz="1200" dirty="0" smtClean="0"/>
              <a:t>required to </a:t>
            </a:r>
            <a:r>
              <a:rPr lang="en-US" sz="1200" dirty="0"/>
              <a:t>take place simultaneously.</a:t>
            </a:r>
            <a:endParaRPr lang="en-US" sz="1200" dirty="0" smtClean="0"/>
          </a:p>
          <a:p>
            <a:pPr marL="233363" algn="just"/>
            <a:endParaRPr lang="en-US" sz="1200" b="1" i="1" dirty="0">
              <a:solidFill>
                <a:srgbClr val="0308C9"/>
              </a:solidFill>
            </a:endParaRPr>
          </a:p>
          <a:p>
            <a:pPr marL="233363" algn="just"/>
            <a:endParaRPr lang="en-US" sz="1200" b="1" i="1" dirty="0">
              <a:solidFill>
                <a:srgbClr val="0308C9"/>
              </a:solidFill>
            </a:endParaRPr>
          </a:p>
          <a:p>
            <a:pPr algn="just"/>
            <a:endParaRPr lang="en-US" sz="1200" b="1" i="1" dirty="0">
              <a:solidFill>
                <a:srgbClr val="0308C9"/>
              </a:solidFill>
            </a:endParaRPr>
          </a:p>
          <a:p>
            <a:pPr algn="just">
              <a:spcBef>
                <a:spcPts val="0"/>
              </a:spcBef>
            </a:pPr>
            <a:endParaRPr lang="en-US" sz="1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24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6600" b="1" i="1" dirty="0">
                <a:solidFill>
                  <a:srgbClr val="C00000"/>
                </a:solidFill>
              </a:rPr>
              <a:t>Part </a:t>
            </a:r>
            <a:r>
              <a:rPr lang="en-US" sz="6600" b="1" i="1" dirty="0" smtClean="0">
                <a:solidFill>
                  <a:srgbClr val="C00000"/>
                </a:solidFill>
              </a:rPr>
              <a:t>Seven</a:t>
            </a:r>
            <a:endParaRPr lang="en-US" sz="6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Fulfillment of Contracts </a:t>
            </a:r>
            <a:r>
              <a:rPr lang="en-US" sz="2400" b="1" i="1" dirty="0">
                <a:solidFill>
                  <a:srgbClr val="008000"/>
                </a:solidFill>
              </a:rPr>
              <a:t>– </a:t>
            </a:r>
            <a:r>
              <a:rPr lang="en-US" sz="2400" b="1" i="1" dirty="0" smtClean="0">
                <a:solidFill>
                  <a:srgbClr val="008000"/>
                </a:solidFill>
              </a:rPr>
              <a:t>Discharge by Performance</a:t>
            </a:r>
            <a:endParaRPr lang="en-US" sz="24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09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7126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8000"/>
                </a:solidFill>
              </a:rPr>
              <a:t>Fulfillment of Contracts – Discharge by Performance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b="1" i="1" dirty="0" smtClean="0">
                <a:solidFill>
                  <a:srgbClr val="C00000"/>
                </a:solidFill>
              </a:rPr>
              <a:t>Discharge by Performance:</a:t>
            </a:r>
            <a:endParaRPr lang="en-US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6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Normal Discharge of Contracts:  </a:t>
            </a:r>
            <a:r>
              <a:rPr lang="en-US" sz="1400" dirty="0"/>
              <a:t>A contract is usually discharged by the performance of the terms of the agreement. </a:t>
            </a:r>
            <a:r>
              <a:rPr lang="en-US" sz="1400" dirty="0" smtClean="0"/>
              <a:t> In most </a:t>
            </a:r>
            <a:r>
              <a:rPr lang="en-US" sz="1400" dirty="0"/>
              <a:t>cases, the parties perform their </a:t>
            </a:r>
            <a:r>
              <a:rPr lang="en-US" sz="1400" dirty="0" smtClean="0"/>
              <a:t>promises, </a:t>
            </a:r>
            <a:r>
              <a:rPr lang="en-US" sz="1400" dirty="0"/>
              <a:t>and the contract </a:t>
            </a:r>
            <a:r>
              <a:rPr lang="en-US" sz="1400" dirty="0" smtClean="0"/>
              <a:t>is fulfilled and is thereby discharged</a:t>
            </a:r>
            <a:r>
              <a:rPr lang="en-US" sz="1400" dirty="0"/>
              <a:t>. </a:t>
            </a:r>
            <a:r>
              <a:rPr lang="en-US" sz="1400" dirty="0" smtClean="0"/>
              <a:t> A </a:t>
            </a:r>
            <a:r>
              <a:rPr lang="en-US" sz="1400" dirty="0"/>
              <a:t>contract </a:t>
            </a:r>
            <a:r>
              <a:rPr lang="en-US" sz="1400" dirty="0" smtClean="0"/>
              <a:t>may </a:t>
            </a:r>
            <a:r>
              <a:rPr lang="en-US" sz="1400" dirty="0"/>
              <a:t>also discharged by the expiration of the time period specified </a:t>
            </a:r>
            <a:r>
              <a:rPr lang="en-US" sz="1400" dirty="0" smtClean="0"/>
              <a:t>in the contract.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0308C9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Nature of Performance:</a:t>
            </a:r>
            <a:r>
              <a:rPr lang="en-US" sz="1400" b="1" dirty="0" smtClean="0"/>
              <a:t>  </a:t>
            </a:r>
            <a:r>
              <a:rPr lang="en-US" sz="1400" dirty="0" smtClean="0"/>
              <a:t>Performance may be the doing of an act or the making of payment.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Tender:</a:t>
            </a:r>
            <a:r>
              <a:rPr lang="en-US" sz="1200" b="1" dirty="0" smtClean="0"/>
              <a:t> </a:t>
            </a:r>
            <a:r>
              <a:rPr lang="en-US" sz="1200" dirty="0"/>
              <a:t>An offer to perform is known as a tender</a:t>
            </a:r>
            <a:r>
              <a:rPr lang="en-US" sz="1200" dirty="0" smtClean="0"/>
              <a:t>. </a:t>
            </a:r>
            <a:r>
              <a:rPr lang="en-US" sz="1200" b="1" dirty="0" smtClean="0"/>
              <a:t> </a:t>
            </a:r>
            <a:r>
              <a:rPr lang="en-US" sz="1200" dirty="0"/>
              <a:t>If performance of the contract requires </a:t>
            </a:r>
            <a:r>
              <a:rPr lang="en-US" sz="1200" dirty="0" smtClean="0"/>
              <a:t>the doing </a:t>
            </a:r>
            <a:r>
              <a:rPr lang="en-US" sz="1200" dirty="0"/>
              <a:t>of an act, the refusal of a tender discharges the party offering to perform and is </a:t>
            </a:r>
            <a:r>
              <a:rPr lang="en-US" sz="1200" dirty="0" smtClean="0"/>
              <a:t>a basis </a:t>
            </a:r>
            <a:r>
              <a:rPr lang="en-US" sz="1200" dirty="0"/>
              <a:t>for that party to bring a lawsuit</a:t>
            </a:r>
            <a:r>
              <a:rPr lang="en-US" sz="1200" dirty="0" smtClean="0"/>
              <a:t>.  A </a:t>
            </a:r>
            <a:r>
              <a:rPr lang="en-US" sz="1200" dirty="0"/>
              <a:t>valid tender of payment consists of an unconditional offer of the exact amount </a:t>
            </a:r>
            <a:r>
              <a:rPr lang="en-US" sz="1200" dirty="0" smtClean="0"/>
              <a:t>due on </a:t>
            </a:r>
            <a:r>
              <a:rPr lang="en-US" sz="1200" dirty="0"/>
              <a:t>the date when due. </a:t>
            </a:r>
            <a:r>
              <a:rPr lang="en-US" sz="1200" dirty="0" smtClean="0"/>
              <a:t> A </a:t>
            </a:r>
            <a:r>
              <a:rPr lang="en-US" sz="1200" dirty="0"/>
              <a:t>tender of payment is not just an expression of willingness to </a:t>
            </a:r>
            <a:r>
              <a:rPr lang="en-US" sz="1200" dirty="0" smtClean="0"/>
              <a:t>pay, it </a:t>
            </a:r>
            <a:r>
              <a:rPr lang="en-US" sz="1200" dirty="0"/>
              <a:t>must be an actual offer to perform by making payment of the amount </a:t>
            </a:r>
            <a:r>
              <a:rPr lang="en-US" sz="1200" dirty="0" smtClean="0"/>
              <a:t>owed.</a:t>
            </a:r>
            <a:endParaRPr lang="en-US" sz="1200" dirty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Payment:  </a:t>
            </a:r>
            <a:r>
              <a:rPr lang="en-US" sz="1200" dirty="0" smtClean="0"/>
              <a:t>When </a:t>
            </a:r>
            <a:r>
              <a:rPr lang="en-US" sz="1200" dirty="0"/>
              <a:t>the contract requires payment, performance consists of the </a:t>
            </a:r>
            <a:r>
              <a:rPr lang="en-US" sz="1200" dirty="0" smtClean="0"/>
              <a:t>making of the payment.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Time of </a:t>
            </a:r>
            <a:r>
              <a:rPr lang="en-US" sz="1400" b="1" i="1" dirty="0" smtClean="0">
                <a:solidFill>
                  <a:srgbClr val="0308C9"/>
                </a:solidFill>
              </a:rPr>
              <a:t>Performance:</a:t>
            </a:r>
            <a:r>
              <a:rPr lang="en-US" sz="1400" b="1" dirty="0" smtClean="0"/>
              <a:t> </a:t>
            </a:r>
            <a:r>
              <a:rPr lang="en-US" sz="1400" dirty="0" smtClean="0"/>
              <a:t>When </a:t>
            </a:r>
            <a:r>
              <a:rPr lang="en-US" sz="1400" dirty="0"/>
              <a:t>the date or period of time for performance is specified in the contract, </a:t>
            </a:r>
            <a:r>
              <a:rPr lang="en-US" sz="1400" dirty="0" smtClean="0"/>
              <a:t>performance should </a:t>
            </a:r>
            <a:r>
              <a:rPr lang="en-US" sz="1400" dirty="0"/>
              <a:t>be made on that date or within that time period.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500" b="1" dirty="0" smtClean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No </a:t>
            </a:r>
            <a:r>
              <a:rPr lang="en-US" sz="1200" b="1" i="1" dirty="0">
                <a:solidFill>
                  <a:srgbClr val="C00000"/>
                </a:solidFill>
              </a:rPr>
              <a:t>Time </a:t>
            </a:r>
            <a:r>
              <a:rPr lang="en-US" sz="1200" b="1" i="1" dirty="0" smtClean="0">
                <a:solidFill>
                  <a:srgbClr val="C00000"/>
                </a:solidFill>
              </a:rPr>
              <a:t>Specified:  </a:t>
            </a:r>
            <a:r>
              <a:rPr lang="en-US" sz="1200" dirty="0" smtClean="0"/>
              <a:t>When </a:t>
            </a:r>
            <a:r>
              <a:rPr lang="en-US" sz="1200" dirty="0"/>
              <a:t>the time for performance is not specified in the contract, an obligation to </a:t>
            </a:r>
            <a:r>
              <a:rPr lang="en-US" sz="1200" dirty="0" smtClean="0"/>
              <a:t>perform within </a:t>
            </a:r>
            <a:r>
              <a:rPr lang="en-US" sz="1200" dirty="0"/>
              <a:t>a reasonable time is implied</a:t>
            </a:r>
            <a:r>
              <a:rPr lang="en-US" sz="1200" dirty="0" smtClean="0"/>
              <a:t>.  </a:t>
            </a:r>
            <a:r>
              <a:rPr lang="en-US" sz="1200" dirty="0"/>
              <a:t>The fact that no time is specified neither </a:t>
            </a:r>
            <a:r>
              <a:rPr lang="en-US" sz="1200" dirty="0" smtClean="0"/>
              <a:t>impairs the </a:t>
            </a:r>
            <a:r>
              <a:rPr lang="en-US" sz="1200" dirty="0"/>
              <a:t>contract on the ground that it is indefinite nor allows an endless time in which </a:t>
            </a:r>
            <a:r>
              <a:rPr lang="en-US" sz="1200" dirty="0" smtClean="0"/>
              <a:t>to perform</a:t>
            </a:r>
            <a:r>
              <a:rPr lang="en-US" sz="1200" dirty="0"/>
              <a:t>. </a:t>
            </a:r>
            <a:r>
              <a:rPr lang="en-US" sz="1200" dirty="0" smtClean="0"/>
              <a:t> What </a:t>
            </a:r>
            <a:r>
              <a:rPr lang="en-US" sz="1200" dirty="0"/>
              <a:t>constitutes a reasonable time is determined by the nature of the </a:t>
            </a:r>
            <a:r>
              <a:rPr lang="en-US" sz="1200" dirty="0" smtClean="0"/>
              <a:t>subject matter </a:t>
            </a:r>
            <a:r>
              <a:rPr lang="en-US" sz="1200" dirty="0"/>
              <a:t>of the contract and the facts and circumstances surrounding the making of </a:t>
            </a:r>
            <a:r>
              <a:rPr lang="en-US" sz="1200" dirty="0" smtClean="0"/>
              <a:t>the contract.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When </a:t>
            </a:r>
            <a:r>
              <a:rPr lang="en-US" sz="1200" b="1" i="1" dirty="0">
                <a:solidFill>
                  <a:srgbClr val="C00000"/>
                </a:solidFill>
              </a:rPr>
              <a:t>Time Is </a:t>
            </a:r>
            <a:r>
              <a:rPr lang="en-US" sz="1200" b="1" i="1" dirty="0" smtClean="0">
                <a:solidFill>
                  <a:srgbClr val="C00000"/>
                </a:solidFill>
              </a:rPr>
              <a:t>Essential:  </a:t>
            </a:r>
            <a:r>
              <a:rPr lang="en-US" sz="1200" dirty="0" smtClean="0"/>
              <a:t>When </a:t>
            </a:r>
            <a:r>
              <a:rPr lang="en-US" sz="1200" dirty="0"/>
              <a:t>a contract fixes by </a:t>
            </a:r>
            <a:r>
              <a:rPr lang="en-US" sz="1200" dirty="0" smtClean="0"/>
              <a:t>unambiguous language </a:t>
            </a:r>
            <a:r>
              <a:rPr lang="en-US" sz="1200" dirty="0"/>
              <a:t>a time for performance and where there is no evidence showing that the </a:t>
            </a:r>
            <a:r>
              <a:rPr lang="en-US" sz="1200" dirty="0" smtClean="0"/>
              <a:t>parties did </a:t>
            </a:r>
            <a:r>
              <a:rPr lang="en-US" sz="1200" dirty="0"/>
              <a:t>not intend that time should be of the essence, failure to perform within the </a:t>
            </a:r>
            <a:r>
              <a:rPr lang="en-US" sz="1200" dirty="0" smtClean="0"/>
              <a:t>specified time </a:t>
            </a:r>
            <a:r>
              <a:rPr lang="en-US" sz="1200" dirty="0"/>
              <a:t>is a breach of contract entitling the innocent party to damages</a:t>
            </a:r>
            <a:r>
              <a:rPr lang="en-US" sz="1200" dirty="0" smtClean="0"/>
              <a:t>. 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When </a:t>
            </a:r>
            <a:r>
              <a:rPr lang="en-US" sz="1200" b="1" i="1" dirty="0">
                <a:solidFill>
                  <a:srgbClr val="C00000"/>
                </a:solidFill>
              </a:rPr>
              <a:t>Time Is Not </a:t>
            </a:r>
            <a:r>
              <a:rPr lang="en-US" sz="1200" b="1" i="1" dirty="0" smtClean="0">
                <a:solidFill>
                  <a:srgbClr val="C00000"/>
                </a:solidFill>
              </a:rPr>
              <a:t>Essential:  </a:t>
            </a:r>
            <a:r>
              <a:rPr lang="en-US" sz="1200" dirty="0" smtClean="0"/>
              <a:t>Unless </a:t>
            </a:r>
            <a:r>
              <a:rPr lang="en-US" sz="1200" dirty="0"/>
              <a:t>a contract so provides, time is ordinarily not of the essence, and </a:t>
            </a:r>
            <a:r>
              <a:rPr lang="en-US" sz="1200" dirty="0" smtClean="0"/>
              <a:t>performance within </a:t>
            </a:r>
            <a:r>
              <a:rPr lang="en-US" sz="1200" dirty="0"/>
              <a:t>a reasonable time is sufficient.</a:t>
            </a:r>
            <a:endParaRPr lang="en-US" sz="1200" b="1" i="1" dirty="0">
              <a:solidFill>
                <a:srgbClr val="0308C9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0308C9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Adequacy of </a:t>
            </a:r>
            <a:r>
              <a:rPr lang="en-US" sz="1400" b="1" i="1" dirty="0" smtClean="0">
                <a:solidFill>
                  <a:srgbClr val="0308C9"/>
                </a:solidFill>
              </a:rPr>
              <a:t>Performance:</a:t>
            </a:r>
            <a:r>
              <a:rPr lang="en-US" sz="1400" b="1" i="1" dirty="0">
                <a:solidFill>
                  <a:srgbClr val="0308C9"/>
                </a:solidFill>
              </a:rPr>
              <a:t> </a:t>
            </a:r>
            <a:r>
              <a:rPr lang="en-US" sz="1400" b="1" i="1" dirty="0" smtClean="0">
                <a:solidFill>
                  <a:srgbClr val="0308C9"/>
                </a:solidFill>
              </a:rPr>
              <a:t> </a:t>
            </a:r>
            <a:r>
              <a:rPr lang="en-US" sz="1400" dirty="0" smtClean="0"/>
              <a:t>When </a:t>
            </a:r>
            <a:r>
              <a:rPr lang="en-US" sz="1400" dirty="0"/>
              <a:t>a party renders exactly the performance called for </a:t>
            </a:r>
            <a:r>
              <a:rPr lang="en-US" sz="1400" dirty="0" smtClean="0"/>
              <a:t>in </a:t>
            </a:r>
            <a:r>
              <a:rPr lang="en-US" sz="1400" dirty="0"/>
              <a:t>the contract, no </a:t>
            </a:r>
            <a:r>
              <a:rPr lang="en-US" sz="1400" dirty="0" smtClean="0"/>
              <a:t>question arises </a:t>
            </a:r>
            <a:r>
              <a:rPr lang="en-US" sz="1400" dirty="0"/>
              <a:t>as to whether the contract has been performed. In other cases, there may not </a:t>
            </a:r>
            <a:r>
              <a:rPr lang="en-US" sz="1400" dirty="0" smtClean="0"/>
              <a:t>have been </a:t>
            </a:r>
            <a:r>
              <a:rPr lang="en-US" sz="1400" dirty="0"/>
              <a:t>a perfect performance, or a question arises as to whether the performance </a:t>
            </a:r>
            <a:r>
              <a:rPr lang="en-US" sz="1400" dirty="0" smtClean="0"/>
              <a:t>satisfies the </a:t>
            </a:r>
            <a:r>
              <a:rPr lang="en-US" sz="1400" dirty="0"/>
              <a:t>standard set </a:t>
            </a:r>
            <a:r>
              <a:rPr lang="en-US" sz="1400" dirty="0" smtClean="0"/>
              <a:t>in </a:t>
            </a:r>
            <a:r>
              <a:rPr lang="en-US" sz="1400" dirty="0"/>
              <a:t>contract</a:t>
            </a:r>
            <a:r>
              <a:rPr lang="en-US" sz="1400" dirty="0" smtClean="0"/>
              <a:t>.  Questions can arise concerning substantial performance or performance of a third party.</a:t>
            </a:r>
            <a:endParaRPr lang="en-US" sz="1400" b="1" i="1" dirty="0">
              <a:solidFill>
                <a:srgbClr val="0308C9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1200" b="1" i="1" dirty="0">
              <a:solidFill>
                <a:srgbClr val="0308C9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1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767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6600" b="1" i="1" dirty="0">
                <a:solidFill>
                  <a:srgbClr val="C00000"/>
                </a:solidFill>
              </a:rPr>
              <a:t>Part </a:t>
            </a:r>
            <a:r>
              <a:rPr lang="en-US" sz="6600" b="1" i="1" dirty="0" smtClean="0">
                <a:solidFill>
                  <a:srgbClr val="C00000"/>
                </a:solidFill>
              </a:rPr>
              <a:t>Eight</a:t>
            </a:r>
            <a:endParaRPr lang="en-US" sz="6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Fulfillment of Contracts </a:t>
            </a:r>
            <a:r>
              <a:rPr lang="en-US" sz="2400" b="1" i="1" dirty="0">
                <a:solidFill>
                  <a:srgbClr val="008000"/>
                </a:solidFill>
              </a:rPr>
              <a:t>– </a:t>
            </a:r>
            <a:r>
              <a:rPr lang="en-US" sz="2400" b="1" i="1" dirty="0" smtClean="0">
                <a:solidFill>
                  <a:srgbClr val="008000"/>
                </a:solidFill>
              </a:rPr>
              <a:t>Discharge by Action</a:t>
            </a:r>
            <a:endParaRPr lang="en-US" sz="24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27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9125" y="1522566"/>
            <a:ext cx="7763773" cy="421961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 smtClean="0"/>
              <a:t>Last Time: </a:t>
            </a:r>
            <a:r>
              <a:rPr lang="en-US" sz="3200" b="1" dirty="0"/>
              <a:t>We </a:t>
            </a:r>
            <a:r>
              <a:rPr lang="en-US" sz="3200" b="1" dirty="0" smtClean="0"/>
              <a:t>Spoke </a:t>
            </a:r>
            <a:r>
              <a:rPr lang="en-US" sz="3200" b="1" dirty="0"/>
              <a:t>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 smtClean="0">
                <a:solidFill>
                  <a:srgbClr val="008000"/>
                </a:solidFill>
              </a:rPr>
              <a:t>Third Parties and Assignments</a:t>
            </a:r>
            <a:endParaRPr lang="en-US" sz="3200" b="1" dirty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Third Party Beneficiaries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One: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Definitions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Intentional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Incidental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Modification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Termination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Limitations</a:t>
            </a:r>
            <a:endParaRPr lang="en-US" sz="14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Assignments and Delegations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 </a:t>
            </a:r>
            <a:r>
              <a:rPr lang="en-US" sz="1600" b="1" i="1" dirty="0">
                <a:solidFill>
                  <a:srgbClr val="C00000"/>
                </a:solidFill>
              </a:rPr>
              <a:t>Part Two: Definitions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Notice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Rights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Liabilities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Warranties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Duties</a:t>
            </a:r>
            <a:endParaRPr lang="en-US" sz="1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– </a:t>
            </a:r>
            <a:r>
              <a:rPr lang="en-US" sz="2800" b="1" dirty="0" smtClean="0">
                <a:solidFill>
                  <a:srgbClr val="000066"/>
                </a:solidFill>
              </a:rPr>
              <a:t>Fourth Ocean Putnam Co. 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rgbClr val="000066"/>
                </a:solidFill>
              </a:rPr>
              <a:t>v</a:t>
            </a:r>
            <a:r>
              <a:rPr lang="en-US" sz="2800" b="1" dirty="0">
                <a:solidFill>
                  <a:srgbClr val="000066"/>
                </a:solidFill>
              </a:rPr>
              <a:t>. </a:t>
            </a:r>
            <a:r>
              <a:rPr lang="en-US" sz="2800" b="1" dirty="0" smtClean="0">
                <a:solidFill>
                  <a:srgbClr val="000066"/>
                </a:solidFill>
              </a:rPr>
              <a:t>Interstate Wrecking </a:t>
            </a:r>
            <a:r>
              <a:rPr lang="en-US" sz="2800" b="1" dirty="0">
                <a:solidFill>
                  <a:srgbClr val="000066"/>
                </a:solidFill>
              </a:rPr>
              <a:t>Company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The Rights of 3</a:t>
            </a:r>
            <a:r>
              <a:rPr lang="en-US" b="1" i="1" baseline="30000" dirty="0" smtClean="0">
                <a:solidFill>
                  <a:srgbClr val="C00000"/>
                </a:solidFill>
              </a:rPr>
              <a:t>rd</a:t>
            </a:r>
            <a:r>
              <a:rPr lang="en-US" b="1" i="1" dirty="0" smtClean="0">
                <a:solidFill>
                  <a:srgbClr val="C00000"/>
                </a:solidFill>
              </a:rPr>
              <a:t> Party Beneficiaries in Contract</a:t>
            </a:r>
          </a:p>
          <a:p>
            <a:pPr algn="ctr">
              <a:lnSpc>
                <a:spcPct val="90000"/>
              </a:lnSpc>
              <a:defRPr/>
            </a:pPr>
            <a:endParaRPr lang="en-US" b="1" i="1" dirty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  <a:defRPr/>
            </a:pP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99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7126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8000"/>
                </a:solidFill>
              </a:rPr>
              <a:t>Fulfillment of Contracts – Discharge by </a:t>
            </a:r>
            <a:r>
              <a:rPr lang="en-US" sz="2400" b="1" i="1" dirty="0" smtClean="0">
                <a:solidFill>
                  <a:srgbClr val="008000"/>
                </a:solidFill>
              </a:rPr>
              <a:t>Action</a:t>
            </a:r>
            <a:endParaRPr lang="en-US" sz="2400" b="1" i="1" dirty="0">
              <a:solidFill>
                <a:srgbClr val="008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b="1" i="1" dirty="0" smtClean="0">
                <a:solidFill>
                  <a:srgbClr val="C00000"/>
                </a:solidFill>
              </a:rPr>
              <a:t>Discharge by Action:</a:t>
            </a:r>
            <a:endParaRPr lang="en-US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6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Discharge by Action Defined:  </a:t>
            </a:r>
            <a:r>
              <a:rPr lang="en-US" sz="1400" dirty="0"/>
              <a:t>A contract may be discharged by the joint action of both </a:t>
            </a:r>
            <a:r>
              <a:rPr lang="en-US" sz="1400" dirty="0" smtClean="0"/>
              <a:t>contracting parties </a:t>
            </a:r>
            <a:r>
              <a:rPr lang="en-US" sz="1400" dirty="0"/>
              <a:t>or, in </a:t>
            </a:r>
            <a:r>
              <a:rPr lang="en-US" sz="1400" dirty="0" smtClean="0"/>
              <a:t>some cases</a:t>
            </a:r>
            <a:r>
              <a:rPr lang="en-US" sz="1400" dirty="0"/>
              <a:t>, by the action of one party alone</a:t>
            </a:r>
            <a:r>
              <a:rPr lang="en-US" sz="1400" dirty="0" smtClean="0"/>
              <a:t>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0308C9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Discharge by Unilateral Action:</a:t>
            </a:r>
            <a:r>
              <a:rPr lang="en-US" sz="1400" b="1" dirty="0" smtClean="0"/>
              <a:t>  </a:t>
            </a:r>
            <a:r>
              <a:rPr lang="en-US" sz="1400" dirty="0"/>
              <a:t>Ordinarily, a contract cannot be discharged by the action of either party alone. In </a:t>
            </a:r>
            <a:r>
              <a:rPr lang="en-US" sz="1400" dirty="0" smtClean="0"/>
              <a:t>some cases</a:t>
            </a:r>
            <a:r>
              <a:rPr lang="en-US" sz="1400" dirty="0"/>
              <a:t>, however, the contract </a:t>
            </a:r>
            <a:r>
              <a:rPr lang="en-US" sz="1400" dirty="0" smtClean="0"/>
              <a:t>does give </a:t>
            </a:r>
            <a:r>
              <a:rPr lang="en-US" sz="1400" dirty="0"/>
              <a:t>one of either party the right to cancel the contract </a:t>
            </a:r>
            <a:r>
              <a:rPr lang="en-US" sz="1400" dirty="0" smtClean="0"/>
              <a:t>by unilateral </a:t>
            </a:r>
            <a:r>
              <a:rPr lang="en-US" sz="1400" dirty="0"/>
              <a:t>action, such as by notice to the other party. </a:t>
            </a:r>
            <a:r>
              <a:rPr lang="en-US" sz="1400" dirty="0" smtClean="0"/>
              <a:t>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Consumer Protection Rescission:</a:t>
            </a:r>
            <a:r>
              <a:rPr lang="en-US" sz="1200" b="1" dirty="0" smtClean="0"/>
              <a:t> </a:t>
            </a:r>
            <a:r>
              <a:rPr lang="en-US" sz="1200" dirty="0" smtClean="0"/>
              <a:t>Certain consumer </a:t>
            </a:r>
            <a:r>
              <a:rPr lang="en-US" sz="1200" dirty="0"/>
              <a:t>protection </a:t>
            </a:r>
            <a:r>
              <a:rPr lang="en-US" sz="1200" dirty="0" smtClean="0"/>
              <a:t>statutes provide consumers </a:t>
            </a:r>
            <a:r>
              <a:rPr lang="en-US" sz="1200" dirty="0"/>
              <a:t>a chance to think things over and </a:t>
            </a:r>
            <a:r>
              <a:rPr lang="en-US" sz="1200" dirty="0" smtClean="0"/>
              <a:t>to rescind certain consumer based contracts. The New York State General Business Law and the Federal </a:t>
            </a:r>
            <a:r>
              <a:rPr lang="en-US" sz="1200" dirty="0"/>
              <a:t>Consumer Credit Protection Act (CCPA) </a:t>
            </a:r>
            <a:r>
              <a:rPr lang="en-US" sz="1200" dirty="0" smtClean="0"/>
              <a:t>give the </a:t>
            </a:r>
            <a:r>
              <a:rPr lang="en-US" sz="1200" dirty="0"/>
              <a:t>debtor the right to rescind a credit transaction within three business days </a:t>
            </a:r>
            <a:r>
              <a:rPr lang="en-US" sz="1200" dirty="0" smtClean="0"/>
              <a:t>when the </a:t>
            </a:r>
            <a:r>
              <a:rPr lang="en-US" sz="1200" dirty="0"/>
              <a:t>transaction would impose a lien on the debtor’s home</a:t>
            </a:r>
            <a:r>
              <a:rPr lang="en-US" sz="1200" dirty="0" smtClean="0"/>
              <a:t>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Discharge by Agreement</a:t>
            </a:r>
            <a:r>
              <a:rPr lang="en-US" sz="1400" b="1" i="1" dirty="0" smtClean="0">
                <a:solidFill>
                  <a:srgbClr val="0308C9"/>
                </a:solidFill>
              </a:rPr>
              <a:t>:</a:t>
            </a:r>
            <a:r>
              <a:rPr lang="en-US" sz="1400" b="1" dirty="0" smtClean="0"/>
              <a:t> </a:t>
            </a:r>
            <a:r>
              <a:rPr lang="en-US" sz="1400" dirty="0"/>
              <a:t>A contract may be discharged by the operation of </a:t>
            </a:r>
            <a:r>
              <a:rPr lang="en-US" sz="1400" dirty="0" smtClean="0"/>
              <a:t>its </a:t>
            </a:r>
            <a:r>
              <a:rPr lang="en-US" sz="1400" dirty="0"/>
              <a:t>provisions or by a </a:t>
            </a:r>
            <a:r>
              <a:rPr lang="en-US" sz="1400" dirty="0" smtClean="0"/>
              <a:t>subsequent agreement</a:t>
            </a:r>
            <a:r>
              <a:rPr lang="en-US" sz="1400" dirty="0"/>
              <a:t>. Thus, there may be a discharge </a:t>
            </a:r>
            <a:r>
              <a:rPr lang="en-US" sz="1400" dirty="0" smtClean="0"/>
              <a:t>by: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500" dirty="0" smtClean="0"/>
              <a:t> </a:t>
            </a:r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the </a:t>
            </a:r>
            <a:r>
              <a:rPr lang="en-US" sz="1200" b="1" dirty="0"/>
              <a:t>terms of the original contract, </a:t>
            </a:r>
            <a:r>
              <a:rPr lang="en-US" sz="1200" b="1" dirty="0" smtClean="0"/>
              <a:t>such that </a:t>
            </a:r>
            <a:r>
              <a:rPr lang="en-US" sz="1200" b="1" dirty="0"/>
              <a:t>the contract should end on a specified date; </a:t>
            </a:r>
            <a:endParaRPr lang="en-US" sz="1200" b="1" dirty="0" smtClean="0"/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a </a:t>
            </a:r>
            <a:r>
              <a:rPr lang="en-US" sz="1200" b="1" dirty="0"/>
              <a:t>mutual cancellation</a:t>
            </a:r>
            <a:r>
              <a:rPr lang="en-US" sz="1200" b="1" dirty="0" smtClean="0"/>
              <a:t>, in </a:t>
            </a:r>
            <a:r>
              <a:rPr lang="en-US" sz="1200" b="1" dirty="0"/>
              <a:t>which the parties agree to end their contract; </a:t>
            </a:r>
            <a:endParaRPr lang="en-US" sz="1200" b="1" dirty="0" smtClean="0"/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a </a:t>
            </a:r>
            <a:r>
              <a:rPr lang="en-US" sz="1200" b="1" dirty="0"/>
              <a:t>mutual rescission, in which </a:t>
            </a:r>
            <a:r>
              <a:rPr lang="en-US" sz="1200" b="1" dirty="0" smtClean="0"/>
              <a:t>the parties </a:t>
            </a:r>
            <a:r>
              <a:rPr lang="en-US" sz="1200" b="1" dirty="0"/>
              <a:t>agree to annul the </a:t>
            </a:r>
            <a:r>
              <a:rPr lang="en-US" sz="1200" b="1" dirty="0" smtClean="0"/>
              <a:t>contract;</a:t>
            </a:r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the </a:t>
            </a:r>
            <a:r>
              <a:rPr lang="en-US" sz="1200" b="1" dirty="0"/>
              <a:t>substitution of a new contract between </a:t>
            </a:r>
            <a:r>
              <a:rPr lang="en-US" sz="1200" b="1" dirty="0" smtClean="0"/>
              <a:t>the same </a:t>
            </a:r>
            <a:r>
              <a:rPr lang="en-US" sz="1200" b="1" dirty="0"/>
              <a:t>parties; </a:t>
            </a:r>
            <a:endParaRPr lang="en-US" sz="1200" b="1" dirty="0" smtClean="0"/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a </a:t>
            </a:r>
            <a:r>
              <a:rPr lang="en-US" sz="1200" b="1" dirty="0"/>
              <a:t>novation or substitution of a new contract involving a new </a:t>
            </a:r>
            <a:r>
              <a:rPr lang="en-US" sz="1200" b="1" dirty="0" smtClean="0"/>
              <a:t>party; </a:t>
            </a:r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an </a:t>
            </a:r>
            <a:r>
              <a:rPr lang="en-US" sz="1200" b="1" dirty="0"/>
              <a:t>accord and satisfaction; </a:t>
            </a:r>
            <a:endParaRPr lang="en-US" sz="1200" b="1" dirty="0" smtClean="0"/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a </a:t>
            </a:r>
            <a:r>
              <a:rPr lang="en-US" sz="1200" b="1" dirty="0"/>
              <a:t>release; or </a:t>
            </a:r>
            <a:endParaRPr lang="en-US" sz="1200" b="1" dirty="0" smtClean="0"/>
          </a:p>
          <a:p>
            <a:pPr marL="569913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a </a:t>
            </a:r>
            <a:r>
              <a:rPr lang="en-US" sz="1200" b="1" dirty="0"/>
              <a:t>waiver</a:t>
            </a:r>
            <a:r>
              <a:rPr lang="en-US" sz="1200" b="1" dirty="0" smtClean="0"/>
              <a:t>.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500" dirty="0" smtClean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Substitution:  </a:t>
            </a:r>
            <a:r>
              <a:rPr lang="en-US" sz="1200" dirty="0"/>
              <a:t>The parties may decide that their contract is not the one they want. They may </a:t>
            </a:r>
            <a:r>
              <a:rPr lang="en-US" sz="1200" dirty="0" smtClean="0"/>
              <a:t>then replace </a:t>
            </a:r>
            <a:r>
              <a:rPr lang="en-US" sz="1200" dirty="0"/>
              <a:t>it with another contract. If they do, the original contract is discharged </a:t>
            </a:r>
            <a:r>
              <a:rPr lang="en-US" sz="1200" dirty="0" smtClean="0"/>
              <a:t>by substitution.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Accord </a:t>
            </a:r>
            <a:r>
              <a:rPr lang="en-US" sz="1200" b="1" i="1" dirty="0">
                <a:solidFill>
                  <a:srgbClr val="C00000"/>
                </a:solidFill>
              </a:rPr>
              <a:t>and </a:t>
            </a:r>
            <a:r>
              <a:rPr lang="en-US" sz="1200" b="1" i="1" dirty="0" smtClean="0">
                <a:solidFill>
                  <a:srgbClr val="C00000"/>
                </a:solidFill>
              </a:rPr>
              <a:t>Satisfaction: </a:t>
            </a:r>
            <a:r>
              <a:rPr lang="en-US" sz="1200" dirty="0" smtClean="0"/>
              <a:t>When </a:t>
            </a:r>
            <a:r>
              <a:rPr lang="en-US" sz="1200" dirty="0"/>
              <a:t>the parties have differing views as to the performance required by the terms of </a:t>
            </a:r>
            <a:r>
              <a:rPr lang="en-US" sz="1200" dirty="0" smtClean="0"/>
              <a:t>a contract</a:t>
            </a:r>
            <a:r>
              <a:rPr lang="en-US" sz="1200" dirty="0"/>
              <a:t>, they may agree to a different performance. </a:t>
            </a:r>
            <a:r>
              <a:rPr lang="en-US" sz="1200" dirty="0" smtClean="0"/>
              <a:t> This </a:t>
            </a:r>
            <a:r>
              <a:rPr lang="en-US" sz="1200" dirty="0"/>
              <a:t>agreement is called </a:t>
            </a:r>
            <a:r>
              <a:rPr lang="en-US" sz="1200" dirty="0" smtClean="0"/>
              <a:t>an accord. When such an </a:t>
            </a:r>
            <a:r>
              <a:rPr lang="en-US" sz="1200" dirty="0"/>
              <a:t>accord is performed or executed, there is an accord and satisfaction</a:t>
            </a:r>
            <a:r>
              <a:rPr lang="en-US" sz="1200" dirty="0" smtClean="0"/>
              <a:t>, which </a:t>
            </a:r>
            <a:r>
              <a:rPr lang="en-US" sz="1200" dirty="0"/>
              <a:t>discharges the original </a:t>
            </a:r>
            <a:r>
              <a:rPr lang="en-US" sz="1200" dirty="0" smtClean="0"/>
              <a:t>obligation.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Release: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smtClean="0">
                <a:solidFill>
                  <a:srgbClr val="C00000"/>
                </a:solidFill>
              </a:rPr>
              <a:t> </a:t>
            </a:r>
            <a:r>
              <a:rPr lang="en-US" sz="1200" dirty="0" smtClean="0"/>
              <a:t>A </a:t>
            </a:r>
            <a:r>
              <a:rPr lang="en-US" sz="1200" dirty="0"/>
              <a:t>release is an instrument by which the signing party (</a:t>
            </a:r>
            <a:r>
              <a:rPr lang="en-US" sz="1200" dirty="0" err="1"/>
              <a:t>releasor</a:t>
            </a:r>
            <a:r>
              <a:rPr lang="en-US" sz="1200" dirty="0"/>
              <a:t>) relinquishes claims </a:t>
            </a:r>
            <a:r>
              <a:rPr lang="en-US" sz="1200" dirty="0" smtClean="0"/>
              <a:t>or potential </a:t>
            </a:r>
            <a:r>
              <a:rPr lang="en-US" sz="1200" dirty="0"/>
              <a:t>claims against one or more persons (</a:t>
            </a:r>
            <a:r>
              <a:rPr lang="en-US" sz="1200" dirty="0" err="1"/>
              <a:t>releasees</a:t>
            </a:r>
            <a:r>
              <a:rPr lang="en-US" sz="1200" dirty="0"/>
              <a:t>) who might otherwise be </a:t>
            </a:r>
            <a:r>
              <a:rPr lang="en-US" sz="1200" dirty="0" smtClean="0"/>
              <a:t>subject to </a:t>
            </a:r>
            <a:r>
              <a:rPr lang="en-US" sz="1200" dirty="0"/>
              <a:t>liability to the </a:t>
            </a:r>
            <a:r>
              <a:rPr lang="en-US" sz="1200" dirty="0" err="1"/>
              <a:t>releasor</a:t>
            </a:r>
            <a:r>
              <a:rPr lang="en-US" sz="1200" dirty="0"/>
              <a:t>. The existence of a valid release is a complete defense to a </a:t>
            </a:r>
            <a:r>
              <a:rPr lang="en-US" sz="1200" dirty="0" smtClean="0"/>
              <a:t>tort action </a:t>
            </a:r>
            <a:r>
              <a:rPr lang="en-US" sz="1200" dirty="0"/>
              <a:t>against the </a:t>
            </a:r>
            <a:r>
              <a:rPr lang="en-US" sz="1200" dirty="0" err="1"/>
              <a:t>releasee</a:t>
            </a:r>
            <a:r>
              <a:rPr lang="en-US" sz="1200" dirty="0"/>
              <a:t>.</a:t>
            </a:r>
            <a:endParaRPr lang="en-US" sz="1200" dirty="0" smtClean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12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1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111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6600" b="1" i="1" dirty="0">
                <a:solidFill>
                  <a:srgbClr val="C00000"/>
                </a:solidFill>
              </a:rPr>
              <a:t>Part </a:t>
            </a:r>
            <a:r>
              <a:rPr lang="en-US" sz="6600" b="1" i="1" dirty="0" smtClean="0">
                <a:solidFill>
                  <a:srgbClr val="C00000"/>
                </a:solidFill>
              </a:rPr>
              <a:t>Nine</a:t>
            </a:r>
            <a:endParaRPr lang="en-US" sz="6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300" b="1" i="1" dirty="0" smtClean="0">
                <a:solidFill>
                  <a:srgbClr val="008000"/>
                </a:solidFill>
              </a:rPr>
              <a:t>Fulfillment of Contracts </a:t>
            </a:r>
            <a:r>
              <a:rPr lang="en-US" sz="2300" b="1" i="1" dirty="0">
                <a:solidFill>
                  <a:srgbClr val="008000"/>
                </a:solidFill>
              </a:rPr>
              <a:t>– </a:t>
            </a:r>
            <a:r>
              <a:rPr lang="en-US" sz="2300" b="1" i="1" dirty="0" smtClean="0">
                <a:solidFill>
                  <a:srgbClr val="008000"/>
                </a:solidFill>
              </a:rPr>
              <a:t>Discharge by External Causes</a:t>
            </a:r>
            <a:endParaRPr lang="en-US" sz="23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90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7126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300" b="1" i="1" dirty="0">
                <a:solidFill>
                  <a:srgbClr val="008000"/>
                </a:solidFill>
              </a:rPr>
              <a:t>Fulfillment of Contracts – Discharge by </a:t>
            </a:r>
            <a:r>
              <a:rPr lang="en-US" sz="2300" b="1" i="1" dirty="0" smtClean="0">
                <a:solidFill>
                  <a:srgbClr val="008000"/>
                </a:solidFill>
              </a:rPr>
              <a:t>External Causes</a:t>
            </a:r>
            <a:endParaRPr lang="en-US" sz="2300" b="1" i="1" dirty="0">
              <a:solidFill>
                <a:srgbClr val="008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b="1" i="1" dirty="0" smtClean="0">
                <a:solidFill>
                  <a:srgbClr val="C00000"/>
                </a:solidFill>
              </a:rPr>
              <a:t>Discharge by External Causes:</a:t>
            </a:r>
            <a:endParaRPr lang="en-US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6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Discharge by External Causes Defined:  </a:t>
            </a:r>
            <a:r>
              <a:rPr lang="en-US" sz="1400" dirty="0"/>
              <a:t>Circumstances beyond the control of the contracting parties may discharge the contract</a:t>
            </a:r>
            <a:r>
              <a:rPr lang="en-US" sz="1400" dirty="0" smtClean="0"/>
              <a:t>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0308C9"/>
              </a:solidFill>
            </a:endParaRPr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Discharge by Impossibility:</a:t>
            </a:r>
            <a:r>
              <a:rPr lang="en-US" sz="1400" b="1" dirty="0" smtClean="0"/>
              <a:t>  </a:t>
            </a:r>
            <a:r>
              <a:rPr lang="en-US" sz="1400" dirty="0"/>
              <a:t>The party </a:t>
            </a:r>
            <a:r>
              <a:rPr lang="en-US" sz="1400" dirty="0" smtClean="0"/>
              <a:t>asserting the </a:t>
            </a:r>
            <a:r>
              <a:rPr lang="en-US" sz="1400" dirty="0"/>
              <a:t>defense of impossibility bears the burden of proving “a real impossibility and not </a:t>
            </a:r>
            <a:r>
              <a:rPr lang="en-US" sz="1400" dirty="0" smtClean="0"/>
              <a:t>a mere </a:t>
            </a:r>
            <a:r>
              <a:rPr lang="en-US" sz="1400" dirty="0"/>
              <a:t>inconvenience or unexpected difficulty</a:t>
            </a:r>
            <a:r>
              <a:rPr lang="en-US" sz="1400" dirty="0" smtClean="0"/>
              <a:t>.”  Courts </a:t>
            </a:r>
            <a:r>
              <a:rPr lang="en-US" sz="1400" dirty="0"/>
              <a:t>will generally </a:t>
            </a:r>
            <a:r>
              <a:rPr lang="en-US" sz="1400" dirty="0" smtClean="0"/>
              <a:t>only excuse </a:t>
            </a:r>
            <a:r>
              <a:rPr lang="en-US" sz="1400" dirty="0"/>
              <a:t>nonperformance where performance is objectively </a:t>
            </a:r>
            <a:r>
              <a:rPr lang="en-US" sz="1400" dirty="0" smtClean="0"/>
              <a:t>impossible, and only </a:t>
            </a:r>
            <a:r>
              <a:rPr lang="en-US" sz="1400" dirty="0"/>
              <a:t>in extreme </a:t>
            </a:r>
            <a:r>
              <a:rPr lang="en-US" sz="1400" dirty="0" smtClean="0"/>
              <a:t>circumstances  Financial </a:t>
            </a:r>
            <a:r>
              <a:rPr lang="en-US" sz="1400" dirty="0"/>
              <a:t>inability to perform a contract that a party </a:t>
            </a:r>
            <a:r>
              <a:rPr lang="en-US" sz="1400" dirty="0" smtClean="0"/>
              <a:t>voluntarily entered is not an impossibility.  To establish impossibility, that will discharge a contract, a party must show:</a:t>
            </a:r>
          </a:p>
          <a:p>
            <a:pPr algn="just"/>
            <a:endParaRPr lang="en-US" sz="500" dirty="0" smtClean="0"/>
          </a:p>
          <a:p>
            <a:pPr marL="457200" indent="-173038">
              <a:buFont typeface="Arial" panose="020B0604020202020204" pitchFamily="34" charset="0"/>
              <a:buChar char="•"/>
            </a:pPr>
            <a:r>
              <a:rPr lang="en-US" sz="1200" b="1" dirty="0"/>
              <a:t>T</a:t>
            </a:r>
            <a:r>
              <a:rPr lang="en-US" sz="1200" b="1" dirty="0" smtClean="0"/>
              <a:t>he </a:t>
            </a:r>
            <a:r>
              <a:rPr lang="en-US" sz="1200" b="1" dirty="0"/>
              <a:t>unexpected occurrence of an </a:t>
            </a:r>
            <a:r>
              <a:rPr lang="en-US" sz="1200" b="1" dirty="0" smtClean="0"/>
              <a:t>intervening act;</a:t>
            </a:r>
          </a:p>
          <a:p>
            <a:pPr marL="457200" indent="-173038">
              <a:buFont typeface="Arial" panose="020B0604020202020204" pitchFamily="34" charset="0"/>
              <a:buChar char="•"/>
            </a:pPr>
            <a:r>
              <a:rPr lang="en-US" sz="1200" b="1" dirty="0"/>
              <a:t>T</a:t>
            </a:r>
            <a:r>
              <a:rPr lang="en-US" sz="1200" b="1" dirty="0" smtClean="0"/>
              <a:t>hat </a:t>
            </a:r>
            <a:r>
              <a:rPr lang="en-US" sz="1200" b="1" dirty="0"/>
              <a:t>the risk of the unexpected occurrence was not allocated by </a:t>
            </a:r>
            <a:r>
              <a:rPr lang="en-US" sz="1200" b="1" dirty="0" smtClean="0"/>
              <a:t>agreement or </a:t>
            </a:r>
            <a:r>
              <a:rPr lang="en-US" sz="1200" b="1" dirty="0"/>
              <a:t>custom; </a:t>
            </a:r>
            <a:r>
              <a:rPr lang="en-US" sz="1200" b="1" dirty="0" smtClean="0"/>
              <a:t>and</a:t>
            </a:r>
          </a:p>
          <a:p>
            <a:pPr marL="457200" indent="-173038">
              <a:buFont typeface="Arial" panose="020B0604020202020204" pitchFamily="34" charset="0"/>
              <a:buChar char="•"/>
            </a:pPr>
            <a:r>
              <a:rPr lang="en-US" sz="1200" b="1" dirty="0"/>
              <a:t>T</a:t>
            </a:r>
            <a:r>
              <a:rPr lang="en-US" sz="1200" b="1" dirty="0" smtClean="0"/>
              <a:t>hat </a:t>
            </a:r>
            <a:r>
              <a:rPr lang="en-US" sz="1200" b="1" dirty="0"/>
              <a:t>the occurrence made performance impossible. </a:t>
            </a:r>
            <a:endParaRPr lang="en-US" sz="1200" b="1" dirty="0" smtClean="0"/>
          </a:p>
          <a:p>
            <a:pPr marL="457200" indent="-173038">
              <a:buFont typeface="Arial" panose="020B0604020202020204" pitchFamily="34" charset="0"/>
              <a:buChar char="•"/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Causes of Impossibility:</a:t>
            </a:r>
            <a:r>
              <a:rPr lang="en-US" sz="1200" b="1" dirty="0" smtClean="0"/>
              <a:t> 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dirty="0" smtClean="0"/>
          </a:p>
          <a:p>
            <a:pPr marL="457200" indent="-173038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Destruction of Particular Subject Matter;</a:t>
            </a:r>
          </a:p>
          <a:p>
            <a:pPr marL="457200" indent="-173038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Change of Law;</a:t>
            </a:r>
          </a:p>
          <a:p>
            <a:pPr marL="457200" indent="-173038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Death or Disability;</a:t>
            </a:r>
          </a:p>
          <a:p>
            <a:pPr marL="457200" indent="-173038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Unforeseen Act of Third Party;</a:t>
            </a:r>
          </a:p>
          <a:p>
            <a:pPr marL="457200" indent="-173038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Force Majeure (Uncontrollable Event);</a:t>
            </a:r>
          </a:p>
          <a:p>
            <a:pPr marL="457200" indent="-173038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 smtClean="0"/>
              <a:t>Natural or Man Caused Disaster (Weather/Volcano/War/Terrorism).</a:t>
            </a:r>
          </a:p>
          <a:p>
            <a:pPr marL="457200" indent="-173038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500" dirty="0" smtClean="0"/>
          </a:p>
          <a:p>
            <a:pPr algn="just"/>
            <a:r>
              <a:rPr lang="en-US" sz="1400" b="1" i="1" dirty="0">
                <a:solidFill>
                  <a:srgbClr val="0308C9"/>
                </a:solidFill>
              </a:rPr>
              <a:t>Discharge by </a:t>
            </a:r>
            <a:r>
              <a:rPr lang="en-US" sz="1400" b="1" i="1" dirty="0" smtClean="0">
                <a:solidFill>
                  <a:srgbClr val="0308C9"/>
                </a:solidFill>
              </a:rPr>
              <a:t>Operation of Law:</a:t>
            </a:r>
            <a:r>
              <a:rPr lang="en-US" sz="1400" b="1" dirty="0" smtClean="0"/>
              <a:t> </a:t>
            </a:r>
            <a:r>
              <a:rPr lang="en-US" sz="1400" dirty="0"/>
              <a:t>A contract is discharged by operation of law </a:t>
            </a:r>
            <a:r>
              <a:rPr lang="en-US" sz="1400" dirty="0" smtClean="0"/>
              <a:t>by: </a:t>
            </a:r>
          </a:p>
          <a:p>
            <a:pPr marL="396875" indent="-112713" algn="just">
              <a:buFont typeface="Arial" panose="020B0604020202020204" pitchFamily="34" charset="0"/>
              <a:buChar char="•"/>
            </a:pPr>
            <a:r>
              <a:rPr lang="en-US" sz="1200" b="1" dirty="0"/>
              <a:t>A</a:t>
            </a:r>
            <a:r>
              <a:rPr lang="en-US" sz="1200" b="1" dirty="0" smtClean="0"/>
              <a:t>n </a:t>
            </a:r>
            <a:r>
              <a:rPr lang="en-US" sz="1200" b="1" dirty="0"/>
              <a:t>alteration or a material change </a:t>
            </a:r>
            <a:r>
              <a:rPr lang="en-US" sz="1200" b="1" dirty="0" smtClean="0"/>
              <a:t>made by </a:t>
            </a:r>
            <a:r>
              <a:rPr lang="en-US" sz="1200" b="1" dirty="0"/>
              <a:t>a </a:t>
            </a:r>
            <a:r>
              <a:rPr lang="en-US" sz="1200" b="1" dirty="0" smtClean="0"/>
              <a:t>party;</a:t>
            </a:r>
          </a:p>
          <a:p>
            <a:pPr marL="396875" indent="-112713" algn="just">
              <a:buFont typeface="Arial" panose="020B0604020202020204" pitchFamily="34" charset="0"/>
              <a:buChar char="•"/>
            </a:pPr>
            <a:r>
              <a:rPr lang="en-US" sz="1200" b="1" dirty="0"/>
              <a:t>T</a:t>
            </a:r>
            <a:r>
              <a:rPr lang="en-US" sz="1200" b="1" dirty="0" smtClean="0"/>
              <a:t>he </a:t>
            </a:r>
            <a:r>
              <a:rPr lang="en-US" sz="1200" b="1" dirty="0"/>
              <a:t>destruction of the written contract with intent to discharge </a:t>
            </a:r>
            <a:r>
              <a:rPr lang="en-US" sz="1200" b="1" dirty="0" smtClean="0"/>
              <a:t>it; </a:t>
            </a:r>
          </a:p>
          <a:p>
            <a:pPr marL="396875" indent="-112713" algn="just">
              <a:buFont typeface="Arial" panose="020B0604020202020204" pitchFamily="34" charset="0"/>
              <a:buChar char="•"/>
            </a:pPr>
            <a:r>
              <a:rPr lang="en-US" sz="1200" b="1" dirty="0" smtClean="0"/>
              <a:t>Bankruptcy;</a:t>
            </a:r>
          </a:p>
          <a:p>
            <a:pPr marL="396875" indent="-112713" algn="just">
              <a:buFont typeface="Arial" panose="020B0604020202020204" pitchFamily="34" charset="0"/>
              <a:buChar char="•"/>
            </a:pPr>
            <a:r>
              <a:rPr lang="en-US" sz="1200" b="1" dirty="0" smtClean="0"/>
              <a:t>The </a:t>
            </a:r>
            <a:r>
              <a:rPr lang="en-US" sz="1200" b="1" dirty="0"/>
              <a:t>operation of a statute of </a:t>
            </a:r>
            <a:r>
              <a:rPr lang="en-US" sz="1200" b="1" dirty="0" smtClean="0"/>
              <a:t>limitations; or </a:t>
            </a:r>
          </a:p>
          <a:p>
            <a:pPr marL="396875" indent="-112713" algn="just">
              <a:buFont typeface="Arial" panose="020B0604020202020204" pitchFamily="34" charset="0"/>
              <a:buChar char="•"/>
            </a:pPr>
            <a:r>
              <a:rPr lang="en-US" sz="1200" b="1" dirty="0" smtClean="0"/>
              <a:t>A </a:t>
            </a:r>
            <a:r>
              <a:rPr lang="en-US" sz="1200" b="1" dirty="0"/>
              <a:t>contractual limitation.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80317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</a:pPr>
            <a:r>
              <a:rPr lang="en-US" sz="3700" b="1" i="1" dirty="0" smtClean="0">
                <a:solidFill>
                  <a:srgbClr val="C00000"/>
                </a:solidFill>
              </a:rPr>
              <a:t>Class </a:t>
            </a:r>
            <a:r>
              <a:rPr lang="en-US" sz="3700" b="1" i="1" dirty="0" smtClean="0">
                <a:solidFill>
                  <a:srgbClr val="C00000"/>
                </a:solidFill>
              </a:rPr>
              <a:t>09A </a:t>
            </a:r>
            <a:r>
              <a:rPr lang="en-US" sz="3700" b="1" i="1" dirty="0" smtClean="0">
                <a:solidFill>
                  <a:srgbClr val="C00000"/>
                </a:solidFill>
              </a:rPr>
              <a:t>- Thank </a:t>
            </a:r>
            <a:r>
              <a:rPr lang="en-US" sz="3700" b="1" i="1" dirty="0">
                <a:solidFill>
                  <a:srgbClr val="C00000"/>
                </a:solidFill>
              </a:rPr>
              <a:t>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1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9125" y="1522566"/>
            <a:ext cx="7763773" cy="415036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/>
              <a:t>Tonight: We Will Speak 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 smtClean="0">
                <a:solidFill>
                  <a:srgbClr val="008000"/>
                </a:solidFill>
              </a:rPr>
              <a:t>Contractual Breach and Remedies</a:t>
            </a:r>
            <a:endParaRPr lang="en-US" sz="3200" b="1" dirty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Breach and Fulfillment of Contracts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 One: </a:t>
            </a:r>
            <a:r>
              <a:rPr lang="en-US" sz="1400" b="1" i="1" dirty="0" smtClean="0">
                <a:solidFill>
                  <a:srgbClr val="C00000"/>
                </a:solidFill>
              </a:rPr>
              <a:t>Definitions / Anticipatory </a:t>
            </a:r>
            <a:r>
              <a:rPr lang="en-US" sz="1400" b="1" i="1" dirty="0" smtClean="0">
                <a:solidFill>
                  <a:srgbClr val="C00000"/>
                </a:solidFill>
              </a:rPr>
              <a:t>Breach / Waiver and Cure of </a:t>
            </a:r>
            <a:r>
              <a:rPr lang="en-US" sz="1400" b="1" i="1" dirty="0" smtClean="0">
                <a:solidFill>
                  <a:srgbClr val="C00000"/>
                </a:solidFill>
              </a:rPr>
              <a:t>Breach / Discharge</a:t>
            </a:r>
            <a:endParaRPr lang="en-US" sz="1400" b="1" i="1" dirty="0" smtClean="0">
              <a:solidFill>
                <a:srgbClr val="C00000"/>
              </a:solidFill>
            </a:endParaRPr>
          </a:p>
          <a:p>
            <a:pPr algn="just">
              <a:lnSpc>
                <a:spcPct val="90000"/>
              </a:lnSpc>
              <a:defRPr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Remedies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300" b="1" i="1" dirty="0" smtClean="0">
                <a:solidFill>
                  <a:srgbClr val="C00000"/>
                </a:solidFill>
              </a:rPr>
              <a:t>Part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300" b="1" i="1" dirty="0">
                <a:solidFill>
                  <a:srgbClr val="C00000"/>
                </a:solidFill>
              </a:rPr>
              <a:t>Two: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300" b="1" i="1" dirty="0" smtClean="0">
                <a:solidFill>
                  <a:srgbClr val="C00000"/>
                </a:solidFill>
              </a:rPr>
              <a:t>Definitions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300" b="1" i="1" dirty="0" smtClean="0">
                <a:solidFill>
                  <a:srgbClr val="C00000"/>
                </a:solidFill>
              </a:rPr>
              <a:t>/Monetary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300" b="1" i="1" dirty="0" smtClean="0">
                <a:solidFill>
                  <a:srgbClr val="C00000"/>
                </a:solidFill>
              </a:rPr>
              <a:t>Damages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300" b="1" i="1" dirty="0" smtClean="0">
                <a:solidFill>
                  <a:srgbClr val="C00000"/>
                </a:solidFill>
              </a:rPr>
              <a:t>/Non Monetary Damages/Consequential Damages</a:t>
            </a:r>
            <a:endParaRPr lang="en-US" sz="13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1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Contractual Provisions on Remedies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Three: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Limitation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on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Remedies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Liability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Liquidated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Damages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Attorneys Fees</a:t>
            </a:r>
          </a:p>
          <a:p>
            <a:pPr algn="just"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– </a:t>
            </a:r>
            <a:r>
              <a:rPr lang="en-US" sz="2800" b="1" dirty="0" err="1" smtClean="0">
                <a:solidFill>
                  <a:srgbClr val="000066"/>
                </a:solidFill>
              </a:rPr>
              <a:t>Newburger</a:t>
            </a:r>
            <a:r>
              <a:rPr lang="en-US" sz="2800" b="1" dirty="0" smtClean="0">
                <a:solidFill>
                  <a:srgbClr val="000066"/>
                </a:solidFill>
              </a:rPr>
              <a:t> v. </a:t>
            </a:r>
            <a:r>
              <a:rPr lang="en-US" sz="2800" b="1" dirty="0" err="1" smtClean="0">
                <a:solidFill>
                  <a:srgbClr val="000066"/>
                </a:solidFill>
              </a:rPr>
              <a:t>Lubell</a:t>
            </a:r>
            <a:endParaRPr lang="en-US" sz="2800" b="1" dirty="0">
              <a:solidFill>
                <a:srgbClr val="000066"/>
              </a:solidFill>
            </a:endParaRP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Necessity to Perform Contract to Avoid Breach</a:t>
            </a:r>
          </a:p>
          <a:p>
            <a:pPr algn="ctr">
              <a:lnSpc>
                <a:spcPct val="90000"/>
              </a:lnSpc>
              <a:defRPr/>
            </a:pP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8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 smtClean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 smtClean="0">
                <a:solidFill>
                  <a:srgbClr val="C00000"/>
                </a:solidFill>
              </a:rPr>
              <a:t>Part One</a:t>
            </a:r>
            <a:endParaRPr lang="en-US" sz="4800" b="1" i="1" dirty="0">
              <a:solidFill>
                <a:srgbClr val="C00000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600" b="1" i="1" dirty="0" smtClean="0">
                <a:solidFill>
                  <a:srgbClr val="0308C9"/>
                </a:solidFill>
              </a:rPr>
              <a:t>Contractual Breach and Remedies</a:t>
            </a:r>
            <a:endParaRPr lang="en-US" sz="3600" b="1" i="1" dirty="0">
              <a:solidFill>
                <a:srgbClr val="0308C9"/>
              </a:solidFill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200" b="1" i="1" dirty="0">
                <a:solidFill>
                  <a:srgbClr val="008000"/>
                </a:solidFill>
              </a:rPr>
              <a:t>Generally - Definitions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Contractual Breach and Remedies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Definition - Contract</a:t>
            </a: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000" b="1" dirty="0"/>
              <a:t>Black’s Law Dictionary </a:t>
            </a:r>
            <a:r>
              <a:rPr lang="en-US" sz="2000" dirty="0"/>
              <a:t>defines the term </a:t>
            </a:r>
            <a:r>
              <a:rPr lang="en-US" sz="2000" b="1" dirty="0">
                <a:solidFill>
                  <a:srgbClr val="0308C9"/>
                </a:solidFill>
              </a:rPr>
              <a:t>“Contract” </a:t>
            </a:r>
            <a:r>
              <a:rPr lang="en-US" sz="2000" dirty="0"/>
              <a:t>as: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“An agreement between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two or more parties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creating obligations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that are enforceable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or otherwise recognizable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at law.”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65D0F76-24EF-4F3B-BC83-A9C3E29961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3138" y="2707258"/>
            <a:ext cx="29019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806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Definition </a:t>
            </a:r>
            <a:r>
              <a:rPr lang="en-US" sz="2800" b="1" i="1" dirty="0">
                <a:solidFill>
                  <a:srgbClr val="006600"/>
                </a:solidFill>
              </a:rPr>
              <a:t>- Elements of a Contract</a:t>
            </a: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/>
              <a:t>In Accordance with Common Law, the </a:t>
            </a:r>
            <a:r>
              <a:rPr lang="en-US" sz="2400" b="1" dirty="0">
                <a:solidFill>
                  <a:srgbClr val="0308C9"/>
                </a:solidFill>
              </a:rPr>
              <a:t>Elements of a Contract </a:t>
            </a:r>
            <a:r>
              <a:rPr lang="en-US" sz="2400" b="1" dirty="0"/>
              <a:t>include:</a:t>
            </a:r>
            <a:endParaRPr lang="en-US" sz="2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Agreement,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Between Competent Parties,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Based on Genuine Assent,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Supported by Consideration,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for Lawful Purpose Subject Matter,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in Legal Form.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6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 smtClean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>
                <a:solidFill>
                  <a:srgbClr val="C00000"/>
                </a:solidFill>
              </a:rPr>
              <a:t>Part </a:t>
            </a:r>
            <a:r>
              <a:rPr lang="en-US" sz="4800" b="1" i="1" dirty="0" smtClean="0">
                <a:solidFill>
                  <a:srgbClr val="C00000"/>
                </a:solidFill>
              </a:rPr>
              <a:t>Two</a:t>
            </a:r>
            <a:endParaRPr lang="en-US" sz="48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Breach and Fulfillment of Contracts – </a:t>
            </a:r>
            <a:r>
              <a:rPr lang="en-US" sz="2600" b="1" i="1" dirty="0" smtClean="0">
                <a:solidFill>
                  <a:srgbClr val="008000"/>
                </a:solidFill>
              </a:rPr>
              <a:t>Definitions</a:t>
            </a:r>
            <a:endParaRPr lang="en-US" sz="26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91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62643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008000"/>
                </a:solidFill>
              </a:rPr>
              <a:t>Breach and Fulfillment of Contracts – Definitions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Conclusion of a Contract:</a:t>
            </a:r>
          </a:p>
          <a:p>
            <a:pPr algn="just">
              <a:spcBef>
                <a:spcPts val="0"/>
              </a:spcBef>
            </a:pPr>
            <a:endParaRPr lang="en-US" sz="500" b="1" i="1" dirty="0" smtClean="0"/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Fulfillment and Breach:</a:t>
            </a:r>
            <a:r>
              <a:rPr lang="en-US" sz="1400" dirty="0" smtClean="0"/>
              <a:t> In </a:t>
            </a:r>
            <a:r>
              <a:rPr lang="en-US" sz="1400" dirty="0"/>
              <a:t>the preceding </a:t>
            </a:r>
            <a:r>
              <a:rPr lang="en-US" sz="1400" dirty="0" smtClean="0"/>
              <a:t>lectures, we have examined how </a:t>
            </a:r>
            <a:r>
              <a:rPr lang="en-US" sz="1400" dirty="0"/>
              <a:t>a contract is formed, what a contract means</a:t>
            </a:r>
            <a:r>
              <a:rPr lang="en-US" sz="1400" dirty="0" smtClean="0"/>
              <a:t>, and what rights and duties are prescribed under a valid contract. Now we will turn our attention to the conclusion of contracts, by means of fulfillment and breach.</a:t>
            </a:r>
            <a:endParaRPr lang="en-US" sz="14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Contract Fulfillment:</a:t>
            </a:r>
          </a:p>
          <a:p>
            <a:pPr algn="just"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Contractual Discharge:  </a:t>
            </a:r>
            <a:r>
              <a:rPr lang="en-US" sz="1400" dirty="0" smtClean="0"/>
              <a:t>To conclude a contract, there are three methods of contractual discharge.  These include a discharge by performance, a discharge by action, and a discharge by external causes.</a:t>
            </a:r>
          </a:p>
          <a:p>
            <a:pPr algn="just">
              <a:spcBef>
                <a:spcPts val="0"/>
              </a:spcBef>
            </a:pPr>
            <a:endParaRPr lang="en-US" sz="500" b="1" i="1" dirty="0">
              <a:solidFill>
                <a:srgbClr val="0308C9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Contractual Discharge Defined:  </a:t>
            </a:r>
            <a:r>
              <a:rPr lang="en-US" sz="1400" dirty="0" smtClean="0"/>
              <a:t>Black’s Law Dictionary defines the term discharge to mean, </a:t>
            </a:r>
            <a:r>
              <a:rPr lang="en-US" sz="1400" b="1" dirty="0" smtClean="0"/>
              <a:t>“Any method by which a legal duty is extinguished”</a:t>
            </a:r>
            <a:r>
              <a:rPr lang="en-US" sz="1400" dirty="0" smtClean="0"/>
              <a:t>, which with respect to contracts means performance, action or external causes. </a:t>
            </a:r>
            <a:endParaRPr lang="en-US" sz="1400" b="1" i="1" dirty="0" smtClean="0">
              <a:solidFill>
                <a:srgbClr val="0308C9"/>
              </a:solidFill>
            </a:endParaRPr>
          </a:p>
          <a:p>
            <a:pPr algn="just"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Breach of Contract:</a:t>
            </a:r>
            <a:r>
              <a:rPr lang="en-US" sz="1600" dirty="0" smtClean="0"/>
              <a:t> </a:t>
            </a:r>
          </a:p>
          <a:p>
            <a:pPr algn="just">
              <a:spcBef>
                <a:spcPts val="0"/>
              </a:spcBef>
            </a:pPr>
            <a:endParaRPr lang="en-US" sz="500" dirty="0" smtClean="0"/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Defined</a:t>
            </a:r>
            <a:r>
              <a:rPr lang="en-US" sz="1400" b="1" i="1" dirty="0" smtClean="0">
                <a:solidFill>
                  <a:srgbClr val="0308C9"/>
                </a:solidFill>
              </a:rPr>
              <a:t>:</a:t>
            </a:r>
            <a:r>
              <a:rPr lang="en-US" sz="1400" dirty="0" smtClean="0"/>
              <a:t> Blacks Law Dictionary defines a </a:t>
            </a:r>
            <a:r>
              <a:rPr lang="en-US" sz="1400" dirty="0" smtClean="0"/>
              <a:t>Breach of Contract as: </a:t>
            </a:r>
            <a:endParaRPr lang="en-US" sz="14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“A </a:t>
            </a:r>
            <a:r>
              <a:rPr lang="en-US" sz="1400" b="1" i="1" dirty="0" smtClean="0">
                <a:solidFill>
                  <a:srgbClr val="C00000"/>
                </a:solidFill>
              </a:rPr>
              <a:t>violation of a contractual obligation by failing to perform one’s own promise, by repudiating it, or by interfering with another party’s performance.”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pPr algn="just">
              <a:spcBef>
                <a:spcPts val="0"/>
              </a:spcBef>
            </a:pPr>
            <a:endParaRPr lang="en-US" sz="500" dirty="0"/>
          </a:p>
          <a:p>
            <a:pPr algn="just"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What constitutes a Breach of Contract</a:t>
            </a:r>
            <a:r>
              <a:rPr lang="en-US" sz="1400" b="1" i="1" dirty="0" smtClean="0">
                <a:solidFill>
                  <a:srgbClr val="0308C9"/>
                </a:solidFill>
              </a:rPr>
              <a:t>:  </a:t>
            </a:r>
            <a:r>
              <a:rPr lang="en-US" sz="1400" dirty="0"/>
              <a:t>A breach</a:t>
            </a:r>
            <a:r>
              <a:rPr lang="en-US" sz="1400" b="1" dirty="0"/>
              <a:t> </a:t>
            </a:r>
            <a:r>
              <a:rPr lang="en-US" sz="1400" dirty="0" smtClean="0"/>
              <a:t>of contract</a:t>
            </a:r>
            <a:r>
              <a:rPr lang="en-US" sz="1400" b="1" dirty="0" smtClean="0"/>
              <a:t> </a:t>
            </a:r>
            <a:r>
              <a:rPr lang="en-US" sz="1400" dirty="0" smtClean="0"/>
              <a:t>is </a:t>
            </a:r>
            <a:r>
              <a:rPr lang="en-US" sz="1400" dirty="0"/>
              <a:t>the failure to act or perform in the manner called for by the contract. </a:t>
            </a:r>
            <a:r>
              <a:rPr lang="en-US" sz="1400" dirty="0" smtClean="0"/>
              <a:t>When the </a:t>
            </a:r>
            <a:r>
              <a:rPr lang="en-US" sz="1400" dirty="0"/>
              <a:t>contract calls for performance, such as painting an owner’s home, the failure to </a:t>
            </a:r>
            <a:r>
              <a:rPr lang="en-US" sz="1400" dirty="0" smtClean="0"/>
              <a:t>paint or </a:t>
            </a:r>
            <a:r>
              <a:rPr lang="en-US" sz="1400" dirty="0"/>
              <a:t>to paint properly is a breach of contract.</a:t>
            </a:r>
            <a:r>
              <a:rPr lang="en-US" sz="1400" i="1" dirty="0"/>
              <a:t> </a:t>
            </a:r>
            <a:r>
              <a:rPr lang="en-US" sz="1400" i="1" dirty="0" smtClean="0"/>
              <a:t> </a:t>
            </a:r>
            <a:r>
              <a:rPr lang="en-US" sz="1400" dirty="0" smtClean="0"/>
              <a:t>If </a:t>
            </a:r>
            <a:r>
              <a:rPr lang="en-US" sz="1400" dirty="0"/>
              <a:t>the contract calls for a creditor’s forbearance</a:t>
            </a:r>
            <a:r>
              <a:rPr lang="en-US" sz="1400" dirty="0" smtClean="0"/>
              <a:t>, the </a:t>
            </a:r>
            <a:r>
              <a:rPr lang="en-US" sz="1400" dirty="0"/>
              <a:t>creditor’s action in bringing a lawsuit is a breach of the contract</a:t>
            </a:r>
            <a:r>
              <a:rPr lang="en-US" sz="1400" dirty="0" smtClean="0"/>
              <a:t>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601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 smtClean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>
                <a:solidFill>
                  <a:srgbClr val="C00000"/>
                </a:solidFill>
              </a:rPr>
              <a:t>Part </a:t>
            </a:r>
            <a:r>
              <a:rPr lang="en-US" sz="4800" b="1" i="1" dirty="0" smtClean="0">
                <a:solidFill>
                  <a:srgbClr val="C00000"/>
                </a:solidFill>
              </a:rPr>
              <a:t>Three</a:t>
            </a:r>
            <a:endParaRPr lang="en-US" sz="48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008000"/>
                </a:solidFill>
              </a:rPr>
              <a:t>Breach </a:t>
            </a:r>
            <a:r>
              <a:rPr lang="en-US" sz="2600" b="1" i="1" dirty="0" smtClean="0">
                <a:solidFill>
                  <a:srgbClr val="008000"/>
                </a:solidFill>
              </a:rPr>
              <a:t>of Contract </a:t>
            </a:r>
            <a:r>
              <a:rPr lang="en-US" sz="2600" b="1" i="1" dirty="0">
                <a:solidFill>
                  <a:srgbClr val="008000"/>
                </a:solidFill>
              </a:rPr>
              <a:t>– </a:t>
            </a:r>
            <a:r>
              <a:rPr lang="en-US" sz="2600" b="1" i="1" dirty="0" smtClean="0">
                <a:solidFill>
                  <a:srgbClr val="008000"/>
                </a:solidFill>
              </a:rPr>
              <a:t>Meaning</a:t>
            </a:r>
            <a:endParaRPr lang="en-US" sz="26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704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12449</TotalTime>
  <Words>3008</Words>
  <Application>Microsoft Office PowerPoint</Application>
  <PresentationFormat>On-screen Show (4:3)</PresentationFormat>
  <Paragraphs>311</Paragraphs>
  <Slides>23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Impact</vt:lpstr>
      <vt:lpstr>Tahoma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senateuser</cp:lastModifiedBy>
  <cp:revision>429</cp:revision>
  <cp:lastPrinted>2020-10-29T18:23:10Z</cp:lastPrinted>
  <dcterms:created xsi:type="dcterms:W3CDTF">2009-11-02T21:31:23Z</dcterms:created>
  <dcterms:modified xsi:type="dcterms:W3CDTF">2020-10-29T22:28:23Z</dcterms:modified>
</cp:coreProperties>
</file>