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8"/>
  </p:notesMasterIdLst>
  <p:sldIdLst>
    <p:sldId id="293" r:id="rId2"/>
    <p:sldId id="406" r:id="rId3"/>
    <p:sldId id="400" r:id="rId4"/>
    <p:sldId id="296" r:id="rId5"/>
    <p:sldId id="298" r:id="rId6"/>
    <p:sldId id="301" r:id="rId7"/>
    <p:sldId id="383" r:id="rId8"/>
    <p:sldId id="374" r:id="rId9"/>
    <p:sldId id="416" r:id="rId10"/>
    <p:sldId id="415" r:id="rId11"/>
    <p:sldId id="404" r:id="rId12"/>
    <p:sldId id="402" r:id="rId13"/>
    <p:sldId id="417" r:id="rId14"/>
    <p:sldId id="401" r:id="rId15"/>
    <p:sldId id="418" r:id="rId16"/>
    <p:sldId id="343" r:id="rId17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8C9"/>
    <a:srgbClr val="008000"/>
    <a:srgbClr val="0000FF"/>
    <a:srgbClr val="F9DE6D"/>
    <a:srgbClr val="FFFF66"/>
    <a:srgbClr val="FFD47D"/>
    <a:srgbClr val="FFFF00"/>
    <a:srgbClr val="886F55"/>
    <a:srgbClr val="752619"/>
    <a:srgbClr val="A03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747" autoAdjust="0"/>
  </p:normalViewPr>
  <p:slideViewPr>
    <p:cSldViewPr snapToGrid="0">
      <p:cViewPr varScale="1">
        <p:scale>
          <a:sx n="111" d="100"/>
          <a:sy n="111" d="100"/>
        </p:scale>
        <p:origin x="6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C3B6A6-FC62-461C-8949-4A9F48833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54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13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783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872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81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70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9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7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58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08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9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58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12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78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0" y="5511800"/>
            <a:ext cx="9144000" cy="1371600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492875"/>
            <a:ext cx="5051425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BF819C1-1D7E-4937-9521-E7060FABC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15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F8FF1-D198-43D1-B47C-78DC5B7DD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6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4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45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120DB-9057-4F13-AD7D-C91679F4C7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4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3AF98-F2AA-411E-8937-17423F66A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8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636B3-F9FD-4E90-9215-B1610BA0C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94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117975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88" y="1598613"/>
            <a:ext cx="4119562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1BC15-6643-4D39-9C09-BF8D61E03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5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4F28F-D2DA-4F32-BC69-2B17A45AD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31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002EB-D4C4-4C42-B458-36343B9420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2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12B5-83D5-40A0-B7FB-BDEDD6FC4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50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5F50A-4F0D-45DD-A437-D0FA1FBAE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198B6-6F52-4D26-91CD-7DEB2409B4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51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373188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0" y="6237288"/>
            <a:ext cx="9144000" cy="646112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389937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525" y="63182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D6DD45D-8EBA-4E69-8D6C-CC6FBA388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ChangeArrowheads="1"/>
          </p:cNvSpPr>
          <p:nvPr userDrawn="1"/>
        </p:nvSpPr>
        <p:spPr bwMode="auto">
          <a:xfrm>
            <a:off x="0" y="6583363"/>
            <a:ext cx="55276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1032" name="Text Box 11"/>
          <p:cNvSpPr txBox="1">
            <a:spLocks noChangeArrowheads="1"/>
          </p:cNvSpPr>
          <p:nvPr userDrawn="1"/>
        </p:nvSpPr>
        <p:spPr bwMode="auto">
          <a:xfrm>
            <a:off x="0" y="6334125"/>
            <a:ext cx="5253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Twomey-Jennings, 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Anderson’s Business Law and the Legal Environment, 21</a:t>
            </a:r>
            <a:r>
              <a:rPr lang="en-US" altLang="en-US" sz="1000" i="1" baseline="30000">
                <a:solidFill>
                  <a:schemeClr val="bg1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9pPr>
    </p:titleStyle>
    <p:bodyStyle>
      <a:lvl1pPr marL="576263" indent="-576263" algn="l" defTabSz="685800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AutoNum type="arabicPeriod"/>
        <a:defRPr sz="32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250950" indent="-560388" algn="l" defTabSz="685800" rtl="0" eaLnBrk="0" fontAlgn="base" hangingPunct="0">
        <a:spcBef>
          <a:spcPct val="10000"/>
        </a:spcBef>
        <a:spcAft>
          <a:spcPct val="0"/>
        </a:spcAft>
        <a:buAutoNum type="alphaUcPeriod"/>
        <a:defRPr sz="28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2pPr>
      <a:lvl3pPr marL="1784350" indent="-419100" algn="l" defTabSz="685800" rtl="0" eaLnBrk="0" fontAlgn="base" hangingPunct="0">
        <a:spcBef>
          <a:spcPct val="10000"/>
        </a:spcBef>
        <a:spcAft>
          <a:spcPct val="0"/>
        </a:spcAft>
        <a:buAutoNum type="arabicPeriod"/>
        <a:defRPr sz="2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3pPr>
      <a:lvl4pPr marL="2311400" indent="-381000" algn="l" defTabSz="685800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4pPr>
      <a:lvl5pPr marL="2806700" indent="-381000" algn="l" defTabSz="685800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Nine B:</a:t>
            </a: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Remedies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328862"/>
            <a:ext cx="3190875" cy="2200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83" y="314762"/>
            <a:ext cx="3025146" cy="6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6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62643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7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97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008000"/>
                </a:solidFill>
              </a:rPr>
              <a:t>Remedies – Road Map</a:t>
            </a:r>
            <a:endParaRPr lang="en-US" sz="2600" b="1" i="1" dirty="0">
              <a:solidFill>
                <a:srgbClr val="008000"/>
              </a:solidFill>
            </a:endParaRPr>
          </a:p>
          <a:p>
            <a:pPr algn="just">
              <a:lnSpc>
                <a:spcPct val="97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592" y="1943661"/>
            <a:ext cx="8184407" cy="440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044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800" b="1" i="1" dirty="0">
                <a:solidFill>
                  <a:srgbClr val="C00000"/>
                </a:solidFill>
              </a:rPr>
              <a:t>Part </a:t>
            </a:r>
            <a:r>
              <a:rPr lang="en-US" sz="4800" b="1" i="1" dirty="0" smtClean="0">
                <a:solidFill>
                  <a:srgbClr val="C00000"/>
                </a:solidFill>
              </a:rPr>
              <a:t>Four</a:t>
            </a:r>
            <a:endParaRPr lang="en-US" sz="48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200" b="1" i="1" dirty="0">
                <a:solidFill>
                  <a:srgbClr val="008000"/>
                </a:solidFill>
              </a:rPr>
              <a:t>Remedies – </a:t>
            </a:r>
            <a:r>
              <a:rPr lang="en-US" sz="3200" b="1" i="1" dirty="0" smtClean="0">
                <a:solidFill>
                  <a:srgbClr val="008000"/>
                </a:solidFill>
              </a:rPr>
              <a:t>Monetary Damages</a:t>
            </a:r>
            <a:endParaRPr lang="en-US" sz="32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70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41879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09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09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008000"/>
                </a:solidFill>
              </a:rPr>
              <a:t>Remedies – Monetary Damages - Generally</a:t>
            </a:r>
            <a:endParaRPr lang="en-US" sz="2600" b="1" i="1" dirty="0">
              <a:solidFill>
                <a:srgbClr val="008000"/>
              </a:solidFill>
            </a:endParaRPr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Monetary Damages:</a:t>
            </a:r>
            <a:endParaRPr lang="en-US" sz="1600" dirty="0"/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Generally</a:t>
            </a:r>
            <a:r>
              <a:rPr lang="en-US" sz="1400" b="1" i="1" dirty="0" smtClean="0">
                <a:solidFill>
                  <a:srgbClr val="0308C9"/>
                </a:solidFill>
              </a:rPr>
              <a:t>: </a:t>
            </a:r>
            <a:r>
              <a:rPr lang="en-US" sz="1400" dirty="0"/>
              <a:t>The principle remedy for a breach of contract is monetary damages. </a:t>
            </a:r>
            <a:r>
              <a:rPr lang="en-US" sz="1400" dirty="0" smtClean="0"/>
              <a:t>Monetary </a:t>
            </a:r>
            <a:r>
              <a:rPr lang="en-US" sz="1400" dirty="0"/>
              <a:t>damages are commonly classified as compensatory damages, nominal damages</a:t>
            </a:r>
            <a:r>
              <a:rPr lang="en-US" sz="1400" dirty="0" smtClean="0"/>
              <a:t>, and </a:t>
            </a:r>
            <a:r>
              <a:rPr lang="en-US" sz="1400" dirty="0"/>
              <a:t>punitive damages</a:t>
            </a:r>
            <a:r>
              <a:rPr lang="en-US" sz="1400" dirty="0" smtClean="0"/>
              <a:t>.</a:t>
            </a:r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Compensatory Damages:</a:t>
            </a:r>
            <a:r>
              <a:rPr lang="en-US" sz="1400" dirty="0" smtClean="0"/>
              <a:t> The most prominent form of damages for breach of contract are compensatory damages.  These damages compensate a plaintiff </a:t>
            </a:r>
            <a:r>
              <a:rPr lang="en-US" sz="1400" dirty="0"/>
              <a:t>for </a:t>
            </a:r>
            <a:r>
              <a:rPr lang="en-US" sz="1400" dirty="0" smtClean="0"/>
              <a:t>the injury </a:t>
            </a:r>
            <a:r>
              <a:rPr lang="en-US" sz="1400" dirty="0"/>
              <a:t>incurred as a result of the breach of contract. </a:t>
            </a:r>
            <a:r>
              <a:rPr lang="en-US" sz="1400" dirty="0" smtClean="0"/>
              <a:t> Compensatory </a:t>
            </a:r>
            <a:r>
              <a:rPr lang="en-US" sz="1400" dirty="0"/>
              <a:t>damages </a:t>
            </a:r>
            <a:r>
              <a:rPr lang="en-US" sz="1400" dirty="0" smtClean="0"/>
              <a:t>have two classifications within their scope, as follows:</a:t>
            </a:r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endParaRPr lang="en-US" sz="300" dirty="0" smtClean="0"/>
          </a:p>
          <a:p>
            <a:pPr marL="171450" indent="-171450" algn="just">
              <a:lnSpc>
                <a:spcPct val="10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Direct Damages: </a:t>
            </a:r>
            <a:r>
              <a:rPr lang="en-US" sz="1200" dirty="0" smtClean="0"/>
              <a:t>These are monetary damages (sometimes called general damages), that the law presumes directly follow the type of wrong complained of, and which are awarded to compensate the plaintiff for a proven injury or loss, that directly flow from the breach of contract.  These damages, as aforementioned, include </a:t>
            </a:r>
            <a:r>
              <a:rPr lang="en-US" sz="1200" b="1" dirty="0" smtClean="0"/>
              <a:t>expectation</a:t>
            </a:r>
            <a:r>
              <a:rPr lang="en-US" sz="1200" dirty="0" smtClean="0"/>
              <a:t>, </a:t>
            </a:r>
            <a:r>
              <a:rPr lang="en-US" sz="1200" b="1" dirty="0" smtClean="0"/>
              <a:t>reliance</a:t>
            </a:r>
            <a:r>
              <a:rPr lang="en-US" sz="1200" dirty="0" smtClean="0"/>
              <a:t> and </a:t>
            </a:r>
            <a:r>
              <a:rPr lang="en-US" sz="1200" b="1" dirty="0" smtClean="0"/>
              <a:t>restitution</a:t>
            </a:r>
            <a:r>
              <a:rPr lang="en-US" sz="1200" dirty="0" smtClean="0"/>
              <a:t> damages; and</a:t>
            </a:r>
          </a:p>
          <a:p>
            <a:pPr marL="171450" indent="-171450" algn="just">
              <a:lnSpc>
                <a:spcPct val="10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" dirty="0" smtClean="0"/>
          </a:p>
          <a:p>
            <a:pPr marL="171450" indent="-171450" algn="just">
              <a:lnSpc>
                <a:spcPct val="10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Consequential Damages: </a:t>
            </a:r>
            <a:r>
              <a:rPr lang="en-US" sz="1200" dirty="0" smtClean="0"/>
              <a:t>These are monetary damages </a:t>
            </a:r>
            <a:r>
              <a:rPr lang="en-US" sz="1200" b="1" i="1" dirty="0" smtClean="0"/>
              <a:t>that do not flow directly </a:t>
            </a:r>
            <a:r>
              <a:rPr lang="en-US" sz="1200" dirty="0" smtClean="0"/>
              <a:t>and a immediately from the breach of contract, </a:t>
            </a:r>
            <a:r>
              <a:rPr lang="en-US" sz="1200" b="1" i="1" dirty="0" smtClean="0"/>
              <a:t>but rather flow as a “consequence” of the breach. </a:t>
            </a:r>
            <a:r>
              <a:rPr lang="en-US" sz="1200" dirty="0"/>
              <a:t>Consequential damages may be recovered only if it was reasonably foreseeable to </a:t>
            </a:r>
            <a:r>
              <a:rPr lang="en-US" sz="1200" dirty="0" smtClean="0"/>
              <a:t>the defendant </a:t>
            </a:r>
            <a:r>
              <a:rPr lang="en-US" sz="1200" dirty="0"/>
              <a:t>that the kind of loss in question could be sustained by the </a:t>
            </a:r>
            <a:r>
              <a:rPr lang="en-US" sz="1200" dirty="0" smtClean="0"/>
              <a:t>non breaching party if </a:t>
            </a:r>
            <a:r>
              <a:rPr lang="en-US" sz="1200" dirty="0"/>
              <a:t>the contract were broken</a:t>
            </a:r>
            <a:r>
              <a:rPr lang="en-US" sz="1200" dirty="0" smtClean="0"/>
              <a:t>.</a:t>
            </a:r>
            <a:endParaRPr lang="en-US" sz="1200" b="1" i="1" dirty="0" smtClean="0">
              <a:solidFill>
                <a:srgbClr val="C00000"/>
              </a:solidFill>
            </a:endParaRPr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Nominal Damages: </a:t>
            </a:r>
            <a:r>
              <a:rPr lang="en-US" sz="1400" dirty="0" smtClean="0"/>
              <a:t>These are compensatory damages which represent a trifling or trivial sum (such as $1) which indicate an actual but extremely small amount of loss by the plaintiff; and</a:t>
            </a:r>
            <a:endParaRPr lang="en-US" sz="1400" b="1" i="1" dirty="0" smtClean="0"/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endParaRPr lang="en-US" sz="500" dirty="0" smtClean="0"/>
          </a:p>
          <a:p>
            <a:pPr algn="just">
              <a:lnSpc>
                <a:spcPct val="109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Punitive Damages: </a:t>
            </a:r>
            <a:r>
              <a:rPr lang="en-US" sz="1400" dirty="0" smtClean="0"/>
              <a:t>These are damages in </a:t>
            </a:r>
            <a:r>
              <a:rPr lang="en-US" sz="1400" dirty="0"/>
              <a:t>excess of actual loss, imposed for the purpose of punishing or making </a:t>
            </a:r>
            <a:r>
              <a:rPr lang="en-US" sz="1400" dirty="0" smtClean="0"/>
              <a:t>an example </a:t>
            </a:r>
            <a:r>
              <a:rPr lang="en-US" sz="1400" dirty="0"/>
              <a:t>of the defendant, are known as punitive damages or exemplary damages. </a:t>
            </a:r>
            <a:r>
              <a:rPr lang="en-US" sz="1400" dirty="0" smtClean="0"/>
              <a:t>These damages are </a:t>
            </a:r>
            <a:r>
              <a:rPr lang="en-US" sz="1400" b="1" dirty="0" smtClean="0"/>
              <a:t>very seldom awarded </a:t>
            </a:r>
            <a:r>
              <a:rPr lang="en-US" sz="1400" dirty="0" smtClean="0"/>
              <a:t>in contract actions.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3615059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41879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1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1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008000"/>
                </a:solidFill>
              </a:rPr>
              <a:t>Remedies – Monetary Damages - Mitigation</a:t>
            </a:r>
            <a:endParaRPr lang="en-US" sz="2600" b="1" i="1" dirty="0">
              <a:solidFill>
                <a:srgbClr val="00800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Monetary Damages Continued:</a:t>
            </a:r>
            <a:endParaRPr lang="en-US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Mitigation of Damages:</a:t>
            </a:r>
            <a:r>
              <a:rPr lang="en-US" sz="1400" dirty="0" smtClean="0"/>
              <a:t> </a:t>
            </a:r>
            <a:r>
              <a:rPr lang="en-US" sz="1400" dirty="0"/>
              <a:t>The injured party is under the duty to mitigate damages if reasonably </a:t>
            </a:r>
            <a:r>
              <a:rPr lang="en-US" sz="1400" dirty="0" smtClean="0"/>
              <a:t>possible.  This means that the injured party is obligated under the law to take all reasonable efforts possible to prevent any increase possible in the amount of damages that occurs as a result of the other party’s breach of the contract.</a:t>
            </a:r>
            <a:endParaRPr lang="en-US" sz="5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500" dirty="0" smtClean="0"/>
              <a:t> 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Examples of Mitigation:</a:t>
            </a:r>
            <a:r>
              <a:rPr lang="en-US" sz="1400" dirty="0" smtClean="0"/>
              <a:t> </a:t>
            </a:r>
          </a:p>
          <a:p>
            <a:pPr marL="171450" indent="-17145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Cessation of Further Damages: </a:t>
            </a:r>
            <a:r>
              <a:rPr lang="en-US" sz="1200" dirty="0" smtClean="0"/>
              <a:t>The duty to mitigate applies so that the </a:t>
            </a:r>
            <a:r>
              <a:rPr lang="en-US" sz="1200" dirty="0"/>
              <a:t>injured party must generally stop any </a:t>
            </a:r>
            <a:r>
              <a:rPr lang="en-US" sz="1200" dirty="0" smtClean="0"/>
              <a:t>performance under </a:t>
            </a:r>
            <a:r>
              <a:rPr lang="en-US" sz="1200" dirty="0"/>
              <a:t>the contract </a:t>
            </a:r>
            <a:r>
              <a:rPr lang="en-US" sz="1200" dirty="0" smtClean="0"/>
              <a:t>which would </a:t>
            </a:r>
            <a:r>
              <a:rPr lang="en-US" sz="1200" dirty="0"/>
              <a:t>avoid </a:t>
            </a:r>
            <a:r>
              <a:rPr lang="en-US" sz="1200" dirty="0" smtClean="0"/>
              <a:t>any further damages resulting from the breach;</a:t>
            </a:r>
          </a:p>
          <a:p>
            <a:pPr marL="171450" indent="-17145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" dirty="0" smtClean="0"/>
          </a:p>
          <a:p>
            <a:pPr marL="171450" indent="-17145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Replacement of Items: </a:t>
            </a:r>
            <a:r>
              <a:rPr lang="en-US" sz="1200" dirty="0" smtClean="0"/>
              <a:t>The </a:t>
            </a:r>
            <a:r>
              <a:rPr lang="en-US" sz="1200" dirty="0"/>
              <a:t>duty to mitigate damages </a:t>
            </a:r>
            <a:r>
              <a:rPr lang="en-US" sz="1200" dirty="0" smtClean="0"/>
              <a:t>may further require </a:t>
            </a:r>
            <a:r>
              <a:rPr lang="en-US" sz="1200" dirty="0"/>
              <a:t>an injured party to buy or rent elsewhere the goods that the wrongdoer was </a:t>
            </a:r>
            <a:r>
              <a:rPr lang="en-US" sz="1200" dirty="0" smtClean="0"/>
              <a:t>obligated to </a:t>
            </a:r>
            <a:r>
              <a:rPr lang="en-US" sz="1200" dirty="0"/>
              <a:t>deliver under the </a:t>
            </a:r>
            <a:r>
              <a:rPr lang="en-US" sz="1200" dirty="0" smtClean="0"/>
              <a:t>contract; or</a:t>
            </a:r>
          </a:p>
          <a:p>
            <a:pPr marL="171450" indent="-17145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" dirty="0"/>
          </a:p>
          <a:p>
            <a:pPr marL="171450" indent="-17145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Seeking Alternative Contract: </a:t>
            </a:r>
            <a:r>
              <a:rPr lang="en-US" sz="1200" dirty="0" smtClean="0"/>
              <a:t>In </a:t>
            </a:r>
            <a:r>
              <a:rPr lang="en-US" sz="1200" dirty="0"/>
              <a:t>the case of breach of an employment contract by </a:t>
            </a:r>
            <a:r>
              <a:rPr lang="en-US" sz="1200" dirty="0" smtClean="0"/>
              <a:t>the employer</a:t>
            </a:r>
            <a:r>
              <a:rPr lang="en-US" sz="1200" dirty="0"/>
              <a:t>, the employee is required to seek other similar </a:t>
            </a:r>
            <a:r>
              <a:rPr lang="en-US" sz="1200" dirty="0" smtClean="0"/>
              <a:t>employment, so that </a:t>
            </a:r>
            <a:r>
              <a:rPr lang="en-US" sz="1200" dirty="0"/>
              <a:t>t</a:t>
            </a:r>
            <a:r>
              <a:rPr lang="en-US" sz="1200" dirty="0" smtClean="0"/>
              <a:t>he </a:t>
            </a:r>
            <a:r>
              <a:rPr lang="en-US" sz="1200" dirty="0"/>
              <a:t>wages </a:t>
            </a:r>
            <a:r>
              <a:rPr lang="en-US" sz="1200" dirty="0" smtClean="0"/>
              <a:t>earned from </a:t>
            </a:r>
            <a:r>
              <a:rPr lang="en-US" sz="1200" dirty="0"/>
              <a:t>other employment must be deducted from the damages </a:t>
            </a:r>
            <a:r>
              <a:rPr lang="en-US" sz="1200" dirty="0" smtClean="0"/>
              <a:t>claimed, but the discharged employee</a:t>
            </a:r>
            <a:r>
              <a:rPr lang="en-US" sz="1200" dirty="0"/>
              <a:t>, </a:t>
            </a:r>
            <a:r>
              <a:rPr lang="en-US" sz="1200" dirty="0" smtClean="0"/>
              <a:t>is </a:t>
            </a:r>
            <a:r>
              <a:rPr lang="en-US" sz="1200" dirty="0"/>
              <a:t>not required to take employment of less-than-comparable </a:t>
            </a:r>
            <a:r>
              <a:rPr lang="en-US" sz="1200" dirty="0" smtClean="0"/>
              <a:t>work.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Effect of Failure to Mitigate </a:t>
            </a:r>
            <a:r>
              <a:rPr lang="en-US" sz="1400" b="1" i="1" dirty="0" smtClean="0">
                <a:solidFill>
                  <a:srgbClr val="0308C9"/>
                </a:solidFill>
              </a:rPr>
              <a:t>Damages: </a:t>
            </a:r>
            <a:r>
              <a:rPr lang="en-US" sz="1400" dirty="0"/>
              <a:t>The effect of the requirement of </a:t>
            </a:r>
            <a:r>
              <a:rPr lang="en-US" sz="1400" dirty="0" smtClean="0"/>
              <a:t>mitigating damages </a:t>
            </a:r>
            <a:r>
              <a:rPr lang="en-US" sz="1400" dirty="0"/>
              <a:t>is to limit recovery by the </a:t>
            </a:r>
            <a:r>
              <a:rPr lang="en-US" sz="1400" dirty="0" smtClean="0"/>
              <a:t>non-breaching </a:t>
            </a:r>
            <a:r>
              <a:rPr lang="en-US" sz="1400" dirty="0"/>
              <a:t>party to the damages that would </a:t>
            </a:r>
            <a:r>
              <a:rPr lang="en-US" sz="1400" dirty="0" smtClean="0"/>
              <a:t>have been </a:t>
            </a:r>
            <a:r>
              <a:rPr lang="en-US" sz="1400" dirty="0"/>
              <a:t>sustained had this party mitigated the damages where it was possible to do so.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91967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4800" b="1" i="1" dirty="0">
              <a:solidFill>
                <a:srgbClr val="C00000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800" b="1" i="1" dirty="0">
                <a:solidFill>
                  <a:srgbClr val="C00000"/>
                </a:solidFill>
              </a:rPr>
              <a:t>Part </a:t>
            </a:r>
            <a:r>
              <a:rPr lang="en-US" sz="4800" b="1" i="1" dirty="0" smtClean="0">
                <a:solidFill>
                  <a:srgbClr val="C00000"/>
                </a:solidFill>
              </a:rPr>
              <a:t>Five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Contractual </a:t>
            </a:r>
            <a:r>
              <a:rPr lang="en-US" sz="3600" b="1" dirty="0">
                <a:solidFill>
                  <a:srgbClr val="0308C9"/>
                </a:solidFill>
              </a:rPr>
              <a:t>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008000"/>
                </a:solidFill>
              </a:rPr>
              <a:t>Remedies – Non Monetary Damages</a:t>
            </a:r>
            <a:endParaRPr lang="en-US" sz="26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171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93635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9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79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008000"/>
                </a:solidFill>
              </a:rPr>
              <a:t>Remedies – Monetary Damages - Generally</a:t>
            </a:r>
            <a:endParaRPr lang="en-US" sz="2600" b="1" i="1" dirty="0">
              <a:solidFill>
                <a:srgbClr val="008000"/>
              </a:solidFill>
            </a:endParaRPr>
          </a:p>
          <a:p>
            <a:pPr algn="just">
              <a:lnSpc>
                <a:spcPct val="79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79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Non Monetary Damages:</a:t>
            </a:r>
            <a:endParaRPr lang="en-US" sz="1600" dirty="0"/>
          </a:p>
          <a:p>
            <a:pPr algn="just">
              <a:lnSpc>
                <a:spcPct val="79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79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Generally</a:t>
            </a:r>
            <a:r>
              <a:rPr lang="en-US" sz="1400" b="1" i="1" dirty="0" smtClean="0">
                <a:solidFill>
                  <a:srgbClr val="0308C9"/>
                </a:solidFill>
              </a:rPr>
              <a:t>: </a:t>
            </a:r>
            <a:r>
              <a:rPr lang="en-US" sz="1400" dirty="0" smtClean="0"/>
              <a:t>Although t</a:t>
            </a:r>
            <a:r>
              <a:rPr lang="en-US" sz="1400" dirty="0" smtClean="0"/>
              <a:t>he </a:t>
            </a:r>
            <a:r>
              <a:rPr lang="en-US" sz="1400" dirty="0"/>
              <a:t>principle remedy for a breach of contract is monetary </a:t>
            </a:r>
            <a:r>
              <a:rPr lang="en-US" sz="1400" dirty="0" smtClean="0"/>
              <a:t>damages, there are certain instances when </a:t>
            </a:r>
            <a:r>
              <a:rPr lang="en-US" sz="1400" dirty="0"/>
              <a:t>m</a:t>
            </a:r>
            <a:r>
              <a:rPr lang="en-US" sz="1400" dirty="0" smtClean="0"/>
              <a:t>onetary </a:t>
            </a:r>
            <a:r>
              <a:rPr lang="en-US" sz="1400" dirty="0"/>
              <a:t>damages </a:t>
            </a:r>
            <a:r>
              <a:rPr lang="en-US" sz="1400" dirty="0" smtClean="0"/>
              <a:t>will prove an inadequate or insufficient remedy.  In such cases, equitable remedies can be employed, including recession, specific performance and injunction.</a:t>
            </a:r>
          </a:p>
          <a:p>
            <a:pPr algn="just">
              <a:lnSpc>
                <a:spcPct val="79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79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Rescission:</a:t>
            </a:r>
            <a:r>
              <a:rPr lang="en-US" sz="1400" dirty="0" smtClean="0"/>
              <a:t> </a:t>
            </a:r>
            <a:r>
              <a:rPr lang="en-US" sz="1400" dirty="0"/>
              <a:t>When one party commits a material breach of the contract, </a:t>
            </a:r>
            <a:r>
              <a:rPr lang="en-US" sz="1400" dirty="0" smtClean="0"/>
              <a:t>and monetary damages prove insufficient, the injured </a:t>
            </a:r>
            <a:r>
              <a:rPr lang="en-US" sz="1400" dirty="0"/>
              <a:t>party may </a:t>
            </a:r>
            <a:r>
              <a:rPr lang="en-US" sz="1400" dirty="0" smtClean="0"/>
              <a:t>seek rescission (cancellation) of the contract. </a:t>
            </a:r>
          </a:p>
          <a:p>
            <a:pPr marL="171450" indent="-171450" algn="just">
              <a:lnSpc>
                <a:spcPct val="7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Purpose: </a:t>
            </a:r>
            <a:r>
              <a:rPr lang="en-US" sz="1200" dirty="0" smtClean="0"/>
              <a:t>The </a:t>
            </a:r>
            <a:r>
              <a:rPr lang="en-US" sz="1200" dirty="0"/>
              <a:t>purpose of rescission is to restore the injured party to the position </a:t>
            </a:r>
            <a:r>
              <a:rPr lang="en-US" sz="1200" dirty="0" smtClean="0"/>
              <a:t>occupied before </a:t>
            </a:r>
            <a:r>
              <a:rPr lang="en-US" sz="1200" dirty="0"/>
              <a:t>the contract was made</a:t>
            </a:r>
            <a:r>
              <a:rPr lang="en-US" sz="1200" dirty="0" smtClean="0"/>
              <a:t>.</a:t>
            </a:r>
            <a:endParaRPr lang="en-US" sz="300" dirty="0" smtClean="0"/>
          </a:p>
          <a:p>
            <a:pPr algn="just">
              <a:lnSpc>
                <a:spcPct val="79000"/>
              </a:lnSpc>
              <a:spcBef>
                <a:spcPts val="0"/>
              </a:spcBef>
            </a:pPr>
            <a:r>
              <a:rPr lang="en-US" sz="300" dirty="0" smtClean="0"/>
              <a:t> </a:t>
            </a:r>
          </a:p>
          <a:p>
            <a:pPr marL="171450" indent="-171450" algn="just">
              <a:lnSpc>
                <a:spcPct val="7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Restitution: </a:t>
            </a:r>
            <a:r>
              <a:rPr lang="en-US" sz="1200" dirty="0" smtClean="0"/>
              <a:t>An </a:t>
            </a:r>
            <a:r>
              <a:rPr lang="en-US" sz="1200" dirty="0"/>
              <a:t>injured party who rescinds a contract after having performed services may </a:t>
            </a:r>
            <a:r>
              <a:rPr lang="en-US" sz="1200" dirty="0" smtClean="0"/>
              <a:t>recover the </a:t>
            </a:r>
            <a:r>
              <a:rPr lang="en-US" sz="1200" dirty="0"/>
              <a:t>reasonable value of the performance </a:t>
            </a:r>
            <a:r>
              <a:rPr lang="en-US" sz="1200" dirty="0" smtClean="0"/>
              <a:t>rendered, however</a:t>
            </a:r>
            <a:r>
              <a:rPr lang="en-US" sz="1200" dirty="0"/>
              <a:t>, the party seeking </a:t>
            </a:r>
            <a:r>
              <a:rPr lang="en-US" sz="1200" dirty="0" smtClean="0"/>
              <a:t>such </a:t>
            </a:r>
            <a:r>
              <a:rPr lang="en-US" sz="1200" dirty="0" err="1" smtClean="0"/>
              <a:t>restitutionary</a:t>
            </a:r>
            <a:r>
              <a:rPr lang="en-US" sz="1200" dirty="0" smtClean="0"/>
              <a:t> </a:t>
            </a:r>
            <a:r>
              <a:rPr lang="en-US" sz="1200" dirty="0"/>
              <a:t>damages must also return what this party has received from the party in default</a:t>
            </a:r>
            <a:r>
              <a:rPr lang="en-US" sz="1200" dirty="0" smtClean="0"/>
              <a:t>.</a:t>
            </a:r>
            <a:endParaRPr lang="en-US" sz="300" dirty="0" smtClean="0"/>
          </a:p>
          <a:p>
            <a:pPr algn="just">
              <a:lnSpc>
                <a:spcPct val="79000"/>
              </a:lnSpc>
              <a:spcBef>
                <a:spcPts val="0"/>
              </a:spcBef>
            </a:pPr>
            <a:r>
              <a:rPr lang="en-US" sz="300" dirty="0" smtClean="0"/>
              <a:t>  </a:t>
            </a:r>
          </a:p>
          <a:p>
            <a:pPr marL="171450" indent="-171450" algn="just">
              <a:lnSpc>
                <a:spcPct val="7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Materiality: </a:t>
            </a:r>
            <a:r>
              <a:rPr lang="en-US" sz="1200" dirty="0" smtClean="0"/>
              <a:t>A </a:t>
            </a:r>
            <a:r>
              <a:rPr lang="en-US" sz="1200" dirty="0"/>
              <a:t>breach </a:t>
            </a:r>
            <a:r>
              <a:rPr lang="en-US" sz="1200" dirty="0" smtClean="0"/>
              <a:t>must be </a:t>
            </a:r>
            <a:r>
              <a:rPr lang="en-US" sz="1200" dirty="0"/>
              <a:t>material </a:t>
            </a:r>
            <a:r>
              <a:rPr lang="en-US" sz="1200" dirty="0" smtClean="0"/>
              <a:t>(meaning that it </a:t>
            </a:r>
            <a:r>
              <a:rPr lang="en-US" sz="1200" dirty="0"/>
              <a:t>is so substantial that it defeats the object of </a:t>
            </a:r>
            <a:r>
              <a:rPr lang="en-US" sz="1200" dirty="0" smtClean="0"/>
              <a:t>the parties </a:t>
            </a:r>
            <a:r>
              <a:rPr lang="en-US" sz="1200" dirty="0"/>
              <a:t>in making the </a:t>
            </a:r>
            <a:r>
              <a:rPr lang="en-US" sz="1200" dirty="0" smtClean="0"/>
              <a:t>contract) in order to attain rescission.</a:t>
            </a:r>
          </a:p>
          <a:p>
            <a:pPr algn="just">
              <a:lnSpc>
                <a:spcPct val="79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79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Specific Performance: </a:t>
            </a:r>
            <a:r>
              <a:rPr lang="en-US" sz="1400" dirty="0"/>
              <a:t>Under special circumstances, an injured party may obtain the equitable remedy of </a:t>
            </a:r>
            <a:r>
              <a:rPr lang="en-US" sz="1400" dirty="0" smtClean="0"/>
              <a:t>specific performance</a:t>
            </a:r>
            <a:r>
              <a:rPr lang="en-US" sz="1400" dirty="0"/>
              <a:t>, which compels the other party to carry out the terms of a contract. </a:t>
            </a:r>
            <a:endParaRPr lang="en-US" sz="1400" dirty="0" smtClean="0"/>
          </a:p>
          <a:p>
            <a:pPr marL="171450" indent="-171450" algn="just">
              <a:lnSpc>
                <a:spcPct val="7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Limitation:</a:t>
            </a:r>
            <a:r>
              <a:rPr lang="en-US" sz="1200" dirty="0" smtClean="0"/>
              <a:t> Specific performance is, however, only granted if </a:t>
            </a:r>
            <a:r>
              <a:rPr lang="en-US" sz="1200" dirty="0"/>
              <a:t>the subject matter of the contract is “unique</a:t>
            </a:r>
            <a:r>
              <a:rPr lang="en-US" sz="1200" dirty="0" smtClean="0"/>
              <a:t>,” thereby </a:t>
            </a:r>
            <a:r>
              <a:rPr lang="en-US" sz="1200" dirty="0"/>
              <a:t>making an award of money damages an inadequate remedy. </a:t>
            </a:r>
            <a:r>
              <a:rPr lang="en-US" sz="1200" dirty="0" smtClean="0"/>
              <a:t> Contracts </a:t>
            </a:r>
            <a:r>
              <a:rPr lang="en-US" sz="1200" dirty="0"/>
              <a:t>for </a:t>
            </a:r>
            <a:r>
              <a:rPr lang="en-US" sz="1200" dirty="0" smtClean="0"/>
              <a:t>the purchase and sale of land, for example, </a:t>
            </a:r>
            <a:r>
              <a:rPr lang="en-US" sz="1200" dirty="0"/>
              <a:t>will be specifically </a:t>
            </a:r>
            <a:r>
              <a:rPr lang="en-US" sz="1200" dirty="0" smtClean="0"/>
              <a:t>enforced, whereas specific </a:t>
            </a:r>
            <a:r>
              <a:rPr lang="en-US" sz="1200" dirty="0"/>
              <a:t>performance of a contract to sell personal property can be obtained only </a:t>
            </a:r>
            <a:r>
              <a:rPr lang="en-US" sz="1200" dirty="0" smtClean="0"/>
              <a:t>if the </a:t>
            </a:r>
            <a:r>
              <a:rPr lang="en-US" sz="1200" dirty="0"/>
              <a:t>article is of unusual age, beauty, unique history, or other distinction</a:t>
            </a:r>
            <a:r>
              <a:rPr lang="en-US" sz="1200" dirty="0" smtClean="0"/>
              <a:t>.</a:t>
            </a:r>
          </a:p>
          <a:p>
            <a:pPr marL="171450" indent="-171450" algn="just">
              <a:lnSpc>
                <a:spcPct val="7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500" dirty="0" smtClean="0"/>
          </a:p>
          <a:p>
            <a:pPr algn="just">
              <a:lnSpc>
                <a:spcPct val="79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Injunction:  </a:t>
            </a:r>
            <a:r>
              <a:rPr lang="en-US" sz="1400" dirty="0" smtClean="0"/>
              <a:t>When </a:t>
            </a:r>
            <a:r>
              <a:rPr lang="en-US" sz="1400" dirty="0"/>
              <a:t>a breach of contract </a:t>
            </a:r>
            <a:r>
              <a:rPr lang="en-US" sz="1400" dirty="0" smtClean="0"/>
              <a:t>results from a party performing </a:t>
            </a:r>
            <a:r>
              <a:rPr lang="en-US" sz="1400" dirty="0"/>
              <a:t>an act prohibited by the contract, a </a:t>
            </a:r>
            <a:r>
              <a:rPr lang="en-US" sz="1400" dirty="0" smtClean="0"/>
              <a:t>possible remedy </a:t>
            </a:r>
            <a:r>
              <a:rPr lang="en-US" sz="1400" dirty="0"/>
              <a:t>is an injunction </a:t>
            </a:r>
            <a:r>
              <a:rPr lang="en-US" sz="1400" dirty="0" smtClean="0"/>
              <a:t>by a court, ordering the breaching party from doing </a:t>
            </a:r>
            <a:r>
              <a:rPr lang="en-US" sz="1400" dirty="0"/>
              <a:t>the </a:t>
            </a:r>
            <a:r>
              <a:rPr lang="en-US" sz="1400" dirty="0" smtClean="0"/>
              <a:t>act.</a:t>
            </a:r>
          </a:p>
          <a:p>
            <a:pPr algn="just">
              <a:lnSpc>
                <a:spcPct val="79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79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0308C9"/>
                </a:solidFill>
              </a:rPr>
              <a:t>Reformation: </a:t>
            </a:r>
            <a:r>
              <a:rPr lang="en-US" sz="1400" dirty="0"/>
              <a:t>At times, a written contract does not correctly state the agreement already made by </a:t>
            </a:r>
            <a:r>
              <a:rPr lang="en-US" sz="1400" dirty="0" smtClean="0"/>
              <a:t>the parties</a:t>
            </a:r>
            <a:r>
              <a:rPr lang="en-US" sz="1400" dirty="0"/>
              <a:t>. When this occurs, either party may seek to have the court reform or correct </a:t>
            </a:r>
            <a:r>
              <a:rPr lang="en-US" sz="1400" dirty="0" smtClean="0"/>
              <a:t>the writing </a:t>
            </a:r>
            <a:r>
              <a:rPr lang="en-US" sz="1400" dirty="0"/>
              <a:t>to state the agreement actually made</a:t>
            </a:r>
            <a:r>
              <a:rPr lang="en-US" sz="1400" dirty="0" smtClean="0"/>
              <a:t>.   </a:t>
            </a:r>
            <a:endParaRPr lang="en-US" sz="1400" dirty="0"/>
          </a:p>
          <a:p>
            <a:pPr marL="171450" indent="-171450" algn="just">
              <a:lnSpc>
                <a:spcPct val="7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Rare Action, Requiring High, Clear Burden of Proof:</a:t>
            </a:r>
            <a:r>
              <a:rPr lang="en-US" sz="1200" dirty="0" smtClean="0"/>
              <a:t> This is a rare action awarded by courts, and a </a:t>
            </a:r>
            <a:r>
              <a:rPr lang="en-US" sz="1200" dirty="0"/>
              <a:t>party seeking reformation of a contract must clearly prove both the grounds </a:t>
            </a:r>
            <a:r>
              <a:rPr lang="en-US" sz="1200" dirty="0" smtClean="0"/>
              <a:t>for the reformation, </a:t>
            </a:r>
            <a:r>
              <a:rPr lang="en-US" sz="1200" dirty="0"/>
              <a:t>and what the agreement actually </a:t>
            </a:r>
            <a:r>
              <a:rPr lang="en-US" sz="1200" dirty="0" smtClean="0"/>
              <a:t>was. </a:t>
            </a:r>
            <a:r>
              <a:rPr lang="en-US" sz="1200" dirty="0"/>
              <a:t>T</a:t>
            </a:r>
            <a:r>
              <a:rPr lang="en-US" sz="1200" dirty="0" smtClean="0"/>
              <a:t>his </a:t>
            </a:r>
            <a:r>
              <a:rPr lang="en-US" sz="1200" dirty="0"/>
              <a:t>burden is particularly </a:t>
            </a:r>
            <a:r>
              <a:rPr lang="en-US" sz="1200" dirty="0" smtClean="0"/>
              <a:t>great when </a:t>
            </a:r>
            <a:r>
              <a:rPr lang="en-US" sz="1200" dirty="0"/>
              <a:t>the contract to be reformed is written</a:t>
            </a:r>
            <a:r>
              <a:rPr lang="en-US" sz="1200" dirty="0" smtClean="0"/>
              <a:t>.</a:t>
            </a:r>
          </a:p>
          <a:p>
            <a:pPr marL="171450" indent="-171450" algn="just">
              <a:lnSpc>
                <a:spcPct val="7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" dirty="0" smtClean="0"/>
          </a:p>
          <a:p>
            <a:pPr marL="171450" indent="-171450" algn="just">
              <a:lnSpc>
                <a:spcPct val="79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err="1" smtClean="0">
                <a:solidFill>
                  <a:srgbClr val="C00000"/>
                </a:solidFill>
              </a:rPr>
              <a:t>Unconscionability</a:t>
            </a:r>
            <a:r>
              <a:rPr lang="en-US" sz="1200" b="1" i="1" dirty="0" smtClean="0">
                <a:solidFill>
                  <a:srgbClr val="C00000"/>
                </a:solidFill>
              </a:rPr>
              <a:t>:</a:t>
            </a:r>
            <a:r>
              <a:rPr lang="en-US" sz="1200" dirty="0" smtClean="0"/>
              <a:t> This action is sometimes taken when the court finds the contract is unconscionable as written, thereby requiring the court to </a:t>
            </a:r>
            <a:r>
              <a:rPr lang="en-US" sz="1200" dirty="0"/>
              <a:t>reform the </a:t>
            </a:r>
            <a:r>
              <a:rPr lang="en-US" sz="1200" dirty="0" smtClean="0"/>
              <a:t>contract.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60732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</a:pPr>
            <a:r>
              <a:rPr lang="en-US" sz="3700" b="1" i="1" dirty="0">
                <a:solidFill>
                  <a:srgbClr val="C00000"/>
                </a:solidFill>
              </a:rPr>
              <a:t>Class </a:t>
            </a:r>
            <a:r>
              <a:rPr lang="en-US" sz="3700" b="1" i="1" dirty="0" smtClean="0">
                <a:solidFill>
                  <a:srgbClr val="C00000"/>
                </a:solidFill>
              </a:rPr>
              <a:t>09B </a:t>
            </a:r>
            <a:r>
              <a:rPr lang="en-US" sz="3700" b="1" i="1" dirty="0">
                <a:solidFill>
                  <a:srgbClr val="C00000"/>
                </a:solidFill>
              </a:rPr>
              <a:t>- Thank you for Coming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For next time – Review Assignments as follows on the Webpage: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Lecture Slides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Selected Readings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Cases and Exercises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We are a hot bench.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Questions?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1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59125" y="1522566"/>
            <a:ext cx="7763773" cy="421961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 b="1" dirty="0"/>
              <a:t>Last Time: We Spoke About: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>
                <a:solidFill>
                  <a:srgbClr val="008000"/>
                </a:solidFill>
              </a:rPr>
              <a:t>Third Parties and Assignments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Third Party Beneficiaries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400" b="1" i="1" dirty="0">
                <a:solidFill>
                  <a:srgbClr val="C00000"/>
                </a:solidFill>
              </a:rPr>
              <a:t>Part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One: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Definitions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1400" b="1" i="1" dirty="0">
                <a:solidFill>
                  <a:srgbClr val="C00000"/>
                </a:solidFill>
              </a:rPr>
              <a:t>Intentional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1400" b="1" i="1" dirty="0">
                <a:solidFill>
                  <a:srgbClr val="C00000"/>
                </a:solidFill>
              </a:rPr>
              <a:t>Incidental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1400" b="1" i="1" dirty="0">
                <a:solidFill>
                  <a:srgbClr val="C00000"/>
                </a:solidFill>
              </a:rPr>
              <a:t>Modification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1400" b="1" i="1" dirty="0">
                <a:solidFill>
                  <a:srgbClr val="C00000"/>
                </a:solidFill>
              </a:rPr>
              <a:t>Termination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1400" b="1" i="1" dirty="0">
                <a:solidFill>
                  <a:srgbClr val="C00000"/>
                </a:solidFill>
              </a:rPr>
              <a:t>Limitations</a:t>
            </a:r>
            <a:endParaRPr lang="en-US" sz="14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Assignments and Delegations</a:t>
            </a:r>
          </a:p>
          <a:p>
            <a:pPr algn="just">
              <a:lnSpc>
                <a:spcPct val="90000"/>
              </a:lnSpc>
              <a:defRPr/>
            </a:pPr>
            <a:r>
              <a:rPr lang="en-US" b="1" i="1" dirty="0">
                <a:solidFill>
                  <a:srgbClr val="C00000"/>
                </a:solidFill>
              </a:rPr>
              <a:t>  </a:t>
            </a:r>
            <a:r>
              <a:rPr lang="en-US" sz="1600" b="1" i="1" dirty="0">
                <a:solidFill>
                  <a:srgbClr val="C00000"/>
                </a:solidFill>
              </a:rPr>
              <a:t>Part Two: Definitions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Notice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Rights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Liabilities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Warranties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Duties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400" b="1" dirty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Class Case – Fourth Ocean Putnam Co. 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800" b="1" dirty="0">
                <a:solidFill>
                  <a:srgbClr val="000066"/>
                </a:solidFill>
              </a:rPr>
              <a:t>v. Interstate Wrecking Company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>
                <a:solidFill>
                  <a:srgbClr val="C00000"/>
                </a:solidFill>
              </a:rPr>
              <a:t>The Rights of 3</a:t>
            </a:r>
            <a:r>
              <a:rPr lang="en-US" b="1" i="1" baseline="30000" dirty="0">
                <a:solidFill>
                  <a:srgbClr val="C00000"/>
                </a:solidFill>
              </a:rPr>
              <a:t>rd</a:t>
            </a:r>
            <a:r>
              <a:rPr lang="en-US" b="1" i="1" dirty="0">
                <a:solidFill>
                  <a:srgbClr val="C00000"/>
                </a:solidFill>
              </a:rPr>
              <a:t> Party Beneficiaries in Contract</a:t>
            </a:r>
          </a:p>
          <a:p>
            <a:pPr algn="ctr">
              <a:lnSpc>
                <a:spcPct val="90000"/>
              </a:lnSpc>
              <a:defRPr/>
            </a:pPr>
            <a:endParaRPr lang="en-US" b="1" i="1" dirty="0">
              <a:solidFill>
                <a:srgbClr val="C00000"/>
              </a:solidFill>
            </a:endParaRPr>
          </a:p>
          <a:p>
            <a:pPr algn="ctr">
              <a:lnSpc>
                <a:spcPct val="90000"/>
              </a:lnSpc>
              <a:defRPr/>
            </a:pP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99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59125" y="1522566"/>
            <a:ext cx="7763773" cy="415036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 b="1" dirty="0"/>
              <a:t>Tonight: We Will Speak About: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>
                <a:solidFill>
                  <a:srgbClr val="008000"/>
                </a:solidFill>
              </a:rPr>
              <a:t>Contractual Breach and Remedies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Breach and Fulfillment of Contracts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400" b="1" i="1" dirty="0">
                <a:solidFill>
                  <a:srgbClr val="C00000"/>
                </a:solidFill>
              </a:rPr>
              <a:t>Part One: Definitions / Anticipatory Breach / Waiver and Cure of Breach / Discharge</a:t>
            </a:r>
          </a:p>
          <a:p>
            <a:pPr algn="just">
              <a:lnSpc>
                <a:spcPct val="90000"/>
              </a:lnSpc>
              <a:defRPr/>
            </a:pPr>
            <a:endParaRPr lang="en-US" sz="5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Remedies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300" b="1" i="1" dirty="0">
                <a:solidFill>
                  <a:srgbClr val="C00000"/>
                </a:solidFill>
              </a:rPr>
              <a:t>Part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300" b="1" i="1" dirty="0">
                <a:solidFill>
                  <a:srgbClr val="C00000"/>
                </a:solidFill>
              </a:rPr>
              <a:t>Two: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300" b="1" i="1" dirty="0">
                <a:solidFill>
                  <a:srgbClr val="C00000"/>
                </a:solidFill>
              </a:rPr>
              <a:t>Definitions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300" b="1" i="1" dirty="0">
                <a:solidFill>
                  <a:srgbClr val="C00000"/>
                </a:solidFill>
              </a:rPr>
              <a:t>/Monetary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300" b="1" i="1" dirty="0">
                <a:solidFill>
                  <a:srgbClr val="C00000"/>
                </a:solidFill>
              </a:rPr>
              <a:t>Damages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300" b="1" i="1" dirty="0">
                <a:solidFill>
                  <a:srgbClr val="C00000"/>
                </a:solidFill>
              </a:rPr>
              <a:t>/Non Monetary Damages/Consequential Damages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1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Contractual Provisions on Remedies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400" b="1" i="1" dirty="0">
                <a:solidFill>
                  <a:srgbClr val="C00000"/>
                </a:solidFill>
              </a:rPr>
              <a:t>Part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Three: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Limitation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on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Remedies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Liability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Liquidated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Damages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Attorneys Fees</a:t>
            </a:r>
          </a:p>
          <a:p>
            <a:pPr algn="just">
              <a:lnSpc>
                <a:spcPct val="90000"/>
              </a:lnSpc>
              <a:defRPr/>
            </a:pPr>
            <a:endParaRPr lang="en-US" sz="400" b="1" dirty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Class Case – </a:t>
            </a:r>
            <a:r>
              <a:rPr lang="en-US" sz="2800" b="1" dirty="0" err="1">
                <a:solidFill>
                  <a:srgbClr val="000066"/>
                </a:solidFill>
              </a:rPr>
              <a:t>Newburger</a:t>
            </a:r>
            <a:r>
              <a:rPr lang="en-US" sz="2800" b="1" dirty="0">
                <a:solidFill>
                  <a:srgbClr val="000066"/>
                </a:solidFill>
              </a:rPr>
              <a:t> v. </a:t>
            </a:r>
            <a:r>
              <a:rPr lang="en-US" sz="2800" b="1" dirty="0" err="1">
                <a:solidFill>
                  <a:srgbClr val="000066"/>
                </a:solidFill>
              </a:rPr>
              <a:t>Lubell</a:t>
            </a:r>
            <a:endParaRPr lang="en-US" sz="2800" b="1" dirty="0">
              <a:solidFill>
                <a:srgbClr val="000066"/>
              </a:solidFill>
            </a:endParaRPr>
          </a:p>
          <a:p>
            <a:pPr algn="ctr">
              <a:lnSpc>
                <a:spcPct val="90000"/>
              </a:lnSpc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>
                <a:solidFill>
                  <a:srgbClr val="C00000"/>
                </a:solidFill>
              </a:rPr>
              <a:t>Necessity to Perform Contract to Avoid Breach</a:t>
            </a:r>
          </a:p>
          <a:p>
            <a:pPr algn="ctr">
              <a:lnSpc>
                <a:spcPct val="90000"/>
              </a:lnSpc>
              <a:defRPr/>
            </a:pPr>
            <a:endParaRPr lang="en-US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48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800" b="1" i="1" dirty="0">
                <a:solidFill>
                  <a:srgbClr val="C00000"/>
                </a:solidFill>
              </a:rPr>
              <a:t>Part One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600" b="1" i="1" dirty="0">
                <a:solidFill>
                  <a:srgbClr val="0308C9"/>
                </a:solidFill>
              </a:rPr>
              <a:t>Contractual Breach and Remedies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200" b="1" i="1" dirty="0">
                <a:solidFill>
                  <a:srgbClr val="008000"/>
                </a:solidFill>
              </a:rPr>
              <a:t>Generally - Definitions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0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Definition - Contract</a:t>
            </a: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000" b="1" dirty="0"/>
              <a:t>Black’s Law Dictionary </a:t>
            </a:r>
            <a:r>
              <a:rPr lang="en-US" sz="2000" dirty="0"/>
              <a:t>defines the term </a:t>
            </a:r>
            <a:r>
              <a:rPr lang="en-US" sz="2000" b="1" dirty="0">
                <a:solidFill>
                  <a:srgbClr val="0308C9"/>
                </a:solidFill>
              </a:rPr>
              <a:t>“Contract” </a:t>
            </a:r>
            <a:r>
              <a:rPr lang="en-US" sz="2000" dirty="0"/>
              <a:t>as: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“An agreement between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two or more parties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creating obligations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that are enforceable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or otherwise recognizable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>
                <a:solidFill>
                  <a:srgbClr val="C00000"/>
                </a:solidFill>
              </a:rPr>
              <a:t>at law.”</a:t>
            </a:r>
            <a:endParaRPr lang="en-US" sz="2000" b="1" i="1" dirty="0">
              <a:solidFill>
                <a:srgbClr val="C00000"/>
              </a:solidFill>
            </a:endParaRP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65D0F76-24EF-4F3B-BC83-A9C3E299610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3138" y="2707258"/>
            <a:ext cx="290195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806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Definition - Elements of a Contract</a:t>
            </a: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/>
              <a:t>In Accordance with Common Law, the </a:t>
            </a:r>
            <a:r>
              <a:rPr lang="en-US" sz="2400" b="1" dirty="0">
                <a:solidFill>
                  <a:srgbClr val="0308C9"/>
                </a:solidFill>
              </a:rPr>
              <a:t>Elements of a Contract </a:t>
            </a:r>
            <a:r>
              <a:rPr lang="en-US" sz="2400" b="1" dirty="0"/>
              <a:t>include:</a:t>
            </a:r>
            <a:endParaRPr lang="en-US" sz="24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Agreement,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Between Competent Parties,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Based on Genuine Assent,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Supported by Consideration,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for Lawful Purpose Subject Matter,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in Legal Form.</a:t>
            </a: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6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800" b="1" i="1" dirty="0">
                <a:solidFill>
                  <a:srgbClr val="C00000"/>
                </a:solidFill>
              </a:rPr>
              <a:t>Part Two</a:t>
            </a:r>
            <a:endParaRPr lang="en-US" sz="48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008000"/>
                </a:solidFill>
              </a:rPr>
              <a:t>Remedies – </a:t>
            </a:r>
            <a:r>
              <a:rPr lang="en-US" sz="2600" b="1" i="1" dirty="0">
                <a:solidFill>
                  <a:srgbClr val="008000"/>
                </a:solidFill>
              </a:rPr>
              <a:t>Definitions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91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76383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7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87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008000"/>
                </a:solidFill>
              </a:rPr>
              <a:t>Remedies – </a:t>
            </a:r>
            <a:r>
              <a:rPr lang="en-US" sz="2600" b="1" i="1" dirty="0">
                <a:solidFill>
                  <a:srgbClr val="008000"/>
                </a:solidFill>
              </a:rPr>
              <a:t>Definitions</a:t>
            </a: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sz="500" b="1" i="1" dirty="0">
              <a:solidFill>
                <a:srgbClr val="C00000"/>
              </a:solidFill>
            </a:endParaRP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Remedies:</a:t>
            </a:r>
            <a:r>
              <a:rPr lang="en-US" sz="1600" dirty="0" smtClean="0"/>
              <a:t> </a:t>
            </a:r>
            <a:endParaRPr lang="en-US" sz="1600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Defined:</a:t>
            </a:r>
            <a:r>
              <a:rPr lang="en-US" sz="1400" dirty="0"/>
              <a:t> Blacks Law Dictionary defines a </a:t>
            </a:r>
            <a:r>
              <a:rPr lang="en-US" sz="1400" dirty="0" smtClean="0"/>
              <a:t>Remedy as</a:t>
            </a:r>
            <a:r>
              <a:rPr lang="en-US" sz="1400" dirty="0"/>
              <a:t>: </a:t>
            </a:r>
            <a:endParaRPr lang="en-US" sz="1400" b="1" i="1" dirty="0">
              <a:solidFill>
                <a:srgbClr val="C00000"/>
              </a:solidFill>
            </a:endParaRP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400" b="1" i="1" dirty="0" smtClean="0">
                <a:solidFill>
                  <a:srgbClr val="C00000"/>
                </a:solidFill>
              </a:rPr>
              <a:t>“The means of enforcing a right or preventing or redressing a wrong, by means of providing legal or equitable relief.”</a:t>
            </a:r>
            <a:r>
              <a:rPr lang="en-US" sz="1400" dirty="0" smtClean="0"/>
              <a:t> </a:t>
            </a:r>
            <a:endParaRPr lang="en-US" sz="1400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400" b="1" i="1" dirty="0">
                <a:solidFill>
                  <a:srgbClr val="0308C9"/>
                </a:solidFill>
              </a:rPr>
              <a:t>What </a:t>
            </a:r>
            <a:r>
              <a:rPr lang="en-US" sz="1400" b="1" i="1" dirty="0" smtClean="0">
                <a:solidFill>
                  <a:srgbClr val="0308C9"/>
                </a:solidFill>
              </a:rPr>
              <a:t>Remedies are Available for </a:t>
            </a:r>
            <a:r>
              <a:rPr lang="en-US" sz="1400" b="1" i="1" dirty="0">
                <a:solidFill>
                  <a:srgbClr val="0308C9"/>
                </a:solidFill>
              </a:rPr>
              <a:t>a Breach of Contract:  </a:t>
            </a:r>
            <a:r>
              <a:rPr lang="en-US" sz="1400" dirty="0" smtClean="0"/>
              <a:t>There are two principle remedies for a breach of contract.  They are as follows:</a:t>
            </a: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sz="500" dirty="0" smtClean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Damages:</a:t>
            </a:r>
            <a:r>
              <a:rPr lang="en-US" sz="1200" dirty="0" smtClean="0"/>
              <a:t>  The principle remedy for a breach of contract is </a:t>
            </a:r>
            <a:r>
              <a:rPr lang="en-US" sz="1200" b="1" dirty="0" smtClean="0"/>
              <a:t>monetary damages.  </a:t>
            </a:r>
            <a:r>
              <a:rPr lang="en-US" sz="1200" dirty="0" smtClean="0"/>
              <a:t>These monetary damages are generally categorized into three separate areas.</a:t>
            </a:r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Expectation Damages:</a:t>
            </a:r>
            <a:r>
              <a:rPr lang="en-US" sz="1200" dirty="0" smtClean="0">
                <a:solidFill>
                  <a:srgbClr val="C00000"/>
                </a:solidFill>
              </a:rPr>
              <a:t>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These damages </a:t>
            </a:r>
            <a:r>
              <a:rPr lang="en-US" sz="1200" dirty="0"/>
              <a:t>attempt to put the </a:t>
            </a:r>
            <a:r>
              <a:rPr lang="en-US" sz="1200" dirty="0" smtClean="0"/>
              <a:t>plaintiff </a:t>
            </a:r>
            <a:r>
              <a:rPr lang="en-US" sz="1200" dirty="0"/>
              <a:t>in the </a:t>
            </a:r>
            <a:r>
              <a:rPr lang="en-US" sz="1200" dirty="0" smtClean="0"/>
              <a:t>position they </a:t>
            </a:r>
            <a:r>
              <a:rPr lang="en-US" sz="1200" dirty="0"/>
              <a:t>would have been had the defendant </a:t>
            </a:r>
            <a:r>
              <a:rPr lang="en-US" sz="1200" dirty="0" smtClean="0"/>
              <a:t>performed, awarding the injured party their out-of-pocket </a:t>
            </a:r>
            <a:r>
              <a:rPr lang="en-US" sz="1200" dirty="0"/>
              <a:t>costs </a:t>
            </a:r>
            <a:r>
              <a:rPr lang="en-US" sz="1200" dirty="0" smtClean="0"/>
              <a:t>incurred, together with whatever profit they would have </a:t>
            </a:r>
            <a:r>
              <a:rPr lang="en-US" sz="1200" dirty="0"/>
              <a:t>made had the contract </a:t>
            </a:r>
            <a:r>
              <a:rPr lang="en-US" sz="1200" dirty="0" smtClean="0"/>
              <a:t>been completed</a:t>
            </a:r>
            <a:r>
              <a:rPr lang="en-US" sz="1200" dirty="0" smtClean="0"/>
              <a:t>;</a:t>
            </a:r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" dirty="0" smtClean="0"/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Reliance Damages: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These damages </a:t>
            </a:r>
            <a:r>
              <a:rPr lang="en-US" sz="1200" dirty="0"/>
              <a:t>attempt to put the </a:t>
            </a:r>
            <a:r>
              <a:rPr lang="en-US" sz="1200" dirty="0" smtClean="0"/>
              <a:t>plaintiff in </a:t>
            </a:r>
            <a:r>
              <a:rPr lang="en-US" sz="1200" dirty="0"/>
              <a:t>as good a position as </a:t>
            </a:r>
            <a:r>
              <a:rPr lang="en-US" sz="1200" dirty="0" smtClean="0"/>
              <a:t>they were </a:t>
            </a:r>
            <a:r>
              <a:rPr lang="en-US" sz="1200" dirty="0"/>
              <a:t>in prior to the making of </a:t>
            </a:r>
            <a:r>
              <a:rPr lang="en-US" sz="1200" dirty="0" smtClean="0"/>
              <a:t>the contract, by allowing them to </a:t>
            </a:r>
            <a:r>
              <a:rPr lang="en-US" sz="1200" dirty="0"/>
              <a:t>recover </a:t>
            </a:r>
            <a:r>
              <a:rPr lang="en-US" sz="1200" dirty="0" smtClean="0"/>
              <a:t>their out-of-pocket </a:t>
            </a:r>
            <a:r>
              <a:rPr lang="en-US" sz="1200" dirty="0"/>
              <a:t>expenditures incurred in performing the </a:t>
            </a:r>
            <a:r>
              <a:rPr lang="en-US" sz="1200" dirty="0" smtClean="0"/>
              <a:t>contract; </a:t>
            </a:r>
            <a:r>
              <a:rPr lang="en-US" sz="1200" dirty="0" smtClean="0"/>
              <a:t>and</a:t>
            </a:r>
          </a:p>
          <a:p>
            <a:pPr marL="173038" algn="just">
              <a:lnSpc>
                <a:spcPct val="87000"/>
              </a:lnSpc>
              <a:spcBef>
                <a:spcPts val="0"/>
              </a:spcBef>
            </a:pPr>
            <a:endParaRPr lang="en-US" sz="300" dirty="0" smtClean="0"/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Restitution:</a:t>
            </a:r>
            <a:r>
              <a:rPr lang="en-US" sz="1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These damages </a:t>
            </a:r>
            <a:r>
              <a:rPr lang="en-US" sz="1200" dirty="0"/>
              <a:t>attempt to prevent the </a:t>
            </a:r>
            <a:r>
              <a:rPr lang="en-US" sz="1200" dirty="0" smtClean="0"/>
              <a:t>unjust enrichment </a:t>
            </a:r>
            <a:r>
              <a:rPr lang="en-US" sz="1200" dirty="0"/>
              <a:t>of the defendant by returning to a plaintiff who </a:t>
            </a:r>
            <a:r>
              <a:rPr lang="en-US" sz="1200" dirty="0" smtClean="0"/>
              <a:t>has partially </a:t>
            </a:r>
            <a:r>
              <a:rPr lang="en-US" sz="1200" dirty="0"/>
              <a:t>performed the value of the performance </a:t>
            </a:r>
            <a:r>
              <a:rPr lang="en-US" sz="1200" dirty="0" smtClean="0"/>
              <a:t>they have rendered to </a:t>
            </a:r>
            <a:r>
              <a:rPr lang="en-US" sz="1200" dirty="0"/>
              <a:t>the defendant</a:t>
            </a:r>
            <a:r>
              <a:rPr lang="en-US" sz="1200" dirty="0" smtClean="0"/>
              <a:t>.</a:t>
            </a:r>
          </a:p>
          <a:p>
            <a:pPr marL="173038" algn="just">
              <a:lnSpc>
                <a:spcPct val="87000"/>
              </a:lnSpc>
              <a:spcBef>
                <a:spcPts val="0"/>
              </a:spcBef>
            </a:pPr>
            <a:endParaRPr lang="en-US" sz="500" dirty="0">
              <a:solidFill>
                <a:srgbClr val="C00000"/>
              </a:solidFill>
            </a:endParaRPr>
          </a:p>
          <a:p>
            <a:pPr algn="just">
              <a:lnSpc>
                <a:spcPct val="87000"/>
              </a:lnSpc>
              <a:spcBef>
                <a:spcPts val="0"/>
              </a:spcBef>
            </a:pPr>
            <a:r>
              <a:rPr lang="en-US" sz="1200" b="1" dirty="0">
                <a:solidFill>
                  <a:srgbClr val="008000"/>
                </a:solidFill>
              </a:rPr>
              <a:t>Equitable relief: </a:t>
            </a:r>
            <a:r>
              <a:rPr lang="en-US" sz="1200" dirty="0" smtClean="0"/>
              <a:t>Another possible remedy that a party who has been injured by a breach of contract may pursue is equitable relief. </a:t>
            </a:r>
            <a:r>
              <a:rPr lang="en-US" sz="1200" dirty="0"/>
              <a:t>Equitable relief is awarded when a plaintiff can demonstrate that </a:t>
            </a:r>
            <a:r>
              <a:rPr lang="en-US" sz="1200" b="1" i="1" dirty="0"/>
              <a:t>money damages </a:t>
            </a:r>
            <a:r>
              <a:rPr lang="en-US" sz="1200" dirty="0"/>
              <a:t>would not prove an </a:t>
            </a:r>
            <a:r>
              <a:rPr lang="en-US" sz="1200" b="1" i="1" dirty="0"/>
              <a:t>adequate remedy</a:t>
            </a:r>
            <a:r>
              <a:rPr lang="en-US" sz="1200" dirty="0"/>
              <a:t>. </a:t>
            </a:r>
            <a:r>
              <a:rPr lang="en-US" sz="1200" dirty="0" smtClean="0"/>
              <a:t>This relief is generally categorized into two separate areas:</a:t>
            </a:r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Rescission: 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This remedy is an order to effectively cancel the contract, so as to place the parties in the position as if the contract had never occurred.</a:t>
            </a:r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Specific </a:t>
            </a:r>
            <a:r>
              <a:rPr lang="en-US" sz="1200" b="1" i="1" dirty="0" smtClean="0">
                <a:solidFill>
                  <a:srgbClr val="C00000"/>
                </a:solidFill>
              </a:rPr>
              <a:t>Performance:</a:t>
            </a:r>
            <a:r>
              <a:rPr lang="en-US" sz="1200" b="1" i="1" dirty="0" smtClean="0"/>
              <a:t> </a:t>
            </a:r>
            <a:r>
              <a:rPr lang="en-US" sz="1200" dirty="0" smtClean="0"/>
              <a:t>This remedy is an order </a:t>
            </a:r>
            <a:r>
              <a:rPr lang="en-US" sz="1200" dirty="0"/>
              <a:t>to </a:t>
            </a:r>
            <a:r>
              <a:rPr lang="en-US" sz="1200" dirty="0" smtClean="0"/>
              <a:t>of the breaching party to actually render the </a:t>
            </a:r>
            <a:r>
              <a:rPr lang="en-US" sz="1200" dirty="0"/>
              <a:t>promised </a:t>
            </a:r>
            <a:r>
              <a:rPr lang="en-US" sz="1200" dirty="0" smtClean="0"/>
              <a:t>performance of the contract</a:t>
            </a:r>
            <a:r>
              <a:rPr lang="en-US" sz="1200" dirty="0" smtClean="0"/>
              <a:t>;</a:t>
            </a:r>
          </a:p>
          <a:p>
            <a:pPr marL="173038" algn="just">
              <a:lnSpc>
                <a:spcPct val="87000"/>
              </a:lnSpc>
              <a:spcBef>
                <a:spcPts val="0"/>
              </a:spcBef>
            </a:pPr>
            <a:r>
              <a:rPr lang="en-US" sz="300" dirty="0" smtClean="0"/>
              <a:t> </a:t>
            </a:r>
            <a:endParaRPr lang="en-US" sz="300" dirty="0"/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Injunction:</a:t>
            </a:r>
            <a:r>
              <a:rPr lang="en-US" sz="1200" b="1" i="1" dirty="0" smtClean="0"/>
              <a:t> </a:t>
            </a:r>
            <a:r>
              <a:rPr lang="en-US" sz="1200" dirty="0" smtClean="0"/>
              <a:t>This remedy is an </a:t>
            </a:r>
            <a:r>
              <a:rPr lang="en-US" sz="1200" dirty="0"/>
              <a:t>order </a:t>
            </a:r>
            <a:r>
              <a:rPr lang="en-US" sz="1200" dirty="0" smtClean="0"/>
              <a:t>to direct the breaching party to refrain </a:t>
            </a:r>
            <a:r>
              <a:rPr lang="en-US" sz="1200" dirty="0"/>
              <a:t>from doing </a:t>
            </a:r>
            <a:r>
              <a:rPr lang="en-US" sz="1200" dirty="0" smtClean="0"/>
              <a:t>something relating to the contract </a:t>
            </a:r>
            <a:r>
              <a:rPr lang="en-US" sz="1200" dirty="0" smtClean="0"/>
              <a:t>provisions; or</a:t>
            </a:r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00" dirty="0" smtClean="0"/>
          </a:p>
          <a:p>
            <a:pPr marL="344488" indent="-171450" algn="just">
              <a:lnSpc>
                <a:spcPct val="8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i="1" dirty="0" smtClean="0">
                <a:solidFill>
                  <a:srgbClr val="C00000"/>
                </a:solidFill>
              </a:rPr>
              <a:t>Reformation:</a:t>
            </a:r>
            <a:r>
              <a:rPr lang="en-US" sz="1200" dirty="0"/>
              <a:t> This remedy is </a:t>
            </a:r>
            <a:r>
              <a:rPr lang="en-US" sz="1200" dirty="0" smtClean="0"/>
              <a:t>where the court will actually re-write the contract or a provision that is inequitable.</a:t>
            </a:r>
            <a:endParaRPr lang="en-US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5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endParaRPr lang="en-US" sz="36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800" b="1" i="1" dirty="0">
                <a:solidFill>
                  <a:srgbClr val="C00000"/>
                </a:solidFill>
              </a:rPr>
              <a:t>Part </a:t>
            </a:r>
            <a:r>
              <a:rPr lang="en-US" sz="4800" b="1" i="1" dirty="0" smtClean="0">
                <a:solidFill>
                  <a:srgbClr val="C00000"/>
                </a:solidFill>
              </a:rPr>
              <a:t>Three</a:t>
            </a:r>
            <a:endParaRPr lang="en-US" sz="4800" b="1" i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Contractual Breach and Remedies</a:t>
            </a: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008000"/>
                </a:solidFill>
              </a:rPr>
              <a:t>Remedies – Road Map</a:t>
            </a:r>
            <a:endParaRPr lang="en-US" sz="2600" b="1" i="1" dirty="0">
              <a:solidFill>
                <a:srgbClr val="008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7536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Arial"/>
      </a:majorFont>
      <a:minorFont>
        <a:latin typeface="Impac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13006</TotalTime>
  <Words>1742</Words>
  <Application>Microsoft Office PowerPoint</Application>
  <PresentationFormat>On-screen Show (4:3)</PresentationFormat>
  <Paragraphs>187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Impact</vt:lpstr>
      <vt:lpstr>Tahoma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JAZCO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Twomey-Jennings, Andersons Business Law, 21ed</dc:title>
  <dc:creator>Joe Zavaleta</dc:creator>
  <cp:lastModifiedBy>senateuser</cp:lastModifiedBy>
  <cp:revision>454</cp:revision>
  <cp:lastPrinted>2020-10-29T18:23:10Z</cp:lastPrinted>
  <dcterms:created xsi:type="dcterms:W3CDTF">2009-11-02T21:31:23Z</dcterms:created>
  <dcterms:modified xsi:type="dcterms:W3CDTF">2020-11-15T18:00:49Z</dcterms:modified>
</cp:coreProperties>
</file>