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09" r:id="rId2"/>
    <p:sldId id="599" r:id="rId3"/>
    <p:sldId id="600" r:id="rId4"/>
    <p:sldId id="565" r:id="rId5"/>
    <p:sldId id="594" r:id="rId6"/>
    <p:sldId id="571" r:id="rId7"/>
    <p:sldId id="595" r:id="rId8"/>
    <p:sldId id="596" r:id="rId9"/>
    <p:sldId id="572" r:id="rId10"/>
    <p:sldId id="597" r:id="rId11"/>
    <p:sldId id="573" r:id="rId12"/>
    <p:sldId id="598" r:id="rId13"/>
    <p:sldId id="574" r:id="rId14"/>
    <p:sldId id="439" r:id="rId15"/>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00"/>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16060F80-4164-4504-9627-71A2EA0CA6C4}"/>
    <pc:docChg chg="addSld delSld modSld">
      <pc:chgData name="Robert Farley" userId="1b2cfada0102257f" providerId="LiveId" clId="{16060F80-4164-4504-9627-71A2EA0CA6C4}" dt="2021-03-03T11:19:26.815" v="1" actId="47"/>
      <pc:docMkLst>
        <pc:docMk/>
      </pc:docMkLst>
      <pc:sldChg chg="del">
        <pc:chgData name="Robert Farley" userId="1b2cfada0102257f" providerId="LiveId" clId="{16060F80-4164-4504-9627-71A2EA0CA6C4}" dt="2021-03-03T11:19:26.815" v="1" actId="47"/>
        <pc:sldMkLst>
          <pc:docMk/>
          <pc:sldMk cId="1460086135" sldId="524"/>
        </pc:sldMkLst>
      </pc:sldChg>
      <pc:sldChg chg="add">
        <pc:chgData name="Robert Farley" userId="1b2cfada0102257f" providerId="LiveId" clId="{16060F80-4164-4504-9627-71A2EA0CA6C4}" dt="2021-03-03T11:19:21.305" v="0"/>
        <pc:sldMkLst>
          <pc:docMk/>
          <pc:sldMk cId="4101925671" sldId="60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3/3/2021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3/3/2021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045C4251-46CE-4859-A484-E48A31F3A966}" type="slidenum">
              <a:rPr lang="en-US" smtClean="0"/>
              <a:pPr/>
              <a:t>13</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089617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864F87F6-4967-419B-B746-BCCB5AF911A0}" type="slidenum">
              <a:rPr lang="en-US" smtClean="0"/>
              <a:pPr/>
              <a:t>6</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02801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62064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864F87F6-4967-419B-B746-BCCB5AF911A0}" type="slidenum">
              <a:rPr lang="en-US" smtClean="0"/>
              <a:pPr/>
              <a:t>8</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944472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A4F3CEFA-AA15-4CA3-9A55-330F00CC8F39}" type="slidenum">
              <a:rPr lang="en-US" smtClean="0"/>
              <a:pPr/>
              <a:t>9</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084387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10</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913676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8188838D-9461-4785-BD40-2A7FAB9411AB}" type="slidenum">
              <a:rPr lang="en-US" smtClean="0"/>
              <a:pPr/>
              <a:t>11</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1680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12</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3672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609600" y="5394325"/>
            <a:ext cx="80772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Ten A:</a:t>
            </a:r>
          </a:p>
          <a:p>
            <a:pPr marL="342889" indent="-342889" algn="ctr">
              <a:spcBef>
                <a:spcPct val="20000"/>
              </a:spcBef>
              <a:defRPr/>
            </a:pPr>
            <a:r>
              <a:rPr lang="en-US" sz="3200" b="1" kern="0" dirty="0">
                <a:solidFill>
                  <a:srgbClr val="FFFF00"/>
                </a:solidFill>
                <a:latin typeface="+mn-lt"/>
              </a:rPr>
              <a:t>The Criminal Law – Structure / Purpose</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35627" y="228600"/>
            <a:ext cx="3025146" cy="762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000" b="1" i="1" dirty="0">
                <a:solidFill>
                  <a:srgbClr val="006600"/>
                </a:solidFill>
              </a:rPr>
              <a:t>Purpose of the Criminal Law</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302139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304800" y="914400"/>
            <a:ext cx="8382000" cy="5715000"/>
          </a:xfrm>
        </p:spPr>
        <p:txBody>
          <a:bodyPr anchor="t" anchorCtr="0"/>
          <a:lstStyle/>
          <a:p>
            <a:pPr marL="119063" algn="l">
              <a:lnSpc>
                <a:spcPct val="80000"/>
              </a:lnSpc>
              <a:spcBef>
                <a:spcPts val="0"/>
              </a:spcBef>
              <a:defRPr/>
            </a:pPr>
            <a:r>
              <a:rPr lang="en-US" sz="4000" b="1" dirty="0">
                <a:solidFill>
                  <a:srgbClr val="0033CC"/>
                </a:solidFill>
              </a:rPr>
              <a:t>              The Criminal Law</a:t>
            </a:r>
            <a:br>
              <a:rPr lang="en-US" sz="4000" b="1" dirty="0">
                <a:solidFill>
                  <a:srgbClr val="0033CC"/>
                </a:solidFill>
              </a:rPr>
            </a:br>
            <a:r>
              <a:rPr lang="en-US" sz="4000" b="1" dirty="0">
                <a:solidFill>
                  <a:srgbClr val="0033CC"/>
                </a:solidFill>
              </a:rPr>
              <a:t>              </a:t>
            </a:r>
            <a:r>
              <a:rPr lang="en-US" sz="3200" b="1" i="1" dirty="0">
                <a:solidFill>
                  <a:srgbClr val="006600"/>
                </a:solidFill>
              </a:rPr>
              <a:t>Generally - Definitions</a:t>
            </a:r>
            <a:br>
              <a:rPr lang="en-US" sz="3200" b="1" i="1" dirty="0">
                <a:solidFill>
                  <a:srgbClr val="006600"/>
                </a:solidFill>
              </a:rPr>
            </a:br>
            <a:br>
              <a:rPr lang="en-US" sz="500" b="1" dirty="0">
                <a:solidFill>
                  <a:srgbClr val="0033CC"/>
                </a:solidFill>
                <a:cs typeface="Arial" charset="0"/>
              </a:rPr>
            </a:br>
            <a:r>
              <a:rPr lang="en-US" sz="3200" b="1" dirty="0">
                <a:solidFill>
                  <a:srgbClr val="C00000"/>
                </a:solidFill>
                <a:cs typeface="Arial" charset="0"/>
              </a:rPr>
              <a:t>Purpose of Criminal Law</a:t>
            </a:r>
            <a:br>
              <a:rPr lang="en-US" sz="3200" b="1" dirty="0">
                <a:solidFill>
                  <a:srgbClr val="0033CC"/>
                </a:solidFill>
                <a:cs typeface="Arial" charset="0"/>
              </a:rPr>
            </a:br>
            <a:br>
              <a:rPr lang="en-US" sz="1400" dirty="0">
                <a:cs typeface="Arial" charset="0"/>
              </a:rPr>
            </a:br>
            <a:r>
              <a:rPr lang="en-US" sz="1400" dirty="0">
                <a:cs typeface="Arial" charset="0"/>
              </a:rPr>
              <a:t>The Criminal law seeks to protect the public from harm by: </a:t>
            </a:r>
            <a:br>
              <a:rPr lang="en-US" sz="1400" dirty="0">
                <a:cs typeface="Arial" charset="0"/>
              </a:rPr>
            </a:br>
            <a:br>
              <a:rPr lang="en-US" sz="1400" dirty="0">
                <a:cs typeface="Arial" charset="0"/>
              </a:rPr>
            </a:br>
            <a:r>
              <a:rPr lang="en-US" sz="1400" b="1" dirty="0">
                <a:solidFill>
                  <a:srgbClr val="0033CC"/>
                </a:solidFill>
                <a:cs typeface="Arial" charset="0"/>
              </a:rPr>
              <a:t>1. Inflicting punishment on those who have already done harm and</a:t>
            </a:r>
            <a:br>
              <a:rPr lang="en-US" sz="1400" b="1" dirty="0">
                <a:solidFill>
                  <a:srgbClr val="0033CC"/>
                </a:solidFill>
                <a:cs typeface="Arial" charset="0"/>
              </a:rPr>
            </a:br>
            <a:r>
              <a:rPr lang="en-US" sz="1400" b="1" dirty="0">
                <a:solidFill>
                  <a:srgbClr val="0033CC"/>
                </a:solidFill>
                <a:cs typeface="Arial" charset="0"/>
              </a:rPr>
              <a:t> </a:t>
            </a:r>
            <a:br>
              <a:rPr lang="en-US" sz="1400" b="1" dirty="0">
                <a:solidFill>
                  <a:srgbClr val="0033CC"/>
                </a:solidFill>
                <a:cs typeface="Arial" charset="0"/>
              </a:rPr>
            </a:br>
            <a:r>
              <a:rPr lang="en-US" sz="1400" b="1" dirty="0">
                <a:solidFill>
                  <a:srgbClr val="0033CC"/>
                </a:solidFill>
                <a:cs typeface="Arial" charset="0"/>
              </a:rPr>
              <a:t>2. Threatening with punishment those who are tempted to do harm. </a:t>
            </a:r>
            <a:br>
              <a:rPr lang="en-US" sz="1400" dirty="0">
                <a:cs typeface="Arial" charset="0"/>
              </a:rPr>
            </a:br>
            <a:br>
              <a:rPr lang="en-US" sz="1400" dirty="0">
                <a:cs typeface="Arial" charset="0"/>
              </a:rPr>
            </a:br>
            <a:r>
              <a:rPr lang="en-US" sz="1400" dirty="0">
                <a:cs typeface="Arial" charset="0"/>
              </a:rPr>
              <a:t>The harm that criminal law aims to prevent varies.  Such includes:</a:t>
            </a:r>
            <a:br>
              <a:rPr lang="en-US" sz="1400" dirty="0">
                <a:cs typeface="Arial" charset="0"/>
              </a:rPr>
            </a:br>
            <a:br>
              <a:rPr lang="en-US" sz="1400" dirty="0">
                <a:cs typeface="Arial" charset="0"/>
              </a:rPr>
            </a:br>
            <a:r>
              <a:rPr lang="en-US" sz="1600" dirty="0">
                <a:solidFill>
                  <a:srgbClr val="002060"/>
                </a:solidFill>
                <a:latin typeface="+mn-lt"/>
              </a:rPr>
              <a:t>● </a:t>
            </a:r>
            <a:r>
              <a:rPr lang="en-US" sz="1600" b="1" dirty="0">
                <a:solidFill>
                  <a:srgbClr val="002060"/>
                </a:solidFill>
                <a:latin typeface="Arial" panose="020B0604020202020204" pitchFamily="34" charset="0"/>
                <a:cs typeface="Arial" panose="020B0604020202020204" pitchFamily="34" charset="0"/>
              </a:rPr>
              <a:t>Physical harm, death, or bodily injury to human beings;</a:t>
            </a:r>
            <a:r>
              <a:rPr lang="en-US" sz="1400" dirty="0">
                <a:solidFill>
                  <a:srgbClr val="002060"/>
                </a:solidFill>
                <a:cs typeface="Arial" charset="0"/>
              </a:rPr>
              <a:t> </a:t>
            </a:r>
            <a:br>
              <a:rPr lang="en-US" sz="1400" dirty="0">
                <a:solidFill>
                  <a:srgbClr val="002060"/>
                </a:solidFill>
                <a:cs typeface="Arial" charset="0"/>
              </a:rPr>
            </a:br>
            <a:br>
              <a:rPr lang="en-US" sz="500" dirty="0">
                <a:solidFill>
                  <a:srgbClr val="002060"/>
                </a:solidFill>
                <a:cs typeface="Arial" charset="0"/>
              </a:rPr>
            </a:br>
            <a:r>
              <a:rPr lang="en-US" sz="1400" dirty="0">
                <a:solidFill>
                  <a:srgbClr val="002060"/>
                </a:solidFill>
              </a:rPr>
              <a:t>● </a:t>
            </a:r>
            <a:r>
              <a:rPr lang="en-US" sz="1600" b="1" dirty="0">
                <a:solidFill>
                  <a:srgbClr val="002060"/>
                </a:solidFill>
                <a:latin typeface="Arial" panose="020B0604020202020204" pitchFamily="34" charset="0"/>
                <a:cs typeface="Arial" panose="020B0604020202020204" pitchFamily="34" charset="0"/>
              </a:rPr>
              <a:t>The loss of or damage to property;</a:t>
            </a:r>
            <a:br>
              <a:rPr lang="en-US" sz="1600" b="1" dirty="0">
                <a:solidFill>
                  <a:srgbClr val="002060"/>
                </a:solidFill>
                <a:latin typeface="Arial" panose="020B0604020202020204" pitchFamily="34" charset="0"/>
                <a:cs typeface="Arial" panose="020B0604020202020204" pitchFamily="34" charset="0"/>
              </a:rPr>
            </a:br>
            <a:r>
              <a:rPr lang="en-US" sz="500" b="1" dirty="0">
                <a:solidFill>
                  <a:srgbClr val="002060"/>
                </a:solidFill>
                <a:latin typeface="Arial" panose="020B0604020202020204" pitchFamily="34" charset="0"/>
                <a:cs typeface="Arial" panose="020B0604020202020204" pitchFamily="34" charset="0"/>
              </a:rPr>
              <a:t> </a:t>
            </a:r>
            <a:br>
              <a:rPr lang="en-US" sz="1600" b="1" dirty="0">
                <a:solidFill>
                  <a:srgbClr val="002060"/>
                </a:solidFill>
                <a:latin typeface="Arial" panose="020B0604020202020204" pitchFamily="34" charset="0"/>
                <a:cs typeface="Arial" panose="020B0604020202020204" pitchFamily="34" charset="0"/>
              </a:rPr>
            </a:br>
            <a:r>
              <a:rPr lang="en-US" sz="1600" dirty="0">
                <a:solidFill>
                  <a:srgbClr val="002060"/>
                </a:solidFill>
              </a:rPr>
              <a:t>● </a:t>
            </a:r>
            <a:r>
              <a:rPr lang="en-US" sz="1600" b="1" dirty="0">
                <a:solidFill>
                  <a:srgbClr val="002060"/>
                </a:solidFill>
                <a:latin typeface="Arial" panose="020B0604020202020204" pitchFamily="34" charset="0"/>
                <a:cs typeface="Arial" panose="020B0604020202020204" pitchFamily="34" charset="0"/>
              </a:rPr>
              <a:t>Immorality; </a:t>
            </a:r>
            <a:br>
              <a:rPr lang="en-US" sz="1600" b="1" dirty="0">
                <a:solidFill>
                  <a:srgbClr val="002060"/>
                </a:solidFill>
                <a:latin typeface="Arial" panose="020B0604020202020204" pitchFamily="34" charset="0"/>
                <a:cs typeface="Arial" panose="020B0604020202020204" pitchFamily="34" charset="0"/>
              </a:rPr>
            </a:br>
            <a:br>
              <a:rPr lang="en-US" sz="500" b="1" dirty="0">
                <a:solidFill>
                  <a:srgbClr val="002060"/>
                </a:solidFill>
                <a:latin typeface="Arial" panose="020B0604020202020204" pitchFamily="34" charset="0"/>
                <a:cs typeface="Arial" panose="020B0604020202020204" pitchFamily="34" charset="0"/>
              </a:rPr>
            </a:br>
            <a:r>
              <a:rPr lang="en-US" sz="1600" dirty="0">
                <a:solidFill>
                  <a:srgbClr val="002060"/>
                </a:solidFill>
              </a:rPr>
              <a:t>● </a:t>
            </a:r>
            <a:r>
              <a:rPr lang="en-US" sz="1600" b="1" dirty="0">
                <a:solidFill>
                  <a:srgbClr val="002060"/>
                </a:solidFill>
                <a:latin typeface="Arial" panose="020B0604020202020204" pitchFamily="34" charset="0"/>
                <a:cs typeface="Arial" panose="020B0604020202020204" pitchFamily="34" charset="0"/>
              </a:rPr>
              <a:t>Danger to the government or its institutions;</a:t>
            </a:r>
            <a:br>
              <a:rPr lang="en-US" sz="1600" b="1" dirty="0">
                <a:solidFill>
                  <a:srgbClr val="002060"/>
                </a:solidFill>
                <a:latin typeface="Arial" panose="020B0604020202020204" pitchFamily="34" charset="0"/>
                <a:cs typeface="Arial" panose="020B0604020202020204" pitchFamily="34" charset="0"/>
              </a:rPr>
            </a:br>
            <a:r>
              <a:rPr lang="en-US" sz="500" b="1" dirty="0">
                <a:solidFill>
                  <a:srgbClr val="002060"/>
                </a:solidFill>
                <a:latin typeface="Arial" panose="020B0604020202020204" pitchFamily="34" charset="0"/>
                <a:cs typeface="Arial" panose="020B0604020202020204" pitchFamily="34" charset="0"/>
              </a:rPr>
              <a:t> </a:t>
            </a:r>
            <a:br>
              <a:rPr lang="en-US" sz="1600" b="1" dirty="0">
                <a:solidFill>
                  <a:srgbClr val="002060"/>
                </a:solidFill>
                <a:latin typeface="Arial" panose="020B0604020202020204" pitchFamily="34" charset="0"/>
                <a:cs typeface="Arial" panose="020B0604020202020204" pitchFamily="34" charset="0"/>
              </a:rPr>
            </a:br>
            <a:r>
              <a:rPr lang="en-US" sz="1600" dirty="0">
                <a:solidFill>
                  <a:srgbClr val="002060"/>
                </a:solidFill>
              </a:rPr>
              <a:t>● </a:t>
            </a:r>
            <a:r>
              <a:rPr lang="en-US" sz="1600" b="1" dirty="0">
                <a:solidFill>
                  <a:srgbClr val="002060"/>
                </a:solidFill>
                <a:latin typeface="Arial" panose="020B0604020202020204" pitchFamily="34" charset="0"/>
                <a:cs typeface="Arial" panose="020B0604020202020204" pitchFamily="34" charset="0"/>
              </a:rPr>
              <a:t>Disturbance of the public peace and order; or</a:t>
            </a:r>
            <a:br>
              <a:rPr lang="en-US" sz="1600" b="1" dirty="0">
                <a:solidFill>
                  <a:srgbClr val="002060"/>
                </a:solidFill>
                <a:latin typeface="Arial" panose="020B0604020202020204" pitchFamily="34" charset="0"/>
                <a:cs typeface="Arial" panose="020B0604020202020204" pitchFamily="34" charset="0"/>
              </a:rPr>
            </a:br>
            <a:r>
              <a:rPr lang="en-US" sz="500" b="1" dirty="0">
                <a:solidFill>
                  <a:srgbClr val="002060"/>
                </a:solidFill>
                <a:latin typeface="Arial" panose="020B0604020202020204" pitchFamily="34" charset="0"/>
                <a:cs typeface="Arial" panose="020B0604020202020204" pitchFamily="34" charset="0"/>
              </a:rPr>
              <a:t> </a:t>
            </a:r>
            <a:br>
              <a:rPr lang="en-US" sz="1600" b="1" dirty="0">
                <a:solidFill>
                  <a:srgbClr val="002060"/>
                </a:solidFill>
                <a:latin typeface="Arial" panose="020B0604020202020204" pitchFamily="34" charset="0"/>
                <a:cs typeface="Arial" panose="020B0604020202020204" pitchFamily="34" charset="0"/>
              </a:rPr>
            </a:br>
            <a:r>
              <a:rPr lang="en-US" sz="1600" dirty="0">
                <a:solidFill>
                  <a:srgbClr val="002060"/>
                </a:solidFill>
              </a:rPr>
              <a:t>● </a:t>
            </a:r>
            <a:r>
              <a:rPr lang="en-US" sz="1600" b="1" dirty="0">
                <a:solidFill>
                  <a:srgbClr val="002060"/>
                </a:solidFill>
                <a:latin typeface="Arial" panose="020B0604020202020204" pitchFamily="34" charset="0"/>
                <a:cs typeface="Arial" panose="020B0604020202020204" pitchFamily="34" charset="0"/>
              </a:rPr>
              <a:t>Injury to the public health. </a:t>
            </a:r>
            <a:br>
              <a:rPr lang="en-US" sz="1600" b="1" dirty="0">
                <a:latin typeface="Arial" panose="020B0604020202020204" pitchFamily="34" charset="0"/>
                <a:cs typeface="Arial" panose="020B0604020202020204" pitchFamily="34" charset="0"/>
              </a:rPr>
            </a:br>
            <a:br>
              <a:rPr lang="en-US" sz="1400" dirty="0">
                <a:cs typeface="Arial" charset="0"/>
              </a:rPr>
            </a:br>
            <a:r>
              <a:rPr lang="en-US" sz="1400" dirty="0">
                <a:cs typeface="Arial" charset="0"/>
              </a:rPr>
              <a:t>Conduct that threatens to cause, but has not yet caused, </a:t>
            </a:r>
            <a:br>
              <a:rPr lang="en-US" sz="1400" dirty="0">
                <a:cs typeface="Arial" charset="0"/>
              </a:rPr>
            </a:br>
            <a:r>
              <a:rPr lang="en-US" sz="1400" dirty="0">
                <a:cs typeface="Arial" charset="0"/>
              </a:rPr>
              <a:t>a harmful result, may also be enough to constitute a crime. </a:t>
            </a:r>
            <a:br>
              <a:rPr lang="en-US" sz="1400" dirty="0">
                <a:cs typeface="Arial" charset="0"/>
              </a:rPr>
            </a:br>
            <a:br>
              <a:rPr lang="en-US" sz="1400" dirty="0">
                <a:cs typeface="Arial" charset="0"/>
              </a:rPr>
            </a:br>
            <a:r>
              <a:rPr lang="en-US" sz="1400" dirty="0">
                <a:cs typeface="Arial" charset="0"/>
              </a:rPr>
              <a:t>Thus, criminal law often strives to avoid harm by forbidding conduct </a:t>
            </a:r>
            <a:br>
              <a:rPr lang="en-US" sz="1400" dirty="0">
                <a:cs typeface="Arial" charset="0"/>
              </a:rPr>
            </a:br>
            <a:r>
              <a:rPr lang="en-US" sz="1400" dirty="0">
                <a:cs typeface="Arial" charset="0"/>
              </a:rPr>
              <a:t>that may lead to harmful results.</a:t>
            </a:r>
          </a:p>
        </p:txBody>
      </p:sp>
      <p:pic>
        <p:nvPicPr>
          <p:cNvPr id="60420" name="Picture 5" descr="http://www.stus.com/images/products/cartoon.gif"/>
          <p:cNvPicPr>
            <a:picLocks noChangeAspect="1" noChangeArrowheads="1"/>
          </p:cNvPicPr>
          <p:nvPr/>
        </p:nvPicPr>
        <p:blipFill>
          <a:blip r:embed="rId3" cstate="print"/>
          <a:srcRect/>
          <a:stretch>
            <a:fillRect/>
          </a:stretch>
        </p:blipFill>
        <p:spPr bwMode="auto">
          <a:xfrm>
            <a:off x="6400800" y="2438400"/>
            <a:ext cx="2400300" cy="3333750"/>
          </a:xfrm>
          <a:prstGeom prst="rect">
            <a:avLst/>
          </a:prstGeom>
          <a:noFill/>
          <a:ln w="9525">
            <a:noFill/>
            <a:miter lim="800000"/>
            <a:headEnd/>
            <a:tailEnd/>
          </a:ln>
        </p:spPr>
      </p:pic>
    </p:spTree>
    <p:extLst>
      <p:ext uri="{BB962C8B-B14F-4D97-AF65-F5344CB8AC3E}">
        <p14:creationId xmlns:p14="http://schemas.microsoft.com/office/powerpoint/2010/main" val="736215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000" b="1" i="1" dirty="0">
                <a:solidFill>
                  <a:srgbClr val="006600"/>
                </a:solidFill>
              </a:rPr>
              <a:t>Crimes and Torts</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3659260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04800" y="914400"/>
            <a:ext cx="8534400" cy="5257800"/>
          </a:xfrm>
        </p:spPr>
        <p:txBody>
          <a:bodyPr anchor="t" anchorCtr="0"/>
          <a:lstStyle/>
          <a:p>
            <a:pPr algn="l" defTabSz="457200" eaLnBrk="1" hangingPunct="1">
              <a:lnSpc>
                <a:spcPct val="90000"/>
              </a:lnSpc>
            </a:pPr>
            <a:r>
              <a:rPr lang="en-US" sz="3600" b="1" dirty="0">
                <a:solidFill>
                  <a:srgbClr val="0033CC"/>
                </a:solidFill>
              </a:rPr>
              <a:t>                  The Criminal Law</a:t>
            </a:r>
            <a:br>
              <a:rPr lang="en-US" sz="3200" b="1" dirty="0">
                <a:solidFill>
                  <a:srgbClr val="0033CC"/>
                </a:solidFill>
              </a:rPr>
            </a:br>
            <a:r>
              <a:rPr lang="en-US" sz="3200" b="1" dirty="0">
                <a:solidFill>
                  <a:srgbClr val="0033CC"/>
                </a:solidFill>
              </a:rPr>
              <a:t>                       </a:t>
            </a:r>
            <a:r>
              <a:rPr lang="en-US" sz="2800" b="1" i="1" dirty="0">
                <a:solidFill>
                  <a:srgbClr val="006600"/>
                </a:solidFill>
              </a:rPr>
              <a:t>Crimes and Torts</a:t>
            </a:r>
            <a:br>
              <a:rPr lang="en-US" sz="3200" b="1" dirty="0">
                <a:solidFill>
                  <a:srgbClr val="0033CC"/>
                </a:solidFill>
              </a:rPr>
            </a:br>
            <a:br>
              <a:rPr lang="en-US" sz="1000" b="1" dirty="0">
                <a:solidFill>
                  <a:srgbClr val="0033CC"/>
                </a:solidFill>
              </a:rPr>
            </a:br>
            <a:r>
              <a:rPr lang="en-US" sz="2400" b="1" dirty="0">
                <a:solidFill>
                  <a:srgbClr val="C00000"/>
                </a:solidFill>
              </a:rPr>
              <a:t>Criminal Law and Civil Law (Torts):</a:t>
            </a:r>
            <a:br>
              <a:rPr lang="en-US" sz="2400" dirty="0">
                <a:solidFill>
                  <a:srgbClr val="C00000"/>
                </a:solidFill>
              </a:rPr>
            </a:br>
            <a:br>
              <a:rPr lang="en-US" sz="1000" dirty="0"/>
            </a:br>
            <a:r>
              <a:rPr lang="en-US" sz="1800" dirty="0"/>
              <a:t>Both the criminal law and civil law in the common law system seek to respond to harmful acts committed by individuals. </a:t>
            </a:r>
            <a:br>
              <a:rPr lang="en-US" sz="1800" dirty="0"/>
            </a:br>
            <a:br>
              <a:rPr lang="en-US" sz="500" dirty="0"/>
            </a:br>
            <a:r>
              <a:rPr lang="en-US" sz="1800" b="1" dirty="0">
                <a:solidFill>
                  <a:srgbClr val="0033CC"/>
                </a:solidFill>
              </a:rPr>
              <a:t>Different Responses:</a:t>
            </a:r>
            <a:r>
              <a:rPr lang="en-US" sz="1800" dirty="0"/>
              <a:t>  Each type of law, however, provides different responses. </a:t>
            </a:r>
            <a:br>
              <a:rPr lang="en-US" sz="1800" dirty="0"/>
            </a:br>
            <a:br>
              <a:rPr lang="en-US" sz="500" dirty="0"/>
            </a:br>
            <a:r>
              <a:rPr lang="en-US" sz="500" dirty="0"/>
              <a:t>	</a:t>
            </a:r>
            <a:r>
              <a:rPr lang="en-US" sz="1600" b="1" i="1" dirty="0">
                <a:solidFill>
                  <a:srgbClr val="006600"/>
                </a:solidFill>
              </a:rPr>
              <a:t>Civil Lawsuits:</a:t>
            </a:r>
            <a:r>
              <a:rPr lang="en-US" sz="1600" dirty="0"/>
              <a:t> A person who is injured by the action of another may bring a civil 	lawsuit against the person who caused the harm. </a:t>
            </a:r>
            <a:br>
              <a:rPr lang="en-US" sz="1600" dirty="0"/>
            </a:br>
            <a:br>
              <a:rPr lang="en-US" sz="700" dirty="0"/>
            </a:br>
            <a:r>
              <a:rPr lang="en-US" sz="700" dirty="0"/>
              <a:t>	</a:t>
            </a:r>
            <a:r>
              <a:rPr lang="en-US" sz="1600" dirty="0"/>
              <a:t>If the victim prevails, the civil law generally provides that the person who caused the 	injury must pay money damages to compensate for the harm suffered. </a:t>
            </a:r>
            <a:br>
              <a:rPr lang="en-US" sz="1600" dirty="0"/>
            </a:br>
            <a:br>
              <a:rPr lang="en-US" sz="700" dirty="0"/>
            </a:br>
            <a:r>
              <a:rPr lang="en-US" sz="700" dirty="0"/>
              <a:t>	</a:t>
            </a:r>
            <a:r>
              <a:rPr lang="en-US" sz="1600" b="1" i="1" dirty="0">
                <a:solidFill>
                  <a:srgbClr val="006600"/>
                </a:solidFill>
              </a:rPr>
              <a:t>Criminal Prosecutions:</a:t>
            </a:r>
            <a:r>
              <a:rPr lang="en-US" sz="1600" dirty="0"/>
              <a:t> Under the criminal law, a person who acts in a way that is 	considered harmful to society in general may be prosecuted by the government in a 	criminal case. </a:t>
            </a:r>
            <a:br>
              <a:rPr lang="en-US" sz="1600" dirty="0"/>
            </a:br>
            <a:br>
              <a:rPr lang="en-US" sz="700" dirty="0"/>
            </a:br>
            <a:r>
              <a:rPr lang="en-US" sz="700" dirty="0"/>
              <a:t>	</a:t>
            </a:r>
            <a:r>
              <a:rPr lang="en-US" sz="1600" dirty="0"/>
              <a:t>If the individual is convicted (found guilty) of the crime, he or she will be punished </a:t>
            </a:r>
            <a:br>
              <a:rPr lang="en-US" sz="1600" dirty="0"/>
            </a:br>
            <a:r>
              <a:rPr lang="en-US" sz="1600" dirty="0"/>
              <a:t>	under criminal law by either a fine, imprisonment, or death. </a:t>
            </a:r>
            <a:br>
              <a:rPr lang="en-US" sz="1600" dirty="0"/>
            </a:br>
            <a:br>
              <a:rPr lang="en-US" sz="500" dirty="0"/>
            </a:br>
            <a:r>
              <a:rPr lang="en-US" sz="1800" b="1" i="1" dirty="0">
                <a:solidFill>
                  <a:srgbClr val="0033CC"/>
                </a:solidFill>
              </a:rPr>
              <a:t>Many Crimes Are Also Torts:</a:t>
            </a:r>
            <a:r>
              <a:rPr lang="en-US" sz="1800" dirty="0"/>
              <a:t> In many cases, a person’s wrongful and harmful act can invoke both criminal and civil law responses.  </a:t>
            </a:r>
            <a:br>
              <a:rPr lang="en-US" sz="1800" dirty="0"/>
            </a:br>
            <a:br>
              <a:rPr lang="en-US" sz="500" dirty="0"/>
            </a:br>
            <a:r>
              <a:rPr lang="en-US" sz="1800" dirty="0"/>
              <a:t>As a result, most crimes also contain a civil remedy, known as a tort.</a:t>
            </a:r>
            <a:br>
              <a:rPr lang="en-US" sz="1800" dirty="0"/>
            </a:br>
            <a:endParaRPr lang="en-US" sz="1800" dirty="0"/>
          </a:p>
        </p:txBody>
      </p:sp>
    </p:spTree>
    <p:extLst>
      <p:ext uri="{BB962C8B-B14F-4D97-AF65-F5344CB8AC3E}">
        <p14:creationId xmlns:p14="http://schemas.microsoft.com/office/powerpoint/2010/main" val="549884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Ten A</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522566"/>
            <a:ext cx="7763773" cy="4150367"/>
          </a:xfrm>
          <a:prstGeom prst="rect">
            <a:avLst/>
          </a:prstGeom>
          <a:solidFill>
            <a:schemeClr val="accent3"/>
          </a:solidFill>
        </p:spPr>
        <p:txBody>
          <a:bodyPr wrap="square">
            <a:spAutoFit/>
          </a:bodyPr>
          <a:lstStyle/>
          <a:p>
            <a:pPr>
              <a:lnSpc>
                <a:spcPct val="8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a:solidFill>
                  <a:srgbClr val="008000"/>
                </a:solidFill>
              </a:rPr>
              <a:t>Contractual Breach and Remedies</a:t>
            </a: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Breach and Fulfillment of Contracts</a:t>
            </a:r>
          </a:p>
          <a:p>
            <a:pPr algn="just">
              <a:lnSpc>
                <a:spcPct val="90000"/>
              </a:lnSpc>
              <a:defRPr/>
            </a:pPr>
            <a:r>
              <a:rPr lang="en-US" sz="1400" b="1" i="1" dirty="0">
                <a:solidFill>
                  <a:srgbClr val="C00000"/>
                </a:solidFill>
              </a:rPr>
              <a:t>Part One: Definitions/Anticipatory Breach / Waiver and Cure of Breach</a:t>
            </a:r>
          </a:p>
          <a:p>
            <a:pPr algn="just">
              <a:lnSpc>
                <a:spcPct val="90000"/>
              </a:lnSpc>
              <a:defRPr/>
            </a:pPr>
            <a:endParaRPr lang="en-US" sz="500" b="1" dirty="0">
              <a:solidFill>
                <a:srgbClr val="002060"/>
              </a:solidFill>
            </a:endParaRPr>
          </a:p>
          <a:p>
            <a:pPr>
              <a:lnSpc>
                <a:spcPct val="90000"/>
              </a:lnSpc>
              <a:buFont typeface="Arial" pitchFamily="34" charset="0"/>
              <a:buChar char="•"/>
              <a:defRPr/>
            </a:pPr>
            <a:r>
              <a:rPr lang="en-US" sz="2800" b="1" dirty="0">
                <a:solidFill>
                  <a:srgbClr val="002060"/>
                </a:solidFill>
              </a:rPr>
              <a:t> Remedies</a:t>
            </a:r>
          </a:p>
          <a:p>
            <a:pPr algn="just">
              <a:lnSpc>
                <a:spcPct val="90000"/>
              </a:lnSpc>
              <a:defRPr/>
            </a:pPr>
            <a:r>
              <a:rPr lang="en-US" sz="1300" b="1" i="1" dirty="0">
                <a:solidFill>
                  <a:srgbClr val="C00000"/>
                </a:solidFill>
              </a:rPr>
              <a:t>Part</a:t>
            </a:r>
            <a:r>
              <a:rPr lang="en-US" sz="500" b="1" i="1" dirty="0">
                <a:solidFill>
                  <a:srgbClr val="C00000"/>
                </a:solidFill>
              </a:rPr>
              <a:t> </a:t>
            </a:r>
            <a:r>
              <a:rPr lang="en-US" sz="1300" b="1" i="1" dirty="0">
                <a:solidFill>
                  <a:srgbClr val="C00000"/>
                </a:solidFill>
              </a:rPr>
              <a:t>Two:</a:t>
            </a:r>
            <a:r>
              <a:rPr lang="en-US" sz="500" b="1" i="1" dirty="0">
                <a:solidFill>
                  <a:srgbClr val="C00000"/>
                </a:solidFill>
              </a:rPr>
              <a:t> </a:t>
            </a:r>
            <a:r>
              <a:rPr lang="en-US" sz="1300" b="1" i="1" dirty="0">
                <a:solidFill>
                  <a:srgbClr val="C00000"/>
                </a:solidFill>
              </a:rPr>
              <a:t>Definitions</a:t>
            </a:r>
            <a:r>
              <a:rPr lang="en-US" sz="500" b="1" i="1" dirty="0">
                <a:solidFill>
                  <a:srgbClr val="C00000"/>
                </a:solidFill>
              </a:rPr>
              <a:t> </a:t>
            </a:r>
            <a:r>
              <a:rPr lang="en-US" sz="1300" b="1" i="1" dirty="0">
                <a:solidFill>
                  <a:srgbClr val="C00000"/>
                </a:solidFill>
              </a:rPr>
              <a:t>/Monetary</a:t>
            </a:r>
            <a:r>
              <a:rPr lang="en-US" sz="500" b="1" i="1" dirty="0">
                <a:solidFill>
                  <a:srgbClr val="C00000"/>
                </a:solidFill>
              </a:rPr>
              <a:t> </a:t>
            </a:r>
            <a:r>
              <a:rPr lang="en-US" sz="1300" b="1" i="1" dirty="0">
                <a:solidFill>
                  <a:srgbClr val="C00000"/>
                </a:solidFill>
              </a:rPr>
              <a:t>Damages</a:t>
            </a:r>
            <a:r>
              <a:rPr lang="en-US" sz="500" b="1" i="1" dirty="0">
                <a:solidFill>
                  <a:srgbClr val="C00000"/>
                </a:solidFill>
              </a:rPr>
              <a:t> </a:t>
            </a:r>
            <a:r>
              <a:rPr lang="en-US" sz="1300" b="1" i="1" dirty="0">
                <a:solidFill>
                  <a:srgbClr val="C00000"/>
                </a:solidFill>
              </a:rPr>
              <a:t>/Non Monetary Damages/Consequential Damages</a:t>
            </a:r>
          </a:p>
          <a:p>
            <a:pPr>
              <a:lnSpc>
                <a:spcPct val="90000"/>
              </a:lnSpc>
              <a:defRPr/>
            </a:pPr>
            <a:endParaRPr lang="en-US" sz="600" b="1" i="1" dirty="0">
              <a:solidFill>
                <a:srgbClr val="C00000"/>
              </a:solidFill>
            </a:endParaRPr>
          </a:p>
          <a:p>
            <a:pPr>
              <a:lnSpc>
                <a:spcPct val="90000"/>
              </a:lnSpc>
              <a:defRPr/>
            </a:pPr>
            <a:endParaRPr lang="en-US" sz="100" b="1" dirty="0"/>
          </a:p>
          <a:p>
            <a:pPr>
              <a:lnSpc>
                <a:spcPct val="90000"/>
              </a:lnSpc>
              <a:buFont typeface="Arial" pitchFamily="34" charset="0"/>
              <a:buChar char="•"/>
              <a:defRPr/>
            </a:pPr>
            <a:r>
              <a:rPr lang="en-US" sz="2800" b="1" dirty="0">
                <a:solidFill>
                  <a:srgbClr val="002060"/>
                </a:solidFill>
              </a:rPr>
              <a:t> Contractual Provisions on Remedies</a:t>
            </a:r>
          </a:p>
          <a:p>
            <a:pPr algn="just">
              <a:lnSpc>
                <a:spcPct val="90000"/>
              </a:lnSpc>
              <a:defRPr/>
            </a:pPr>
            <a:r>
              <a:rPr lang="en-US" sz="1400" b="1" i="1" dirty="0">
                <a:solidFill>
                  <a:srgbClr val="C00000"/>
                </a:solidFill>
              </a:rPr>
              <a:t>Part</a:t>
            </a:r>
            <a:r>
              <a:rPr lang="en-US" sz="500" b="1" i="1" dirty="0">
                <a:solidFill>
                  <a:srgbClr val="C00000"/>
                </a:solidFill>
              </a:rPr>
              <a:t> </a:t>
            </a:r>
            <a:r>
              <a:rPr lang="en-US" sz="1400" b="1" i="1" dirty="0">
                <a:solidFill>
                  <a:srgbClr val="C00000"/>
                </a:solidFill>
              </a:rPr>
              <a:t>Three:</a:t>
            </a:r>
            <a:r>
              <a:rPr lang="en-US" sz="500" b="1" i="1" dirty="0">
                <a:solidFill>
                  <a:srgbClr val="C00000"/>
                </a:solidFill>
              </a:rPr>
              <a:t> </a:t>
            </a:r>
            <a:r>
              <a:rPr lang="en-US" sz="1400" b="1" i="1" dirty="0">
                <a:solidFill>
                  <a:srgbClr val="C00000"/>
                </a:solidFill>
              </a:rPr>
              <a:t>Limitation</a:t>
            </a:r>
            <a:r>
              <a:rPr lang="en-US" sz="500" b="1" i="1" dirty="0">
                <a:solidFill>
                  <a:srgbClr val="C00000"/>
                </a:solidFill>
              </a:rPr>
              <a:t> </a:t>
            </a:r>
            <a:r>
              <a:rPr lang="en-US" sz="1400" b="1" i="1" dirty="0">
                <a:solidFill>
                  <a:srgbClr val="C00000"/>
                </a:solidFill>
              </a:rPr>
              <a:t>on</a:t>
            </a:r>
            <a:r>
              <a:rPr lang="en-US" sz="500" b="1" i="1" dirty="0">
                <a:solidFill>
                  <a:srgbClr val="C00000"/>
                </a:solidFill>
              </a:rPr>
              <a:t> </a:t>
            </a:r>
            <a:r>
              <a:rPr lang="en-US" sz="1400" b="1" i="1" dirty="0">
                <a:solidFill>
                  <a:srgbClr val="C00000"/>
                </a:solidFill>
              </a:rPr>
              <a:t>Remedies</a:t>
            </a:r>
            <a:r>
              <a:rPr lang="en-US" sz="500" b="1" i="1" dirty="0">
                <a:solidFill>
                  <a:srgbClr val="C00000"/>
                </a:solidFill>
              </a:rPr>
              <a:t> </a:t>
            </a:r>
            <a:r>
              <a:rPr lang="en-US" sz="1400" b="1" i="1" dirty="0">
                <a:solidFill>
                  <a:srgbClr val="C00000"/>
                </a:solidFill>
              </a:rPr>
              <a:t>/</a:t>
            </a:r>
            <a:r>
              <a:rPr lang="en-US" sz="500" b="1" i="1" dirty="0">
                <a:solidFill>
                  <a:srgbClr val="C00000"/>
                </a:solidFill>
              </a:rPr>
              <a:t> </a:t>
            </a:r>
            <a:r>
              <a:rPr lang="en-US" sz="1400" b="1" i="1" dirty="0">
                <a:solidFill>
                  <a:srgbClr val="C00000"/>
                </a:solidFill>
              </a:rPr>
              <a:t>Liability</a:t>
            </a:r>
            <a:r>
              <a:rPr lang="en-US" sz="500" b="1" i="1" dirty="0">
                <a:solidFill>
                  <a:srgbClr val="C00000"/>
                </a:solidFill>
              </a:rPr>
              <a:t> </a:t>
            </a:r>
            <a:r>
              <a:rPr lang="en-US" sz="1400" b="1" i="1" dirty="0">
                <a:solidFill>
                  <a:srgbClr val="C00000"/>
                </a:solidFill>
              </a:rPr>
              <a:t>/</a:t>
            </a:r>
            <a:r>
              <a:rPr lang="en-US" sz="500" b="1" i="1" dirty="0">
                <a:solidFill>
                  <a:srgbClr val="C00000"/>
                </a:solidFill>
              </a:rPr>
              <a:t> </a:t>
            </a:r>
            <a:r>
              <a:rPr lang="en-US" sz="1400" b="1" i="1" dirty="0">
                <a:solidFill>
                  <a:srgbClr val="C00000"/>
                </a:solidFill>
              </a:rPr>
              <a:t>Liquidated</a:t>
            </a:r>
            <a:r>
              <a:rPr lang="en-US" sz="500" b="1" i="1" dirty="0">
                <a:solidFill>
                  <a:srgbClr val="C00000"/>
                </a:solidFill>
              </a:rPr>
              <a:t> </a:t>
            </a:r>
            <a:r>
              <a:rPr lang="en-US" sz="1400" b="1" i="1" dirty="0">
                <a:solidFill>
                  <a:srgbClr val="C00000"/>
                </a:solidFill>
              </a:rPr>
              <a:t>Damages</a:t>
            </a:r>
            <a:r>
              <a:rPr lang="en-US" sz="500" b="1" i="1" dirty="0">
                <a:solidFill>
                  <a:srgbClr val="C00000"/>
                </a:solidFill>
              </a:rPr>
              <a:t> </a:t>
            </a:r>
            <a:r>
              <a:rPr lang="en-US" sz="1400" b="1" i="1" dirty="0">
                <a:solidFill>
                  <a:srgbClr val="C00000"/>
                </a:solidFill>
              </a:rPr>
              <a:t>/</a:t>
            </a:r>
            <a:r>
              <a:rPr lang="en-US" sz="500" b="1" i="1" dirty="0">
                <a:solidFill>
                  <a:srgbClr val="C00000"/>
                </a:solidFill>
              </a:rPr>
              <a:t> </a:t>
            </a:r>
            <a:r>
              <a:rPr lang="en-US" sz="1400" b="1" i="1" dirty="0">
                <a:solidFill>
                  <a:srgbClr val="C00000"/>
                </a:solidFill>
              </a:rPr>
              <a:t>Attorneys Fees</a:t>
            </a:r>
          </a:p>
          <a:p>
            <a:pPr algn="just">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 </a:t>
            </a:r>
            <a:r>
              <a:rPr lang="en-US" sz="2800" b="1" dirty="0" err="1">
                <a:solidFill>
                  <a:srgbClr val="000066"/>
                </a:solidFill>
              </a:rPr>
              <a:t>Newburger</a:t>
            </a:r>
            <a:r>
              <a:rPr lang="en-US" sz="2800" b="1" dirty="0">
                <a:solidFill>
                  <a:srgbClr val="000066"/>
                </a:solidFill>
              </a:rPr>
              <a:t> v. </a:t>
            </a:r>
            <a:r>
              <a:rPr lang="en-US" sz="2800" b="1" dirty="0" err="1">
                <a:solidFill>
                  <a:srgbClr val="000066"/>
                </a:solidFill>
              </a:rPr>
              <a:t>Lubell</a:t>
            </a:r>
            <a:endParaRPr lang="en-US" sz="2800" b="1" dirty="0">
              <a:solidFill>
                <a:srgbClr val="000066"/>
              </a:solidFill>
            </a:endParaRPr>
          </a:p>
          <a:p>
            <a:pPr algn="ctr">
              <a:lnSpc>
                <a:spcPct val="90000"/>
              </a:lnSpc>
              <a:defRPr/>
            </a:pPr>
            <a:r>
              <a:rPr lang="en-US" sz="2400" b="1" i="1" dirty="0">
                <a:solidFill>
                  <a:srgbClr val="C00000"/>
                </a:solidFill>
              </a:rPr>
              <a:t>     </a:t>
            </a:r>
            <a:r>
              <a:rPr lang="en-US" b="1" i="1" dirty="0">
                <a:solidFill>
                  <a:srgbClr val="C00000"/>
                </a:solidFill>
              </a:rPr>
              <a:t>Necessity to Perform Contract to Avoid Breach</a:t>
            </a:r>
          </a:p>
          <a:p>
            <a:pPr algn="ctr">
              <a:lnSpc>
                <a:spcPct val="90000"/>
              </a:lnSpc>
              <a:defRPr/>
            </a:pPr>
            <a:endParaRPr lang="en-US" b="1" i="1" dirty="0">
              <a:solidFill>
                <a:srgbClr val="C00000"/>
              </a:solidFill>
            </a:endParaRPr>
          </a:p>
        </p:txBody>
      </p:sp>
    </p:spTree>
    <p:extLst>
      <p:ext uri="{BB962C8B-B14F-4D97-AF65-F5344CB8AC3E}">
        <p14:creationId xmlns:p14="http://schemas.microsoft.com/office/powerpoint/2010/main" val="3915495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Tonight We Will Speak About:</a:t>
            </a:r>
          </a:p>
          <a:p>
            <a:pPr>
              <a:lnSpc>
                <a:spcPct val="110000"/>
              </a:lnSpc>
              <a:defRPr/>
            </a:pPr>
            <a:endParaRPr lang="en-US" sz="600" b="1" dirty="0"/>
          </a:p>
          <a:p>
            <a:pPr>
              <a:lnSpc>
                <a:spcPct val="110000"/>
              </a:lnSpc>
              <a:defRPr/>
            </a:pPr>
            <a:r>
              <a:rPr lang="en-US" sz="3200" b="1" dirty="0">
                <a:solidFill>
                  <a:srgbClr val="008000"/>
                </a:solidFill>
              </a:rPr>
              <a:t>The Criminal Law</a:t>
            </a:r>
          </a:p>
          <a:p>
            <a:pPr>
              <a:lnSpc>
                <a:spcPct val="110000"/>
              </a:lnSpc>
              <a:buFont typeface="Arial" pitchFamily="34" charset="0"/>
              <a:buChar char="•"/>
              <a:defRPr/>
            </a:pPr>
            <a:r>
              <a:rPr lang="en-US" sz="2800" b="1" dirty="0">
                <a:solidFill>
                  <a:srgbClr val="002060"/>
                </a:solidFill>
              </a:rPr>
              <a:t> Structure and Purpose of Criminal Law</a:t>
            </a:r>
          </a:p>
          <a:p>
            <a:pPr algn="just">
              <a:lnSpc>
                <a:spcPct val="110000"/>
              </a:lnSpc>
              <a:defRPr/>
            </a:pPr>
            <a:r>
              <a:rPr lang="en-US" sz="1600" b="1" i="1" dirty="0">
                <a:solidFill>
                  <a:srgbClr val="C00000"/>
                </a:solidFill>
              </a:rPr>
              <a:t>Part One: Definitions / Substantive - Procedural / Purpose / Crimes /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Theories of Criminal Punishment</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Punishment Theories / Sentencing / Classification</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Common Law Felonies</a:t>
            </a:r>
          </a:p>
          <a:p>
            <a:pPr>
              <a:lnSpc>
                <a:spcPct val="110000"/>
              </a:lnSpc>
              <a:defRPr/>
            </a:pPr>
            <a:r>
              <a:rPr lang="en-US" b="1" i="1" dirty="0">
                <a:solidFill>
                  <a:srgbClr val="C00000"/>
                </a:solidFill>
              </a:rPr>
              <a:t> </a:t>
            </a:r>
            <a:r>
              <a:rPr lang="en-US" sz="1600" b="1" i="1" dirty="0">
                <a:solidFill>
                  <a:srgbClr val="C00000"/>
                </a:solidFill>
              </a:rPr>
              <a:t>Part Three: Common Law Felonies / Current Day Criminal Statutes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Regina v. Dudley and Stephens</a:t>
            </a:r>
          </a:p>
          <a:p>
            <a:pPr algn="ctr">
              <a:lnSpc>
                <a:spcPct val="110000"/>
              </a:lnSpc>
              <a:defRPr/>
            </a:pPr>
            <a:r>
              <a:rPr lang="en-US" sz="2400" b="1" i="1" dirty="0">
                <a:solidFill>
                  <a:srgbClr val="C00000"/>
                </a:solidFill>
              </a:rPr>
              <a:t>     </a:t>
            </a:r>
            <a:r>
              <a:rPr lang="en-US" b="1" i="1" dirty="0">
                <a:solidFill>
                  <a:srgbClr val="C00000"/>
                </a:solidFill>
              </a:rPr>
              <a:t>Necessity and </a:t>
            </a:r>
            <a:r>
              <a:rPr lang="en-US" b="1" i="1" dirty="0" err="1">
                <a:solidFill>
                  <a:srgbClr val="C00000"/>
                </a:solidFill>
              </a:rPr>
              <a:t>Mens</a:t>
            </a:r>
            <a:r>
              <a:rPr lang="en-US" b="1" i="1" dirty="0">
                <a:solidFill>
                  <a:srgbClr val="C00000"/>
                </a:solidFill>
              </a:rPr>
              <a:t> Rea</a:t>
            </a:r>
          </a:p>
        </p:txBody>
      </p:sp>
    </p:spTree>
    <p:extLst>
      <p:ext uri="{BB962C8B-B14F-4D97-AF65-F5344CB8AC3E}">
        <p14:creationId xmlns:p14="http://schemas.microsoft.com/office/powerpoint/2010/main" val="4101925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800" b="1" i="1" dirty="0">
                <a:solidFill>
                  <a:srgbClr val="006600"/>
                </a:solidFill>
              </a:rPr>
              <a:t>Generally</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r>
              <a:rPr lang="en-US" sz="4800" b="1" dirty="0">
                <a:solidFill>
                  <a:srgbClr val="C81204"/>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rPr>
              <a:t>The Criminal Law</a:t>
            </a:r>
          </a:p>
          <a:p>
            <a:pPr marL="342900" indent="-342900" algn="ctr">
              <a:lnSpc>
                <a:spcPct val="95000"/>
              </a:lnSpc>
              <a:spcBef>
                <a:spcPts val="0"/>
              </a:spcBef>
              <a:defRPr/>
            </a:pPr>
            <a:r>
              <a:rPr lang="en-US" sz="2800" b="1" i="1" dirty="0">
                <a:solidFill>
                  <a:srgbClr val="006600"/>
                </a:solidFill>
              </a:rPr>
              <a:t>Generally - Definitions</a:t>
            </a:r>
          </a:p>
          <a:p>
            <a:pPr marL="609600" indent="-609600">
              <a:spcBef>
                <a:spcPts val="0"/>
              </a:spcBef>
            </a:pPr>
            <a:endParaRPr lang="en-US" sz="1000" b="1" dirty="0">
              <a:solidFill>
                <a:srgbClr val="CC0000"/>
              </a:solidFill>
            </a:endParaRPr>
          </a:p>
          <a:p>
            <a:pPr marL="609600" indent="-609600">
              <a:spcBef>
                <a:spcPts val="0"/>
              </a:spcBef>
            </a:pPr>
            <a:r>
              <a:rPr lang="en-US" sz="2400" b="1" dirty="0">
                <a:solidFill>
                  <a:srgbClr val="CC0000"/>
                </a:solidFill>
              </a:rPr>
              <a:t>The Criminal Law:</a:t>
            </a:r>
          </a:p>
          <a:p>
            <a:pPr marL="609600" indent="-609600" algn="just">
              <a:spcBef>
                <a:spcPts val="0"/>
              </a:spcBef>
            </a:pPr>
            <a:endParaRPr lang="en-US" sz="300" b="1" dirty="0">
              <a:solidFill>
                <a:srgbClr val="0033CC"/>
              </a:solidFill>
            </a:endParaRPr>
          </a:p>
          <a:p>
            <a:pPr marL="457200" eaLnBrk="1" hangingPunct="1">
              <a:spcBef>
                <a:spcPts val="0"/>
              </a:spcBef>
            </a:pPr>
            <a:r>
              <a:rPr lang="en-US" altLang="en-US" sz="2000" b="1" dirty="0">
                <a:solidFill>
                  <a:srgbClr val="0033CC"/>
                </a:solidFill>
                <a:latin typeface="Arial" panose="020B0604020202020204" pitchFamily="34" charset="0"/>
                <a:cs typeface="Arial" panose="020B0604020202020204" pitchFamily="34" charset="0"/>
              </a:rPr>
              <a:t>Defined:</a:t>
            </a:r>
            <a:r>
              <a:rPr lang="en-US" altLang="en-US" sz="2800" b="1" dirty="0">
                <a:solidFill>
                  <a:srgbClr val="0033CC"/>
                </a:solidFill>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The body of law defining offenses</a:t>
            </a:r>
          </a:p>
          <a:p>
            <a:pPr marL="457200" eaLnBrk="1" hangingPunct="1">
              <a:spcBef>
                <a:spcPts val="0"/>
              </a:spcBef>
            </a:pPr>
            <a:r>
              <a:rPr lang="en-US" altLang="en-US" b="1" dirty="0">
                <a:latin typeface="Arial" panose="020B0604020202020204" pitchFamily="34" charset="0"/>
                <a:cs typeface="Arial" panose="020B0604020202020204" pitchFamily="34" charset="0"/>
              </a:rPr>
              <a:t>against the community at large, regulating</a:t>
            </a:r>
          </a:p>
          <a:p>
            <a:pPr marL="457200" eaLnBrk="1" hangingPunct="1">
              <a:spcBef>
                <a:spcPts val="0"/>
              </a:spcBef>
            </a:pPr>
            <a:r>
              <a:rPr lang="en-US" altLang="en-US" b="1" dirty="0">
                <a:latin typeface="Arial" panose="020B0604020202020204" pitchFamily="34" charset="0"/>
                <a:cs typeface="Arial" panose="020B0604020202020204" pitchFamily="34" charset="0"/>
              </a:rPr>
              <a:t>how suspects are investigated, charged and </a:t>
            </a:r>
          </a:p>
          <a:p>
            <a:pPr marL="457200" eaLnBrk="1" hangingPunct="1">
              <a:spcBef>
                <a:spcPts val="0"/>
              </a:spcBef>
            </a:pPr>
            <a:r>
              <a:rPr lang="en-US" altLang="en-US" b="1" dirty="0">
                <a:latin typeface="Arial" panose="020B0604020202020204" pitchFamily="34" charset="0"/>
                <a:cs typeface="Arial" panose="020B0604020202020204" pitchFamily="34" charset="0"/>
              </a:rPr>
              <a:t>tried, and establishing punishments for </a:t>
            </a:r>
          </a:p>
          <a:p>
            <a:pPr marL="457200" eaLnBrk="1" hangingPunct="1">
              <a:spcBef>
                <a:spcPts val="0"/>
              </a:spcBef>
            </a:pPr>
            <a:r>
              <a:rPr lang="en-US" altLang="en-US" b="1" dirty="0">
                <a:latin typeface="Arial" panose="020B0604020202020204" pitchFamily="34" charset="0"/>
                <a:cs typeface="Arial" panose="020B0604020202020204" pitchFamily="34" charset="0"/>
              </a:rPr>
              <a:t>convicted offenders.</a:t>
            </a:r>
          </a:p>
          <a:p>
            <a:pPr marL="609600" indent="-609600">
              <a:spcBef>
                <a:spcPts val="0"/>
              </a:spcBef>
            </a:pPr>
            <a:endParaRPr lang="en-US" sz="1000" b="1" dirty="0">
              <a:solidFill>
                <a:srgbClr val="CC0000"/>
              </a:solidFill>
            </a:endParaRPr>
          </a:p>
          <a:p>
            <a:pPr marL="609600" indent="-609600">
              <a:spcBef>
                <a:spcPts val="0"/>
              </a:spcBef>
            </a:pPr>
            <a:endParaRPr lang="en-US" sz="1000" b="1" dirty="0">
              <a:solidFill>
                <a:srgbClr val="CC0000"/>
              </a:solidFill>
            </a:endParaRPr>
          </a:p>
          <a:p>
            <a:pPr marL="609600" indent="-609600">
              <a:spcBef>
                <a:spcPts val="0"/>
              </a:spcBef>
            </a:pPr>
            <a:endParaRPr lang="en-US" sz="1000" b="1" dirty="0">
              <a:solidFill>
                <a:srgbClr val="CC0000"/>
              </a:solidFill>
            </a:endParaRPr>
          </a:p>
          <a:p>
            <a:pPr marL="609600" indent="-609600">
              <a:spcBef>
                <a:spcPts val="0"/>
              </a:spcBef>
            </a:pPr>
            <a:r>
              <a:rPr lang="en-US" sz="2400" b="1" dirty="0">
                <a:solidFill>
                  <a:srgbClr val="CC0000"/>
                </a:solidFill>
              </a:rPr>
              <a:t>The Criminal Justice System:</a:t>
            </a:r>
          </a:p>
          <a:p>
            <a:pPr marL="609600" indent="-609600" algn="just">
              <a:spcBef>
                <a:spcPts val="0"/>
              </a:spcBef>
            </a:pPr>
            <a:r>
              <a:rPr lang="en-US" sz="300" b="1" dirty="0">
                <a:solidFill>
                  <a:srgbClr val="0033CC"/>
                </a:solidFill>
              </a:rPr>
              <a:t>	</a:t>
            </a:r>
          </a:p>
          <a:p>
            <a:pPr marL="457200" eaLnBrk="1" hangingPunct="1">
              <a:spcBef>
                <a:spcPts val="0"/>
              </a:spcBef>
            </a:pPr>
            <a:r>
              <a:rPr lang="en-US" altLang="en-US" sz="2000" b="1" dirty="0">
                <a:solidFill>
                  <a:srgbClr val="0033CC"/>
                </a:solidFill>
                <a:latin typeface="Arial" panose="020B0604020202020204" pitchFamily="34" charset="0"/>
                <a:cs typeface="Arial" panose="020B0604020202020204" pitchFamily="34" charset="0"/>
              </a:rPr>
              <a:t>Defined:</a:t>
            </a:r>
            <a:r>
              <a:rPr lang="en-US" altLang="en-US" sz="2800" b="1" dirty="0">
                <a:solidFill>
                  <a:srgbClr val="0033CC"/>
                </a:solidFill>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The collective institutions through </a:t>
            </a:r>
          </a:p>
          <a:p>
            <a:pPr marL="457200" eaLnBrk="1" hangingPunct="1">
              <a:spcBef>
                <a:spcPts val="0"/>
              </a:spcBef>
            </a:pPr>
            <a:r>
              <a:rPr lang="en-US" altLang="en-US" b="1" dirty="0">
                <a:latin typeface="Arial" panose="020B0604020202020204" pitchFamily="34" charset="0"/>
                <a:cs typeface="Arial" panose="020B0604020202020204" pitchFamily="34" charset="0"/>
              </a:rPr>
              <a:t>which an accused offender passes until the</a:t>
            </a:r>
          </a:p>
          <a:p>
            <a:pPr marL="457200" eaLnBrk="1" hangingPunct="1">
              <a:spcBef>
                <a:spcPts val="0"/>
              </a:spcBef>
            </a:pPr>
            <a:r>
              <a:rPr lang="en-US" altLang="en-US" b="1" dirty="0">
                <a:latin typeface="Arial" panose="020B0604020202020204" pitchFamily="34" charset="0"/>
                <a:cs typeface="Arial" panose="020B0604020202020204" pitchFamily="34" charset="0"/>
              </a:rPr>
              <a:t>accusations have been disposed of or the </a:t>
            </a:r>
          </a:p>
          <a:p>
            <a:pPr marL="457200" eaLnBrk="1" hangingPunct="1">
              <a:spcBef>
                <a:spcPts val="0"/>
              </a:spcBef>
            </a:pPr>
            <a:r>
              <a:rPr lang="en-US" altLang="en-US" b="1" dirty="0">
                <a:latin typeface="Arial" panose="020B0604020202020204" pitchFamily="34" charset="0"/>
                <a:cs typeface="Arial" panose="020B0604020202020204" pitchFamily="34" charset="0"/>
              </a:rPr>
              <a:t>assessed punishment concluded.</a:t>
            </a:r>
          </a:p>
          <a:p>
            <a:pPr marL="457200" eaLnBrk="1" hangingPunct="1">
              <a:spcBef>
                <a:spcPts val="0"/>
              </a:spcBef>
            </a:pPr>
            <a:endParaRPr lang="en-US" altLang="en-US" b="1" dirty="0">
              <a:latin typeface="Arial" panose="020B0604020202020204" pitchFamily="34" charset="0"/>
              <a:cs typeface="Arial" panose="020B0604020202020204" pitchFamily="34" charset="0"/>
            </a:endParaRPr>
          </a:p>
          <a:p>
            <a:pPr marL="457200" eaLnBrk="1" hangingPunct="1"/>
            <a:endParaRPr lang="en-US" altLang="en-US" sz="500" dirty="0">
              <a:latin typeface="Arial" panose="020B0604020202020204" pitchFamily="34" charset="0"/>
              <a:cs typeface="Arial" panose="020B0604020202020204" pitchFamily="34" charset="0"/>
            </a:endParaRPr>
          </a:p>
          <a:p>
            <a:pPr eaLnBrk="1" hangingPunct="1"/>
            <a:r>
              <a:rPr lang="en-US" altLang="en-US" sz="2800" b="1" dirty="0">
                <a:solidFill>
                  <a:srgbClr val="0033CC"/>
                </a:solidFill>
                <a:latin typeface="Arial" panose="020B0604020202020204" pitchFamily="34" charset="0"/>
                <a:cs typeface="Arial" panose="020B0604020202020204" pitchFamily="34" charset="0"/>
              </a:rPr>
              <a:t>     </a:t>
            </a:r>
            <a:endParaRPr lang="en-US" sz="2400" b="1" i="1" dirty="0">
              <a:solidFill>
                <a:schemeClr val="tx2"/>
              </a:solidFill>
              <a:latin typeface="Arial" panose="020B0604020202020204" pitchFamily="34" charset="0"/>
              <a:cs typeface="Arial" panose="020B0604020202020204" pitchFamily="34" charset="0"/>
            </a:endParaRPr>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154737" y="2286000"/>
            <a:ext cx="2608263" cy="3276600"/>
          </a:xfrm>
          <a:prstGeom prst="rect">
            <a:avLst/>
          </a:prstGeom>
          <a:noFill/>
          <a:ln w="9525">
            <a:noFill/>
            <a:miter lim="800000"/>
            <a:headEnd/>
            <a:tailEnd/>
          </a:ln>
        </p:spPr>
      </p:pic>
    </p:spTree>
    <p:extLst>
      <p:ext uri="{BB962C8B-B14F-4D97-AF65-F5344CB8AC3E}">
        <p14:creationId xmlns:p14="http://schemas.microsoft.com/office/powerpoint/2010/main" val="302288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ctrTitle"/>
          </p:nvPr>
        </p:nvSpPr>
        <p:spPr>
          <a:xfrm>
            <a:off x="228600" y="990600"/>
            <a:ext cx="8763000" cy="5638800"/>
          </a:xfrm>
        </p:spPr>
        <p:txBody>
          <a:bodyPr anchor="t" anchorCtr="0"/>
          <a:lstStyle/>
          <a:p>
            <a:pPr algn="l" eaLnBrk="1" hangingPunct="1"/>
            <a:br>
              <a:rPr lang="en-US" sz="3200" b="1" dirty="0">
                <a:solidFill>
                  <a:srgbClr val="0033CC"/>
                </a:solidFill>
              </a:rPr>
            </a:br>
            <a:br>
              <a:rPr lang="en-US" sz="3200" b="1" dirty="0">
                <a:solidFill>
                  <a:srgbClr val="0033CC"/>
                </a:solidFill>
              </a:rPr>
            </a:br>
            <a:br>
              <a:rPr lang="en-US" sz="1000" b="1" dirty="0">
                <a:solidFill>
                  <a:srgbClr val="0033CC"/>
                </a:solidFill>
              </a:rPr>
            </a:br>
            <a:r>
              <a:rPr lang="en-US" sz="2400" b="1" dirty="0">
                <a:solidFill>
                  <a:srgbClr val="C81204"/>
                </a:solidFill>
              </a:rPr>
              <a:t>Criminal Law – What It Does</a:t>
            </a:r>
            <a:br>
              <a:rPr lang="en-US" sz="1200" dirty="0"/>
            </a:br>
            <a:br>
              <a:rPr lang="en-US" sz="1200" dirty="0"/>
            </a:br>
            <a:r>
              <a:rPr lang="en-US" sz="2000" dirty="0"/>
              <a:t>Criminal Law, is the branch of law </a:t>
            </a:r>
            <a:br>
              <a:rPr lang="en-US" sz="2000" dirty="0"/>
            </a:br>
            <a:r>
              <a:rPr lang="en-US" sz="2000" dirty="0"/>
              <a:t>that defines crimes, establishes punishments, </a:t>
            </a:r>
            <a:br>
              <a:rPr lang="en-US" sz="2000" dirty="0"/>
            </a:br>
            <a:r>
              <a:rPr lang="en-US" sz="2000" dirty="0"/>
              <a:t>and regulates the investigation and prosecution </a:t>
            </a:r>
            <a:br>
              <a:rPr lang="en-US" sz="2000" dirty="0"/>
            </a:br>
            <a:r>
              <a:rPr lang="en-US" sz="2000" dirty="0"/>
              <a:t>of people accused of committing crimes.  </a:t>
            </a:r>
            <a:br>
              <a:rPr lang="en-US" sz="2000" dirty="0"/>
            </a:br>
            <a:br>
              <a:rPr lang="en-US" sz="2000" dirty="0"/>
            </a:br>
            <a:r>
              <a:rPr lang="en-US" sz="2000" dirty="0"/>
              <a:t>Criminal law includes both substantive law, </a:t>
            </a:r>
            <a:br>
              <a:rPr lang="en-US" sz="2000" dirty="0"/>
            </a:br>
            <a:r>
              <a:rPr lang="en-US" sz="2000" dirty="0"/>
              <a:t>and criminal procedure.</a:t>
            </a:r>
            <a:br>
              <a:rPr lang="en-US" sz="2000" dirty="0"/>
            </a:br>
            <a:br>
              <a:rPr lang="en-US" sz="2000" dirty="0"/>
            </a:br>
            <a:r>
              <a:rPr lang="en-US" sz="2000" dirty="0"/>
              <a:t>Substantive Law is the actual crime</a:t>
            </a:r>
            <a:br>
              <a:rPr lang="en-US" sz="2000" dirty="0"/>
            </a:br>
            <a:r>
              <a:rPr lang="en-US" sz="2000" dirty="0"/>
              <a:t>and its definition under the penal law,</a:t>
            </a:r>
            <a:br>
              <a:rPr lang="en-US" sz="2000" dirty="0"/>
            </a:br>
            <a:r>
              <a:rPr lang="en-US" sz="2000" dirty="0"/>
              <a:t>whereas criminal procedure is the process and rules</a:t>
            </a:r>
            <a:br>
              <a:rPr lang="en-US" sz="2000" dirty="0"/>
            </a:br>
            <a:r>
              <a:rPr lang="en-US" sz="2000" dirty="0"/>
              <a:t>by which the crime is prosecuted and justice is administered.</a:t>
            </a:r>
            <a:br>
              <a:rPr lang="en-US" sz="1400" dirty="0"/>
            </a:br>
            <a:br>
              <a:rPr lang="en-US" sz="1400" dirty="0"/>
            </a:br>
            <a:br>
              <a:rPr lang="en-US" sz="1400" dirty="0"/>
            </a:br>
            <a:br>
              <a:rPr lang="en-US" sz="1400" dirty="0"/>
            </a:br>
            <a:endParaRPr lang="en-US" sz="1200" b="1" dirty="0">
              <a:solidFill>
                <a:schemeClr val="accent2"/>
              </a:solidFill>
            </a:endParaRPr>
          </a:p>
        </p:txBody>
      </p:sp>
      <p:sp>
        <p:nvSpPr>
          <p:cNvPr id="2" name="Rectangle 1"/>
          <p:cNvSpPr/>
          <p:nvPr/>
        </p:nvSpPr>
        <p:spPr>
          <a:xfrm>
            <a:off x="2133600" y="990600"/>
            <a:ext cx="4572000" cy="1027974"/>
          </a:xfrm>
          <a:prstGeom prst="rect">
            <a:avLst/>
          </a:prstGeom>
        </p:spPr>
        <p:txBody>
          <a:bodyPr>
            <a:spAutoFit/>
          </a:bodyPr>
          <a:lstStyle/>
          <a:p>
            <a:pPr marL="342900" indent="-342900" algn="ctr">
              <a:lnSpc>
                <a:spcPct val="95000"/>
              </a:lnSpc>
              <a:spcBef>
                <a:spcPts val="0"/>
              </a:spcBef>
              <a:defRPr/>
            </a:pPr>
            <a:r>
              <a:rPr lang="en-US" sz="3600" b="1" dirty="0">
                <a:solidFill>
                  <a:srgbClr val="0033CC"/>
                </a:solidFill>
              </a:rPr>
              <a:t>The Criminal Law</a:t>
            </a:r>
          </a:p>
          <a:p>
            <a:pPr marL="342900" indent="-342900" algn="ctr">
              <a:lnSpc>
                <a:spcPct val="95000"/>
              </a:lnSpc>
              <a:spcBef>
                <a:spcPts val="0"/>
              </a:spcBef>
              <a:defRPr/>
            </a:pPr>
            <a:r>
              <a:rPr lang="en-US" sz="2800" b="1" i="1" dirty="0">
                <a:solidFill>
                  <a:srgbClr val="006600"/>
                </a:solidFill>
              </a:rPr>
              <a:t>Generally - Definitions</a:t>
            </a:r>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154737" y="2286000"/>
            <a:ext cx="2608263" cy="3276600"/>
          </a:xfrm>
          <a:prstGeom prst="rect">
            <a:avLst/>
          </a:prstGeom>
          <a:noFill/>
          <a:ln w="9525">
            <a:noFill/>
            <a:miter lim="800000"/>
            <a:headEnd/>
            <a:tailEnd/>
          </a:ln>
        </p:spPr>
      </p:pic>
    </p:spTree>
    <p:extLst>
      <p:ext uri="{BB962C8B-B14F-4D97-AF65-F5344CB8AC3E}">
        <p14:creationId xmlns:p14="http://schemas.microsoft.com/office/powerpoint/2010/main" val="675078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The Criminal Law</a:t>
            </a:r>
          </a:p>
          <a:p>
            <a:pPr marL="342900" indent="-342900" algn="ctr">
              <a:lnSpc>
                <a:spcPct val="90000"/>
              </a:lnSpc>
              <a:spcBef>
                <a:spcPts val="0"/>
              </a:spcBef>
              <a:defRPr/>
            </a:pPr>
            <a:r>
              <a:rPr lang="en-US" sz="4000" b="1" i="1" dirty="0">
                <a:solidFill>
                  <a:srgbClr val="006600"/>
                </a:solidFill>
              </a:rPr>
              <a:t>Substantive Law and Procedure</a:t>
            </a:r>
          </a:p>
          <a:p>
            <a:pPr marL="342900" indent="-342900" algn="ctr">
              <a:lnSpc>
                <a:spcPct val="90000"/>
              </a:lnSpc>
              <a:spcBef>
                <a:spcPts val="0"/>
              </a:spcBef>
              <a:defRPr/>
            </a:pPr>
            <a:endParaRPr lang="en-US" sz="3000" b="1" i="1" dirty="0">
              <a:solidFill>
                <a:srgbClr val="006600"/>
              </a:solidFill>
            </a:endParaRP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31919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ctrTitle"/>
          </p:nvPr>
        </p:nvSpPr>
        <p:spPr>
          <a:xfrm>
            <a:off x="304800" y="914400"/>
            <a:ext cx="8534400" cy="5181600"/>
          </a:xfrm>
        </p:spPr>
        <p:txBody>
          <a:bodyPr anchor="t" anchorCtr="0"/>
          <a:lstStyle/>
          <a:p>
            <a:pPr marL="342900" indent="-342900" algn="l">
              <a:lnSpc>
                <a:spcPct val="95000"/>
              </a:lnSpc>
              <a:spcBef>
                <a:spcPts val="0"/>
              </a:spcBef>
              <a:defRPr/>
            </a:pPr>
            <a:r>
              <a:rPr lang="en-US" sz="3600" b="1" dirty="0">
                <a:solidFill>
                  <a:srgbClr val="0033CC"/>
                </a:solidFill>
              </a:rPr>
              <a:t>                  The Criminal Law</a:t>
            </a:r>
            <a:br>
              <a:rPr lang="en-US" sz="1800" b="1" dirty="0">
                <a:solidFill>
                  <a:srgbClr val="0033CC"/>
                </a:solidFill>
              </a:rPr>
            </a:br>
            <a:r>
              <a:rPr lang="en-US" sz="1800" b="1" dirty="0">
                <a:solidFill>
                  <a:srgbClr val="0033CC"/>
                </a:solidFill>
              </a:rPr>
              <a:t>                      </a:t>
            </a:r>
            <a:r>
              <a:rPr lang="en-US" sz="2800" b="1" i="1" dirty="0">
                <a:solidFill>
                  <a:srgbClr val="006600"/>
                </a:solidFill>
              </a:rPr>
              <a:t>Substantive Law and Procedure</a:t>
            </a:r>
            <a:br>
              <a:rPr lang="en-US" sz="1400" b="1" i="1" dirty="0">
                <a:solidFill>
                  <a:srgbClr val="006600"/>
                </a:solidFill>
              </a:rPr>
            </a:br>
            <a:br>
              <a:rPr lang="en-US" sz="1400" dirty="0"/>
            </a:br>
            <a:r>
              <a:rPr lang="en-US" sz="1800" b="1" dirty="0">
                <a:solidFill>
                  <a:srgbClr val="C00000"/>
                </a:solidFill>
              </a:rPr>
              <a:t>Substantive Criminal Law:</a:t>
            </a:r>
            <a:br>
              <a:rPr lang="en-US" sz="1800" b="1" dirty="0">
                <a:solidFill>
                  <a:srgbClr val="C00000"/>
                </a:solidFill>
              </a:rPr>
            </a:br>
            <a:br>
              <a:rPr lang="en-US" sz="700" dirty="0"/>
            </a:br>
            <a:r>
              <a:rPr lang="en-US" sz="1400" dirty="0"/>
              <a:t>Substantive criminal law defines crimes, the conduct that constitutes them, and the punishment that is proscribed for such conduct.</a:t>
            </a:r>
            <a:br>
              <a:rPr lang="en-US" sz="1400" dirty="0"/>
            </a:br>
            <a:br>
              <a:rPr lang="en-US" sz="700" dirty="0"/>
            </a:br>
            <a:r>
              <a:rPr lang="en-US" sz="1400" dirty="0"/>
              <a:t>Substantive criminal law defines crime and punishment.  </a:t>
            </a:r>
            <a:br>
              <a:rPr lang="en-US" sz="1400" dirty="0"/>
            </a:br>
            <a:br>
              <a:rPr lang="en-US" sz="700" dirty="0"/>
            </a:br>
            <a:r>
              <a:rPr lang="en-US" sz="1400" dirty="0"/>
              <a:t>For example, what act constitutes murder or what punishment a murderer should receive.</a:t>
            </a:r>
            <a:br>
              <a:rPr lang="en-US" sz="1400" dirty="0"/>
            </a:br>
            <a:br>
              <a:rPr lang="en-US" sz="700" dirty="0"/>
            </a:br>
            <a:r>
              <a:rPr lang="en-US" sz="1400" dirty="0"/>
              <a:t>In New York State, substantive criminal law is contained within the New York State Penal Law.   </a:t>
            </a:r>
            <a:br>
              <a:rPr lang="en-US" sz="1400" dirty="0"/>
            </a:br>
            <a:br>
              <a:rPr lang="en-US" sz="1400" dirty="0"/>
            </a:br>
            <a:r>
              <a:rPr lang="en-US" sz="1800" b="1" dirty="0">
                <a:solidFill>
                  <a:srgbClr val="C00000"/>
                </a:solidFill>
              </a:rPr>
              <a:t>Criminal Procedure:</a:t>
            </a:r>
            <a:br>
              <a:rPr lang="en-US" sz="1800" b="1" dirty="0">
                <a:solidFill>
                  <a:srgbClr val="C00000"/>
                </a:solidFill>
              </a:rPr>
            </a:br>
            <a:br>
              <a:rPr lang="en-US" sz="1100" dirty="0"/>
            </a:br>
            <a:r>
              <a:rPr lang="en-US" sz="1400" dirty="0"/>
              <a:t>Criminal Procedure establishes the procedures for the implementation and enforcement of substantive criminal law.</a:t>
            </a:r>
            <a:br>
              <a:rPr lang="en-US" sz="1400" dirty="0"/>
            </a:br>
            <a:br>
              <a:rPr lang="en-US" sz="700" dirty="0"/>
            </a:br>
            <a:r>
              <a:rPr lang="en-US" sz="1400" dirty="0"/>
              <a:t>Criminal procedure is concerned with the legal rules to be followed, and the steps taken,</a:t>
            </a:r>
            <a:br>
              <a:rPr lang="en-US" sz="1400" dirty="0"/>
            </a:br>
            <a:r>
              <a:rPr lang="en-US" sz="1400" dirty="0"/>
              <a:t>to investigate, apprehend, charge, prosecute, convict, and sentence to punishment </a:t>
            </a:r>
            <a:br>
              <a:rPr lang="en-US" sz="1400" dirty="0"/>
            </a:br>
            <a:r>
              <a:rPr lang="en-US" sz="1400" dirty="0"/>
              <a:t>individuals who violate substantive criminal law. </a:t>
            </a:r>
            <a:br>
              <a:rPr lang="en-US" sz="1400" dirty="0"/>
            </a:br>
            <a:br>
              <a:rPr lang="en-US" sz="700" dirty="0"/>
            </a:br>
            <a:r>
              <a:rPr lang="en-US" sz="1400" dirty="0"/>
              <a:t>For example, criminal procedure describes how a murder trial must be conducted.</a:t>
            </a:r>
            <a:br>
              <a:rPr lang="en-US" sz="1400" dirty="0"/>
            </a:br>
            <a:br>
              <a:rPr lang="en-US" sz="700" dirty="0"/>
            </a:br>
            <a:r>
              <a:rPr lang="en-US" sz="1400" dirty="0"/>
              <a:t>In New York State, procedural criminal law is contained within the New York Criminal Procedure Law.                                 </a:t>
            </a:r>
            <a:br>
              <a:rPr lang="en-US" sz="1400" dirty="0"/>
            </a:br>
            <a:br>
              <a:rPr lang="en-US" sz="1400" dirty="0"/>
            </a:br>
            <a:endParaRPr lang="en-US" sz="1200" b="1" dirty="0">
              <a:solidFill>
                <a:schemeClr val="accent2"/>
              </a:solidFill>
            </a:endParaRPr>
          </a:p>
        </p:txBody>
      </p:sp>
    </p:spTree>
    <p:extLst>
      <p:ext uri="{BB962C8B-B14F-4D97-AF65-F5344CB8AC3E}">
        <p14:creationId xmlns:p14="http://schemas.microsoft.com/office/powerpoint/2010/main" val="2359883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ctrTitle"/>
          </p:nvPr>
        </p:nvSpPr>
        <p:spPr>
          <a:xfrm>
            <a:off x="304800" y="838200"/>
            <a:ext cx="8686800" cy="5715000"/>
          </a:xfrm>
        </p:spPr>
        <p:txBody>
          <a:bodyPr/>
          <a:lstStyle/>
          <a:p>
            <a:pPr algn="l" eaLnBrk="1" hangingPunct="1">
              <a:lnSpc>
                <a:spcPct val="90000"/>
              </a:lnSpc>
              <a:defRPr/>
            </a:pPr>
            <a:r>
              <a:rPr lang="en-US" sz="3600" b="1" dirty="0">
                <a:solidFill>
                  <a:srgbClr val="0033CC"/>
                </a:solidFill>
              </a:rPr>
              <a:t>                  The Criminal Law</a:t>
            </a:r>
            <a:br>
              <a:rPr lang="en-US" sz="2000" b="1" dirty="0">
                <a:solidFill>
                  <a:srgbClr val="0033CC"/>
                </a:solidFill>
              </a:rPr>
            </a:br>
            <a:r>
              <a:rPr lang="en-US" sz="2000" b="1" dirty="0">
                <a:solidFill>
                  <a:srgbClr val="0033CC"/>
                </a:solidFill>
              </a:rPr>
              <a:t>                      </a:t>
            </a:r>
            <a:r>
              <a:rPr lang="en-US" sz="2800" b="1" i="1" dirty="0">
                <a:solidFill>
                  <a:srgbClr val="006600"/>
                </a:solidFill>
              </a:rPr>
              <a:t>Substantive Law and Procedure</a:t>
            </a:r>
            <a:br>
              <a:rPr lang="en-US" sz="1200" dirty="0"/>
            </a:br>
            <a:br>
              <a:rPr lang="en-US" sz="1200" dirty="0"/>
            </a:br>
            <a:r>
              <a:rPr lang="en-US" sz="1800" b="1" dirty="0">
                <a:solidFill>
                  <a:srgbClr val="C00000"/>
                </a:solidFill>
                <a:latin typeface="+mn-lt"/>
              </a:rPr>
              <a:t>The Criminal Law Is A Product of Common Law:</a:t>
            </a:r>
            <a:br>
              <a:rPr lang="en-US" sz="1200" dirty="0"/>
            </a:br>
            <a:br>
              <a:rPr lang="en-US" sz="700" dirty="0"/>
            </a:br>
            <a:r>
              <a:rPr lang="en-US" sz="1400" dirty="0"/>
              <a:t>Criminal law should be seen in the context of the common law system, which is found in countries such as England, Canada, and the United States.  </a:t>
            </a:r>
            <a:br>
              <a:rPr lang="en-US" sz="1400" dirty="0"/>
            </a:br>
            <a:br>
              <a:rPr lang="en-US" sz="700" dirty="0"/>
            </a:br>
            <a:r>
              <a:rPr lang="en-US" sz="1400" b="1" dirty="0">
                <a:solidFill>
                  <a:srgbClr val="0033CC"/>
                </a:solidFill>
              </a:rPr>
              <a:t>Common Law:</a:t>
            </a:r>
            <a:r>
              <a:rPr lang="en-US" sz="1400" dirty="0"/>
              <a:t> In the common law system, judges decide cases by referring to principles set forth in previous judicial decisions under the doctrine of stare decisis.  </a:t>
            </a:r>
            <a:br>
              <a:rPr lang="en-US" sz="1400" dirty="0"/>
            </a:br>
            <a:br>
              <a:rPr lang="en-US" sz="700" dirty="0"/>
            </a:br>
            <a:r>
              <a:rPr lang="en-US" sz="1400" b="1" dirty="0">
                <a:solidFill>
                  <a:srgbClr val="0033CC"/>
                </a:solidFill>
              </a:rPr>
              <a:t>Contrasted with Codified Law:</a:t>
            </a:r>
            <a:r>
              <a:rPr lang="en-US" sz="1400" dirty="0"/>
              <a:t> Common law systems are typically contrasted with Code based systems, which are found in most Western European countries, much of Latin America, Africa, and parts of Asia.  </a:t>
            </a:r>
            <a:br>
              <a:rPr lang="en-US" sz="1400" dirty="0"/>
            </a:br>
            <a:br>
              <a:rPr lang="en-US" sz="700" dirty="0"/>
            </a:br>
            <a:r>
              <a:rPr lang="en-US" sz="1400" dirty="0"/>
              <a:t>In these code based countries, law is derived from written Roman laws, where judges decide cases by referring to written statutes, promulgated by kings or enacted by legislatures or councils, and compiled in comprehensive code books.</a:t>
            </a:r>
            <a:br>
              <a:rPr lang="en-US" sz="1400" dirty="0"/>
            </a:br>
            <a:br>
              <a:rPr lang="en-US" sz="700" dirty="0"/>
            </a:br>
            <a:r>
              <a:rPr lang="en-US" sz="1400" b="1" dirty="0">
                <a:solidFill>
                  <a:srgbClr val="0033CC"/>
                </a:solidFill>
              </a:rPr>
              <a:t>Civil Law:</a:t>
            </a:r>
            <a:r>
              <a:rPr lang="en-US" sz="1400" dirty="0"/>
              <a:t> In legal systems based on common law, the criminal law is distinguished from what is known as civil law.  </a:t>
            </a:r>
            <a:br>
              <a:rPr lang="en-US" sz="1400" dirty="0"/>
            </a:br>
            <a:br>
              <a:rPr lang="en-US" sz="700" dirty="0"/>
            </a:br>
            <a:r>
              <a:rPr lang="en-US" sz="1400" b="1" dirty="0">
                <a:solidFill>
                  <a:srgbClr val="0033CC"/>
                </a:solidFill>
              </a:rPr>
              <a:t>American Criminal Law Statutes Are Codifications of Common Law: </a:t>
            </a:r>
            <a:r>
              <a:rPr lang="en-US" sz="1400" dirty="0"/>
              <a:t>In America, our criminal statutes are codified holdings of common law.  Most of the crimes contained under state and federal law, were recognized long ago, as criminal conduct  through case decision.  So too are defenses and punishments.  </a:t>
            </a:r>
            <a:br>
              <a:rPr lang="en-US" sz="1400" dirty="0"/>
            </a:br>
            <a:br>
              <a:rPr lang="en-US" sz="700" dirty="0"/>
            </a:br>
            <a:r>
              <a:rPr lang="en-US" sz="1400" b="1" dirty="0">
                <a:solidFill>
                  <a:srgbClr val="0033CC"/>
                </a:solidFill>
              </a:rPr>
              <a:t>The Criminal Law and Property Law:</a:t>
            </a:r>
            <a:r>
              <a:rPr lang="en-US" sz="1400" dirty="0"/>
              <a:t>  The criminal law, like property law, is a fundamental legal area with common justifications and antecedents.</a:t>
            </a:r>
            <a:br>
              <a:rPr lang="en-US" sz="1400" dirty="0"/>
            </a:br>
            <a:br>
              <a:rPr lang="en-US" sz="700" dirty="0"/>
            </a:br>
            <a:r>
              <a:rPr lang="en-US" sz="1400" dirty="0"/>
              <a:t>The inherent nature of property rights, and its value to our society, has driven much of the criminal law.</a:t>
            </a:r>
            <a:endParaRPr lang="en-US" sz="1200" b="1" dirty="0">
              <a:solidFill>
                <a:schemeClr val="accent2"/>
              </a:solidFill>
            </a:endParaRPr>
          </a:p>
        </p:txBody>
      </p:sp>
    </p:spTree>
    <p:extLst>
      <p:ext uri="{BB962C8B-B14F-4D97-AF65-F5344CB8AC3E}">
        <p14:creationId xmlns:p14="http://schemas.microsoft.com/office/powerpoint/2010/main" val="282229543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9125</TotalTime>
  <Words>1340</Words>
  <Application>Microsoft Office PowerPoint</Application>
  <PresentationFormat>On-screen Show (4:3)</PresentationFormat>
  <Paragraphs>108</Paragraphs>
  <Slides>14</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   Criminal Law – What It Does  Criminal Law, is the branch of law  that defines crimes, establishes punishments,  and regulates the investigation and prosecution  of people accused of committing crimes.    Criminal law includes both substantive law,  and criminal procedure.  Substantive Law is the actual crime and its definition under the penal law, whereas criminal procedure is the process and rules by which the crime is prosecuted and justice is administered.    </vt:lpstr>
      <vt:lpstr>PowerPoint Presentation</vt:lpstr>
      <vt:lpstr>                  The Criminal Law                       Substantive Law and Procedure  Substantive Criminal Law:  Substantive criminal law defines crimes, the conduct that constitutes them, and the punishment that is proscribed for such conduct.  Substantive criminal law defines crime and punishment.    For example, what act constitutes murder or what punishment a murderer should receive.  In New York State, substantive criminal law is contained within the New York State Penal Law.     Criminal Procedure:  Criminal Procedure establishes the procedures for the implementation and enforcement of substantive criminal law.  Criminal procedure is concerned with the legal rules to be followed, and the steps taken, to investigate, apprehend, charge, prosecute, convict, and sentence to punishment  individuals who violate substantive criminal law.   For example, criminal procedure describes how a murder trial must be conducted.  In New York State, procedural criminal law is contained within the New York Criminal Procedure Law.                                   </vt:lpstr>
      <vt:lpstr>                  The Criminal Law                       Substantive Law and Procedure  The Criminal Law Is A Product of Common Law:  Criminal law should be seen in the context of the common law system, which is found in countries such as England, Canada, and the United States.    Common Law: In the common law system, judges decide cases by referring to principles set forth in previous judicial decisions under the doctrine of stare decisis.    Contrasted with Codified Law: Common law systems are typically contrasted with Code based systems, which are found in most Western European countries, much of Latin America, Africa, and parts of Asia.    In these code based countries, law is derived from written Roman laws, where judges decide cases by referring to written statutes, promulgated by kings or enacted by legislatures or councils, and compiled in comprehensive code books.  Civil Law: In legal systems based on common law, the criminal law is distinguished from what is known as civil law.    American Criminal Law Statutes Are Codifications of Common Law: In America, our criminal statutes are codified holdings of common law.  Most of the crimes contained under state and federal law, were recognized long ago, as criminal conduct  through case decision.  So too are defenses and punishments.    The Criminal Law and Property Law:  The criminal law, like property law, is a fundamental legal area with common justifications and antecedents.  The inherent nature of property rights, and its value to our society, has driven much of the criminal law.</vt:lpstr>
      <vt:lpstr>PowerPoint Presentation</vt:lpstr>
      <vt:lpstr>              The Criminal Law               Generally - Definitions  Purpose of Criminal Law  The Criminal law seeks to protect the public from harm by:   1. Inflicting punishment on those who have already done harm and   2. Threatening with punishment those who are tempted to do harm.   The harm that criminal law aims to prevent varies.  Such includes:  ● Physical harm, death, or bodily injury to human beings;   ● The loss of or damage to property;   ● Immorality;   ● Danger to the government or its institutions;   ● Disturbance of the public peace and order; or   ● Injury to the public health.   Conduct that threatens to cause, but has not yet caused,  a harmful result, may also be enough to constitute a crime.   Thus, criminal law often strives to avoid harm by forbidding conduct  that may lead to harmful results.</vt:lpstr>
      <vt:lpstr>PowerPoint Presentation</vt:lpstr>
      <vt:lpstr>                  The Criminal Law                        Crimes and Torts  Criminal Law and Civil Law (Torts):  Both the criminal law and civil law in the common law system seek to respond to harmful acts committed by individuals.   Different Responses:  Each type of law, however, provides different responses.    Civil Lawsuits: A person who is injured by the action of another may bring a civil  lawsuit against the person who caused the harm.    If the victim prevails, the civil law generally provides that the person who caused the  injury must pay money damages to compensate for the harm suffered.    Criminal Prosecutions: Under the criminal law, a person who acts in a way that is  considered harmful to society in general may be prosecuted by the government in a  criminal case.    If the individual is convicted (found guilty) of the crime, he or she will be punished   under criminal law by either a fine, imprisonment, or death.   Many Crimes Are Also Torts: In many cases, a person’s wrongful and harmful act can invoke both criminal and civil law responses.    As a result, most crimes also contain a civil remedy, known as a tort.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454</cp:revision>
  <cp:lastPrinted>2020-10-09T16:58:27Z</cp:lastPrinted>
  <dcterms:created xsi:type="dcterms:W3CDTF">2007-08-27T19:04:39Z</dcterms:created>
  <dcterms:modified xsi:type="dcterms:W3CDTF">2021-03-03T11:19:32Z</dcterms:modified>
</cp:coreProperties>
</file>