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409" r:id="rId2"/>
    <p:sldId id="599" r:id="rId3"/>
    <p:sldId id="600" r:id="rId4"/>
    <p:sldId id="594" r:id="rId5"/>
    <p:sldId id="595" r:id="rId6"/>
    <p:sldId id="596" r:id="rId7"/>
    <p:sldId id="597" r:id="rId8"/>
    <p:sldId id="575" r:id="rId9"/>
    <p:sldId id="576" r:id="rId10"/>
    <p:sldId id="577" r:id="rId11"/>
    <p:sldId id="578" r:id="rId12"/>
    <p:sldId id="579" r:id="rId13"/>
    <p:sldId id="580" r:id="rId14"/>
    <p:sldId id="581" r:id="rId15"/>
    <p:sldId id="598" r:id="rId16"/>
    <p:sldId id="582" r:id="rId17"/>
    <p:sldId id="439" r:id="rId18"/>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C81204"/>
    <a:srgbClr val="006666"/>
    <a:srgbClr val="800000"/>
    <a:srgbClr val="006600"/>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E3AACF-92F2-46FF-B0D6-D224E0023BB8}" v="1" dt="2021-03-03T11:19:55.4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ABE3AACF-92F2-46FF-B0D6-D224E0023BB8}"/>
    <pc:docChg chg="addSld delSld modSld">
      <pc:chgData name="Robert Farley" userId="1b2cfada0102257f" providerId="LiveId" clId="{ABE3AACF-92F2-46FF-B0D6-D224E0023BB8}" dt="2021-03-03T11:19:59.328" v="1" actId="47"/>
      <pc:docMkLst>
        <pc:docMk/>
      </pc:docMkLst>
      <pc:sldChg chg="del">
        <pc:chgData name="Robert Farley" userId="1b2cfada0102257f" providerId="LiveId" clId="{ABE3AACF-92F2-46FF-B0D6-D224E0023BB8}" dt="2021-03-03T11:19:59.328" v="1" actId="47"/>
        <pc:sldMkLst>
          <pc:docMk/>
          <pc:sldMk cId="1460086135" sldId="524"/>
        </pc:sldMkLst>
      </pc:sldChg>
      <pc:sldChg chg="add">
        <pc:chgData name="Robert Farley" userId="1b2cfada0102257f" providerId="LiveId" clId="{ABE3AACF-92F2-46FF-B0D6-D224E0023BB8}" dt="2021-03-03T11:19:55.435" v="0"/>
        <pc:sldMkLst>
          <pc:docMk/>
          <pc:sldMk cId="3034159171" sldId="60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3/3/2021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3/3/2021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779274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6CFD6C4F-4747-4F42-A353-A5B4F606A4BE}" type="slidenum">
              <a:rPr lang="en-US" smtClean="0"/>
              <a:pPr/>
              <a:t>13</a:t>
            </a:fld>
            <a:endParaRPr 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022577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B6228AED-721A-45BC-9E1F-4D510B0DEF22}" type="slidenum">
              <a:rPr lang="en-US" smtClean="0"/>
              <a:pPr/>
              <a:t>14</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5571852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15</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030375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F37A2096-B60A-42CA-B70F-438B6476360C}" type="slidenum">
              <a:rPr lang="en-US" smtClean="0"/>
              <a:pPr/>
              <a:t>16</a:t>
            </a:fld>
            <a:endParaRPr 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752742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553479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864F87F6-4967-419B-B746-BCCB5AF911A0}" type="slidenum">
              <a:rPr lang="en-US" smtClean="0"/>
              <a:pPr/>
              <a:t>6</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561419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742693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22C2838F-154E-40CD-BFDE-BD38FECD4B3B}" type="slidenum">
              <a:rPr lang="en-US" smtClean="0"/>
              <a:pPr/>
              <a:t>8</a:t>
            </a:fld>
            <a:endParaRPr 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32474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431CFCBC-C7EF-4F2C-AAB8-0A56137AEBB9}" type="slidenum">
              <a:rPr lang="en-US" smtClean="0"/>
              <a:pPr/>
              <a:t>9</a:t>
            </a:fld>
            <a:endParaRPr 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88113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5D924580-A544-45A3-BD60-F6A42569E6BB}" type="slidenum">
              <a:rPr lang="en-US" smtClean="0"/>
              <a:pPr/>
              <a:t>10</a:t>
            </a:fld>
            <a:endParaRPr 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294098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A6572CA2-430A-4A09-B7CA-D97761F3223D}" type="slidenum">
              <a:rPr lang="en-US" smtClean="0"/>
              <a:pPr/>
              <a:t>11</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8209754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0A0F359A-D3AD-4C96-9BFD-65D04D1E7558}" type="slidenum">
              <a:rPr lang="en-US" smtClean="0"/>
              <a:pPr/>
              <a:t>12</a:t>
            </a:fld>
            <a:endParaRPr 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8846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1524001" y="5334000"/>
            <a:ext cx="64770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Ten B:</a:t>
            </a:r>
          </a:p>
          <a:p>
            <a:pPr marL="342889" indent="-342889" algn="ctr">
              <a:spcBef>
                <a:spcPct val="20000"/>
              </a:spcBef>
              <a:defRPr/>
            </a:pPr>
            <a:r>
              <a:rPr lang="en-US" sz="3200" b="1" kern="0" dirty="0">
                <a:solidFill>
                  <a:srgbClr val="FFFF00"/>
                </a:solidFill>
                <a:latin typeface="+mn-lt"/>
              </a:rPr>
              <a:t>The Criminal Law – Punishment </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304800"/>
            <a:ext cx="3025146" cy="6385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381000" y="914400"/>
            <a:ext cx="8382000" cy="4800600"/>
          </a:xfrm>
        </p:spPr>
        <p:txBody>
          <a:bodyPr anchor="t" anchorCtr="0"/>
          <a:lstStyle/>
          <a:p>
            <a:pPr algn="l" eaLnBrk="1" hangingPunct="1">
              <a:lnSpc>
                <a:spcPct val="85000"/>
              </a:lnSpc>
            </a:pPr>
            <a:r>
              <a:rPr lang="en-US" sz="3600" b="1" dirty="0">
                <a:solidFill>
                  <a:srgbClr val="0033CC"/>
                </a:solidFill>
              </a:rPr>
              <a:t>	          The Criminal Law</a:t>
            </a:r>
            <a:br>
              <a:rPr lang="en-US" b="1" dirty="0">
                <a:solidFill>
                  <a:srgbClr val="0033CC"/>
                </a:solidFill>
              </a:rPr>
            </a:br>
            <a:r>
              <a:rPr lang="en-US" sz="3600" b="1" dirty="0">
                <a:solidFill>
                  <a:srgbClr val="0033CC"/>
                </a:solidFill>
              </a:rPr>
              <a:t>           </a:t>
            </a:r>
            <a:r>
              <a:rPr lang="en-US" sz="2800" b="1" i="1" dirty="0">
                <a:solidFill>
                  <a:srgbClr val="006600"/>
                </a:solidFill>
              </a:rPr>
              <a:t>Theories of Criminal Punishment</a:t>
            </a:r>
            <a:br>
              <a:rPr lang="en-US" sz="1100" dirty="0"/>
            </a:br>
            <a:br>
              <a:rPr lang="en-US" sz="1100" dirty="0"/>
            </a:br>
            <a:r>
              <a:rPr lang="en-US" sz="2800" b="1" dirty="0">
                <a:solidFill>
                  <a:srgbClr val="C00000"/>
                </a:solidFill>
                <a:cs typeface="Arial" charset="0"/>
              </a:rPr>
              <a:t>B. Deterrence</a:t>
            </a:r>
            <a:br>
              <a:rPr lang="en-US" sz="1200" dirty="0"/>
            </a:br>
            <a:br>
              <a:rPr lang="en-US" sz="1200" dirty="0"/>
            </a:br>
            <a:r>
              <a:rPr lang="en-US" sz="2000" b="1" dirty="0">
                <a:solidFill>
                  <a:srgbClr val="0033CC"/>
                </a:solidFill>
                <a:cs typeface="Arial" charset="0"/>
              </a:rPr>
              <a:t>Theory of Deterrence:</a:t>
            </a:r>
            <a:br>
              <a:rPr lang="en-US" sz="2000" b="1" dirty="0">
                <a:solidFill>
                  <a:srgbClr val="0033CC"/>
                </a:solidFill>
                <a:cs typeface="Arial" charset="0"/>
              </a:rPr>
            </a:br>
            <a:r>
              <a:rPr lang="en-US" sz="2000" dirty="0">
                <a:cs typeface="Arial" charset="0"/>
              </a:rPr>
              <a:t>Those who support the deterrence theory believe that if punishment is imposed upon a person who has committed a crime, the punishment so imposed will dissuade the offender (and others) from repeating the crime. </a:t>
            </a:r>
            <a:br>
              <a:rPr lang="en-US" sz="2000" dirty="0">
                <a:cs typeface="Arial" charset="0"/>
              </a:rPr>
            </a:br>
            <a:br>
              <a:rPr lang="en-US" sz="700" dirty="0">
                <a:cs typeface="Arial" charset="0"/>
              </a:rPr>
            </a:br>
            <a:r>
              <a:rPr lang="en-US" sz="2000" b="1" dirty="0">
                <a:solidFill>
                  <a:srgbClr val="0033CC"/>
                </a:solidFill>
                <a:cs typeface="Arial" charset="0"/>
              </a:rPr>
              <a:t>Specific Deterrence:</a:t>
            </a:r>
            <a:r>
              <a:rPr lang="en-US" sz="2000" dirty="0">
                <a:cs typeface="Arial" charset="0"/>
              </a:rPr>
              <a:t> </a:t>
            </a:r>
            <a:br>
              <a:rPr lang="en-US" sz="2000" dirty="0">
                <a:cs typeface="Arial" charset="0"/>
              </a:rPr>
            </a:br>
            <a:r>
              <a:rPr lang="en-US" sz="2000" dirty="0">
                <a:cs typeface="Arial" charset="0"/>
              </a:rPr>
              <a:t>When the deterrence relates to the specific offender who committed the crime, it is known as </a:t>
            </a:r>
            <a:r>
              <a:rPr lang="en-US" sz="2000" i="1" dirty="0">
                <a:cs typeface="Arial" charset="0"/>
              </a:rPr>
              <a:t>specific deterrence</a:t>
            </a:r>
            <a:r>
              <a:rPr lang="en-US" sz="2000" dirty="0">
                <a:cs typeface="Arial" charset="0"/>
              </a:rPr>
              <a:t>, because the punishment will assure that such specific offender cannot re-commit the crime while incarcerated.  </a:t>
            </a:r>
            <a:br>
              <a:rPr lang="en-US" sz="2000" dirty="0">
                <a:cs typeface="Arial" charset="0"/>
              </a:rPr>
            </a:br>
            <a:br>
              <a:rPr lang="en-US" sz="700" dirty="0">
                <a:cs typeface="Arial" charset="0"/>
              </a:rPr>
            </a:br>
            <a:r>
              <a:rPr lang="en-US" sz="2000" b="1" dirty="0">
                <a:solidFill>
                  <a:srgbClr val="0033CC"/>
                </a:solidFill>
                <a:cs typeface="Arial" charset="0"/>
              </a:rPr>
              <a:t>General Deterrence:</a:t>
            </a:r>
            <a:r>
              <a:rPr lang="en-US" sz="2000" dirty="0">
                <a:cs typeface="Arial" charset="0"/>
              </a:rPr>
              <a:t> </a:t>
            </a:r>
            <a:br>
              <a:rPr lang="en-US" sz="2000" dirty="0">
                <a:cs typeface="Arial" charset="0"/>
              </a:rPr>
            </a:br>
            <a:r>
              <a:rPr lang="en-US" sz="2000" dirty="0">
                <a:cs typeface="Arial" charset="0"/>
              </a:rPr>
              <a:t>Describes the effect that punishment has on others, by serving as a public example or threat to all people, other than the initial offender, of what will take place if such a crime is committed, thereby deterring others from committing similar crimes. </a:t>
            </a:r>
          </a:p>
        </p:txBody>
      </p:sp>
    </p:spTree>
    <p:extLst>
      <p:ext uri="{BB962C8B-B14F-4D97-AF65-F5344CB8AC3E}">
        <p14:creationId xmlns:p14="http://schemas.microsoft.com/office/powerpoint/2010/main" val="1436312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a:xfrm>
            <a:off x="381000" y="990600"/>
            <a:ext cx="8458200" cy="3657600"/>
          </a:xfrm>
        </p:spPr>
        <p:txBody>
          <a:bodyPr anchor="t" anchorCtr="0"/>
          <a:lstStyle/>
          <a:p>
            <a:pPr algn="l" eaLnBrk="1" hangingPunct="1">
              <a:lnSpc>
                <a:spcPct val="85000"/>
              </a:lnSpc>
            </a:pPr>
            <a:r>
              <a:rPr lang="en-US" sz="3600" b="1" dirty="0">
                <a:solidFill>
                  <a:srgbClr val="0033CC"/>
                </a:solidFill>
              </a:rPr>
              <a:t>                 The Criminal Law</a:t>
            </a:r>
            <a:br>
              <a:rPr lang="en-US" sz="2800" b="1" dirty="0">
                <a:solidFill>
                  <a:srgbClr val="0033CC"/>
                </a:solidFill>
              </a:rPr>
            </a:br>
            <a:r>
              <a:rPr lang="en-US" sz="2800" b="1" dirty="0">
                <a:solidFill>
                  <a:srgbClr val="0033CC"/>
                </a:solidFill>
              </a:rPr>
              <a:t>              </a:t>
            </a:r>
            <a:r>
              <a:rPr lang="en-US" sz="2800" b="1" i="1" dirty="0">
                <a:solidFill>
                  <a:srgbClr val="006600"/>
                </a:solidFill>
              </a:rPr>
              <a:t>Theories of Criminal Punishment</a:t>
            </a:r>
            <a:br>
              <a:rPr lang="en-US" sz="1400" dirty="0"/>
            </a:br>
            <a:br>
              <a:rPr lang="en-US" sz="1400" dirty="0"/>
            </a:br>
            <a:r>
              <a:rPr lang="en-US" sz="2800" b="1" dirty="0">
                <a:solidFill>
                  <a:srgbClr val="C00000"/>
                </a:solidFill>
                <a:cs typeface="Arial" charset="0"/>
              </a:rPr>
              <a:t>C. Restraint</a:t>
            </a:r>
            <a:br>
              <a:rPr lang="en-US" sz="1600" dirty="0"/>
            </a:br>
            <a:br>
              <a:rPr lang="en-US" sz="1600" dirty="0"/>
            </a:br>
            <a:r>
              <a:rPr lang="en-US" sz="2000" b="1" dirty="0">
                <a:solidFill>
                  <a:srgbClr val="0033CC"/>
                </a:solidFill>
                <a:cs typeface="Arial" charset="0"/>
              </a:rPr>
              <a:t>Theory of Restraint:</a:t>
            </a:r>
            <a:br>
              <a:rPr lang="en-US" sz="2800" b="1" dirty="0">
                <a:solidFill>
                  <a:srgbClr val="0033CC"/>
                </a:solidFill>
                <a:cs typeface="Arial" charset="0"/>
              </a:rPr>
            </a:br>
            <a:r>
              <a:rPr lang="en-US" sz="2000" dirty="0"/>
              <a:t>Some believe that an important the goal of punishment should be restraint. </a:t>
            </a:r>
            <a:br>
              <a:rPr lang="en-US" sz="2000" dirty="0"/>
            </a:br>
            <a:br>
              <a:rPr lang="en-US" sz="2000" dirty="0"/>
            </a:br>
            <a:r>
              <a:rPr lang="en-US" sz="2000" b="1" dirty="0">
                <a:solidFill>
                  <a:srgbClr val="0033CC"/>
                </a:solidFill>
              </a:rPr>
              <a:t>What is Restraint:</a:t>
            </a:r>
            <a:br>
              <a:rPr lang="en-US" sz="2000" dirty="0"/>
            </a:br>
            <a:r>
              <a:rPr lang="en-US" sz="2000" dirty="0"/>
              <a:t>If a criminal is confined, executed, or otherwise incapacitated, </a:t>
            </a:r>
            <a:br>
              <a:rPr lang="en-US" sz="2000" dirty="0"/>
            </a:br>
            <a:r>
              <a:rPr lang="en-US" sz="2000" dirty="0"/>
              <a:t>their punishment will deny the criminal the ability or opportunity </a:t>
            </a:r>
            <a:br>
              <a:rPr lang="en-US" sz="2000" dirty="0"/>
            </a:br>
            <a:r>
              <a:rPr lang="en-US" sz="2000" dirty="0"/>
              <a:t>to commit further crimes that harm society (specific deterrence).</a:t>
            </a:r>
            <a:br>
              <a:rPr lang="en-US" sz="2000" dirty="0"/>
            </a:br>
            <a:br>
              <a:rPr lang="en-US" sz="2000" dirty="0"/>
            </a:br>
            <a:br>
              <a:rPr lang="en-US" sz="2000" dirty="0"/>
            </a:br>
            <a:br>
              <a:rPr lang="en-US" sz="2000" dirty="0"/>
            </a:br>
            <a:br>
              <a:rPr lang="en-US" sz="2000" dirty="0"/>
            </a:br>
            <a:endParaRPr lang="en-US" sz="2000" dirty="0"/>
          </a:p>
        </p:txBody>
      </p:sp>
      <p:sp>
        <p:nvSpPr>
          <p:cNvPr id="4" name="Slide Number Placeholder 3"/>
          <p:cNvSpPr>
            <a:spLocks noGrp="1"/>
          </p:cNvSpPr>
          <p:nvPr>
            <p:ph type="sldNum" sz="quarter" idx="12"/>
          </p:nvPr>
        </p:nvSpPr>
        <p:spPr/>
        <p:txBody>
          <a:bodyPr/>
          <a:lstStyle/>
          <a:p>
            <a:pPr>
              <a:defRPr/>
            </a:pPr>
            <a:fld id="{DD869DA2-F5E6-4648-A53F-9EEDE8975B9F}" type="slidenum">
              <a:rPr lang="en-US" smtClean="0"/>
              <a:pPr>
                <a:defRPr/>
              </a:pPr>
              <a:t>11</a:t>
            </a:fld>
            <a:endParaRPr lang="en-US"/>
          </a:p>
        </p:txBody>
      </p:sp>
    </p:spTree>
    <p:extLst>
      <p:ext uri="{BB962C8B-B14F-4D97-AF65-F5344CB8AC3E}">
        <p14:creationId xmlns:p14="http://schemas.microsoft.com/office/powerpoint/2010/main" val="3472754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381000" y="990600"/>
            <a:ext cx="8458200" cy="4953000"/>
          </a:xfrm>
        </p:spPr>
        <p:txBody>
          <a:bodyPr wrap="none" anchor="t" anchorCtr="0"/>
          <a:lstStyle/>
          <a:p>
            <a:pPr algn="l" eaLnBrk="1" hangingPunct="1">
              <a:lnSpc>
                <a:spcPct val="85000"/>
              </a:lnSpc>
            </a:pPr>
            <a:r>
              <a:rPr lang="en-US" sz="4000" b="1" dirty="0">
                <a:solidFill>
                  <a:srgbClr val="0033CC"/>
                </a:solidFill>
              </a:rPr>
              <a:t>              The Criminal Law</a:t>
            </a:r>
            <a:br>
              <a:rPr lang="en-US" sz="3200" b="1" dirty="0">
                <a:solidFill>
                  <a:srgbClr val="0033CC"/>
                </a:solidFill>
              </a:rPr>
            </a:br>
            <a:r>
              <a:rPr lang="en-US" sz="3200" b="1" dirty="0">
                <a:solidFill>
                  <a:srgbClr val="0033CC"/>
                </a:solidFill>
              </a:rPr>
              <a:t>         </a:t>
            </a:r>
            <a:r>
              <a:rPr lang="en-US" sz="3200" b="1" i="1" dirty="0">
                <a:solidFill>
                  <a:srgbClr val="006600"/>
                </a:solidFill>
              </a:rPr>
              <a:t>Theories of Criminal Punishment</a:t>
            </a:r>
            <a:br>
              <a:rPr lang="en-US" sz="3200" b="1" i="1" dirty="0">
                <a:solidFill>
                  <a:srgbClr val="006600"/>
                </a:solidFill>
              </a:rPr>
            </a:br>
            <a:br>
              <a:rPr lang="en-US" sz="1200" dirty="0"/>
            </a:br>
            <a:r>
              <a:rPr lang="en-US" sz="2800" b="1" dirty="0">
                <a:solidFill>
                  <a:srgbClr val="C00000"/>
                </a:solidFill>
              </a:rPr>
              <a:t>D. Rehabilitation</a:t>
            </a:r>
            <a:br>
              <a:rPr lang="en-US" sz="1200" dirty="0"/>
            </a:br>
            <a:br>
              <a:rPr lang="en-US" sz="1200" dirty="0"/>
            </a:br>
            <a:r>
              <a:rPr lang="en-US" sz="1800" b="1" dirty="0">
                <a:solidFill>
                  <a:srgbClr val="0033CC"/>
                </a:solidFill>
              </a:rPr>
              <a:t>Theory of Rehabilitation: </a:t>
            </a:r>
            <a:br>
              <a:rPr lang="en-US" sz="1800" b="1" dirty="0">
                <a:solidFill>
                  <a:srgbClr val="0033CC"/>
                </a:solidFill>
              </a:rPr>
            </a:br>
            <a:r>
              <a:rPr lang="en-US" sz="1800" dirty="0"/>
              <a:t>Another possible goal of criminal punishment is rehabilitation of the offender. </a:t>
            </a:r>
            <a:br>
              <a:rPr lang="en-US" sz="1800" dirty="0"/>
            </a:br>
            <a:r>
              <a:rPr lang="en-US" sz="1800" dirty="0"/>
              <a:t>Supporters of rehabilitation seek to prevent crime by providing offenders </a:t>
            </a:r>
            <a:br>
              <a:rPr lang="en-US" sz="1800" dirty="0"/>
            </a:br>
            <a:r>
              <a:rPr lang="en-US" sz="1800" dirty="0"/>
              <a:t>with the education and treatment necessary to eliminate their criminal tendencies, </a:t>
            </a:r>
            <a:br>
              <a:rPr lang="en-US" sz="1800" dirty="0"/>
            </a:br>
            <a:r>
              <a:rPr lang="en-US" sz="1800" dirty="0"/>
              <a:t>as well as the skills to become productive members of society.</a:t>
            </a:r>
            <a:br>
              <a:rPr lang="en-US" sz="1800" dirty="0"/>
            </a:br>
            <a:br>
              <a:rPr lang="en-US" sz="1800" dirty="0"/>
            </a:br>
            <a:r>
              <a:rPr lang="en-US" sz="1800" b="1" dirty="0">
                <a:solidFill>
                  <a:srgbClr val="0033CC"/>
                </a:solidFill>
              </a:rPr>
              <a:t>Reform:</a:t>
            </a:r>
            <a:br>
              <a:rPr lang="en-US" sz="1200" dirty="0"/>
            </a:br>
            <a:r>
              <a:rPr lang="en-US" sz="1800" dirty="0"/>
              <a:t>Those who hold the rehabilitation view of criminal punishment believe that</a:t>
            </a:r>
            <a:br>
              <a:rPr lang="en-US" sz="1800" dirty="0"/>
            </a:br>
            <a:r>
              <a:rPr lang="en-US" sz="1800" dirty="0"/>
              <a:t>criminals can have their behavior and outlook reformed.  That those who commit</a:t>
            </a:r>
            <a:br>
              <a:rPr lang="en-US" sz="1800" dirty="0"/>
            </a:br>
            <a:r>
              <a:rPr lang="en-US" sz="1800" dirty="0"/>
              <a:t>crimes can have their mores changed to become better citizens who will not</a:t>
            </a:r>
            <a:br>
              <a:rPr lang="en-US" sz="1800" dirty="0"/>
            </a:br>
            <a:r>
              <a:rPr lang="en-US" sz="1800" dirty="0"/>
              <a:t>choose criminal acts, if merely persuaded to change, by education or social </a:t>
            </a:r>
            <a:br>
              <a:rPr lang="en-US" sz="1800" dirty="0"/>
            </a:br>
            <a:r>
              <a:rPr lang="en-US" sz="1800" dirty="0"/>
              <a:t>incentives.  Many religious leaders also favor the reform concept, by using</a:t>
            </a:r>
            <a:br>
              <a:rPr lang="en-US" sz="1800" dirty="0"/>
            </a:br>
            <a:r>
              <a:rPr lang="en-US" sz="1800" dirty="0"/>
              <a:t>elements of faith and religious teachings to change the hearts and minds of</a:t>
            </a:r>
            <a:br>
              <a:rPr lang="en-US" sz="1800" dirty="0"/>
            </a:br>
            <a:r>
              <a:rPr lang="en-US" sz="1800" dirty="0"/>
              <a:t>those who have committed criminal acts.</a:t>
            </a:r>
            <a:endParaRPr lang="en-US" sz="1400" dirty="0"/>
          </a:p>
        </p:txBody>
      </p:sp>
    </p:spTree>
    <p:extLst>
      <p:ext uri="{BB962C8B-B14F-4D97-AF65-F5344CB8AC3E}">
        <p14:creationId xmlns:p14="http://schemas.microsoft.com/office/powerpoint/2010/main" val="3014701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381000" y="914400"/>
            <a:ext cx="8458200" cy="4495800"/>
          </a:xfrm>
        </p:spPr>
        <p:txBody>
          <a:bodyPr anchor="t" anchorCtr="0"/>
          <a:lstStyle/>
          <a:p>
            <a:pPr algn="l" eaLnBrk="1" hangingPunct="1">
              <a:lnSpc>
                <a:spcPct val="85000"/>
              </a:lnSpc>
            </a:pPr>
            <a:r>
              <a:rPr lang="en-US" sz="3600" b="1" dirty="0">
                <a:solidFill>
                  <a:srgbClr val="0033CC"/>
                </a:solidFill>
              </a:rPr>
              <a:t>                  The Criminal Law</a:t>
            </a:r>
            <a:br>
              <a:rPr lang="en-US" sz="2800" b="1" dirty="0">
                <a:solidFill>
                  <a:srgbClr val="0033CC"/>
                </a:solidFill>
              </a:rPr>
            </a:br>
            <a:r>
              <a:rPr lang="en-US" sz="2800" b="1" dirty="0">
                <a:solidFill>
                  <a:srgbClr val="0033CC"/>
                </a:solidFill>
              </a:rPr>
              <a:t>               </a:t>
            </a:r>
            <a:r>
              <a:rPr lang="en-US" sz="2800" b="1" i="1" dirty="0">
                <a:solidFill>
                  <a:srgbClr val="006600"/>
                </a:solidFill>
              </a:rPr>
              <a:t>Theories of Criminal Punishment</a:t>
            </a:r>
            <a:br>
              <a:rPr lang="en-US" sz="2800" b="1" i="1" dirty="0">
                <a:solidFill>
                  <a:srgbClr val="006600"/>
                </a:solidFill>
              </a:rPr>
            </a:br>
            <a:br>
              <a:rPr lang="en-US" sz="1100" dirty="0"/>
            </a:br>
            <a:r>
              <a:rPr lang="en-US" sz="2400" b="1" dirty="0">
                <a:solidFill>
                  <a:srgbClr val="C00000"/>
                </a:solidFill>
              </a:rPr>
              <a:t>E. Restoration</a:t>
            </a:r>
            <a:br>
              <a:rPr lang="en-US" sz="2400" dirty="0">
                <a:solidFill>
                  <a:srgbClr val="C00000"/>
                </a:solidFill>
              </a:rPr>
            </a:br>
            <a:br>
              <a:rPr lang="en-US" sz="1200" dirty="0"/>
            </a:br>
            <a:r>
              <a:rPr lang="en-US" sz="1800" b="1" dirty="0">
                <a:solidFill>
                  <a:srgbClr val="0033CC"/>
                </a:solidFill>
              </a:rPr>
              <a:t>Theory of Restoration: </a:t>
            </a:r>
            <a:br>
              <a:rPr lang="en-US" sz="1800" b="1" dirty="0">
                <a:solidFill>
                  <a:srgbClr val="0033CC"/>
                </a:solidFill>
              </a:rPr>
            </a:br>
            <a:r>
              <a:rPr lang="en-US" sz="1800" dirty="0"/>
              <a:t>The theory of restoration takes a victim-oriented approach to crime </a:t>
            </a:r>
            <a:br>
              <a:rPr lang="en-US" sz="1800" dirty="0"/>
            </a:br>
            <a:r>
              <a:rPr lang="en-US" sz="1800" dirty="0"/>
              <a:t>that emphasizes restitution (compensation) for victims. </a:t>
            </a:r>
            <a:br>
              <a:rPr lang="en-US" sz="1800" dirty="0"/>
            </a:br>
            <a:br>
              <a:rPr lang="en-US" sz="500" dirty="0"/>
            </a:br>
            <a:r>
              <a:rPr lang="en-US" sz="1800" dirty="0"/>
              <a:t>Rather than focus on the punishment of criminals, </a:t>
            </a:r>
            <a:br>
              <a:rPr lang="en-US" sz="1800" dirty="0"/>
            </a:br>
            <a:r>
              <a:rPr lang="en-US" sz="1800" dirty="0"/>
              <a:t>supporters of this theory, advocate restoring the victim </a:t>
            </a:r>
            <a:br>
              <a:rPr lang="en-US" sz="1800" dirty="0"/>
            </a:br>
            <a:r>
              <a:rPr lang="en-US" sz="1800" dirty="0"/>
              <a:t>and creating constructive roles for victims in the criminal justice process. </a:t>
            </a:r>
            <a:br>
              <a:rPr lang="en-US" sz="1800" dirty="0"/>
            </a:br>
            <a:br>
              <a:rPr lang="en-US" sz="500" dirty="0"/>
            </a:br>
            <a:r>
              <a:rPr lang="en-US" sz="1800" dirty="0"/>
              <a:t>An example is when a criminal who stole or destroyed property</a:t>
            </a:r>
            <a:br>
              <a:rPr lang="en-US" sz="1800" dirty="0"/>
            </a:br>
            <a:r>
              <a:rPr lang="en-US" sz="1800" dirty="0"/>
              <a:t>is required to provide restitution to the victim through payment or repair.</a:t>
            </a:r>
            <a:br>
              <a:rPr lang="en-US" sz="1800" dirty="0"/>
            </a:br>
            <a:br>
              <a:rPr lang="en-US" sz="500" dirty="0"/>
            </a:br>
            <a:r>
              <a:rPr lang="en-US" sz="1800" dirty="0"/>
              <a:t>Another example is, relatives of a murder victim </a:t>
            </a:r>
            <a:br>
              <a:rPr lang="en-US" sz="1800" dirty="0"/>
            </a:br>
            <a:r>
              <a:rPr lang="en-US" sz="1800" dirty="0"/>
              <a:t>may be encouraged to testify about the impact of the death </a:t>
            </a:r>
            <a:br>
              <a:rPr lang="en-US" sz="1800" dirty="0"/>
            </a:br>
            <a:r>
              <a:rPr lang="en-US" sz="1800" dirty="0"/>
              <a:t>when the murderer is sentenced by the court. </a:t>
            </a:r>
            <a:br>
              <a:rPr lang="en-US" sz="1800" dirty="0"/>
            </a:br>
            <a:br>
              <a:rPr lang="en-US" sz="1000" dirty="0"/>
            </a:br>
            <a:r>
              <a:rPr lang="en-US" sz="1800" b="1" dirty="0">
                <a:solidFill>
                  <a:srgbClr val="0033CC"/>
                </a:solidFill>
              </a:rPr>
              <a:t>Reparation of Harm:</a:t>
            </a:r>
            <a:br>
              <a:rPr lang="en-US" sz="1800" b="1" dirty="0">
                <a:solidFill>
                  <a:srgbClr val="0033CC"/>
                </a:solidFill>
              </a:rPr>
            </a:br>
            <a:r>
              <a:rPr lang="en-US" sz="1800" dirty="0"/>
              <a:t>Promoters of this theory believe that a victim centered approach will help deter crime, cause the offender to recognize the harm they caused, and helps find solutions to repair the harm caused by the crime, thereby facilitating victim and </a:t>
            </a:r>
            <a:br>
              <a:rPr lang="en-US" sz="1800" dirty="0"/>
            </a:br>
            <a:r>
              <a:rPr lang="en-US" sz="1800" dirty="0"/>
              <a:t>community restoration and reconciliation.</a:t>
            </a:r>
          </a:p>
        </p:txBody>
      </p:sp>
      <p:sp>
        <p:nvSpPr>
          <p:cNvPr id="4" name="Slide Number Placeholder 3"/>
          <p:cNvSpPr>
            <a:spLocks noGrp="1"/>
          </p:cNvSpPr>
          <p:nvPr>
            <p:ph type="sldNum" sz="quarter" idx="12"/>
          </p:nvPr>
        </p:nvSpPr>
        <p:spPr/>
        <p:txBody>
          <a:bodyPr/>
          <a:lstStyle/>
          <a:p>
            <a:pPr>
              <a:defRPr/>
            </a:pPr>
            <a:fld id="{DD869DA2-F5E6-4648-A53F-9EEDE8975B9F}" type="slidenum">
              <a:rPr lang="en-US" smtClean="0"/>
              <a:pPr>
                <a:defRPr/>
              </a:pPr>
              <a:t>13</a:t>
            </a:fld>
            <a:endParaRPr lang="en-US"/>
          </a:p>
        </p:txBody>
      </p:sp>
    </p:spTree>
    <p:extLst>
      <p:ext uri="{BB962C8B-B14F-4D97-AF65-F5344CB8AC3E}">
        <p14:creationId xmlns:p14="http://schemas.microsoft.com/office/powerpoint/2010/main" val="3326362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304800" y="914400"/>
            <a:ext cx="8534400" cy="5181600"/>
          </a:xfrm>
        </p:spPr>
        <p:txBody>
          <a:bodyPr anchor="t" anchorCtr="0"/>
          <a:lstStyle/>
          <a:p>
            <a:pPr algn="l" eaLnBrk="1" hangingPunct="1">
              <a:lnSpc>
                <a:spcPct val="90000"/>
              </a:lnSpc>
            </a:pPr>
            <a:r>
              <a:rPr lang="en-US" sz="3600" b="1" dirty="0">
                <a:solidFill>
                  <a:srgbClr val="0033CC"/>
                </a:solidFill>
              </a:rPr>
              <a:t>                  The Criminal Law</a:t>
            </a:r>
            <a:br>
              <a:rPr lang="en-US" sz="3200" b="1" dirty="0">
                <a:solidFill>
                  <a:srgbClr val="0033CC"/>
                </a:solidFill>
              </a:rPr>
            </a:br>
            <a:r>
              <a:rPr lang="en-US" sz="2800" b="1" dirty="0">
                <a:solidFill>
                  <a:srgbClr val="0033CC"/>
                </a:solidFill>
              </a:rPr>
              <a:t>              </a:t>
            </a:r>
            <a:r>
              <a:rPr lang="en-US" sz="2800" b="1" i="1" dirty="0">
                <a:solidFill>
                  <a:srgbClr val="006600"/>
                </a:solidFill>
              </a:rPr>
              <a:t>Theories of Criminal Punishment </a:t>
            </a:r>
            <a:br>
              <a:rPr lang="en-US" sz="2800" b="1" i="1" dirty="0">
                <a:solidFill>
                  <a:srgbClr val="006600"/>
                </a:solidFill>
              </a:rPr>
            </a:br>
            <a:br>
              <a:rPr lang="en-US" sz="500" b="1" i="1" dirty="0">
                <a:solidFill>
                  <a:srgbClr val="800000"/>
                </a:solidFill>
              </a:rPr>
            </a:br>
            <a:r>
              <a:rPr lang="en-US" sz="2400" b="1" dirty="0">
                <a:solidFill>
                  <a:srgbClr val="800000"/>
                </a:solidFill>
              </a:rPr>
              <a:t>Conflicts among Punishment Goals</a:t>
            </a:r>
            <a:br>
              <a:rPr lang="en-US" sz="2400" dirty="0">
                <a:solidFill>
                  <a:srgbClr val="800000"/>
                </a:solidFill>
              </a:rPr>
            </a:br>
            <a:br>
              <a:rPr lang="en-US" sz="500" dirty="0"/>
            </a:br>
            <a:r>
              <a:rPr lang="en-US" sz="1600" b="1" dirty="0">
                <a:solidFill>
                  <a:srgbClr val="0033CC"/>
                </a:solidFill>
                <a:latin typeface="Arial" pitchFamily="34" charset="0"/>
                <a:cs typeface="Arial" pitchFamily="34" charset="0"/>
              </a:rPr>
              <a:t>Theories Can Work Together:</a:t>
            </a:r>
            <a:r>
              <a:rPr lang="en-US" sz="1600" dirty="0">
                <a:latin typeface="Arial" pitchFamily="34" charset="0"/>
                <a:cs typeface="Arial" pitchFamily="34" charset="0"/>
              </a:rPr>
              <a:t> The various justifications for criminal punishment are not mutually exclusive. </a:t>
            </a:r>
            <a:br>
              <a:rPr lang="en-US" sz="1600" dirty="0">
                <a:latin typeface="Arial" pitchFamily="34" charset="0"/>
                <a:cs typeface="Arial" pitchFamily="34" charset="0"/>
              </a:rPr>
            </a:br>
            <a:br>
              <a:rPr lang="en-US" sz="500" dirty="0">
                <a:latin typeface="Arial" pitchFamily="34" charset="0"/>
                <a:cs typeface="Arial" pitchFamily="34" charset="0"/>
              </a:rPr>
            </a:br>
            <a:r>
              <a:rPr lang="en-US" sz="1600" dirty="0">
                <a:latin typeface="Arial" pitchFamily="34" charset="0"/>
                <a:cs typeface="Arial" pitchFamily="34" charset="0"/>
              </a:rPr>
              <a:t>A particular punishment may advance several punishment goals at the same time. </a:t>
            </a:r>
            <a:br>
              <a:rPr lang="en-US" sz="1600" dirty="0">
                <a:latin typeface="Arial" pitchFamily="34" charset="0"/>
                <a:cs typeface="Arial" pitchFamily="34" charset="0"/>
              </a:rPr>
            </a:br>
            <a:br>
              <a:rPr lang="en-US" sz="500" dirty="0">
                <a:latin typeface="Arial" pitchFamily="34" charset="0"/>
                <a:cs typeface="Arial" pitchFamily="34" charset="0"/>
              </a:rPr>
            </a:br>
            <a:r>
              <a:rPr lang="en-US" sz="1600" dirty="0">
                <a:latin typeface="Arial" pitchFamily="34" charset="0"/>
                <a:cs typeface="Arial" pitchFamily="34" charset="0"/>
              </a:rPr>
              <a:t>A term of imprisonment, for example, may serve to incapacitate the offender, deter others in society from committing similar acts, and, at the same time, provide an opportunity for rehabilitative treatment for the offender. </a:t>
            </a:r>
            <a:br>
              <a:rPr lang="en-US" sz="1600" dirty="0">
                <a:latin typeface="Arial" pitchFamily="34" charset="0"/>
                <a:cs typeface="Arial" pitchFamily="34" charset="0"/>
              </a:rPr>
            </a:br>
            <a:br>
              <a:rPr lang="en-US" sz="1600" dirty="0">
                <a:latin typeface="Arial" pitchFamily="34" charset="0"/>
                <a:cs typeface="Arial" pitchFamily="34" charset="0"/>
              </a:rPr>
            </a:br>
            <a:r>
              <a:rPr lang="en-US" sz="1600" b="1" dirty="0">
                <a:solidFill>
                  <a:srgbClr val="0033CC"/>
                </a:solidFill>
                <a:latin typeface="Arial" pitchFamily="34" charset="0"/>
                <a:cs typeface="Arial" pitchFamily="34" charset="0"/>
              </a:rPr>
              <a:t>Theories Can Also Conflict:</a:t>
            </a:r>
            <a:r>
              <a:rPr lang="en-US" sz="1600" dirty="0">
                <a:latin typeface="Arial" pitchFamily="34" charset="0"/>
                <a:cs typeface="Arial" pitchFamily="34" charset="0"/>
              </a:rPr>
              <a:t>  On the other hand, the goals of punishment may at times conflict. </a:t>
            </a:r>
            <a:br>
              <a:rPr lang="en-US" sz="1600" dirty="0">
                <a:latin typeface="Arial" pitchFamily="34" charset="0"/>
                <a:cs typeface="Arial" pitchFamily="34" charset="0"/>
              </a:rPr>
            </a:br>
            <a:br>
              <a:rPr lang="en-US" sz="500" dirty="0">
                <a:latin typeface="Arial" pitchFamily="34" charset="0"/>
                <a:cs typeface="Arial" pitchFamily="34" charset="0"/>
              </a:rPr>
            </a:br>
            <a:r>
              <a:rPr lang="en-US" sz="1600" dirty="0">
                <a:latin typeface="Arial" pitchFamily="34" charset="0"/>
                <a:cs typeface="Arial" pitchFamily="34" charset="0"/>
              </a:rPr>
              <a:t>The retributive and deterrence theories call for the infliction of unpleasant experiences upon the criminal, including harsh prison treatment, but this harsh prison environment may not always be conducive to, or may even defeat, rehabilitation.</a:t>
            </a:r>
            <a:br>
              <a:rPr lang="en-US" sz="1600" dirty="0">
                <a:latin typeface="Arial" pitchFamily="34" charset="0"/>
                <a:cs typeface="Arial" pitchFamily="34" charset="0"/>
              </a:rPr>
            </a:br>
            <a:br>
              <a:rPr lang="en-US" sz="500" dirty="0">
                <a:latin typeface="Arial" pitchFamily="34" charset="0"/>
                <a:cs typeface="Arial" pitchFamily="34" charset="0"/>
              </a:rPr>
            </a:br>
            <a:r>
              <a:rPr lang="en-US" sz="1600" dirty="0">
                <a:latin typeface="Arial" pitchFamily="34" charset="0"/>
                <a:cs typeface="Arial" pitchFamily="34" charset="0"/>
              </a:rPr>
              <a:t>No one theory of punishment will always addresses all the goals of criminal law.  </a:t>
            </a:r>
            <a:br>
              <a:rPr lang="en-US" sz="1600" dirty="0">
                <a:latin typeface="Arial" pitchFamily="34" charset="0"/>
                <a:cs typeface="Arial" pitchFamily="34" charset="0"/>
              </a:rPr>
            </a:br>
            <a:br>
              <a:rPr lang="en-US" sz="1600" dirty="0">
                <a:latin typeface="Arial" pitchFamily="34" charset="0"/>
                <a:cs typeface="Arial" pitchFamily="34" charset="0"/>
              </a:rPr>
            </a:br>
            <a:br>
              <a:rPr lang="en-US" sz="500" dirty="0">
                <a:latin typeface="Arial" pitchFamily="34" charset="0"/>
                <a:cs typeface="Arial" pitchFamily="34" charset="0"/>
              </a:rPr>
            </a:br>
            <a:r>
              <a:rPr lang="en-US" sz="1600" b="1" dirty="0">
                <a:solidFill>
                  <a:srgbClr val="0033CC"/>
                </a:solidFill>
                <a:latin typeface="Arial" pitchFamily="34" charset="0"/>
                <a:cs typeface="Arial" pitchFamily="34" charset="0"/>
              </a:rPr>
              <a:t>Laws Look to Combine These Theories When They Can: </a:t>
            </a:r>
            <a:r>
              <a:rPr lang="en-US" sz="1600" dirty="0">
                <a:latin typeface="Arial" pitchFamily="34" charset="0"/>
                <a:cs typeface="Arial" pitchFamily="34" charset="0"/>
              </a:rPr>
              <a:t>A combination of theories and goals plays a part in the thinking of the legislators who establish the ranges of punishment for various crimes, the judges and jurors who sentence offenders within these ranges, and the parole authorities who have the power to release certain prisoners.</a:t>
            </a:r>
            <a:endParaRPr lang="en-US" sz="1400" dirty="0"/>
          </a:p>
        </p:txBody>
      </p:sp>
    </p:spTree>
    <p:extLst>
      <p:ext uri="{BB962C8B-B14F-4D97-AF65-F5344CB8AC3E}">
        <p14:creationId xmlns:p14="http://schemas.microsoft.com/office/powerpoint/2010/main" val="2375046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The Criminal Law</a:t>
            </a:r>
          </a:p>
          <a:p>
            <a:pPr marL="342900" indent="-342900" algn="ctr">
              <a:lnSpc>
                <a:spcPct val="90000"/>
              </a:lnSpc>
              <a:spcBef>
                <a:spcPts val="0"/>
              </a:spcBef>
              <a:defRPr/>
            </a:pPr>
            <a:r>
              <a:rPr lang="en-US" sz="4000" b="1" i="1" dirty="0">
                <a:solidFill>
                  <a:srgbClr val="006600"/>
                </a:solidFill>
              </a:rPr>
              <a:t>Classification and Crimes</a:t>
            </a:r>
          </a:p>
          <a:p>
            <a:pPr marL="342900" indent="-342900" algn="ctr">
              <a:lnSpc>
                <a:spcPct val="90000"/>
              </a:lnSpc>
              <a:spcBef>
                <a:spcPts val="0"/>
              </a:spcBef>
              <a:defRPr/>
            </a:pPr>
            <a:endParaRPr lang="en-US" sz="3000" b="1" i="1" dirty="0">
              <a:solidFill>
                <a:srgbClr val="006600"/>
              </a:solidFill>
            </a:endParaRP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3690913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ctrTitle"/>
          </p:nvPr>
        </p:nvSpPr>
        <p:spPr>
          <a:xfrm>
            <a:off x="381000" y="914400"/>
            <a:ext cx="8458200" cy="5181600"/>
          </a:xfrm>
        </p:spPr>
        <p:txBody>
          <a:bodyPr anchor="t" anchorCtr="0"/>
          <a:lstStyle/>
          <a:p>
            <a:pPr algn="l" eaLnBrk="1" hangingPunct="1">
              <a:lnSpc>
                <a:spcPct val="77000"/>
              </a:lnSpc>
            </a:pPr>
            <a:r>
              <a:rPr lang="en-US" sz="3200" b="1" dirty="0">
                <a:solidFill>
                  <a:srgbClr val="0033CC"/>
                </a:solidFill>
              </a:rPr>
              <a:t>                      The Criminal Law</a:t>
            </a:r>
            <a:br>
              <a:rPr lang="en-US" sz="2800" b="1" dirty="0">
                <a:solidFill>
                  <a:srgbClr val="0033CC"/>
                </a:solidFill>
              </a:rPr>
            </a:br>
            <a:r>
              <a:rPr lang="en-US" sz="2400" b="1" dirty="0">
                <a:solidFill>
                  <a:srgbClr val="0033CC"/>
                </a:solidFill>
              </a:rPr>
              <a:t>                            </a:t>
            </a:r>
            <a:r>
              <a:rPr lang="en-US" sz="2400" b="1" dirty="0">
                <a:solidFill>
                  <a:srgbClr val="006666"/>
                </a:solidFill>
              </a:rPr>
              <a:t>Classification of Crimes</a:t>
            </a:r>
            <a:br>
              <a:rPr lang="en-US" sz="2400" b="1" dirty="0">
                <a:solidFill>
                  <a:srgbClr val="800000"/>
                </a:solidFill>
              </a:rPr>
            </a:br>
            <a:r>
              <a:rPr lang="en-US" sz="2400" b="1" dirty="0">
                <a:solidFill>
                  <a:srgbClr val="800000"/>
                </a:solidFill>
              </a:rPr>
              <a:t>Classification </a:t>
            </a:r>
            <a:br>
              <a:rPr lang="en-US" sz="1200" dirty="0"/>
            </a:br>
            <a:br>
              <a:rPr lang="en-US" sz="500" dirty="0"/>
            </a:br>
            <a:r>
              <a:rPr lang="en-US" sz="1600" dirty="0">
                <a:latin typeface="Arial" pitchFamily="34" charset="0"/>
                <a:cs typeface="Arial" pitchFamily="34" charset="0"/>
              </a:rPr>
              <a:t>Crimes are classified in many different ways: common law crimes versus statutory crimes, and crimes that are </a:t>
            </a:r>
            <a:r>
              <a:rPr lang="en-US" sz="1600" b="1" i="1" dirty="0">
                <a:solidFill>
                  <a:srgbClr val="C00000"/>
                </a:solidFill>
                <a:latin typeface="Arial" pitchFamily="34" charset="0"/>
                <a:cs typeface="Arial" pitchFamily="34" charset="0"/>
              </a:rPr>
              <a:t>mala in se</a:t>
            </a:r>
            <a:r>
              <a:rPr lang="en-US" sz="1600" b="1" dirty="0">
                <a:solidFill>
                  <a:srgbClr val="C00000"/>
                </a:solidFill>
                <a:latin typeface="Arial" pitchFamily="34" charset="0"/>
                <a:cs typeface="Arial" pitchFamily="34" charset="0"/>
              </a:rPr>
              <a:t> </a:t>
            </a:r>
            <a:r>
              <a:rPr lang="en-US" sz="1600" b="1" dirty="0">
                <a:latin typeface="Arial" pitchFamily="34" charset="0"/>
                <a:cs typeface="Arial" pitchFamily="34" charset="0"/>
              </a:rPr>
              <a:t>(evil in themselves) </a:t>
            </a:r>
            <a:r>
              <a:rPr lang="en-US" sz="1600" dirty="0">
                <a:latin typeface="Arial" pitchFamily="34" charset="0"/>
                <a:cs typeface="Arial" pitchFamily="34" charset="0"/>
              </a:rPr>
              <a:t>versus those that are</a:t>
            </a:r>
            <a:r>
              <a:rPr lang="en-US" sz="1600" i="1" dirty="0">
                <a:latin typeface="Arial" pitchFamily="34" charset="0"/>
                <a:cs typeface="Arial" pitchFamily="34" charset="0"/>
              </a:rPr>
              <a:t> </a:t>
            </a:r>
            <a:r>
              <a:rPr lang="en-US" sz="1600" b="1" i="1" dirty="0">
                <a:solidFill>
                  <a:srgbClr val="C00000"/>
                </a:solidFill>
                <a:latin typeface="Arial" pitchFamily="34" charset="0"/>
                <a:cs typeface="Arial" pitchFamily="34" charset="0"/>
              </a:rPr>
              <a:t>mala </a:t>
            </a:r>
            <a:r>
              <a:rPr lang="en-US" sz="1600" b="1" i="1" dirty="0" err="1">
                <a:solidFill>
                  <a:srgbClr val="C00000"/>
                </a:solidFill>
                <a:latin typeface="Arial" pitchFamily="34" charset="0"/>
                <a:cs typeface="Arial" pitchFamily="34" charset="0"/>
              </a:rPr>
              <a:t>prohibita</a:t>
            </a:r>
            <a:r>
              <a:rPr lang="en-US" sz="1600" b="1" dirty="0">
                <a:solidFill>
                  <a:srgbClr val="C00000"/>
                </a:solidFill>
                <a:latin typeface="Arial" pitchFamily="34" charset="0"/>
                <a:cs typeface="Arial" pitchFamily="34" charset="0"/>
              </a:rPr>
              <a:t> </a:t>
            </a:r>
            <a:r>
              <a:rPr lang="en-US" sz="1600" b="1" dirty="0">
                <a:latin typeface="Arial" pitchFamily="34" charset="0"/>
                <a:cs typeface="Arial" pitchFamily="34" charset="0"/>
              </a:rPr>
              <a:t>(criminal only because the law says so)</a:t>
            </a:r>
            <a:r>
              <a:rPr lang="en-US" sz="1600" dirty="0">
                <a:latin typeface="Arial" pitchFamily="34" charset="0"/>
                <a:cs typeface="Arial" pitchFamily="34" charset="0"/>
              </a:rPr>
              <a:t>. </a:t>
            </a:r>
            <a:br>
              <a:rPr lang="en-US" sz="1600" dirty="0">
                <a:latin typeface="Arial" pitchFamily="34" charset="0"/>
                <a:cs typeface="Arial" pitchFamily="34" charset="0"/>
              </a:rPr>
            </a:br>
            <a:br>
              <a:rPr lang="en-US" sz="500" dirty="0">
                <a:latin typeface="Arial" pitchFamily="34" charset="0"/>
                <a:cs typeface="Arial" pitchFamily="34" charset="0"/>
              </a:rPr>
            </a:br>
            <a:r>
              <a:rPr lang="en-US" sz="1600" dirty="0">
                <a:latin typeface="Arial" pitchFamily="34" charset="0"/>
                <a:cs typeface="Arial" pitchFamily="34" charset="0"/>
              </a:rPr>
              <a:t>An important classification is the division of crimes into felonies or misdemeanors. </a:t>
            </a:r>
            <a:br>
              <a:rPr lang="en-US" sz="1600" dirty="0">
                <a:latin typeface="Arial" pitchFamily="34" charset="0"/>
                <a:cs typeface="Arial" pitchFamily="34" charset="0"/>
              </a:rPr>
            </a:br>
            <a:br>
              <a:rPr lang="en-US" sz="500" dirty="0">
                <a:latin typeface="Arial" pitchFamily="34" charset="0"/>
                <a:cs typeface="Arial" pitchFamily="34" charset="0"/>
              </a:rPr>
            </a:br>
            <a:r>
              <a:rPr lang="en-US" sz="1600" dirty="0">
                <a:latin typeface="Arial" pitchFamily="34" charset="0"/>
                <a:cs typeface="Arial" pitchFamily="34" charset="0"/>
              </a:rPr>
              <a:t>This distinction is based on the severity of the crime and is rooted in common law.</a:t>
            </a:r>
            <a:br>
              <a:rPr lang="en-US" sz="500" dirty="0"/>
            </a:br>
            <a:br>
              <a:rPr lang="en-US" sz="500" dirty="0"/>
            </a:br>
            <a:r>
              <a:rPr lang="en-US" sz="1800" b="1" dirty="0">
                <a:solidFill>
                  <a:srgbClr val="0033CC"/>
                </a:solidFill>
              </a:rPr>
              <a:t>Felonies and Misdemeanors:</a:t>
            </a:r>
            <a:br>
              <a:rPr lang="en-US" sz="1400" dirty="0"/>
            </a:br>
            <a:r>
              <a:rPr lang="en-US" sz="1600" dirty="0">
                <a:latin typeface="Arial" pitchFamily="34" charset="0"/>
                <a:cs typeface="Arial" pitchFamily="34" charset="0"/>
              </a:rPr>
              <a:t>At </a:t>
            </a:r>
            <a:r>
              <a:rPr lang="en-US" sz="1600" b="1" dirty="0">
                <a:solidFill>
                  <a:srgbClr val="C81204"/>
                </a:solidFill>
                <a:latin typeface="Arial" pitchFamily="34" charset="0"/>
                <a:cs typeface="Arial" pitchFamily="34" charset="0"/>
              </a:rPr>
              <a:t>common law</a:t>
            </a:r>
            <a:r>
              <a:rPr lang="en-US" sz="1600" dirty="0">
                <a:solidFill>
                  <a:srgbClr val="C81204"/>
                </a:solidFill>
                <a:latin typeface="Arial" pitchFamily="34" charset="0"/>
                <a:cs typeface="Arial" pitchFamily="34" charset="0"/>
              </a:rPr>
              <a:t>,</a:t>
            </a:r>
            <a:r>
              <a:rPr lang="en-US" sz="1600" dirty="0">
                <a:latin typeface="Arial" pitchFamily="34" charset="0"/>
                <a:cs typeface="Arial" pitchFamily="34" charset="0"/>
              </a:rPr>
              <a:t> and in many jurisdictions in the United States today, </a:t>
            </a:r>
            <a:r>
              <a:rPr lang="en-US" sz="1600" b="1" dirty="0">
                <a:solidFill>
                  <a:srgbClr val="C00000"/>
                </a:solidFill>
                <a:latin typeface="Arial" pitchFamily="34" charset="0"/>
                <a:cs typeface="Arial" pitchFamily="34" charset="0"/>
              </a:rPr>
              <a:t>felonies</a:t>
            </a:r>
            <a:r>
              <a:rPr lang="en-US" sz="1600" b="1" dirty="0">
                <a:latin typeface="Arial" pitchFamily="34" charset="0"/>
                <a:cs typeface="Arial" pitchFamily="34" charset="0"/>
              </a:rPr>
              <a:t> constituted crimes that could be punishable by death</a:t>
            </a:r>
            <a:r>
              <a:rPr lang="en-US" sz="1600" dirty="0">
                <a:latin typeface="Arial" pitchFamily="34" charset="0"/>
                <a:cs typeface="Arial" pitchFamily="34" charset="0"/>
              </a:rPr>
              <a:t>, while </a:t>
            </a:r>
            <a:r>
              <a:rPr lang="en-US" sz="1600" b="1" dirty="0">
                <a:solidFill>
                  <a:srgbClr val="C00000"/>
                </a:solidFill>
                <a:latin typeface="Arial" pitchFamily="34" charset="0"/>
                <a:cs typeface="Arial" pitchFamily="34" charset="0"/>
              </a:rPr>
              <a:t>misdemeanors,</a:t>
            </a:r>
            <a:r>
              <a:rPr lang="en-US" sz="1600" dirty="0">
                <a:solidFill>
                  <a:srgbClr val="C00000"/>
                </a:solidFill>
                <a:latin typeface="Arial" pitchFamily="34" charset="0"/>
                <a:cs typeface="Arial" pitchFamily="34" charset="0"/>
              </a:rPr>
              <a:t> </a:t>
            </a:r>
            <a:r>
              <a:rPr lang="en-US" sz="1600" dirty="0">
                <a:latin typeface="Arial" pitchFamily="34" charset="0"/>
                <a:cs typeface="Arial" pitchFamily="34" charset="0"/>
              </a:rPr>
              <a:t>on the other hand, constituted </a:t>
            </a:r>
            <a:r>
              <a:rPr lang="en-US" sz="1600" b="1" dirty="0">
                <a:latin typeface="Arial" pitchFamily="34" charset="0"/>
                <a:cs typeface="Arial" pitchFamily="34" charset="0"/>
              </a:rPr>
              <a:t>crimes punishable by fine or imprisonment.</a:t>
            </a:r>
            <a:r>
              <a:rPr lang="en-US" sz="1600" dirty="0">
                <a:latin typeface="Arial" pitchFamily="34" charset="0"/>
                <a:cs typeface="Arial" pitchFamily="34" charset="0"/>
              </a:rPr>
              <a:t> </a:t>
            </a:r>
            <a:br>
              <a:rPr lang="en-US" sz="500" dirty="0">
                <a:latin typeface="Arial" pitchFamily="34" charset="0"/>
                <a:cs typeface="Arial" pitchFamily="34" charset="0"/>
              </a:rPr>
            </a:br>
            <a:br>
              <a:rPr lang="en-US" sz="500" dirty="0">
                <a:latin typeface="Arial" pitchFamily="34" charset="0"/>
                <a:cs typeface="Arial" pitchFamily="34" charset="0"/>
              </a:rPr>
            </a:br>
            <a:r>
              <a:rPr lang="en-US" sz="1600" dirty="0">
                <a:solidFill>
                  <a:schemeClr val="tx1"/>
                </a:solidFill>
                <a:latin typeface="Arial" pitchFamily="34" charset="0"/>
                <a:cs typeface="Arial" pitchFamily="34" charset="0"/>
              </a:rPr>
              <a:t>Today, </a:t>
            </a:r>
            <a:r>
              <a:rPr lang="en-US" sz="1600" dirty="0">
                <a:latin typeface="Arial" pitchFamily="34" charset="0"/>
                <a:cs typeface="Arial" pitchFamily="34" charset="0"/>
              </a:rPr>
              <a:t>in most jurisdictions, </a:t>
            </a:r>
            <a:r>
              <a:rPr lang="en-US" sz="1600" b="1" dirty="0">
                <a:solidFill>
                  <a:srgbClr val="C00000"/>
                </a:solidFill>
                <a:latin typeface="Arial" pitchFamily="34" charset="0"/>
                <a:cs typeface="Arial" pitchFamily="34" charset="0"/>
              </a:rPr>
              <a:t>felonies </a:t>
            </a:r>
            <a:r>
              <a:rPr lang="en-US" sz="1600" dirty="0">
                <a:latin typeface="Arial" pitchFamily="34" charset="0"/>
                <a:cs typeface="Arial" pitchFamily="34" charset="0"/>
              </a:rPr>
              <a:t>constitute crimes </a:t>
            </a:r>
            <a:r>
              <a:rPr lang="en-US" sz="1600" b="1" dirty="0">
                <a:latin typeface="Arial" pitchFamily="34" charset="0"/>
                <a:cs typeface="Arial" pitchFamily="34" charset="0"/>
              </a:rPr>
              <a:t>punishable by imprisonment for one year or more</a:t>
            </a:r>
            <a:r>
              <a:rPr lang="en-US" sz="1600" dirty="0">
                <a:latin typeface="Arial" pitchFamily="34" charset="0"/>
                <a:cs typeface="Arial" pitchFamily="34" charset="0"/>
              </a:rPr>
              <a:t>, while </a:t>
            </a:r>
            <a:r>
              <a:rPr lang="en-US" sz="1600" b="1" dirty="0">
                <a:solidFill>
                  <a:srgbClr val="C00000"/>
                </a:solidFill>
                <a:latin typeface="Arial" pitchFamily="34" charset="0"/>
                <a:cs typeface="Arial" pitchFamily="34" charset="0"/>
              </a:rPr>
              <a:t>misdemeanors</a:t>
            </a:r>
            <a:r>
              <a:rPr lang="en-US" sz="1600" dirty="0">
                <a:latin typeface="Arial" pitchFamily="34" charset="0"/>
                <a:cs typeface="Arial" pitchFamily="34" charset="0"/>
              </a:rPr>
              <a:t> are those crimes </a:t>
            </a:r>
            <a:r>
              <a:rPr lang="en-US" sz="1600" b="1" dirty="0">
                <a:latin typeface="Arial" pitchFamily="34" charset="0"/>
                <a:cs typeface="Arial" pitchFamily="34" charset="0"/>
              </a:rPr>
              <a:t>punishable by fine or imprisonment for less than one year</a:t>
            </a:r>
            <a:r>
              <a:rPr lang="en-US" sz="1600" dirty="0">
                <a:latin typeface="Arial" pitchFamily="34" charset="0"/>
                <a:cs typeface="Arial" pitchFamily="34" charset="0"/>
              </a:rPr>
              <a:t>. </a:t>
            </a:r>
            <a:br>
              <a:rPr lang="en-US" sz="1600" dirty="0">
                <a:latin typeface="Arial" pitchFamily="34" charset="0"/>
                <a:cs typeface="Arial" pitchFamily="34" charset="0"/>
              </a:rPr>
            </a:br>
            <a:br>
              <a:rPr lang="en-US" sz="500" dirty="0">
                <a:latin typeface="Arial" pitchFamily="34" charset="0"/>
                <a:cs typeface="Arial" pitchFamily="34" charset="0"/>
              </a:rPr>
            </a:br>
            <a:r>
              <a:rPr lang="en-US" sz="1600" dirty="0">
                <a:latin typeface="Arial" pitchFamily="34" charset="0"/>
                <a:cs typeface="Arial" pitchFamily="34" charset="0"/>
              </a:rPr>
              <a:t>Since each jurisdiction determines the penalties for offenses it defines, a misdemeanor in one jurisdiction may constitute a felony in another.</a:t>
            </a:r>
            <a:br>
              <a:rPr lang="en-US" sz="1600" dirty="0">
                <a:latin typeface="Arial" pitchFamily="34" charset="0"/>
                <a:cs typeface="Arial" pitchFamily="34" charset="0"/>
              </a:rPr>
            </a:br>
            <a:r>
              <a:rPr lang="en-US" sz="500" dirty="0">
                <a:latin typeface="Arial" pitchFamily="34" charset="0"/>
                <a:cs typeface="Arial" pitchFamily="34" charset="0"/>
              </a:rPr>
              <a:t>  </a:t>
            </a:r>
            <a:br>
              <a:rPr lang="en-US" sz="500" dirty="0">
                <a:latin typeface="Arial" pitchFamily="34" charset="0"/>
                <a:cs typeface="Arial" pitchFamily="34" charset="0"/>
              </a:rPr>
            </a:br>
            <a:r>
              <a:rPr lang="en-US" sz="1800" b="1" dirty="0">
                <a:solidFill>
                  <a:srgbClr val="0033CC"/>
                </a:solidFill>
                <a:latin typeface="Arial" pitchFamily="34" charset="0"/>
                <a:cs typeface="Arial" pitchFamily="34" charset="0"/>
              </a:rPr>
              <a:t>Grade:</a:t>
            </a:r>
            <a:br>
              <a:rPr lang="en-US" sz="1600" dirty="0">
                <a:latin typeface="Arial" pitchFamily="34" charset="0"/>
                <a:cs typeface="Arial" pitchFamily="34" charset="0"/>
              </a:rPr>
            </a:br>
            <a:r>
              <a:rPr lang="en-US" sz="1600" dirty="0">
                <a:solidFill>
                  <a:schemeClr val="tx1"/>
                </a:solidFill>
                <a:latin typeface="Arial" pitchFamily="34" charset="0"/>
                <a:cs typeface="Arial" pitchFamily="34" charset="0"/>
              </a:rPr>
              <a:t>Many jurisdictions further delineate offenses by degrees or grades.  These degrees or grades identify crimes as more severe by such degree or grade, where Murder in the first degree is a more serious offense than Murder in the second degree, and a class A felony is a much more serious offense than a class B felony.</a:t>
            </a:r>
            <a:br>
              <a:rPr lang="en-US" sz="1600" dirty="0">
                <a:solidFill>
                  <a:schemeClr val="tx1"/>
                </a:solidFill>
                <a:latin typeface="Arial" pitchFamily="34" charset="0"/>
                <a:cs typeface="Arial" pitchFamily="34" charset="0"/>
              </a:rPr>
            </a:br>
            <a:br>
              <a:rPr lang="en-US" sz="500" dirty="0">
                <a:latin typeface="Arial" pitchFamily="34" charset="0"/>
                <a:cs typeface="Arial" pitchFamily="34" charset="0"/>
              </a:rPr>
            </a:br>
            <a:r>
              <a:rPr lang="en-US" sz="1800" b="1" dirty="0">
                <a:solidFill>
                  <a:srgbClr val="0033CC"/>
                </a:solidFill>
                <a:latin typeface="Arial" pitchFamily="34" charset="0"/>
                <a:cs typeface="Arial" pitchFamily="34" charset="0"/>
              </a:rPr>
              <a:t>Violations:</a:t>
            </a:r>
            <a:br>
              <a:rPr lang="en-US" sz="1600" dirty="0">
                <a:latin typeface="Arial" pitchFamily="34" charset="0"/>
                <a:cs typeface="Arial" pitchFamily="34" charset="0"/>
              </a:rPr>
            </a:br>
            <a:r>
              <a:rPr lang="en-US" sz="1600" dirty="0">
                <a:latin typeface="Arial" pitchFamily="34" charset="0"/>
                <a:cs typeface="Arial" pitchFamily="34" charset="0"/>
              </a:rPr>
              <a:t>Some jurisdictions have an additional classification for petty offenses, also called infractions or violations, which are usually punishable by a small fine.</a:t>
            </a:r>
          </a:p>
        </p:txBody>
      </p:sp>
    </p:spTree>
    <p:extLst>
      <p:ext uri="{BB962C8B-B14F-4D97-AF65-F5344CB8AC3E}">
        <p14:creationId xmlns:p14="http://schemas.microsoft.com/office/powerpoint/2010/main" val="2158769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Ten B</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522566"/>
            <a:ext cx="7763773" cy="4150367"/>
          </a:xfrm>
          <a:prstGeom prst="rect">
            <a:avLst/>
          </a:prstGeom>
          <a:solidFill>
            <a:schemeClr val="accent3"/>
          </a:solidFill>
        </p:spPr>
        <p:txBody>
          <a:bodyPr wrap="square">
            <a:spAutoFit/>
          </a:bodyPr>
          <a:lstStyle/>
          <a:p>
            <a:pPr>
              <a:lnSpc>
                <a:spcPct val="8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3200" b="1" dirty="0">
                <a:solidFill>
                  <a:srgbClr val="008000"/>
                </a:solidFill>
              </a:rPr>
              <a:t>Contractual Breach and Remedies</a:t>
            </a:r>
          </a:p>
          <a:p>
            <a:pPr>
              <a:lnSpc>
                <a:spcPct val="90000"/>
              </a:lnSpc>
              <a:defRPr/>
            </a:pPr>
            <a:endParaRPr lang="en-US" sz="600" b="1" dirty="0"/>
          </a:p>
          <a:p>
            <a:pPr>
              <a:lnSpc>
                <a:spcPct val="90000"/>
              </a:lnSpc>
              <a:buFont typeface="Arial" pitchFamily="34" charset="0"/>
              <a:buChar char="•"/>
              <a:defRPr/>
            </a:pPr>
            <a:r>
              <a:rPr lang="en-US" sz="2800" b="1" dirty="0">
                <a:solidFill>
                  <a:srgbClr val="002060"/>
                </a:solidFill>
              </a:rPr>
              <a:t> Breach and Fulfillment of Contracts</a:t>
            </a:r>
          </a:p>
          <a:p>
            <a:pPr algn="just">
              <a:lnSpc>
                <a:spcPct val="90000"/>
              </a:lnSpc>
              <a:defRPr/>
            </a:pPr>
            <a:r>
              <a:rPr lang="en-US" sz="1400" b="1" i="1" dirty="0">
                <a:solidFill>
                  <a:srgbClr val="C00000"/>
                </a:solidFill>
              </a:rPr>
              <a:t>Part One: Definitions/Anticipatory Breach / Waiver and Cure of Breach</a:t>
            </a:r>
          </a:p>
          <a:p>
            <a:pPr algn="just">
              <a:lnSpc>
                <a:spcPct val="90000"/>
              </a:lnSpc>
              <a:defRPr/>
            </a:pPr>
            <a:endParaRPr lang="en-US" sz="500" b="1" dirty="0">
              <a:solidFill>
                <a:srgbClr val="002060"/>
              </a:solidFill>
            </a:endParaRPr>
          </a:p>
          <a:p>
            <a:pPr>
              <a:lnSpc>
                <a:spcPct val="90000"/>
              </a:lnSpc>
              <a:buFont typeface="Arial" pitchFamily="34" charset="0"/>
              <a:buChar char="•"/>
              <a:defRPr/>
            </a:pPr>
            <a:r>
              <a:rPr lang="en-US" sz="2800" b="1" dirty="0">
                <a:solidFill>
                  <a:srgbClr val="002060"/>
                </a:solidFill>
              </a:rPr>
              <a:t> Remedies</a:t>
            </a:r>
          </a:p>
          <a:p>
            <a:pPr algn="just">
              <a:lnSpc>
                <a:spcPct val="90000"/>
              </a:lnSpc>
              <a:defRPr/>
            </a:pPr>
            <a:r>
              <a:rPr lang="en-US" sz="1300" b="1" i="1" dirty="0">
                <a:solidFill>
                  <a:srgbClr val="C00000"/>
                </a:solidFill>
              </a:rPr>
              <a:t>Part</a:t>
            </a:r>
            <a:r>
              <a:rPr lang="en-US" sz="500" b="1" i="1" dirty="0">
                <a:solidFill>
                  <a:srgbClr val="C00000"/>
                </a:solidFill>
              </a:rPr>
              <a:t> </a:t>
            </a:r>
            <a:r>
              <a:rPr lang="en-US" sz="1300" b="1" i="1" dirty="0">
                <a:solidFill>
                  <a:srgbClr val="C00000"/>
                </a:solidFill>
              </a:rPr>
              <a:t>Two:</a:t>
            </a:r>
            <a:r>
              <a:rPr lang="en-US" sz="500" b="1" i="1" dirty="0">
                <a:solidFill>
                  <a:srgbClr val="C00000"/>
                </a:solidFill>
              </a:rPr>
              <a:t> </a:t>
            </a:r>
            <a:r>
              <a:rPr lang="en-US" sz="1300" b="1" i="1" dirty="0">
                <a:solidFill>
                  <a:srgbClr val="C00000"/>
                </a:solidFill>
              </a:rPr>
              <a:t>Definitions</a:t>
            </a:r>
            <a:r>
              <a:rPr lang="en-US" sz="500" b="1" i="1" dirty="0">
                <a:solidFill>
                  <a:srgbClr val="C00000"/>
                </a:solidFill>
              </a:rPr>
              <a:t> </a:t>
            </a:r>
            <a:r>
              <a:rPr lang="en-US" sz="1300" b="1" i="1" dirty="0">
                <a:solidFill>
                  <a:srgbClr val="C00000"/>
                </a:solidFill>
              </a:rPr>
              <a:t>/Monetary</a:t>
            </a:r>
            <a:r>
              <a:rPr lang="en-US" sz="500" b="1" i="1" dirty="0">
                <a:solidFill>
                  <a:srgbClr val="C00000"/>
                </a:solidFill>
              </a:rPr>
              <a:t> </a:t>
            </a:r>
            <a:r>
              <a:rPr lang="en-US" sz="1300" b="1" i="1" dirty="0">
                <a:solidFill>
                  <a:srgbClr val="C00000"/>
                </a:solidFill>
              </a:rPr>
              <a:t>Damages</a:t>
            </a:r>
            <a:r>
              <a:rPr lang="en-US" sz="500" b="1" i="1" dirty="0">
                <a:solidFill>
                  <a:srgbClr val="C00000"/>
                </a:solidFill>
              </a:rPr>
              <a:t> </a:t>
            </a:r>
            <a:r>
              <a:rPr lang="en-US" sz="1300" b="1" i="1" dirty="0">
                <a:solidFill>
                  <a:srgbClr val="C00000"/>
                </a:solidFill>
              </a:rPr>
              <a:t>/Non Monetary Damages/Consequential Damages</a:t>
            </a:r>
          </a:p>
          <a:p>
            <a:pPr>
              <a:lnSpc>
                <a:spcPct val="90000"/>
              </a:lnSpc>
              <a:defRPr/>
            </a:pPr>
            <a:endParaRPr lang="en-US" sz="600" b="1" i="1" dirty="0">
              <a:solidFill>
                <a:srgbClr val="C00000"/>
              </a:solidFill>
            </a:endParaRPr>
          </a:p>
          <a:p>
            <a:pPr>
              <a:lnSpc>
                <a:spcPct val="90000"/>
              </a:lnSpc>
              <a:defRPr/>
            </a:pPr>
            <a:endParaRPr lang="en-US" sz="100" b="1" dirty="0"/>
          </a:p>
          <a:p>
            <a:pPr>
              <a:lnSpc>
                <a:spcPct val="90000"/>
              </a:lnSpc>
              <a:buFont typeface="Arial" pitchFamily="34" charset="0"/>
              <a:buChar char="•"/>
              <a:defRPr/>
            </a:pPr>
            <a:r>
              <a:rPr lang="en-US" sz="2800" b="1" dirty="0">
                <a:solidFill>
                  <a:srgbClr val="002060"/>
                </a:solidFill>
              </a:rPr>
              <a:t> Contractual Provisions on Remedies</a:t>
            </a:r>
          </a:p>
          <a:p>
            <a:pPr algn="just">
              <a:lnSpc>
                <a:spcPct val="90000"/>
              </a:lnSpc>
              <a:defRPr/>
            </a:pPr>
            <a:r>
              <a:rPr lang="en-US" sz="1400" b="1" i="1" dirty="0">
                <a:solidFill>
                  <a:srgbClr val="C00000"/>
                </a:solidFill>
              </a:rPr>
              <a:t>Part</a:t>
            </a:r>
            <a:r>
              <a:rPr lang="en-US" sz="500" b="1" i="1" dirty="0">
                <a:solidFill>
                  <a:srgbClr val="C00000"/>
                </a:solidFill>
              </a:rPr>
              <a:t> </a:t>
            </a:r>
            <a:r>
              <a:rPr lang="en-US" sz="1400" b="1" i="1" dirty="0">
                <a:solidFill>
                  <a:srgbClr val="C00000"/>
                </a:solidFill>
              </a:rPr>
              <a:t>Three:</a:t>
            </a:r>
            <a:r>
              <a:rPr lang="en-US" sz="500" b="1" i="1" dirty="0">
                <a:solidFill>
                  <a:srgbClr val="C00000"/>
                </a:solidFill>
              </a:rPr>
              <a:t> </a:t>
            </a:r>
            <a:r>
              <a:rPr lang="en-US" sz="1400" b="1" i="1" dirty="0">
                <a:solidFill>
                  <a:srgbClr val="C00000"/>
                </a:solidFill>
              </a:rPr>
              <a:t>Limitation</a:t>
            </a:r>
            <a:r>
              <a:rPr lang="en-US" sz="500" b="1" i="1" dirty="0">
                <a:solidFill>
                  <a:srgbClr val="C00000"/>
                </a:solidFill>
              </a:rPr>
              <a:t> </a:t>
            </a:r>
            <a:r>
              <a:rPr lang="en-US" sz="1400" b="1" i="1" dirty="0">
                <a:solidFill>
                  <a:srgbClr val="C00000"/>
                </a:solidFill>
              </a:rPr>
              <a:t>on</a:t>
            </a:r>
            <a:r>
              <a:rPr lang="en-US" sz="500" b="1" i="1" dirty="0">
                <a:solidFill>
                  <a:srgbClr val="C00000"/>
                </a:solidFill>
              </a:rPr>
              <a:t> </a:t>
            </a:r>
            <a:r>
              <a:rPr lang="en-US" sz="1400" b="1" i="1" dirty="0">
                <a:solidFill>
                  <a:srgbClr val="C00000"/>
                </a:solidFill>
              </a:rPr>
              <a:t>Remedies</a:t>
            </a:r>
            <a:r>
              <a:rPr lang="en-US" sz="500" b="1" i="1" dirty="0">
                <a:solidFill>
                  <a:srgbClr val="C00000"/>
                </a:solidFill>
              </a:rPr>
              <a:t> </a:t>
            </a:r>
            <a:r>
              <a:rPr lang="en-US" sz="1400" b="1" i="1" dirty="0">
                <a:solidFill>
                  <a:srgbClr val="C00000"/>
                </a:solidFill>
              </a:rPr>
              <a:t>/</a:t>
            </a:r>
            <a:r>
              <a:rPr lang="en-US" sz="500" b="1" i="1" dirty="0">
                <a:solidFill>
                  <a:srgbClr val="C00000"/>
                </a:solidFill>
              </a:rPr>
              <a:t> </a:t>
            </a:r>
            <a:r>
              <a:rPr lang="en-US" sz="1400" b="1" i="1" dirty="0">
                <a:solidFill>
                  <a:srgbClr val="C00000"/>
                </a:solidFill>
              </a:rPr>
              <a:t>Liability</a:t>
            </a:r>
            <a:r>
              <a:rPr lang="en-US" sz="500" b="1" i="1" dirty="0">
                <a:solidFill>
                  <a:srgbClr val="C00000"/>
                </a:solidFill>
              </a:rPr>
              <a:t> </a:t>
            </a:r>
            <a:r>
              <a:rPr lang="en-US" sz="1400" b="1" i="1" dirty="0">
                <a:solidFill>
                  <a:srgbClr val="C00000"/>
                </a:solidFill>
              </a:rPr>
              <a:t>/</a:t>
            </a:r>
            <a:r>
              <a:rPr lang="en-US" sz="500" b="1" i="1" dirty="0">
                <a:solidFill>
                  <a:srgbClr val="C00000"/>
                </a:solidFill>
              </a:rPr>
              <a:t> </a:t>
            </a:r>
            <a:r>
              <a:rPr lang="en-US" sz="1400" b="1" i="1" dirty="0">
                <a:solidFill>
                  <a:srgbClr val="C00000"/>
                </a:solidFill>
              </a:rPr>
              <a:t>Liquidated</a:t>
            </a:r>
            <a:r>
              <a:rPr lang="en-US" sz="500" b="1" i="1" dirty="0">
                <a:solidFill>
                  <a:srgbClr val="C00000"/>
                </a:solidFill>
              </a:rPr>
              <a:t> </a:t>
            </a:r>
            <a:r>
              <a:rPr lang="en-US" sz="1400" b="1" i="1" dirty="0">
                <a:solidFill>
                  <a:srgbClr val="C00000"/>
                </a:solidFill>
              </a:rPr>
              <a:t>Damages</a:t>
            </a:r>
            <a:r>
              <a:rPr lang="en-US" sz="500" b="1" i="1" dirty="0">
                <a:solidFill>
                  <a:srgbClr val="C00000"/>
                </a:solidFill>
              </a:rPr>
              <a:t> </a:t>
            </a:r>
            <a:r>
              <a:rPr lang="en-US" sz="1400" b="1" i="1" dirty="0">
                <a:solidFill>
                  <a:srgbClr val="C00000"/>
                </a:solidFill>
              </a:rPr>
              <a:t>/</a:t>
            </a:r>
            <a:r>
              <a:rPr lang="en-US" sz="500" b="1" i="1" dirty="0">
                <a:solidFill>
                  <a:srgbClr val="C00000"/>
                </a:solidFill>
              </a:rPr>
              <a:t> </a:t>
            </a:r>
            <a:r>
              <a:rPr lang="en-US" sz="1400" b="1" i="1" dirty="0">
                <a:solidFill>
                  <a:srgbClr val="C00000"/>
                </a:solidFill>
              </a:rPr>
              <a:t>Attorneys Fees</a:t>
            </a:r>
          </a:p>
          <a:p>
            <a:pPr algn="just">
              <a:lnSpc>
                <a:spcPct val="90000"/>
              </a:lnSpc>
              <a:defRPr/>
            </a:pPr>
            <a:endParaRPr lang="en-US" sz="400" b="1" dirty="0">
              <a:solidFill>
                <a:srgbClr val="002060"/>
              </a:solidFill>
            </a:endParaRPr>
          </a:p>
          <a:p>
            <a:pPr algn="ctr">
              <a:lnSpc>
                <a:spcPct val="90000"/>
              </a:lnSpc>
              <a:buFont typeface="Arial" pitchFamily="34" charset="0"/>
              <a:buChar char="•"/>
              <a:defRPr/>
            </a:pPr>
            <a:r>
              <a:rPr lang="en-US" sz="2800" b="1" dirty="0">
                <a:solidFill>
                  <a:srgbClr val="002060"/>
                </a:solidFill>
              </a:rPr>
              <a:t> </a:t>
            </a:r>
            <a:r>
              <a:rPr lang="en-US" sz="2800" b="1" dirty="0">
                <a:solidFill>
                  <a:srgbClr val="000066"/>
                </a:solidFill>
              </a:rPr>
              <a:t>Class Case – </a:t>
            </a:r>
            <a:r>
              <a:rPr lang="en-US" sz="2800" b="1" dirty="0" err="1">
                <a:solidFill>
                  <a:srgbClr val="000066"/>
                </a:solidFill>
              </a:rPr>
              <a:t>Newburger</a:t>
            </a:r>
            <a:r>
              <a:rPr lang="en-US" sz="2800" b="1" dirty="0">
                <a:solidFill>
                  <a:srgbClr val="000066"/>
                </a:solidFill>
              </a:rPr>
              <a:t> v. </a:t>
            </a:r>
            <a:r>
              <a:rPr lang="en-US" sz="2800" b="1" dirty="0" err="1">
                <a:solidFill>
                  <a:srgbClr val="000066"/>
                </a:solidFill>
              </a:rPr>
              <a:t>Lubell</a:t>
            </a:r>
            <a:endParaRPr lang="en-US" sz="2800" b="1" dirty="0">
              <a:solidFill>
                <a:srgbClr val="000066"/>
              </a:solidFill>
            </a:endParaRPr>
          </a:p>
          <a:p>
            <a:pPr algn="ctr">
              <a:lnSpc>
                <a:spcPct val="90000"/>
              </a:lnSpc>
              <a:defRPr/>
            </a:pPr>
            <a:r>
              <a:rPr lang="en-US" sz="2400" b="1" i="1" dirty="0">
                <a:solidFill>
                  <a:srgbClr val="C00000"/>
                </a:solidFill>
              </a:rPr>
              <a:t>     </a:t>
            </a:r>
            <a:r>
              <a:rPr lang="en-US" b="1" i="1" dirty="0">
                <a:solidFill>
                  <a:srgbClr val="C00000"/>
                </a:solidFill>
              </a:rPr>
              <a:t>Necessity to Perform Contract to Avoid Breach</a:t>
            </a:r>
          </a:p>
          <a:p>
            <a:pPr algn="ctr">
              <a:lnSpc>
                <a:spcPct val="90000"/>
              </a:lnSpc>
              <a:defRPr/>
            </a:pPr>
            <a:endParaRPr lang="en-US" b="1" i="1" dirty="0">
              <a:solidFill>
                <a:srgbClr val="C00000"/>
              </a:solidFill>
            </a:endParaRPr>
          </a:p>
        </p:txBody>
      </p:sp>
    </p:spTree>
    <p:extLst>
      <p:ext uri="{BB962C8B-B14F-4D97-AF65-F5344CB8AC3E}">
        <p14:creationId xmlns:p14="http://schemas.microsoft.com/office/powerpoint/2010/main" val="803163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766690"/>
          </a:xfrm>
          <a:prstGeom prst="rect">
            <a:avLst/>
          </a:prstGeom>
          <a:solidFill>
            <a:schemeClr val="accent3"/>
          </a:solidFill>
        </p:spPr>
        <p:txBody>
          <a:bodyPr wrap="square">
            <a:spAutoFit/>
          </a:bodyPr>
          <a:lstStyle/>
          <a:p>
            <a:pPr>
              <a:lnSpc>
                <a:spcPct val="110000"/>
              </a:lnSpc>
              <a:defRPr/>
            </a:pPr>
            <a:r>
              <a:rPr lang="en-US" sz="3600" b="1" dirty="0"/>
              <a:t>Tonight We Will Speak About:</a:t>
            </a:r>
          </a:p>
          <a:p>
            <a:pPr>
              <a:lnSpc>
                <a:spcPct val="110000"/>
              </a:lnSpc>
              <a:defRPr/>
            </a:pPr>
            <a:endParaRPr lang="en-US" sz="600" b="1" dirty="0"/>
          </a:p>
          <a:p>
            <a:pPr>
              <a:lnSpc>
                <a:spcPct val="110000"/>
              </a:lnSpc>
              <a:defRPr/>
            </a:pPr>
            <a:r>
              <a:rPr lang="en-US" sz="3200" b="1" dirty="0">
                <a:solidFill>
                  <a:srgbClr val="008000"/>
                </a:solidFill>
              </a:rPr>
              <a:t>The Criminal Law</a:t>
            </a:r>
          </a:p>
          <a:p>
            <a:pPr>
              <a:lnSpc>
                <a:spcPct val="110000"/>
              </a:lnSpc>
              <a:buFont typeface="Arial" pitchFamily="34" charset="0"/>
              <a:buChar char="•"/>
              <a:defRPr/>
            </a:pPr>
            <a:r>
              <a:rPr lang="en-US" sz="2800" b="1" dirty="0">
                <a:solidFill>
                  <a:srgbClr val="002060"/>
                </a:solidFill>
              </a:rPr>
              <a:t> Structure and Purpose of Criminal Law</a:t>
            </a:r>
          </a:p>
          <a:p>
            <a:pPr algn="just">
              <a:lnSpc>
                <a:spcPct val="110000"/>
              </a:lnSpc>
              <a:defRPr/>
            </a:pPr>
            <a:r>
              <a:rPr lang="en-US" sz="1600" b="1" i="1" dirty="0">
                <a:solidFill>
                  <a:srgbClr val="C00000"/>
                </a:solidFill>
              </a:rPr>
              <a:t>Part One: Definitions / Substantive - Procedural / Purpose / Crimes / Torts</a:t>
            </a:r>
          </a:p>
          <a:p>
            <a:pPr>
              <a:lnSpc>
                <a:spcPct val="110000"/>
              </a:lnSpc>
              <a:buFont typeface="Arial" pitchFamily="34" charset="0"/>
              <a:buChar char="•"/>
              <a:defRPr/>
            </a:pPr>
            <a:endParaRPr lang="en-US" sz="600" b="1" dirty="0">
              <a:solidFill>
                <a:srgbClr val="002060"/>
              </a:solidFill>
            </a:endParaRPr>
          </a:p>
          <a:p>
            <a:pPr>
              <a:lnSpc>
                <a:spcPct val="110000"/>
              </a:lnSpc>
              <a:buFont typeface="Arial" pitchFamily="34" charset="0"/>
              <a:buChar char="•"/>
              <a:defRPr/>
            </a:pPr>
            <a:r>
              <a:rPr lang="en-US" sz="2800" b="1" dirty="0">
                <a:solidFill>
                  <a:srgbClr val="002060"/>
                </a:solidFill>
              </a:rPr>
              <a:t> Theories of Criminal Punishment</a:t>
            </a:r>
          </a:p>
          <a:p>
            <a:pPr algn="just">
              <a:lnSpc>
                <a:spcPct val="110000"/>
              </a:lnSpc>
              <a:defRPr/>
            </a:pPr>
            <a:r>
              <a:rPr lang="en-US" b="1" i="1" dirty="0">
                <a:solidFill>
                  <a:srgbClr val="C00000"/>
                </a:solidFill>
              </a:rPr>
              <a:t>  </a:t>
            </a:r>
            <a:r>
              <a:rPr lang="en-US" sz="1700" b="1" i="1" dirty="0">
                <a:solidFill>
                  <a:srgbClr val="C00000"/>
                </a:solidFill>
              </a:rPr>
              <a:t>Part</a:t>
            </a:r>
            <a:r>
              <a:rPr lang="en-US" sz="1000" b="1" i="1" dirty="0">
                <a:solidFill>
                  <a:srgbClr val="C00000"/>
                </a:solidFill>
              </a:rPr>
              <a:t> </a:t>
            </a:r>
            <a:r>
              <a:rPr lang="en-US" sz="1700" b="1" i="1" dirty="0">
                <a:solidFill>
                  <a:srgbClr val="C00000"/>
                </a:solidFill>
              </a:rPr>
              <a:t>Two:</a:t>
            </a:r>
            <a:r>
              <a:rPr lang="en-US" sz="1000" b="1" i="1" dirty="0">
                <a:solidFill>
                  <a:srgbClr val="C00000"/>
                </a:solidFill>
              </a:rPr>
              <a:t> </a:t>
            </a:r>
            <a:r>
              <a:rPr lang="en-US" sz="1600" b="1" i="1" dirty="0">
                <a:solidFill>
                  <a:srgbClr val="C00000"/>
                </a:solidFill>
              </a:rPr>
              <a:t>Punishment Theories / Sentencing / Classification</a:t>
            </a:r>
          </a:p>
          <a:p>
            <a:pPr>
              <a:lnSpc>
                <a:spcPct val="110000"/>
              </a:lnSpc>
              <a:defRPr/>
            </a:pPr>
            <a:endParaRPr lang="en-US" sz="600" b="1" i="1" dirty="0">
              <a:solidFill>
                <a:srgbClr val="C00000"/>
              </a:solidFill>
            </a:endParaRPr>
          </a:p>
          <a:p>
            <a:pPr>
              <a:lnSpc>
                <a:spcPct val="110000"/>
              </a:lnSpc>
              <a:buFont typeface="Arial" pitchFamily="34" charset="0"/>
              <a:buChar char="•"/>
              <a:defRPr/>
            </a:pPr>
            <a:r>
              <a:rPr lang="en-US" sz="2800" b="1" dirty="0">
                <a:solidFill>
                  <a:srgbClr val="002060"/>
                </a:solidFill>
              </a:rPr>
              <a:t> Common Law Felonies</a:t>
            </a:r>
          </a:p>
          <a:p>
            <a:pPr>
              <a:lnSpc>
                <a:spcPct val="110000"/>
              </a:lnSpc>
              <a:defRPr/>
            </a:pPr>
            <a:r>
              <a:rPr lang="en-US" b="1" i="1" dirty="0">
                <a:solidFill>
                  <a:srgbClr val="C00000"/>
                </a:solidFill>
              </a:rPr>
              <a:t> </a:t>
            </a:r>
            <a:r>
              <a:rPr lang="en-US" sz="1600" b="1" i="1" dirty="0">
                <a:solidFill>
                  <a:srgbClr val="C00000"/>
                </a:solidFill>
              </a:rPr>
              <a:t>Part Three: Common Law Felonies / Current Day Criminal Statutes</a:t>
            </a:r>
          </a:p>
          <a:p>
            <a:pPr defTabSz="685800">
              <a:lnSpc>
                <a:spcPct val="110000"/>
              </a:lnSpc>
              <a:defRPr/>
            </a:pPr>
            <a:endParaRPr lang="en-US" sz="600" b="1" i="1" dirty="0">
              <a:solidFill>
                <a:srgbClr val="C00000"/>
              </a:solidFill>
            </a:endParaRPr>
          </a:p>
          <a:p>
            <a:pPr>
              <a:lnSpc>
                <a:spcPct val="110000"/>
              </a:lnSpc>
              <a:buFont typeface="Arial" pitchFamily="34" charset="0"/>
              <a:buChar char="•"/>
              <a:defRPr/>
            </a:pPr>
            <a:r>
              <a:rPr lang="en-US" sz="2600" b="1" dirty="0">
                <a:solidFill>
                  <a:srgbClr val="002060"/>
                </a:solidFill>
              </a:rPr>
              <a:t> Class Case – Regina v. Dudley and Stephens</a:t>
            </a:r>
          </a:p>
          <a:p>
            <a:pPr algn="ctr">
              <a:lnSpc>
                <a:spcPct val="110000"/>
              </a:lnSpc>
              <a:defRPr/>
            </a:pPr>
            <a:r>
              <a:rPr lang="en-US" sz="2400" b="1" i="1" dirty="0">
                <a:solidFill>
                  <a:srgbClr val="C00000"/>
                </a:solidFill>
              </a:rPr>
              <a:t>     </a:t>
            </a:r>
            <a:r>
              <a:rPr lang="en-US" b="1" i="1" dirty="0">
                <a:solidFill>
                  <a:srgbClr val="C00000"/>
                </a:solidFill>
              </a:rPr>
              <a:t>Necessity and </a:t>
            </a:r>
            <a:r>
              <a:rPr lang="en-US" b="1" i="1" dirty="0" err="1">
                <a:solidFill>
                  <a:srgbClr val="C00000"/>
                </a:solidFill>
              </a:rPr>
              <a:t>Mens</a:t>
            </a:r>
            <a:r>
              <a:rPr lang="en-US" b="1" i="1" dirty="0">
                <a:solidFill>
                  <a:srgbClr val="C00000"/>
                </a:solidFill>
              </a:rPr>
              <a:t> Rea</a:t>
            </a:r>
          </a:p>
        </p:txBody>
      </p:sp>
    </p:spTree>
    <p:extLst>
      <p:ext uri="{BB962C8B-B14F-4D97-AF65-F5344CB8AC3E}">
        <p14:creationId xmlns:p14="http://schemas.microsoft.com/office/powerpoint/2010/main" val="3034159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The Criminal Law</a:t>
            </a:r>
          </a:p>
          <a:p>
            <a:pPr marL="342900" indent="-342900" algn="ctr">
              <a:lnSpc>
                <a:spcPct val="90000"/>
              </a:lnSpc>
              <a:spcBef>
                <a:spcPts val="0"/>
              </a:spcBef>
              <a:defRPr/>
            </a:pPr>
            <a:r>
              <a:rPr lang="en-US" sz="4800" b="1" i="1" dirty="0">
                <a:solidFill>
                  <a:srgbClr val="006600"/>
                </a:solidFill>
              </a:rPr>
              <a:t>Generally</a:t>
            </a:r>
          </a:p>
          <a:p>
            <a:pPr marL="342900" indent="-342900" algn="ctr">
              <a:lnSpc>
                <a:spcPct val="90000"/>
              </a:lnSpc>
              <a:spcBef>
                <a:spcPts val="0"/>
              </a:spcBef>
              <a:defRPr/>
            </a:pPr>
            <a:endParaRPr lang="en-US" sz="3000" b="1" i="1" dirty="0">
              <a:solidFill>
                <a:srgbClr val="006600"/>
              </a:solidFill>
            </a:endParaRPr>
          </a:p>
          <a:p>
            <a:pPr marL="342900" indent="-342900" algn="ctr">
              <a:lnSpc>
                <a:spcPct val="90000"/>
              </a:lnSpc>
              <a:spcBef>
                <a:spcPts val="0"/>
              </a:spcBef>
              <a:defRPr/>
            </a:pPr>
            <a:r>
              <a:rPr lang="en-US" sz="4800" b="1" dirty="0">
                <a:solidFill>
                  <a:srgbClr val="C81204"/>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4059399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3820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rPr>
              <a:t>The Criminal Law</a:t>
            </a:r>
          </a:p>
          <a:p>
            <a:pPr marL="342900" indent="-342900" algn="ctr">
              <a:lnSpc>
                <a:spcPct val="95000"/>
              </a:lnSpc>
              <a:spcBef>
                <a:spcPts val="0"/>
              </a:spcBef>
              <a:defRPr/>
            </a:pPr>
            <a:r>
              <a:rPr lang="en-US" sz="2800" b="1" i="1" dirty="0">
                <a:solidFill>
                  <a:srgbClr val="006600"/>
                </a:solidFill>
              </a:rPr>
              <a:t>Generally - Definitions</a:t>
            </a:r>
          </a:p>
          <a:p>
            <a:pPr marL="609600" indent="-609600">
              <a:spcBef>
                <a:spcPts val="0"/>
              </a:spcBef>
            </a:pPr>
            <a:endParaRPr lang="en-US" sz="1000" b="1" dirty="0">
              <a:solidFill>
                <a:srgbClr val="CC0000"/>
              </a:solidFill>
            </a:endParaRPr>
          </a:p>
          <a:p>
            <a:pPr marL="609600" indent="-609600">
              <a:spcBef>
                <a:spcPts val="0"/>
              </a:spcBef>
            </a:pPr>
            <a:r>
              <a:rPr lang="en-US" sz="2400" b="1" dirty="0">
                <a:solidFill>
                  <a:srgbClr val="CC0000"/>
                </a:solidFill>
              </a:rPr>
              <a:t>The Criminal Law:</a:t>
            </a:r>
          </a:p>
          <a:p>
            <a:pPr marL="609600" indent="-609600" algn="just">
              <a:spcBef>
                <a:spcPts val="0"/>
              </a:spcBef>
            </a:pPr>
            <a:endParaRPr lang="en-US" sz="300" b="1" dirty="0">
              <a:solidFill>
                <a:srgbClr val="0033CC"/>
              </a:solidFill>
            </a:endParaRPr>
          </a:p>
          <a:p>
            <a:pPr marL="457200" eaLnBrk="1" hangingPunct="1">
              <a:spcBef>
                <a:spcPts val="0"/>
              </a:spcBef>
            </a:pPr>
            <a:r>
              <a:rPr lang="en-US" altLang="en-US" sz="2000" b="1" dirty="0">
                <a:solidFill>
                  <a:srgbClr val="0033CC"/>
                </a:solidFill>
                <a:latin typeface="Arial" panose="020B0604020202020204" pitchFamily="34" charset="0"/>
                <a:cs typeface="Arial" panose="020B0604020202020204" pitchFamily="34" charset="0"/>
              </a:rPr>
              <a:t>Defined:</a:t>
            </a:r>
            <a:r>
              <a:rPr lang="en-US" altLang="en-US" sz="2800" b="1" dirty="0">
                <a:solidFill>
                  <a:srgbClr val="0033CC"/>
                </a:solidFill>
                <a:latin typeface="Arial" panose="020B0604020202020204" pitchFamily="34" charset="0"/>
                <a:cs typeface="Arial" panose="020B0604020202020204" pitchFamily="34" charset="0"/>
              </a:rPr>
              <a:t> </a:t>
            </a:r>
            <a:r>
              <a:rPr lang="en-US" altLang="en-US" b="1" dirty="0">
                <a:latin typeface="Arial" panose="020B0604020202020204" pitchFamily="34" charset="0"/>
                <a:cs typeface="Arial" panose="020B0604020202020204" pitchFamily="34" charset="0"/>
              </a:rPr>
              <a:t>The body of law defining offenses</a:t>
            </a:r>
          </a:p>
          <a:p>
            <a:pPr marL="457200" eaLnBrk="1" hangingPunct="1">
              <a:spcBef>
                <a:spcPts val="0"/>
              </a:spcBef>
            </a:pPr>
            <a:r>
              <a:rPr lang="en-US" altLang="en-US" b="1" dirty="0">
                <a:latin typeface="Arial" panose="020B0604020202020204" pitchFamily="34" charset="0"/>
                <a:cs typeface="Arial" panose="020B0604020202020204" pitchFamily="34" charset="0"/>
              </a:rPr>
              <a:t>against the community at large, regulating</a:t>
            </a:r>
          </a:p>
          <a:p>
            <a:pPr marL="457200" eaLnBrk="1" hangingPunct="1">
              <a:spcBef>
                <a:spcPts val="0"/>
              </a:spcBef>
            </a:pPr>
            <a:r>
              <a:rPr lang="en-US" altLang="en-US" b="1" dirty="0">
                <a:latin typeface="Arial" panose="020B0604020202020204" pitchFamily="34" charset="0"/>
                <a:cs typeface="Arial" panose="020B0604020202020204" pitchFamily="34" charset="0"/>
              </a:rPr>
              <a:t>how suspects are investigated, charged and </a:t>
            </a:r>
          </a:p>
          <a:p>
            <a:pPr marL="457200" eaLnBrk="1" hangingPunct="1">
              <a:spcBef>
                <a:spcPts val="0"/>
              </a:spcBef>
            </a:pPr>
            <a:r>
              <a:rPr lang="en-US" altLang="en-US" b="1" dirty="0">
                <a:latin typeface="Arial" panose="020B0604020202020204" pitchFamily="34" charset="0"/>
                <a:cs typeface="Arial" panose="020B0604020202020204" pitchFamily="34" charset="0"/>
              </a:rPr>
              <a:t>tried, and establishing punishments for </a:t>
            </a:r>
          </a:p>
          <a:p>
            <a:pPr marL="457200" eaLnBrk="1" hangingPunct="1">
              <a:spcBef>
                <a:spcPts val="0"/>
              </a:spcBef>
            </a:pPr>
            <a:r>
              <a:rPr lang="en-US" altLang="en-US" b="1" dirty="0">
                <a:latin typeface="Arial" panose="020B0604020202020204" pitchFamily="34" charset="0"/>
                <a:cs typeface="Arial" panose="020B0604020202020204" pitchFamily="34" charset="0"/>
              </a:rPr>
              <a:t>convicted offenders.</a:t>
            </a:r>
          </a:p>
          <a:p>
            <a:pPr marL="609600" indent="-609600">
              <a:spcBef>
                <a:spcPts val="0"/>
              </a:spcBef>
            </a:pPr>
            <a:endParaRPr lang="en-US" sz="1000" b="1" dirty="0">
              <a:solidFill>
                <a:srgbClr val="CC0000"/>
              </a:solidFill>
            </a:endParaRPr>
          </a:p>
          <a:p>
            <a:pPr marL="609600" indent="-609600">
              <a:spcBef>
                <a:spcPts val="0"/>
              </a:spcBef>
            </a:pPr>
            <a:endParaRPr lang="en-US" sz="1000" b="1" dirty="0">
              <a:solidFill>
                <a:srgbClr val="CC0000"/>
              </a:solidFill>
            </a:endParaRPr>
          </a:p>
          <a:p>
            <a:pPr marL="609600" indent="-609600">
              <a:spcBef>
                <a:spcPts val="0"/>
              </a:spcBef>
            </a:pPr>
            <a:endParaRPr lang="en-US" sz="1000" b="1" dirty="0">
              <a:solidFill>
                <a:srgbClr val="CC0000"/>
              </a:solidFill>
            </a:endParaRPr>
          </a:p>
          <a:p>
            <a:pPr marL="609600" indent="-609600">
              <a:spcBef>
                <a:spcPts val="0"/>
              </a:spcBef>
            </a:pPr>
            <a:r>
              <a:rPr lang="en-US" sz="2400" b="1" dirty="0">
                <a:solidFill>
                  <a:srgbClr val="CC0000"/>
                </a:solidFill>
              </a:rPr>
              <a:t>The Criminal Justice System:</a:t>
            </a:r>
          </a:p>
          <a:p>
            <a:pPr marL="609600" indent="-609600" algn="just">
              <a:spcBef>
                <a:spcPts val="0"/>
              </a:spcBef>
            </a:pPr>
            <a:r>
              <a:rPr lang="en-US" sz="300" b="1" dirty="0">
                <a:solidFill>
                  <a:srgbClr val="0033CC"/>
                </a:solidFill>
              </a:rPr>
              <a:t>	</a:t>
            </a:r>
          </a:p>
          <a:p>
            <a:pPr marL="457200" eaLnBrk="1" hangingPunct="1">
              <a:spcBef>
                <a:spcPts val="0"/>
              </a:spcBef>
            </a:pPr>
            <a:r>
              <a:rPr lang="en-US" altLang="en-US" sz="2000" b="1" dirty="0">
                <a:solidFill>
                  <a:srgbClr val="0033CC"/>
                </a:solidFill>
                <a:latin typeface="Arial" panose="020B0604020202020204" pitchFamily="34" charset="0"/>
                <a:cs typeface="Arial" panose="020B0604020202020204" pitchFamily="34" charset="0"/>
              </a:rPr>
              <a:t>Defined:</a:t>
            </a:r>
            <a:r>
              <a:rPr lang="en-US" altLang="en-US" sz="2800" b="1" dirty="0">
                <a:solidFill>
                  <a:srgbClr val="0033CC"/>
                </a:solidFill>
                <a:latin typeface="Arial" panose="020B0604020202020204" pitchFamily="34" charset="0"/>
                <a:cs typeface="Arial" panose="020B0604020202020204" pitchFamily="34" charset="0"/>
              </a:rPr>
              <a:t> </a:t>
            </a:r>
            <a:r>
              <a:rPr lang="en-US" altLang="en-US" b="1" dirty="0">
                <a:latin typeface="Arial" panose="020B0604020202020204" pitchFamily="34" charset="0"/>
                <a:cs typeface="Arial" panose="020B0604020202020204" pitchFamily="34" charset="0"/>
              </a:rPr>
              <a:t>The collective institutions through </a:t>
            </a:r>
          </a:p>
          <a:p>
            <a:pPr marL="457200" eaLnBrk="1" hangingPunct="1">
              <a:spcBef>
                <a:spcPts val="0"/>
              </a:spcBef>
            </a:pPr>
            <a:r>
              <a:rPr lang="en-US" altLang="en-US" b="1" dirty="0">
                <a:latin typeface="Arial" panose="020B0604020202020204" pitchFamily="34" charset="0"/>
                <a:cs typeface="Arial" panose="020B0604020202020204" pitchFamily="34" charset="0"/>
              </a:rPr>
              <a:t>which an accused offender passes until the</a:t>
            </a:r>
          </a:p>
          <a:p>
            <a:pPr marL="457200" eaLnBrk="1" hangingPunct="1">
              <a:spcBef>
                <a:spcPts val="0"/>
              </a:spcBef>
            </a:pPr>
            <a:r>
              <a:rPr lang="en-US" altLang="en-US" b="1" dirty="0">
                <a:latin typeface="Arial" panose="020B0604020202020204" pitchFamily="34" charset="0"/>
                <a:cs typeface="Arial" panose="020B0604020202020204" pitchFamily="34" charset="0"/>
              </a:rPr>
              <a:t>accusations have been disposed of or the </a:t>
            </a:r>
          </a:p>
          <a:p>
            <a:pPr marL="457200" eaLnBrk="1" hangingPunct="1">
              <a:spcBef>
                <a:spcPts val="0"/>
              </a:spcBef>
            </a:pPr>
            <a:r>
              <a:rPr lang="en-US" altLang="en-US" b="1" dirty="0">
                <a:latin typeface="Arial" panose="020B0604020202020204" pitchFamily="34" charset="0"/>
                <a:cs typeface="Arial" panose="020B0604020202020204" pitchFamily="34" charset="0"/>
              </a:rPr>
              <a:t>assessed punishment concluded.</a:t>
            </a:r>
          </a:p>
          <a:p>
            <a:pPr marL="457200" eaLnBrk="1" hangingPunct="1">
              <a:spcBef>
                <a:spcPts val="0"/>
              </a:spcBef>
            </a:pPr>
            <a:endParaRPr lang="en-US" altLang="en-US" b="1" dirty="0">
              <a:latin typeface="Arial" panose="020B0604020202020204" pitchFamily="34" charset="0"/>
              <a:cs typeface="Arial" panose="020B0604020202020204" pitchFamily="34" charset="0"/>
            </a:endParaRPr>
          </a:p>
          <a:p>
            <a:pPr marL="457200" eaLnBrk="1" hangingPunct="1"/>
            <a:endParaRPr lang="en-US" altLang="en-US" sz="500" dirty="0">
              <a:latin typeface="Arial" panose="020B0604020202020204" pitchFamily="34" charset="0"/>
              <a:cs typeface="Arial" panose="020B0604020202020204" pitchFamily="34" charset="0"/>
            </a:endParaRPr>
          </a:p>
          <a:p>
            <a:pPr eaLnBrk="1" hangingPunct="1"/>
            <a:r>
              <a:rPr lang="en-US" altLang="en-US" sz="2800" b="1" dirty="0">
                <a:solidFill>
                  <a:srgbClr val="0033CC"/>
                </a:solidFill>
                <a:latin typeface="Arial" panose="020B0604020202020204" pitchFamily="34" charset="0"/>
                <a:cs typeface="Arial" panose="020B0604020202020204" pitchFamily="34" charset="0"/>
              </a:rPr>
              <a:t>     </a:t>
            </a:r>
            <a:endParaRPr lang="en-US" sz="2400" b="1" i="1" dirty="0">
              <a:solidFill>
                <a:schemeClr val="tx2"/>
              </a:solidFill>
              <a:latin typeface="Arial" panose="020B0604020202020204" pitchFamily="34" charset="0"/>
              <a:cs typeface="Arial" panose="020B0604020202020204" pitchFamily="34" charset="0"/>
            </a:endParaRPr>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154737" y="2286000"/>
            <a:ext cx="2608263" cy="3276600"/>
          </a:xfrm>
          <a:prstGeom prst="rect">
            <a:avLst/>
          </a:prstGeom>
          <a:noFill/>
          <a:ln w="9525">
            <a:noFill/>
            <a:miter lim="800000"/>
            <a:headEnd/>
            <a:tailEnd/>
          </a:ln>
        </p:spPr>
      </p:pic>
    </p:spTree>
    <p:extLst>
      <p:ext uri="{BB962C8B-B14F-4D97-AF65-F5344CB8AC3E}">
        <p14:creationId xmlns:p14="http://schemas.microsoft.com/office/powerpoint/2010/main" val="268199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noChangeArrowheads="1"/>
          </p:cNvSpPr>
          <p:nvPr>
            <p:ph type="ctrTitle"/>
          </p:nvPr>
        </p:nvSpPr>
        <p:spPr>
          <a:xfrm>
            <a:off x="228600" y="990600"/>
            <a:ext cx="8763000" cy="5638800"/>
          </a:xfrm>
        </p:spPr>
        <p:txBody>
          <a:bodyPr anchor="t" anchorCtr="0"/>
          <a:lstStyle/>
          <a:p>
            <a:pPr algn="l" eaLnBrk="1" hangingPunct="1"/>
            <a:br>
              <a:rPr lang="en-US" sz="3200" b="1" dirty="0">
                <a:solidFill>
                  <a:srgbClr val="0033CC"/>
                </a:solidFill>
              </a:rPr>
            </a:br>
            <a:br>
              <a:rPr lang="en-US" sz="3200" b="1" dirty="0">
                <a:solidFill>
                  <a:srgbClr val="0033CC"/>
                </a:solidFill>
              </a:rPr>
            </a:br>
            <a:br>
              <a:rPr lang="en-US" sz="1000" b="1" dirty="0">
                <a:solidFill>
                  <a:srgbClr val="0033CC"/>
                </a:solidFill>
              </a:rPr>
            </a:br>
            <a:r>
              <a:rPr lang="en-US" sz="2400" b="1" dirty="0">
                <a:solidFill>
                  <a:srgbClr val="C81204"/>
                </a:solidFill>
              </a:rPr>
              <a:t>Criminal Law – What It Does</a:t>
            </a:r>
            <a:br>
              <a:rPr lang="en-US" sz="1200" dirty="0"/>
            </a:br>
            <a:br>
              <a:rPr lang="en-US" sz="1200" dirty="0"/>
            </a:br>
            <a:r>
              <a:rPr lang="en-US" sz="2000" dirty="0"/>
              <a:t>Criminal Law, is the branch of law </a:t>
            </a:r>
            <a:br>
              <a:rPr lang="en-US" sz="2000" dirty="0"/>
            </a:br>
            <a:r>
              <a:rPr lang="en-US" sz="2000" dirty="0"/>
              <a:t>that defines crimes, establishes punishments, </a:t>
            </a:r>
            <a:br>
              <a:rPr lang="en-US" sz="2000" dirty="0"/>
            </a:br>
            <a:r>
              <a:rPr lang="en-US" sz="2000" dirty="0"/>
              <a:t>and regulates the investigation and prosecution </a:t>
            </a:r>
            <a:br>
              <a:rPr lang="en-US" sz="2000" dirty="0"/>
            </a:br>
            <a:r>
              <a:rPr lang="en-US" sz="2000" dirty="0"/>
              <a:t>of people accused of committing crimes.  </a:t>
            </a:r>
            <a:br>
              <a:rPr lang="en-US" sz="2000" dirty="0"/>
            </a:br>
            <a:br>
              <a:rPr lang="en-US" sz="2000" dirty="0"/>
            </a:br>
            <a:r>
              <a:rPr lang="en-US" sz="2000" dirty="0"/>
              <a:t>Criminal law includes both substantive law, </a:t>
            </a:r>
            <a:br>
              <a:rPr lang="en-US" sz="2000" dirty="0"/>
            </a:br>
            <a:r>
              <a:rPr lang="en-US" sz="2000" dirty="0"/>
              <a:t>and criminal procedure.</a:t>
            </a:r>
            <a:br>
              <a:rPr lang="en-US" sz="2000" dirty="0"/>
            </a:br>
            <a:br>
              <a:rPr lang="en-US" sz="2000" dirty="0"/>
            </a:br>
            <a:r>
              <a:rPr lang="en-US" sz="2000" dirty="0"/>
              <a:t>Substantive Law is the actual crime</a:t>
            </a:r>
            <a:br>
              <a:rPr lang="en-US" sz="2000" dirty="0"/>
            </a:br>
            <a:r>
              <a:rPr lang="en-US" sz="2000" dirty="0"/>
              <a:t>and its definition under the penal law,</a:t>
            </a:r>
            <a:br>
              <a:rPr lang="en-US" sz="2000" dirty="0"/>
            </a:br>
            <a:r>
              <a:rPr lang="en-US" sz="2000" dirty="0"/>
              <a:t>whereas criminal procedure is the process and rules</a:t>
            </a:r>
            <a:br>
              <a:rPr lang="en-US" sz="2000" dirty="0"/>
            </a:br>
            <a:r>
              <a:rPr lang="en-US" sz="2000" dirty="0"/>
              <a:t>by which the crime is prosecuted and justice is administered.</a:t>
            </a:r>
            <a:br>
              <a:rPr lang="en-US" sz="1400" dirty="0"/>
            </a:br>
            <a:br>
              <a:rPr lang="en-US" sz="1400" dirty="0"/>
            </a:br>
            <a:br>
              <a:rPr lang="en-US" sz="1400" dirty="0"/>
            </a:br>
            <a:br>
              <a:rPr lang="en-US" sz="1400" dirty="0"/>
            </a:br>
            <a:endParaRPr lang="en-US" sz="1200" b="1" dirty="0">
              <a:solidFill>
                <a:schemeClr val="accent2"/>
              </a:solidFill>
            </a:endParaRPr>
          </a:p>
        </p:txBody>
      </p:sp>
      <p:sp>
        <p:nvSpPr>
          <p:cNvPr id="2" name="Rectangle 1"/>
          <p:cNvSpPr/>
          <p:nvPr/>
        </p:nvSpPr>
        <p:spPr>
          <a:xfrm>
            <a:off x="2133600" y="990600"/>
            <a:ext cx="4572000" cy="1027974"/>
          </a:xfrm>
          <a:prstGeom prst="rect">
            <a:avLst/>
          </a:prstGeom>
        </p:spPr>
        <p:txBody>
          <a:bodyPr>
            <a:spAutoFit/>
          </a:bodyPr>
          <a:lstStyle/>
          <a:p>
            <a:pPr marL="342900" indent="-342900" algn="ctr">
              <a:lnSpc>
                <a:spcPct val="95000"/>
              </a:lnSpc>
              <a:spcBef>
                <a:spcPts val="0"/>
              </a:spcBef>
              <a:defRPr/>
            </a:pPr>
            <a:r>
              <a:rPr lang="en-US" sz="3600" b="1" dirty="0">
                <a:solidFill>
                  <a:srgbClr val="0033CC"/>
                </a:solidFill>
              </a:rPr>
              <a:t>The Criminal Law</a:t>
            </a:r>
          </a:p>
          <a:p>
            <a:pPr marL="342900" indent="-342900" algn="ctr">
              <a:lnSpc>
                <a:spcPct val="95000"/>
              </a:lnSpc>
              <a:spcBef>
                <a:spcPts val="0"/>
              </a:spcBef>
              <a:defRPr/>
            </a:pPr>
            <a:r>
              <a:rPr lang="en-US" sz="2800" b="1" i="1" dirty="0">
                <a:solidFill>
                  <a:srgbClr val="006600"/>
                </a:solidFill>
              </a:rPr>
              <a:t>Generally - Definitions</a:t>
            </a:r>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154737" y="2286000"/>
            <a:ext cx="2608263" cy="3276600"/>
          </a:xfrm>
          <a:prstGeom prst="rect">
            <a:avLst/>
          </a:prstGeom>
          <a:noFill/>
          <a:ln w="9525">
            <a:noFill/>
            <a:miter lim="800000"/>
            <a:headEnd/>
            <a:tailEnd/>
          </a:ln>
        </p:spPr>
      </p:pic>
    </p:spTree>
    <p:extLst>
      <p:ext uri="{BB962C8B-B14F-4D97-AF65-F5344CB8AC3E}">
        <p14:creationId xmlns:p14="http://schemas.microsoft.com/office/powerpoint/2010/main" val="3429146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The Criminal Law</a:t>
            </a:r>
          </a:p>
          <a:p>
            <a:pPr marL="342900" indent="-342900" algn="ctr">
              <a:lnSpc>
                <a:spcPct val="90000"/>
              </a:lnSpc>
              <a:spcBef>
                <a:spcPts val="0"/>
              </a:spcBef>
              <a:defRPr/>
            </a:pPr>
            <a:r>
              <a:rPr lang="en-US" sz="4000" b="1" i="1" dirty="0">
                <a:solidFill>
                  <a:srgbClr val="006600"/>
                </a:solidFill>
              </a:rPr>
              <a:t>Theories of Criminal Punishment</a:t>
            </a:r>
          </a:p>
          <a:p>
            <a:pPr marL="342900" indent="-342900" algn="ctr">
              <a:lnSpc>
                <a:spcPct val="90000"/>
              </a:lnSpc>
              <a:spcBef>
                <a:spcPts val="0"/>
              </a:spcBef>
              <a:defRPr/>
            </a:pPr>
            <a:endParaRPr lang="en-US" sz="3000" b="1" i="1" dirty="0">
              <a:solidFill>
                <a:srgbClr val="006600"/>
              </a:solidFill>
            </a:endParaRP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33796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81000" y="990600"/>
            <a:ext cx="8305800" cy="5257800"/>
          </a:xfrm>
        </p:spPr>
        <p:txBody>
          <a:bodyPr anchor="t" anchorCtr="0"/>
          <a:lstStyle/>
          <a:p>
            <a:pPr marL="344488" indent="-344488" algn="l">
              <a:lnSpc>
                <a:spcPct val="90000"/>
              </a:lnSpc>
              <a:spcBef>
                <a:spcPts val="0"/>
              </a:spcBef>
              <a:defRPr/>
            </a:pPr>
            <a:r>
              <a:rPr lang="en-US" sz="3600" b="1" dirty="0">
                <a:solidFill>
                  <a:srgbClr val="0033CC"/>
                </a:solidFill>
              </a:rPr>
              <a:t>                 The Criminal Law</a:t>
            </a:r>
            <a:br>
              <a:rPr lang="en-US" sz="3600" b="1" dirty="0">
                <a:solidFill>
                  <a:srgbClr val="0033CC"/>
                </a:solidFill>
              </a:rPr>
            </a:br>
            <a:r>
              <a:rPr lang="en-US" sz="3600" b="1" dirty="0">
                <a:solidFill>
                  <a:srgbClr val="0033CC"/>
                </a:solidFill>
              </a:rPr>
              <a:t>        </a:t>
            </a:r>
            <a:r>
              <a:rPr lang="en-US" sz="2800" b="1" i="1" dirty="0">
                <a:solidFill>
                  <a:srgbClr val="006600"/>
                </a:solidFill>
              </a:rPr>
              <a:t>Theories of Criminal Punishment</a:t>
            </a:r>
            <a:br>
              <a:rPr lang="en-US" sz="3600" b="1" i="1" dirty="0">
                <a:solidFill>
                  <a:srgbClr val="006600"/>
                </a:solidFill>
              </a:rPr>
            </a:br>
            <a:br>
              <a:rPr lang="en-US" sz="1000" b="1" dirty="0">
                <a:solidFill>
                  <a:srgbClr val="0033CC"/>
                </a:solidFill>
                <a:cs typeface="Arial" pitchFamily="34" charset="0"/>
              </a:rPr>
            </a:br>
            <a:r>
              <a:rPr lang="en-US" sz="2800" b="1" dirty="0">
                <a:solidFill>
                  <a:srgbClr val="800000"/>
                </a:solidFill>
                <a:cs typeface="Arial" pitchFamily="34" charset="0"/>
              </a:rPr>
              <a:t>Different Theories of Criminal Punishment</a:t>
            </a:r>
            <a:br>
              <a:rPr lang="en-US" sz="1000" dirty="0"/>
            </a:br>
            <a:br>
              <a:rPr lang="en-US" sz="1000" dirty="0"/>
            </a:br>
            <a:r>
              <a:rPr lang="en-US" sz="1400" dirty="0"/>
              <a:t>Various theories have been advanced to justify or explain the goals of criminal punishment.</a:t>
            </a:r>
            <a:br>
              <a:rPr lang="en-US" sz="1400" dirty="0"/>
            </a:br>
            <a:br>
              <a:rPr lang="en-US" sz="1400" dirty="0"/>
            </a:br>
            <a:r>
              <a:rPr lang="en-US" sz="1400" dirty="0"/>
              <a:t>These include:</a:t>
            </a:r>
            <a:br>
              <a:rPr lang="en-US" sz="1400" dirty="0"/>
            </a:br>
            <a:br>
              <a:rPr lang="en-US" sz="1400" dirty="0"/>
            </a:br>
            <a:r>
              <a:rPr lang="en-US" sz="2400" b="1" dirty="0">
                <a:solidFill>
                  <a:srgbClr val="0033CC"/>
                </a:solidFill>
              </a:rPr>
              <a:t>Retribution; </a:t>
            </a:r>
            <a:br>
              <a:rPr lang="en-US" sz="2400" b="1" dirty="0">
                <a:solidFill>
                  <a:srgbClr val="0033CC"/>
                </a:solidFill>
              </a:rPr>
            </a:br>
            <a:r>
              <a:rPr lang="en-US" sz="2400" b="1" dirty="0">
                <a:solidFill>
                  <a:srgbClr val="0033CC"/>
                </a:solidFill>
              </a:rPr>
              <a:t>Deterrence;</a:t>
            </a:r>
            <a:br>
              <a:rPr lang="en-US" sz="2400" b="1" dirty="0">
                <a:solidFill>
                  <a:srgbClr val="0033CC"/>
                </a:solidFill>
              </a:rPr>
            </a:br>
            <a:r>
              <a:rPr lang="en-US" sz="2400" b="1" dirty="0">
                <a:solidFill>
                  <a:srgbClr val="0033CC"/>
                </a:solidFill>
              </a:rPr>
              <a:t>Restraint (or incapacitation); </a:t>
            </a:r>
            <a:br>
              <a:rPr lang="en-US" sz="2400" b="1" dirty="0">
                <a:solidFill>
                  <a:srgbClr val="0033CC"/>
                </a:solidFill>
              </a:rPr>
            </a:br>
            <a:r>
              <a:rPr lang="en-US" sz="2400" b="1" dirty="0">
                <a:solidFill>
                  <a:srgbClr val="0033CC"/>
                </a:solidFill>
              </a:rPr>
              <a:t>Rehabilitation; and </a:t>
            </a:r>
            <a:br>
              <a:rPr lang="en-US" sz="2400" b="1" dirty="0">
                <a:solidFill>
                  <a:srgbClr val="0033CC"/>
                </a:solidFill>
              </a:rPr>
            </a:br>
            <a:r>
              <a:rPr lang="en-US" sz="2400" b="1" dirty="0">
                <a:solidFill>
                  <a:srgbClr val="0033CC"/>
                </a:solidFill>
              </a:rPr>
              <a:t>Restoration. </a:t>
            </a:r>
            <a:br>
              <a:rPr lang="en-US" sz="1400" dirty="0"/>
            </a:br>
            <a:br>
              <a:rPr lang="en-US" sz="1400" dirty="0"/>
            </a:br>
            <a:r>
              <a:rPr lang="en-US" sz="1400" dirty="0"/>
              <a:t>Sometimes punishment advances more than one of these goals. </a:t>
            </a:r>
            <a:br>
              <a:rPr lang="en-US" sz="1400" dirty="0"/>
            </a:br>
            <a:br>
              <a:rPr lang="en-US" sz="1400" dirty="0"/>
            </a:br>
            <a:r>
              <a:rPr lang="en-US" sz="1400" dirty="0"/>
              <a:t>At other times, a punishment may promote one goal </a:t>
            </a:r>
            <a:br>
              <a:rPr lang="en-US" sz="1400" dirty="0"/>
            </a:br>
            <a:r>
              <a:rPr lang="en-US" sz="1400" dirty="0"/>
              <a:t>while conflicting with another.</a:t>
            </a:r>
            <a:endParaRPr lang="en-US" sz="1200" dirty="0"/>
          </a:p>
        </p:txBody>
      </p:sp>
    </p:spTree>
    <p:extLst>
      <p:ext uri="{BB962C8B-B14F-4D97-AF65-F5344CB8AC3E}">
        <p14:creationId xmlns:p14="http://schemas.microsoft.com/office/powerpoint/2010/main" val="4287429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283029" y="838200"/>
            <a:ext cx="8382000" cy="5181600"/>
          </a:xfrm>
        </p:spPr>
        <p:txBody>
          <a:bodyPr wrap="none" anchor="t" anchorCtr="0"/>
          <a:lstStyle/>
          <a:p>
            <a:pPr algn="l" eaLnBrk="1" hangingPunct="1"/>
            <a:r>
              <a:rPr lang="en-US" b="1" dirty="0">
                <a:solidFill>
                  <a:srgbClr val="0033CC"/>
                </a:solidFill>
              </a:rPr>
              <a:t>	        </a:t>
            </a:r>
            <a:r>
              <a:rPr lang="en-US" sz="3600" b="1" dirty="0">
                <a:solidFill>
                  <a:srgbClr val="0033CC"/>
                </a:solidFill>
              </a:rPr>
              <a:t>The Criminal Law</a:t>
            </a:r>
            <a:br>
              <a:rPr lang="en-US" sz="3600" b="1" dirty="0">
                <a:solidFill>
                  <a:srgbClr val="0033CC"/>
                </a:solidFill>
              </a:rPr>
            </a:br>
            <a:r>
              <a:rPr lang="en-US" sz="2800" b="1" dirty="0">
                <a:solidFill>
                  <a:srgbClr val="0033CC"/>
                </a:solidFill>
              </a:rPr>
              <a:t>              </a:t>
            </a:r>
            <a:r>
              <a:rPr lang="en-US" sz="2800" b="1" i="1" dirty="0">
                <a:solidFill>
                  <a:srgbClr val="006600"/>
                </a:solidFill>
              </a:rPr>
              <a:t>Theories of Criminal Punishment</a:t>
            </a:r>
            <a:br>
              <a:rPr lang="en-US" sz="1000" dirty="0"/>
            </a:br>
            <a:br>
              <a:rPr lang="en-US" sz="1000" dirty="0"/>
            </a:br>
            <a:br>
              <a:rPr lang="en-US" sz="1200" dirty="0"/>
            </a:br>
            <a:r>
              <a:rPr lang="en-US" sz="2800" b="1" dirty="0">
                <a:solidFill>
                  <a:srgbClr val="C00000"/>
                </a:solidFill>
                <a:cs typeface="Arial" charset="0"/>
              </a:rPr>
              <a:t>A. Retribution</a:t>
            </a:r>
            <a:br>
              <a:rPr lang="en-US" sz="1200" dirty="0"/>
            </a:br>
            <a:br>
              <a:rPr lang="en-US" sz="1200" dirty="0"/>
            </a:br>
            <a:r>
              <a:rPr lang="en-US" sz="1200" dirty="0"/>
              <a:t>     </a:t>
            </a:r>
            <a:r>
              <a:rPr lang="en-US" sz="2000" b="1" dirty="0">
                <a:solidFill>
                  <a:srgbClr val="0033CC"/>
                </a:solidFill>
                <a:cs typeface="Arial" charset="0"/>
              </a:rPr>
              <a:t>The Theory of Retribution:</a:t>
            </a:r>
            <a:r>
              <a:rPr lang="en-US" sz="2000" dirty="0">
                <a:cs typeface="Arial" charset="0"/>
              </a:rPr>
              <a:t> </a:t>
            </a:r>
            <a:br>
              <a:rPr lang="en-US" sz="2000" dirty="0">
                <a:cs typeface="Arial" charset="0"/>
              </a:rPr>
            </a:br>
            <a:r>
              <a:rPr lang="en-US" sz="2000" dirty="0">
                <a:cs typeface="Arial" charset="0"/>
              </a:rPr>
              <a:t>    Holds that punishment is imposed on the blameworthy party </a:t>
            </a:r>
            <a:br>
              <a:rPr lang="en-US" sz="2000" dirty="0">
                <a:cs typeface="Arial" charset="0"/>
              </a:rPr>
            </a:br>
            <a:r>
              <a:rPr lang="en-US" sz="2000" dirty="0">
                <a:cs typeface="Arial" charset="0"/>
              </a:rPr>
              <a:t>    in order for society to attain justice, and punish the criminal. </a:t>
            </a:r>
            <a:br>
              <a:rPr lang="en-US" sz="2400" dirty="0">
                <a:cs typeface="Arial" charset="0"/>
              </a:rPr>
            </a:br>
            <a:br>
              <a:rPr lang="en-US" sz="1000" dirty="0">
                <a:cs typeface="Arial" charset="0"/>
              </a:rPr>
            </a:br>
            <a:r>
              <a:rPr lang="en-US" sz="2400" dirty="0">
                <a:cs typeface="Arial" charset="0"/>
              </a:rPr>
              <a:t>    </a:t>
            </a:r>
            <a:r>
              <a:rPr lang="en-US" sz="2000" b="1" dirty="0">
                <a:solidFill>
                  <a:srgbClr val="0033CC"/>
                </a:solidFill>
                <a:cs typeface="Arial" charset="0"/>
              </a:rPr>
              <a:t>Purpose is to Make Criminals Pay for Conduct:</a:t>
            </a:r>
            <a:r>
              <a:rPr lang="en-US" sz="2000" dirty="0">
                <a:cs typeface="Arial" charset="0"/>
              </a:rPr>
              <a:t>  Supporters of this</a:t>
            </a:r>
            <a:br>
              <a:rPr lang="en-US" sz="2000" dirty="0">
                <a:cs typeface="Arial" charset="0"/>
              </a:rPr>
            </a:br>
            <a:r>
              <a:rPr lang="en-US" sz="2000" dirty="0">
                <a:cs typeface="Arial" charset="0"/>
              </a:rPr>
              <a:t>     theory look upon punishment not just as a tool to deter future crime,</a:t>
            </a:r>
            <a:br>
              <a:rPr lang="en-US" sz="2000" dirty="0">
                <a:cs typeface="Arial" charset="0"/>
              </a:rPr>
            </a:br>
            <a:r>
              <a:rPr lang="en-US" sz="2000" dirty="0">
                <a:cs typeface="Arial" charset="0"/>
              </a:rPr>
              <a:t>     (by using the criminal’s punishment as an example to others), but</a:t>
            </a:r>
            <a:br>
              <a:rPr lang="en-US" sz="2000" dirty="0">
                <a:cs typeface="Arial" charset="0"/>
              </a:rPr>
            </a:br>
            <a:r>
              <a:rPr lang="en-US" sz="2000" dirty="0">
                <a:cs typeface="Arial" charset="0"/>
              </a:rPr>
              <a:t>     also as a device for ensuring that offenders pay for their past</a:t>
            </a:r>
            <a:br>
              <a:rPr lang="en-US" sz="2000" dirty="0">
                <a:cs typeface="Arial" charset="0"/>
              </a:rPr>
            </a:br>
            <a:r>
              <a:rPr lang="en-US" sz="2000" dirty="0">
                <a:cs typeface="Arial" charset="0"/>
              </a:rPr>
              <a:t>     misconduct.</a:t>
            </a:r>
            <a:br>
              <a:rPr lang="en-US" sz="1200" dirty="0"/>
            </a:br>
            <a:br>
              <a:rPr lang="en-US" sz="1200" dirty="0"/>
            </a:br>
            <a:endParaRPr lang="en-US" sz="1200" dirty="0"/>
          </a:p>
        </p:txBody>
      </p:sp>
      <p:sp>
        <p:nvSpPr>
          <p:cNvPr id="4" name="Slide Number Placeholder 3"/>
          <p:cNvSpPr>
            <a:spLocks noGrp="1"/>
          </p:cNvSpPr>
          <p:nvPr>
            <p:ph type="sldNum" sz="quarter" idx="12"/>
          </p:nvPr>
        </p:nvSpPr>
        <p:spPr/>
        <p:txBody>
          <a:bodyPr/>
          <a:lstStyle/>
          <a:p>
            <a:pPr>
              <a:defRPr/>
            </a:pPr>
            <a:fld id="{DD869DA2-F5E6-4648-A53F-9EEDE8975B9F}" type="slidenum">
              <a:rPr lang="en-US" smtClean="0"/>
              <a:pPr>
                <a:defRPr/>
              </a:pPr>
              <a:t>9</a:t>
            </a:fld>
            <a:endParaRPr lang="en-US"/>
          </a:p>
        </p:txBody>
      </p:sp>
    </p:spTree>
    <p:extLst>
      <p:ext uri="{BB962C8B-B14F-4D97-AF65-F5344CB8AC3E}">
        <p14:creationId xmlns:p14="http://schemas.microsoft.com/office/powerpoint/2010/main" val="67788629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9141</TotalTime>
  <Words>1739</Words>
  <Application>Microsoft Office PowerPoint</Application>
  <PresentationFormat>On-screen Show (4:3)</PresentationFormat>
  <Paragraphs>112</Paragraphs>
  <Slides>17</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   Criminal Law – What It Does  Criminal Law, is the branch of law  that defines crimes, establishes punishments,  and regulates the investigation and prosecution  of people accused of committing crimes.    Criminal law includes both substantive law,  and criminal procedure.  Substantive Law is the actual crime and its definition under the penal law, whereas criminal procedure is the process and rules by which the crime is prosecuted and justice is administered.    </vt:lpstr>
      <vt:lpstr>PowerPoint Presentation</vt:lpstr>
      <vt:lpstr>                 The Criminal Law         Theories of Criminal Punishment  Different Theories of Criminal Punishment  Various theories have been advanced to justify or explain the goals of criminal punishment.  These include:  Retribution;  Deterrence; Restraint (or incapacitation);  Rehabilitation; and  Restoration.   Sometimes punishment advances more than one of these goals.   At other times, a punishment may promote one goal  while conflicting with another.</vt:lpstr>
      <vt:lpstr>         The Criminal Law               Theories of Criminal Punishment   A. Retribution       The Theory of Retribution:      Holds that punishment is imposed on the blameworthy party      in order for society to attain justice, and punish the criminal.       Purpose is to Make Criminals Pay for Conduct:  Supporters of this      theory look upon punishment not just as a tool to deter future crime,      (by using the criminal’s punishment as an example to others), but      also as a device for ensuring that offenders pay for their past      misconduct.  </vt:lpstr>
      <vt:lpstr>           The Criminal Law            Theories of Criminal Punishment  B. Deterrence  Theory of Deterrence: Those who support the deterrence theory believe that if punishment is imposed upon a person who has committed a crime, the punishment so imposed will dissuade the offender (and others) from repeating the crime.   Specific Deterrence:  When the deterrence relates to the specific offender who committed the crime, it is known as specific deterrence, because the punishment will assure that such specific offender cannot re-commit the crime while incarcerated.    General Deterrence:  Describes the effect that punishment has on others, by serving as a public example or threat to all people, other than the initial offender, of what will take place if such a crime is committed, thereby deterring others from committing similar crimes. </vt:lpstr>
      <vt:lpstr>                 The Criminal Law               Theories of Criminal Punishment  C. Restraint  Theory of Restraint: Some believe that an important the goal of punishment should be restraint.   What is Restraint: If a criminal is confined, executed, or otherwise incapacitated,  their punishment will deny the criminal the ability or opportunity  to commit further crimes that harm society (specific deterrence).     </vt:lpstr>
      <vt:lpstr>              The Criminal Law          Theories of Criminal Punishment  D. Rehabilitation  Theory of Rehabilitation:  Another possible goal of criminal punishment is rehabilitation of the offender.  Supporters of rehabilitation seek to prevent crime by providing offenders  with the education and treatment necessary to eliminate their criminal tendencies,  as well as the skills to become productive members of society.  Reform: Those who hold the rehabilitation view of criminal punishment believe that criminals can have their behavior and outlook reformed.  That those who commit crimes can have their mores changed to become better citizens who will not choose criminal acts, if merely persuaded to change, by education or social  incentives.  Many religious leaders also favor the reform concept, by using elements of faith and religious teachings to change the hearts and minds of those who have committed criminal acts.</vt:lpstr>
      <vt:lpstr>                  The Criminal Law                Theories of Criminal Punishment  E. Restoration  Theory of Restoration:  The theory of restoration takes a victim-oriented approach to crime  that emphasizes restitution (compensation) for victims.   Rather than focus on the punishment of criminals,  supporters of this theory, advocate restoring the victim  and creating constructive roles for victims in the criminal justice process.   An example is when a criminal who stole or destroyed property is required to provide restitution to the victim through payment or repair.  Another example is, relatives of a murder victim  may be encouraged to testify about the impact of the death  when the murderer is sentenced by the court.   Reparation of Harm: Promoters of this theory believe that a victim centered approach will help deter crime, cause the offender to recognize the harm they caused, and helps find solutions to repair the harm caused by the crime, thereby facilitating victim and  community restoration and reconciliation.</vt:lpstr>
      <vt:lpstr>                  The Criminal Law               Theories of Criminal Punishment   Conflicts among Punishment Goals  Theories Can Work Together: The various justifications for criminal punishment are not mutually exclusive.   A particular punishment may advance several punishment goals at the same time.   A term of imprisonment, for example, may serve to incapacitate the offender, deter others in society from committing similar acts, and, at the same time, provide an opportunity for rehabilitative treatment for the offender.   Theories Can Also Conflict:  On the other hand, the goals of punishment may at times conflict.   The retributive and deterrence theories call for the infliction of unpleasant experiences upon the criminal, including harsh prison treatment, but this harsh prison environment may not always be conducive to, or may even defeat, rehabilitation.  No one theory of punishment will always addresses all the goals of criminal law.     Laws Look to Combine These Theories When They Can: A combination of theories and goals plays a part in the thinking of the legislators who establish the ranges of punishment for various crimes, the judges and jurors who sentence offenders within these ranges, and the parole authorities who have the power to release certain prisoners.</vt:lpstr>
      <vt:lpstr>PowerPoint Presentation</vt:lpstr>
      <vt:lpstr>                      The Criminal Law                             Classification of Crimes Classification   Crimes are classified in many different ways: common law crimes versus statutory crimes, and crimes that are mala in se (evil in themselves) versus those that are mala prohibita (criminal only because the law says so).   An important classification is the division of crimes into felonies or misdemeanors.   This distinction is based on the severity of the crime and is rooted in common law.  Felonies and Misdemeanors: At common law, and in many jurisdictions in the United States today, felonies constituted crimes that could be punishable by death, while misdemeanors, on the other hand, constituted crimes punishable by fine or imprisonment.   Today, in most jurisdictions, felonies constitute crimes punishable by imprisonment for one year or more, while misdemeanors are those crimes punishable by fine or imprisonment for less than one year.   Since each jurisdiction determines the penalties for offenses it defines, a misdemeanor in one jurisdiction may constitute a felony in another.    Grade: Many jurisdictions further delineate offenses by degrees or grades.  These degrees or grades identify crimes as more severe by such degree or grade, where Murder in the first degree is a more serious offense than Murder in the second degree, and a class A felony is a much more serious offense than a class B felony.  Violations: Some jurisdictions have an additional classification for petty offenses, also called infractions or violations, which are usually punishable by a small fine.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463</cp:revision>
  <cp:lastPrinted>2020-10-06T21:52:53Z</cp:lastPrinted>
  <dcterms:created xsi:type="dcterms:W3CDTF">2007-08-27T19:04:39Z</dcterms:created>
  <dcterms:modified xsi:type="dcterms:W3CDTF">2021-03-03T11:20:01Z</dcterms:modified>
</cp:coreProperties>
</file>