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409" r:id="rId2"/>
    <p:sldId id="596" r:id="rId3"/>
    <p:sldId id="597" r:id="rId4"/>
    <p:sldId id="565" r:id="rId5"/>
    <p:sldId id="594" r:id="rId6"/>
    <p:sldId id="583" r:id="rId7"/>
    <p:sldId id="595" r:id="rId8"/>
    <p:sldId id="584" r:id="rId9"/>
    <p:sldId id="585" r:id="rId10"/>
    <p:sldId id="586" r:id="rId11"/>
    <p:sldId id="587" r:id="rId12"/>
    <p:sldId id="588" r:id="rId13"/>
    <p:sldId id="589" r:id="rId14"/>
    <p:sldId id="590" r:id="rId15"/>
    <p:sldId id="591" r:id="rId16"/>
    <p:sldId id="592" r:id="rId17"/>
    <p:sldId id="593" r:id="rId18"/>
    <p:sldId id="439" r:id="rId19"/>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204"/>
    <a:srgbClr val="0033CC"/>
    <a:srgbClr val="006666"/>
    <a:srgbClr val="006600"/>
    <a:srgbClr val="4C1441"/>
    <a:srgbClr val="FFFF00"/>
    <a:srgbClr val="CC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7" autoAdjust="0"/>
    <p:restoredTop sz="94664" autoAdjust="0"/>
  </p:normalViewPr>
  <p:slideViewPr>
    <p:cSldViewPr>
      <p:cViewPr varScale="1">
        <p:scale>
          <a:sx n="104" d="100"/>
          <a:sy n="104" d="100"/>
        </p:scale>
        <p:origin x="17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Farley" userId="1b2cfada0102257f" providerId="LiveId" clId="{BACD0949-53FE-4899-96A0-55C3D903BAD0}"/>
    <pc:docChg chg="addSld delSld modSld">
      <pc:chgData name="Robert Farley" userId="1b2cfada0102257f" providerId="LiveId" clId="{BACD0949-53FE-4899-96A0-55C3D903BAD0}" dt="2021-03-03T11:20:28.025" v="1" actId="47"/>
      <pc:docMkLst>
        <pc:docMk/>
      </pc:docMkLst>
      <pc:sldChg chg="del">
        <pc:chgData name="Robert Farley" userId="1b2cfada0102257f" providerId="LiveId" clId="{BACD0949-53FE-4899-96A0-55C3D903BAD0}" dt="2021-03-03T11:20:28.025" v="1" actId="47"/>
        <pc:sldMkLst>
          <pc:docMk/>
          <pc:sldMk cId="1460086135" sldId="524"/>
        </pc:sldMkLst>
      </pc:sldChg>
      <pc:sldChg chg="add">
        <pc:chgData name="Robert Farley" userId="1b2cfada0102257f" providerId="LiveId" clId="{BACD0949-53FE-4899-96A0-55C3D903BAD0}" dt="2021-03-03T11:20:25.373" v="0"/>
        <pc:sldMkLst>
          <pc:docMk/>
          <pc:sldMk cId="2919528683" sldId="59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3/3/2021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3/3/2021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42465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C2C0D36-4155-4C42-8FB7-47D1F442C6DC}" type="slidenum">
              <a:rPr lang="en-US" smtClean="0"/>
              <a:pPr/>
              <a:t>13</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2266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C5DF11E-DD31-46F2-883A-BDBA398581F9}" type="slidenum">
              <a:rPr lang="en-US" smtClean="0"/>
              <a:pPr/>
              <a:t>14</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76115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296A298-2659-40DF-A23B-EDC7AB49A797}" type="slidenum">
              <a:rPr lang="en-US" smtClean="0"/>
              <a:pPr/>
              <a:t>15</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0586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55D5B185-A352-478B-BEFE-92CFE7946722}" type="slidenum">
              <a:rPr lang="en-US" smtClean="0"/>
              <a:pPr/>
              <a:t>16</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7643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64F87F6-4967-419B-B746-BCCB5AF911A0}" type="slidenum">
              <a:rPr lang="en-US" smtClean="0"/>
              <a:pPr/>
              <a:t>5</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1848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F25A8E9-4D8B-420B-AE7D-E10017AA3FAA}" type="slidenum">
              <a:rPr lang="en-US" smtClean="0"/>
              <a:pPr/>
              <a:t>6</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08473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13368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D7D2BD9-2990-499B-A56F-3887EEFC36EA}" type="slidenum">
              <a:rPr lang="en-US" smtClean="0"/>
              <a:pPr/>
              <a:t>8</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31576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D0C8FBC-8A3C-4862-A062-5D32FF3AFC99}" type="slidenum">
              <a:rPr lang="en-US" smtClean="0"/>
              <a:pPr/>
              <a:t>9</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79538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59F88C2-2F86-4EB0-BE66-878488DE0375}" type="slidenum">
              <a:rPr lang="en-US" smtClean="0"/>
              <a:pPr/>
              <a:t>10</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92840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825A8B2-6661-4251-9E2D-D62A3ECD39EF}" type="slidenum">
              <a:rPr lang="en-US" smtClean="0"/>
              <a:pPr/>
              <a:t>11</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420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037FA5B-F4A5-4F1D-A6A9-D3950B12E656}" type="slidenum">
              <a:rPr lang="en-US" smtClean="0"/>
              <a:pPr/>
              <a:t>12</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27896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b-oJqPp38utv3M&amp;tbnid=NMo7iMrZy4APGM:&amp;ved=0CAUQjRw&amp;url=http://aslashabove.com/category/top-30-slashers/&amp;ei=X7NRUt_dAofc9ATEuIDgBw&amp;psig=AFQjCNHIEiqJJvvdFY5bJ_AmTQyxq096rA&amp;ust=1381172350271238"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67243" y="1828801"/>
            <a:ext cx="3135095" cy="3136900"/>
          </a:xfrm>
          <a:prstGeom prst="rect">
            <a:avLst/>
          </a:prstGeom>
          <a:noFill/>
          <a:ln w="9525">
            <a:noFill/>
            <a:miter lim="800000"/>
            <a:headEnd/>
            <a:tailEnd/>
          </a:ln>
        </p:spPr>
      </p:pic>
      <p:sp>
        <p:nvSpPr>
          <p:cNvPr id="8" name="Rectangle 3"/>
          <p:cNvSpPr txBox="1">
            <a:spLocks noChangeArrowheads="1"/>
          </p:cNvSpPr>
          <p:nvPr/>
        </p:nvSpPr>
        <p:spPr>
          <a:xfrm>
            <a:off x="838200" y="5334000"/>
            <a:ext cx="7675563" cy="1169988"/>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Ten C:</a:t>
            </a:r>
          </a:p>
          <a:p>
            <a:pPr marL="342889" indent="-342889" algn="ctr">
              <a:spcBef>
                <a:spcPct val="20000"/>
              </a:spcBef>
              <a:defRPr/>
            </a:pPr>
            <a:r>
              <a:rPr lang="en-US" sz="3200" b="1" kern="0" dirty="0">
                <a:solidFill>
                  <a:srgbClr val="FFFF00"/>
                </a:solidFill>
                <a:latin typeface="+mn-lt"/>
              </a:rPr>
              <a:t>Criminal Law – Common Law Felonies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228600"/>
            <a:ext cx="3025146" cy="7147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04800" y="1295400"/>
            <a:ext cx="6705600" cy="4648200"/>
          </a:xfrm>
        </p:spPr>
        <p:txBody>
          <a:bodyPr anchor="t" anchorCtr="0"/>
          <a:lstStyle/>
          <a:p>
            <a:pPr algn="l" eaLnBrk="1" hangingPunct="1">
              <a:defRPr/>
            </a:pPr>
            <a:r>
              <a:rPr lang="en-US" sz="3200" b="1" dirty="0">
                <a:solidFill>
                  <a:srgbClr val="0033CC"/>
                </a:solidFill>
              </a:rPr>
              <a:t>Manslaughter</a:t>
            </a:r>
            <a:br>
              <a:rPr lang="en-US" sz="1200" dirty="0"/>
            </a:br>
            <a:br>
              <a:rPr lang="en-US" sz="1200" dirty="0"/>
            </a:br>
            <a:r>
              <a:rPr lang="en-US" sz="2400" b="1" i="1" dirty="0"/>
              <a:t>A person is guilty of manslaughter when: </a:t>
            </a:r>
            <a:br>
              <a:rPr lang="en-US" sz="1800" b="1" dirty="0"/>
            </a:br>
            <a:br>
              <a:rPr lang="en-US" sz="1800" b="1" dirty="0"/>
            </a:br>
            <a:r>
              <a:rPr lang="en-US" sz="1800" b="1" i="1" dirty="0">
                <a:solidFill>
                  <a:schemeClr val="accent1">
                    <a:lumMod val="25000"/>
                  </a:schemeClr>
                </a:solidFill>
              </a:rPr>
              <a:t>1. With intent to cause serious physical injury to another person, he causes the death of such person or of a third person; or </a:t>
            </a:r>
            <a:br>
              <a:rPr lang="en-US" sz="1800" b="1" i="1" dirty="0">
                <a:solidFill>
                  <a:schemeClr val="accent1">
                    <a:lumMod val="25000"/>
                  </a:schemeClr>
                </a:solidFill>
              </a:rPr>
            </a:br>
            <a:br>
              <a:rPr lang="en-US" sz="1800" b="1" i="1" dirty="0">
                <a:solidFill>
                  <a:schemeClr val="accent1">
                    <a:lumMod val="25000"/>
                  </a:schemeClr>
                </a:solidFill>
              </a:rPr>
            </a:br>
            <a:r>
              <a:rPr lang="en-US" sz="1800" b="1" i="1" dirty="0">
                <a:solidFill>
                  <a:schemeClr val="accent1">
                    <a:lumMod val="25000"/>
                  </a:schemeClr>
                </a:solidFill>
              </a:rPr>
              <a:t>2. With intent to cause the death of another person, he causes the death of such person or of a third person under circumstances which do not constitute murder because he acts under the influence of extreme emotional disturbance.</a:t>
            </a:r>
            <a:endParaRPr lang="en-US" sz="1400" i="1" dirty="0">
              <a:solidFill>
                <a:schemeClr val="accent1">
                  <a:lumMod val="25000"/>
                </a:schemeClr>
              </a:solidFill>
            </a:endParaRPr>
          </a:p>
        </p:txBody>
      </p:sp>
      <p:pic>
        <p:nvPicPr>
          <p:cNvPr id="72707" name="Picture 3" descr="http://www.accesskansas.org/kbi/images/mw/posters/OZAMORACASTRO.jpg"/>
          <p:cNvPicPr>
            <a:picLocks noChangeAspect="1" noChangeArrowheads="1"/>
          </p:cNvPicPr>
          <p:nvPr/>
        </p:nvPicPr>
        <p:blipFill>
          <a:blip r:embed="rId3" cstate="print"/>
          <a:srcRect/>
          <a:stretch>
            <a:fillRect/>
          </a:stretch>
        </p:blipFill>
        <p:spPr bwMode="auto">
          <a:xfrm>
            <a:off x="6934200" y="1600199"/>
            <a:ext cx="1905000" cy="265393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10</a:t>
            </a:fld>
            <a:endParaRPr lang="en-US"/>
          </a:p>
        </p:txBody>
      </p:sp>
    </p:spTree>
    <p:extLst>
      <p:ext uri="{BB962C8B-B14F-4D97-AF65-F5344CB8AC3E}">
        <p14:creationId xmlns:p14="http://schemas.microsoft.com/office/powerpoint/2010/main" val="3930458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a:xfrm>
            <a:off x="304800" y="990600"/>
            <a:ext cx="8077200" cy="5410200"/>
          </a:xfrm>
        </p:spPr>
        <p:txBody>
          <a:bodyPr anchor="t" anchorCtr="0"/>
          <a:lstStyle/>
          <a:p>
            <a:pPr algn="l" eaLnBrk="1" hangingPunct="1">
              <a:defRPr/>
            </a:pPr>
            <a:r>
              <a:rPr lang="en-US" sz="3200" b="1" dirty="0">
                <a:solidFill>
                  <a:srgbClr val="0033CC"/>
                </a:solidFill>
              </a:rPr>
              <a:t>Robbery</a:t>
            </a:r>
            <a:br>
              <a:rPr lang="en-US" sz="1200" dirty="0"/>
            </a:br>
            <a:br>
              <a:rPr lang="en-US" sz="600" dirty="0"/>
            </a:br>
            <a:r>
              <a:rPr lang="en-US" sz="2400" b="1" i="1" dirty="0"/>
              <a:t>Robbery is forcible stealing. </a:t>
            </a:r>
            <a:br>
              <a:rPr lang="en-US" sz="1800" dirty="0"/>
            </a:br>
            <a:br>
              <a:rPr lang="en-US" sz="600" dirty="0"/>
            </a:br>
            <a:r>
              <a:rPr lang="en-US" sz="2400" b="1" i="1" dirty="0"/>
              <a:t>A person forcibly steals property </a:t>
            </a:r>
            <a:br>
              <a:rPr lang="en-US" sz="2400" b="1" i="1" dirty="0"/>
            </a:br>
            <a:r>
              <a:rPr lang="en-US" sz="2400" b="1" i="1" dirty="0"/>
              <a:t>and commits robbery when:</a:t>
            </a:r>
            <a:br>
              <a:rPr lang="en-US" sz="1800" i="1" dirty="0"/>
            </a:br>
            <a:br>
              <a:rPr lang="en-US" sz="300" i="1" dirty="0"/>
            </a:br>
            <a:br>
              <a:rPr lang="en-US" sz="300" dirty="0"/>
            </a:br>
            <a:r>
              <a:rPr lang="en-US" sz="1800" b="1" dirty="0">
                <a:solidFill>
                  <a:schemeClr val="accent1">
                    <a:lumMod val="25000"/>
                  </a:schemeClr>
                </a:solidFill>
              </a:rPr>
              <a:t>In the course of committing a larceny, he uses </a:t>
            </a:r>
            <a:br>
              <a:rPr lang="en-US" sz="1800" b="1" dirty="0">
                <a:solidFill>
                  <a:schemeClr val="accent1">
                    <a:lumMod val="25000"/>
                  </a:schemeClr>
                </a:solidFill>
              </a:rPr>
            </a:br>
            <a:r>
              <a:rPr lang="en-US" sz="1800" b="1" dirty="0">
                <a:solidFill>
                  <a:schemeClr val="accent1">
                    <a:lumMod val="25000"/>
                  </a:schemeClr>
                </a:solidFill>
              </a:rPr>
              <a:t>or threatens the immediate use of </a:t>
            </a:r>
            <a:br>
              <a:rPr lang="en-US" sz="1800" b="1" dirty="0">
                <a:solidFill>
                  <a:schemeClr val="accent1">
                    <a:lumMod val="25000"/>
                  </a:schemeClr>
                </a:solidFill>
              </a:rPr>
            </a:br>
            <a:r>
              <a:rPr lang="en-US" sz="1800" b="1" dirty="0">
                <a:solidFill>
                  <a:schemeClr val="accent1">
                    <a:lumMod val="25000"/>
                  </a:schemeClr>
                </a:solidFill>
              </a:rPr>
              <a:t>physical force upon another person </a:t>
            </a:r>
            <a:br>
              <a:rPr lang="en-US" sz="1800" b="1" dirty="0">
                <a:solidFill>
                  <a:schemeClr val="accent1">
                    <a:lumMod val="25000"/>
                  </a:schemeClr>
                </a:solidFill>
              </a:rPr>
            </a:br>
            <a:r>
              <a:rPr lang="en-US" sz="1800" b="1" dirty="0">
                <a:solidFill>
                  <a:schemeClr val="accent1">
                    <a:lumMod val="25000"/>
                  </a:schemeClr>
                </a:solidFill>
              </a:rPr>
              <a:t>for the purpose of: </a:t>
            </a:r>
            <a:br>
              <a:rPr lang="en-US" sz="1800" b="1" dirty="0">
                <a:solidFill>
                  <a:schemeClr val="accent1">
                    <a:lumMod val="25000"/>
                  </a:schemeClr>
                </a:solidFill>
              </a:rPr>
            </a:br>
            <a:br>
              <a:rPr lang="en-US" sz="800" b="1" dirty="0">
                <a:solidFill>
                  <a:schemeClr val="accent1">
                    <a:lumMod val="25000"/>
                  </a:schemeClr>
                </a:solidFill>
              </a:rPr>
            </a:br>
            <a:r>
              <a:rPr lang="en-US" sz="1800" b="1" dirty="0">
                <a:solidFill>
                  <a:schemeClr val="accent1">
                    <a:lumMod val="25000"/>
                  </a:schemeClr>
                </a:solidFill>
              </a:rPr>
              <a:t>1. Preventing or overcoming resistance </a:t>
            </a:r>
            <a:br>
              <a:rPr lang="en-US" sz="1800" b="1" dirty="0">
                <a:solidFill>
                  <a:schemeClr val="accent1">
                    <a:lumMod val="25000"/>
                  </a:schemeClr>
                </a:solidFill>
              </a:rPr>
            </a:br>
            <a:r>
              <a:rPr lang="en-US" sz="1800" b="1" dirty="0">
                <a:solidFill>
                  <a:schemeClr val="accent1">
                    <a:lumMod val="25000"/>
                  </a:schemeClr>
                </a:solidFill>
              </a:rPr>
              <a:t>to the taking of the property </a:t>
            </a:r>
            <a:br>
              <a:rPr lang="en-US" sz="1800" b="1" dirty="0">
                <a:solidFill>
                  <a:schemeClr val="accent1">
                    <a:lumMod val="25000"/>
                  </a:schemeClr>
                </a:solidFill>
              </a:rPr>
            </a:br>
            <a:r>
              <a:rPr lang="en-US" sz="1800" b="1" dirty="0">
                <a:solidFill>
                  <a:schemeClr val="accent1">
                    <a:lumMod val="25000"/>
                  </a:schemeClr>
                </a:solidFill>
              </a:rPr>
              <a:t>or to the retention thereof </a:t>
            </a:r>
            <a:br>
              <a:rPr lang="en-US" sz="1800" b="1" dirty="0">
                <a:solidFill>
                  <a:schemeClr val="accent1">
                    <a:lumMod val="25000"/>
                  </a:schemeClr>
                </a:solidFill>
              </a:rPr>
            </a:br>
            <a:r>
              <a:rPr lang="en-US" sz="1800" b="1" dirty="0">
                <a:solidFill>
                  <a:schemeClr val="accent1">
                    <a:lumMod val="25000"/>
                  </a:schemeClr>
                </a:solidFill>
              </a:rPr>
              <a:t>immediately after the taking; or </a:t>
            </a:r>
            <a:br>
              <a:rPr lang="en-US" sz="1800" b="1" dirty="0">
                <a:solidFill>
                  <a:schemeClr val="accent1">
                    <a:lumMod val="25000"/>
                  </a:schemeClr>
                </a:solidFill>
              </a:rPr>
            </a:br>
            <a:br>
              <a:rPr lang="en-US" sz="800" b="1" dirty="0">
                <a:solidFill>
                  <a:schemeClr val="accent1">
                    <a:lumMod val="25000"/>
                  </a:schemeClr>
                </a:solidFill>
              </a:rPr>
            </a:br>
            <a:r>
              <a:rPr lang="en-US" sz="1800" b="1" dirty="0">
                <a:solidFill>
                  <a:schemeClr val="accent1">
                    <a:lumMod val="25000"/>
                  </a:schemeClr>
                </a:solidFill>
              </a:rPr>
              <a:t>2. Compelling the owner of such property or another person </a:t>
            </a:r>
            <a:br>
              <a:rPr lang="en-US" sz="1800" b="1" dirty="0">
                <a:solidFill>
                  <a:schemeClr val="accent1">
                    <a:lumMod val="25000"/>
                  </a:schemeClr>
                </a:solidFill>
              </a:rPr>
            </a:br>
            <a:r>
              <a:rPr lang="en-US" sz="1800" b="1" dirty="0">
                <a:solidFill>
                  <a:schemeClr val="accent1">
                    <a:lumMod val="25000"/>
                  </a:schemeClr>
                </a:solidFill>
              </a:rPr>
              <a:t>to deliver up the property or to engage in other conduct </a:t>
            </a:r>
            <a:br>
              <a:rPr lang="en-US" sz="1800" b="1" dirty="0">
                <a:solidFill>
                  <a:schemeClr val="accent1">
                    <a:lumMod val="25000"/>
                  </a:schemeClr>
                </a:solidFill>
              </a:rPr>
            </a:br>
            <a:r>
              <a:rPr lang="en-US" sz="1800" b="1" dirty="0">
                <a:solidFill>
                  <a:schemeClr val="accent1">
                    <a:lumMod val="25000"/>
                  </a:schemeClr>
                </a:solidFill>
              </a:rPr>
              <a:t>which aids in the commission of the larceny.</a:t>
            </a:r>
            <a:endParaRPr lang="en-US" b="1" dirty="0">
              <a:solidFill>
                <a:schemeClr val="accent1">
                  <a:lumMod val="25000"/>
                </a:schemeClr>
              </a:solidFill>
            </a:endParaRPr>
          </a:p>
        </p:txBody>
      </p:sp>
      <p:pic>
        <p:nvPicPr>
          <p:cNvPr id="73731" name="Picture 3" descr="http://images.google.com/url?q=http://www.bpdnews.com/AMW/wanted_thompson.gif&amp;usg=AFQjCNFgtvGVu-S960uUO8_oyxVbX3tqDQ"/>
          <p:cNvPicPr>
            <a:picLocks noChangeAspect="1" noChangeArrowheads="1"/>
          </p:cNvPicPr>
          <p:nvPr/>
        </p:nvPicPr>
        <p:blipFill>
          <a:blip r:embed="rId3" cstate="print"/>
          <a:srcRect/>
          <a:stretch>
            <a:fillRect/>
          </a:stretch>
        </p:blipFill>
        <p:spPr bwMode="auto">
          <a:xfrm>
            <a:off x="6172200" y="1229709"/>
            <a:ext cx="2640013" cy="334229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11</a:t>
            </a:fld>
            <a:endParaRPr lang="en-US"/>
          </a:p>
        </p:txBody>
      </p:sp>
    </p:spTree>
    <p:extLst>
      <p:ext uri="{BB962C8B-B14F-4D97-AF65-F5344CB8AC3E}">
        <p14:creationId xmlns:p14="http://schemas.microsoft.com/office/powerpoint/2010/main" val="2761216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381000" y="990600"/>
            <a:ext cx="8534400" cy="5181600"/>
          </a:xfrm>
        </p:spPr>
        <p:txBody>
          <a:bodyPr anchor="t" anchorCtr="0"/>
          <a:lstStyle/>
          <a:p>
            <a:pPr algn="l" eaLnBrk="1" hangingPunct="1">
              <a:defRPr/>
            </a:pPr>
            <a:r>
              <a:rPr lang="en-US" sz="3200" b="1" dirty="0">
                <a:solidFill>
                  <a:srgbClr val="0033CC"/>
                </a:solidFill>
              </a:rPr>
              <a:t>Sodomy</a:t>
            </a:r>
            <a:br>
              <a:rPr lang="en-US" sz="1200" dirty="0"/>
            </a:br>
            <a:br>
              <a:rPr lang="en-US" sz="1200" dirty="0"/>
            </a:br>
            <a:r>
              <a:rPr lang="en-US" sz="1600" b="1" dirty="0"/>
              <a:t>(No long referred to in New York’s Penal Law) </a:t>
            </a:r>
            <a:br>
              <a:rPr lang="en-US" sz="1600" b="1" dirty="0"/>
            </a:br>
            <a:br>
              <a:rPr lang="en-US" sz="1600" b="1" dirty="0"/>
            </a:br>
            <a:r>
              <a:rPr lang="en-US" sz="2400" b="1" i="1" dirty="0"/>
              <a:t>Under common law, a person was guilty of Sodomy when:</a:t>
            </a:r>
            <a:br>
              <a:rPr lang="en-US" sz="1600" dirty="0"/>
            </a:br>
            <a:br>
              <a:rPr lang="en-US" sz="1600" b="1" dirty="0"/>
            </a:br>
            <a:r>
              <a:rPr lang="en-US" sz="1800" b="1" dirty="0">
                <a:solidFill>
                  <a:schemeClr val="accent1">
                    <a:lumMod val="25000"/>
                  </a:schemeClr>
                </a:solidFill>
              </a:rPr>
              <a:t>He or she engages in deviate sexual intercourse with another person: </a:t>
            </a:r>
            <a:br>
              <a:rPr lang="en-US" sz="1800" b="1" dirty="0">
                <a:solidFill>
                  <a:schemeClr val="accent1">
                    <a:lumMod val="25000"/>
                  </a:schemeClr>
                </a:solidFill>
              </a:rPr>
            </a:br>
            <a:br>
              <a:rPr lang="en-US" sz="1800" b="1" dirty="0">
                <a:solidFill>
                  <a:schemeClr val="accent1">
                    <a:lumMod val="25000"/>
                  </a:schemeClr>
                </a:solidFill>
              </a:rPr>
            </a:br>
            <a:r>
              <a:rPr lang="en-US" sz="1700" b="1" dirty="0">
                <a:solidFill>
                  <a:schemeClr val="accent1">
                    <a:lumMod val="25000"/>
                  </a:schemeClr>
                </a:solidFill>
              </a:rPr>
              <a:t>1. By forcible compulsion; or </a:t>
            </a:r>
            <a:br>
              <a:rPr lang="en-US" sz="1700" b="1" dirty="0">
                <a:solidFill>
                  <a:schemeClr val="accent1">
                    <a:lumMod val="25000"/>
                  </a:schemeClr>
                </a:solidFill>
              </a:rPr>
            </a:br>
            <a:br>
              <a:rPr lang="en-US" sz="1700" b="1" dirty="0">
                <a:solidFill>
                  <a:schemeClr val="accent1">
                    <a:lumMod val="25000"/>
                  </a:schemeClr>
                </a:solidFill>
              </a:rPr>
            </a:br>
            <a:r>
              <a:rPr lang="en-US" sz="1700" b="1" dirty="0">
                <a:solidFill>
                  <a:schemeClr val="accent1">
                    <a:lumMod val="25000"/>
                  </a:schemeClr>
                </a:solidFill>
              </a:rPr>
              <a:t>2. Who is incapable of consent by reason of being physically helpless; or </a:t>
            </a:r>
            <a:br>
              <a:rPr lang="en-US" sz="1700" b="1" dirty="0">
                <a:solidFill>
                  <a:schemeClr val="accent1">
                    <a:lumMod val="25000"/>
                  </a:schemeClr>
                </a:solidFill>
              </a:rPr>
            </a:br>
            <a:br>
              <a:rPr lang="en-US" sz="1700" b="1" dirty="0">
                <a:solidFill>
                  <a:schemeClr val="accent1">
                    <a:lumMod val="25000"/>
                  </a:schemeClr>
                </a:solidFill>
              </a:rPr>
            </a:br>
            <a:r>
              <a:rPr lang="en-US" sz="1700" b="1" dirty="0">
                <a:solidFill>
                  <a:schemeClr val="accent1">
                    <a:lumMod val="25000"/>
                  </a:schemeClr>
                </a:solidFill>
              </a:rPr>
              <a:t>3. Who is less than eleven years old; or </a:t>
            </a:r>
            <a:br>
              <a:rPr lang="en-US" sz="1700" b="1" dirty="0">
                <a:solidFill>
                  <a:schemeClr val="accent1">
                    <a:lumMod val="25000"/>
                  </a:schemeClr>
                </a:solidFill>
              </a:rPr>
            </a:br>
            <a:br>
              <a:rPr lang="en-US" sz="1700" b="1" dirty="0">
                <a:solidFill>
                  <a:schemeClr val="accent1">
                    <a:lumMod val="25000"/>
                  </a:schemeClr>
                </a:solidFill>
              </a:rPr>
            </a:br>
            <a:r>
              <a:rPr lang="en-US" sz="1700" b="1" dirty="0">
                <a:solidFill>
                  <a:schemeClr val="accent1">
                    <a:lumMod val="25000"/>
                  </a:schemeClr>
                </a:solidFill>
              </a:rPr>
              <a:t>4. Who is less than thirteen years old and the actor is eighteen years old or more.</a:t>
            </a: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12</a:t>
            </a:fld>
            <a:endParaRPr lang="en-US"/>
          </a:p>
        </p:txBody>
      </p:sp>
    </p:spTree>
    <p:extLst>
      <p:ext uri="{BB962C8B-B14F-4D97-AF65-F5344CB8AC3E}">
        <p14:creationId xmlns:p14="http://schemas.microsoft.com/office/powerpoint/2010/main" val="2080893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228600" y="533400"/>
            <a:ext cx="8610600" cy="6172200"/>
          </a:xfrm>
        </p:spPr>
        <p:txBody>
          <a:bodyPr anchor="t" anchorCtr="0"/>
          <a:lstStyle/>
          <a:p>
            <a:pPr algn="l" eaLnBrk="1" hangingPunct="1">
              <a:lnSpc>
                <a:spcPct val="75000"/>
              </a:lnSpc>
              <a:defRPr/>
            </a:pPr>
            <a:r>
              <a:rPr lang="en-US" sz="3200" b="1" dirty="0">
                <a:solidFill>
                  <a:srgbClr val="0033CC"/>
                </a:solidFill>
              </a:rPr>
              <a:t>Larceny</a:t>
            </a:r>
            <a:br>
              <a:rPr lang="en-US" sz="3200" dirty="0"/>
            </a:br>
            <a:br>
              <a:rPr lang="en-US" sz="1000" dirty="0"/>
            </a:br>
            <a:r>
              <a:rPr lang="en-US" sz="2400" b="1" i="1" dirty="0"/>
              <a:t> A person steals property and commits larceny when:</a:t>
            </a:r>
            <a:br>
              <a:rPr lang="en-US" sz="1600" b="1" dirty="0"/>
            </a:br>
            <a:br>
              <a:rPr lang="en-US" sz="800" b="1" dirty="0"/>
            </a:br>
            <a:r>
              <a:rPr lang="en-US" sz="1600" b="1" dirty="0">
                <a:solidFill>
                  <a:schemeClr val="accent1">
                    <a:lumMod val="25000"/>
                  </a:schemeClr>
                </a:solidFill>
              </a:rPr>
              <a:t>With intent to deprive another of property, </a:t>
            </a:r>
            <a:br>
              <a:rPr lang="en-US" sz="1600" b="1" dirty="0">
                <a:solidFill>
                  <a:schemeClr val="accent1">
                    <a:lumMod val="25000"/>
                  </a:schemeClr>
                </a:solidFill>
              </a:rPr>
            </a:br>
            <a:r>
              <a:rPr lang="en-US" sz="1600" b="1" dirty="0">
                <a:solidFill>
                  <a:schemeClr val="accent1">
                    <a:lumMod val="25000"/>
                  </a:schemeClr>
                </a:solidFill>
              </a:rPr>
              <a:t>or to appropriate the same to himself or to a third person, </a:t>
            </a:r>
            <a:br>
              <a:rPr lang="en-US" sz="1600" b="1" dirty="0">
                <a:solidFill>
                  <a:schemeClr val="accent1">
                    <a:lumMod val="25000"/>
                  </a:schemeClr>
                </a:solidFill>
              </a:rPr>
            </a:br>
            <a:r>
              <a:rPr lang="en-US" sz="1600" b="1" dirty="0">
                <a:solidFill>
                  <a:schemeClr val="accent1">
                    <a:lumMod val="25000"/>
                  </a:schemeClr>
                </a:solidFill>
              </a:rPr>
              <a:t>he wrongfully takes, obtains or withholds such property from an owner thereof.</a:t>
            </a:r>
            <a:r>
              <a:rPr lang="en-US" sz="1000" b="1" dirty="0">
                <a:solidFill>
                  <a:schemeClr val="accent1">
                    <a:lumMod val="25000"/>
                  </a:schemeClr>
                </a:solidFill>
              </a:rPr>
              <a:t> </a:t>
            </a:r>
            <a:br>
              <a:rPr lang="en-US" sz="1000" b="1" dirty="0"/>
            </a:br>
            <a:br>
              <a:rPr lang="en-US" sz="1000" b="1" dirty="0"/>
            </a:br>
            <a:r>
              <a:rPr lang="en-US" sz="1200" b="1" dirty="0">
                <a:solidFill>
                  <a:srgbClr val="003399"/>
                </a:solidFill>
              </a:rPr>
              <a:t>Larceny includes a wrongful taking, obtaining or withholding of another's property, committed in any of the following ways: </a:t>
            </a:r>
            <a:br>
              <a:rPr lang="en-US" sz="1200" b="1" dirty="0">
                <a:solidFill>
                  <a:srgbClr val="003399"/>
                </a:solidFill>
              </a:rPr>
            </a:br>
            <a:br>
              <a:rPr lang="en-US" sz="1200" b="1" dirty="0">
                <a:solidFill>
                  <a:srgbClr val="003399"/>
                </a:solidFill>
              </a:rPr>
            </a:br>
            <a:r>
              <a:rPr lang="en-US" sz="1200" b="1" dirty="0">
                <a:solidFill>
                  <a:srgbClr val="003399"/>
                </a:solidFill>
              </a:rPr>
              <a:t>(a) By conduct known as larceny by </a:t>
            </a:r>
            <a:r>
              <a:rPr lang="en-US" sz="1200" b="1" dirty="0" err="1">
                <a:solidFill>
                  <a:srgbClr val="003399"/>
                </a:solidFill>
              </a:rPr>
              <a:t>trespassory</a:t>
            </a:r>
            <a:r>
              <a:rPr lang="en-US" sz="1200" b="1" dirty="0">
                <a:solidFill>
                  <a:srgbClr val="003399"/>
                </a:solidFill>
              </a:rPr>
              <a:t> taking, larceny by trick, embezzlement, or by obtaining property by false pretenses; or</a:t>
            </a:r>
            <a:br>
              <a:rPr lang="en-US" sz="1200" b="1" dirty="0">
                <a:solidFill>
                  <a:srgbClr val="003399"/>
                </a:solidFill>
              </a:rPr>
            </a:br>
            <a:br>
              <a:rPr lang="en-US" sz="1200" b="1" dirty="0">
                <a:solidFill>
                  <a:srgbClr val="003399"/>
                </a:solidFill>
              </a:rPr>
            </a:br>
            <a:r>
              <a:rPr lang="en-US" sz="1200" b="1" dirty="0">
                <a:solidFill>
                  <a:srgbClr val="003399"/>
                </a:solidFill>
              </a:rPr>
              <a:t>(b) By acquiring lost property, when during such acquisition he exercises control over property of another which he knows to have been lost or mislaid, or to have been delivered under a mistake as to the identity of the recipient or the nature or amount of the property, without taking reasonable measures to return such property to the owner; or</a:t>
            </a:r>
            <a:br>
              <a:rPr lang="en-US" sz="1200" b="1" dirty="0">
                <a:solidFill>
                  <a:srgbClr val="003399"/>
                </a:solidFill>
              </a:rPr>
            </a:br>
            <a:br>
              <a:rPr lang="en-US" sz="1200" b="1" dirty="0">
                <a:solidFill>
                  <a:srgbClr val="003399"/>
                </a:solidFill>
              </a:rPr>
            </a:br>
            <a:r>
              <a:rPr lang="en-US" sz="1200" b="1" dirty="0">
                <a:solidFill>
                  <a:srgbClr val="003399"/>
                </a:solidFill>
              </a:rPr>
              <a:t>(c) By committing the crime of issuing a bad check; or</a:t>
            </a:r>
            <a:br>
              <a:rPr lang="en-US" sz="1200" b="1" dirty="0">
                <a:solidFill>
                  <a:srgbClr val="003399"/>
                </a:solidFill>
              </a:rPr>
            </a:br>
            <a:br>
              <a:rPr lang="en-US" sz="1200" b="1" dirty="0">
                <a:solidFill>
                  <a:srgbClr val="003399"/>
                </a:solidFill>
              </a:rPr>
            </a:br>
            <a:r>
              <a:rPr lang="en-US" sz="1200" b="1" dirty="0">
                <a:solidFill>
                  <a:srgbClr val="003399"/>
                </a:solidFill>
              </a:rPr>
              <a:t>(d) By false promise, when, pursuant to a scheme to defraud, he obtains property of another by means of a representation, express or implied, that he or a third person will in the future engage in particular conduct, and when he or the third person does not intend to do so; or </a:t>
            </a:r>
            <a:br>
              <a:rPr lang="en-US" sz="1200" b="1" dirty="0">
                <a:solidFill>
                  <a:srgbClr val="003399"/>
                </a:solidFill>
              </a:rPr>
            </a:br>
            <a:br>
              <a:rPr lang="en-US" sz="1200" b="1" dirty="0">
                <a:solidFill>
                  <a:srgbClr val="003399"/>
                </a:solidFill>
              </a:rPr>
            </a:br>
            <a:r>
              <a:rPr lang="en-US" sz="1200" b="1" dirty="0">
                <a:solidFill>
                  <a:srgbClr val="003399"/>
                </a:solidFill>
              </a:rPr>
              <a:t>(e) By extortion, when he compels or induces another person to deliver such property to himself or to a third person by means of instilling in him a fear that, if the property is not so delivered, the actor or another will: </a:t>
            </a:r>
            <a:br>
              <a:rPr lang="en-US" sz="1200" b="1" dirty="0">
                <a:solidFill>
                  <a:srgbClr val="003399"/>
                </a:solidFill>
              </a:rPr>
            </a:br>
            <a:br>
              <a:rPr lang="en-US" sz="300" b="1" dirty="0">
                <a:solidFill>
                  <a:srgbClr val="003399"/>
                </a:solidFill>
              </a:rPr>
            </a:br>
            <a:r>
              <a:rPr lang="en-US" sz="900" b="1" dirty="0">
                <a:solidFill>
                  <a:srgbClr val="003399"/>
                </a:solidFill>
              </a:rPr>
              <a:t>     (</a:t>
            </a:r>
            <a:r>
              <a:rPr lang="en-US" sz="900" b="1" dirty="0" err="1">
                <a:solidFill>
                  <a:srgbClr val="003399"/>
                </a:solidFill>
              </a:rPr>
              <a:t>i</a:t>
            </a:r>
            <a:r>
              <a:rPr lang="en-US" sz="900" b="1" dirty="0">
                <a:solidFill>
                  <a:srgbClr val="003399"/>
                </a:solidFill>
              </a:rPr>
              <a:t>) Cause physical injury to some person in the future; or </a:t>
            </a:r>
            <a:br>
              <a:rPr lang="en-US" sz="900" b="1" dirty="0">
                <a:solidFill>
                  <a:srgbClr val="003399"/>
                </a:solidFill>
              </a:rPr>
            </a:br>
            <a:br>
              <a:rPr lang="en-US" sz="900" b="1" dirty="0">
                <a:solidFill>
                  <a:srgbClr val="003399"/>
                </a:solidFill>
              </a:rPr>
            </a:br>
            <a:r>
              <a:rPr lang="en-US" sz="900" b="1" dirty="0">
                <a:solidFill>
                  <a:srgbClr val="003399"/>
                </a:solidFill>
              </a:rPr>
              <a:t>     (ii) Cause damage to property; or </a:t>
            </a:r>
            <a:br>
              <a:rPr lang="en-US" sz="900" b="1" dirty="0">
                <a:solidFill>
                  <a:srgbClr val="003399"/>
                </a:solidFill>
              </a:rPr>
            </a:br>
            <a:br>
              <a:rPr lang="en-US" sz="900" b="1" dirty="0">
                <a:solidFill>
                  <a:srgbClr val="003399"/>
                </a:solidFill>
              </a:rPr>
            </a:br>
            <a:r>
              <a:rPr lang="en-US" sz="900" b="1" dirty="0">
                <a:solidFill>
                  <a:srgbClr val="003399"/>
                </a:solidFill>
              </a:rPr>
              <a:t>     (iii) Engage in other conduct constituting a crime; or </a:t>
            </a:r>
            <a:br>
              <a:rPr lang="en-US" sz="900" b="1" dirty="0">
                <a:solidFill>
                  <a:srgbClr val="003399"/>
                </a:solidFill>
              </a:rPr>
            </a:br>
            <a:br>
              <a:rPr lang="en-US" sz="900" b="1" dirty="0">
                <a:solidFill>
                  <a:srgbClr val="003399"/>
                </a:solidFill>
              </a:rPr>
            </a:br>
            <a:r>
              <a:rPr lang="en-US" sz="900" b="1" dirty="0">
                <a:solidFill>
                  <a:srgbClr val="003399"/>
                </a:solidFill>
              </a:rPr>
              <a:t>    ((iv) Accuse some person of a crime or cause criminal charges to be instituted against him; or </a:t>
            </a:r>
            <a:br>
              <a:rPr lang="en-US" sz="900" b="1" dirty="0">
                <a:solidFill>
                  <a:srgbClr val="003399"/>
                </a:solidFill>
              </a:rPr>
            </a:br>
            <a:br>
              <a:rPr lang="en-US" sz="900" b="1" dirty="0">
                <a:solidFill>
                  <a:srgbClr val="003399"/>
                </a:solidFill>
              </a:rPr>
            </a:br>
            <a:r>
              <a:rPr lang="en-US" sz="900" b="1" dirty="0">
                <a:solidFill>
                  <a:srgbClr val="003399"/>
                </a:solidFill>
              </a:rPr>
              <a:t>     (v) Expose a secret or publicize an asserted fact, whether true or false, tending to subject some person to hatred,  contempt or ridicule; or </a:t>
            </a:r>
            <a:br>
              <a:rPr lang="en-US" sz="900" b="1" dirty="0">
                <a:solidFill>
                  <a:srgbClr val="003399"/>
                </a:solidFill>
              </a:rPr>
            </a:br>
            <a:br>
              <a:rPr lang="en-US" sz="900" b="1" dirty="0">
                <a:solidFill>
                  <a:srgbClr val="003399"/>
                </a:solidFill>
              </a:rPr>
            </a:br>
            <a:r>
              <a:rPr lang="en-US" sz="900" b="1" dirty="0">
                <a:solidFill>
                  <a:srgbClr val="003399"/>
                </a:solidFill>
              </a:rPr>
              <a:t>     (vi) Cause a strike, boycott or other collective labor group action injurious to some person's business; except that such a threat shall not be deemed</a:t>
            </a:r>
            <a:br>
              <a:rPr lang="en-US" sz="900" b="1" dirty="0">
                <a:solidFill>
                  <a:srgbClr val="003399"/>
                </a:solidFill>
              </a:rPr>
            </a:br>
            <a:r>
              <a:rPr lang="en-US" sz="900" b="1" dirty="0">
                <a:solidFill>
                  <a:srgbClr val="003399"/>
                </a:solidFill>
              </a:rPr>
              <a:t>           extortion when the property is demanded or received for the benefit of the group  in whose interest the actor purports to act; or </a:t>
            </a:r>
            <a:br>
              <a:rPr lang="en-US" sz="900" b="1" dirty="0">
                <a:solidFill>
                  <a:srgbClr val="003399"/>
                </a:solidFill>
              </a:rPr>
            </a:br>
            <a:br>
              <a:rPr lang="en-US" sz="900" b="1" dirty="0">
                <a:solidFill>
                  <a:srgbClr val="003399"/>
                </a:solidFill>
              </a:rPr>
            </a:br>
            <a:r>
              <a:rPr lang="en-US" sz="900" b="1" dirty="0">
                <a:solidFill>
                  <a:srgbClr val="003399"/>
                </a:solidFill>
              </a:rPr>
              <a:t>    (vii) Testify or provide information or withhold testimony or information with respect to another's legal claim or defense; or </a:t>
            </a:r>
            <a:br>
              <a:rPr lang="en-US" sz="900" b="1" dirty="0">
                <a:solidFill>
                  <a:srgbClr val="003399"/>
                </a:solidFill>
              </a:rPr>
            </a:br>
            <a:br>
              <a:rPr lang="en-US" sz="900" b="1" dirty="0">
                <a:solidFill>
                  <a:srgbClr val="003399"/>
                </a:solidFill>
              </a:rPr>
            </a:br>
            <a:r>
              <a:rPr lang="en-US" sz="900" b="1" dirty="0">
                <a:solidFill>
                  <a:srgbClr val="003399"/>
                </a:solidFill>
              </a:rPr>
              <a:t>     (viii) Use or abuse his position as a public servant by performing some act within or related to his official duties, or  by failing or refusing to perform an</a:t>
            </a:r>
            <a:br>
              <a:rPr lang="en-US" sz="900" b="1" dirty="0">
                <a:solidFill>
                  <a:srgbClr val="003399"/>
                </a:solidFill>
              </a:rPr>
            </a:br>
            <a:r>
              <a:rPr lang="en-US" sz="900" b="1" dirty="0">
                <a:solidFill>
                  <a:srgbClr val="003399"/>
                </a:solidFill>
              </a:rPr>
              <a:t>              official duty, in such manner as to affect some person adversely; or </a:t>
            </a:r>
            <a:br>
              <a:rPr lang="en-US" sz="900" b="1" dirty="0">
                <a:solidFill>
                  <a:srgbClr val="003399"/>
                </a:solidFill>
              </a:rPr>
            </a:br>
            <a:br>
              <a:rPr lang="en-US" sz="900" b="1" dirty="0">
                <a:solidFill>
                  <a:srgbClr val="003399"/>
                </a:solidFill>
              </a:rPr>
            </a:br>
            <a:r>
              <a:rPr lang="en-US" sz="900" b="1" dirty="0">
                <a:solidFill>
                  <a:srgbClr val="003399"/>
                </a:solidFill>
              </a:rPr>
              <a:t>     (ix) Perform any other act which would not in itself materially benefit the actor but which is calculated to harm another person materially with respect to</a:t>
            </a:r>
            <a:br>
              <a:rPr lang="en-US" sz="900" b="1" dirty="0">
                <a:solidFill>
                  <a:srgbClr val="003399"/>
                </a:solidFill>
              </a:rPr>
            </a:br>
            <a:r>
              <a:rPr lang="en-US" sz="900" b="1" dirty="0">
                <a:solidFill>
                  <a:srgbClr val="003399"/>
                </a:solidFill>
              </a:rPr>
              <a:t>           his health, safety, business, calling, career, financial condition, reputation or personal relationships.</a:t>
            </a:r>
            <a:br>
              <a:rPr lang="en-US" sz="1200" b="1" dirty="0">
                <a:solidFill>
                  <a:srgbClr val="003399"/>
                </a:solidFill>
              </a:rPr>
            </a:br>
            <a:endParaRPr lang="en-US" sz="1200" b="1" dirty="0">
              <a:solidFill>
                <a:srgbClr val="003399"/>
              </a:solidFill>
            </a:endParaRPr>
          </a:p>
        </p:txBody>
      </p:sp>
      <p:sp>
        <p:nvSpPr>
          <p:cNvPr id="3" name="Slide Number Placeholder 2"/>
          <p:cNvSpPr>
            <a:spLocks noGrp="1"/>
          </p:cNvSpPr>
          <p:nvPr>
            <p:ph type="sldNum" sz="quarter" idx="12"/>
          </p:nvPr>
        </p:nvSpPr>
        <p:spPr/>
        <p:txBody>
          <a:bodyPr/>
          <a:lstStyle/>
          <a:p>
            <a:pPr>
              <a:defRPr/>
            </a:pPr>
            <a:fld id="{DD869DA2-F5E6-4648-A53F-9EEDE8975B9F}" type="slidenum">
              <a:rPr lang="en-US" smtClean="0"/>
              <a:pPr>
                <a:defRPr/>
              </a:pPr>
              <a:t>13</a:t>
            </a:fld>
            <a:endParaRPr lang="en-US"/>
          </a:p>
        </p:txBody>
      </p:sp>
    </p:spTree>
    <p:extLst>
      <p:ext uri="{BB962C8B-B14F-4D97-AF65-F5344CB8AC3E}">
        <p14:creationId xmlns:p14="http://schemas.microsoft.com/office/powerpoint/2010/main" val="199248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a:xfrm>
            <a:off x="304800" y="990600"/>
            <a:ext cx="8686800" cy="5562600"/>
          </a:xfrm>
        </p:spPr>
        <p:txBody>
          <a:bodyPr/>
          <a:lstStyle/>
          <a:p>
            <a:pPr algn="l" eaLnBrk="1" hangingPunct="1">
              <a:defRPr/>
            </a:pPr>
            <a:r>
              <a:rPr lang="en-US" sz="3200" b="1" dirty="0">
                <a:solidFill>
                  <a:srgbClr val="0033CC"/>
                </a:solidFill>
              </a:rPr>
              <a:t>Arson</a:t>
            </a:r>
            <a:br>
              <a:rPr lang="en-US" sz="1000" dirty="0"/>
            </a:br>
            <a:br>
              <a:rPr lang="en-US" sz="1000" dirty="0"/>
            </a:br>
            <a:r>
              <a:rPr lang="en-US" sz="2400" b="1" i="1" dirty="0"/>
              <a:t>A person is guilty of arson when:</a:t>
            </a:r>
            <a:br>
              <a:rPr lang="en-US" sz="1600" b="1" dirty="0"/>
            </a:br>
            <a:br>
              <a:rPr lang="en-US" sz="800" b="1" dirty="0"/>
            </a:br>
            <a:r>
              <a:rPr lang="en-US" sz="1600" b="1" i="1" dirty="0"/>
              <a:t>He intentionally damages a building or motor vehicle by causing an explosion or a fire; </a:t>
            </a:r>
            <a:br>
              <a:rPr lang="en-US" sz="1600" b="1" dirty="0"/>
            </a:br>
            <a:br>
              <a:rPr lang="en-US" sz="800" b="1" dirty="0"/>
            </a:br>
            <a:r>
              <a:rPr lang="en-US" sz="1600" b="1" dirty="0">
                <a:solidFill>
                  <a:schemeClr val="accent1">
                    <a:lumMod val="25000"/>
                  </a:schemeClr>
                </a:solidFill>
              </a:rPr>
              <a:t>1. When: </a:t>
            </a:r>
            <a:br>
              <a:rPr lang="en-US" sz="1600" b="1" dirty="0">
                <a:solidFill>
                  <a:schemeClr val="accent1">
                    <a:lumMod val="25000"/>
                  </a:schemeClr>
                </a:solidFill>
              </a:rPr>
            </a:br>
            <a:br>
              <a:rPr lang="en-US" sz="800" b="1" dirty="0">
                <a:solidFill>
                  <a:schemeClr val="accent1">
                    <a:lumMod val="25000"/>
                  </a:schemeClr>
                </a:solidFill>
              </a:rPr>
            </a:br>
            <a:r>
              <a:rPr lang="en-US" sz="1600" b="1" dirty="0">
                <a:solidFill>
                  <a:schemeClr val="accent1">
                    <a:lumMod val="25000"/>
                  </a:schemeClr>
                </a:solidFill>
              </a:rPr>
              <a:t>      A. Such explosion or fire is caused by an incendiary device propelled, thrown or placed inside or near such building or motor vehicle; or </a:t>
            </a:r>
            <a:br>
              <a:rPr lang="en-US" sz="1600" b="1" dirty="0">
                <a:solidFill>
                  <a:schemeClr val="accent1">
                    <a:lumMod val="25000"/>
                  </a:schemeClr>
                </a:solidFill>
              </a:rPr>
            </a:br>
            <a:br>
              <a:rPr lang="en-US" sz="800" b="1" dirty="0">
                <a:solidFill>
                  <a:schemeClr val="accent1">
                    <a:lumMod val="25000"/>
                  </a:schemeClr>
                </a:solidFill>
              </a:rPr>
            </a:br>
            <a:r>
              <a:rPr lang="en-US" sz="1600" b="1" dirty="0">
                <a:solidFill>
                  <a:schemeClr val="accent1">
                    <a:lumMod val="25000"/>
                  </a:schemeClr>
                </a:solidFill>
              </a:rPr>
              <a:t>      B. Such explosion or fire is caused by an explosive; or </a:t>
            </a:r>
            <a:br>
              <a:rPr lang="en-US" sz="1600" b="1" dirty="0">
                <a:solidFill>
                  <a:schemeClr val="accent1">
                    <a:lumMod val="25000"/>
                  </a:schemeClr>
                </a:solidFill>
              </a:rPr>
            </a:br>
            <a:br>
              <a:rPr lang="en-US" sz="1600" b="1" dirty="0">
                <a:solidFill>
                  <a:schemeClr val="accent1">
                    <a:lumMod val="25000"/>
                  </a:schemeClr>
                </a:solidFill>
              </a:rPr>
            </a:br>
            <a:r>
              <a:rPr lang="en-US" sz="800" b="1" dirty="0">
                <a:solidFill>
                  <a:schemeClr val="accent1">
                    <a:lumMod val="25000"/>
                  </a:schemeClr>
                </a:solidFill>
              </a:rPr>
              <a:t>            </a:t>
            </a:r>
            <a:r>
              <a:rPr lang="en-US" sz="1600" b="1" dirty="0">
                <a:solidFill>
                  <a:schemeClr val="accent1">
                    <a:lumMod val="25000"/>
                  </a:schemeClr>
                </a:solidFill>
              </a:rPr>
              <a:t>C. Such explosion or fire either: </a:t>
            </a:r>
            <a:br>
              <a:rPr lang="en-US" sz="1600" b="1" dirty="0">
                <a:solidFill>
                  <a:schemeClr val="accent1">
                    <a:lumMod val="25000"/>
                  </a:schemeClr>
                </a:solidFill>
              </a:rPr>
            </a:br>
            <a:br>
              <a:rPr lang="en-US" sz="800" b="1" dirty="0">
                <a:solidFill>
                  <a:schemeClr val="accent1">
                    <a:lumMod val="25000"/>
                  </a:schemeClr>
                </a:solidFill>
              </a:rPr>
            </a:br>
            <a:r>
              <a:rPr lang="en-US" sz="1600" b="1" dirty="0">
                <a:solidFill>
                  <a:schemeClr val="accent1">
                    <a:lumMod val="25000"/>
                  </a:schemeClr>
                </a:solidFill>
              </a:rPr>
              <a:t>             (</a:t>
            </a:r>
            <a:r>
              <a:rPr lang="en-US" sz="1600" b="1" dirty="0" err="1">
                <a:solidFill>
                  <a:schemeClr val="accent1">
                    <a:lumMod val="25000"/>
                  </a:schemeClr>
                </a:solidFill>
              </a:rPr>
              <a:t>i</a:t>
            </a:r>
            <a:r>
              <a:rPr lang="en-US" sz="1600" b="1" dirty="0">
                <a:solidFill>
                  <a:schemeClr val="accent1">
                    <a:lumMod val="25000"/>
                  </a:schemeClr>
                </a:solidFill>
              </a:rPr>
              <a:t>) causes serious physical injury to another person other than a participant, or </a:t>
            </a:r>
            <a:br>
              <a:rPr lang="en-US" sz="1600" b="1" dirty="0">
                <a:solidFill>
                  <a:schemeClr val="accent1">
                    <a:lumMod val="25000"/>
                  </a:schemeClr>
                </a:solidFill>
              </a:rPr>
            </a:br>
            <a:br>
              <a:rPr lang="en-US" sz="800" b="1" dirty="0">
                <a:solidFill>
                  <a:schemeClr val="accent1">
                    <a:lumMod val="25000"/>
                  </a:schemeClr>
                </a:solidFill>
              </a:rPr>
            </a:br>
            <a:r>
              <a:rPr lang="en-US" sz="1600" b="1" dirty="0">
                <a:solidFill>
                  <a:schemeClr val="accent1">
                    <a:lumMod val="25000"/>
                  </a:schemeClr>
                </a:solidFill>
              </a:rPr>
              <a:t>             (ii) the explosion or fire was caused with the expectation or receipt of financial</a:t>
            </a:r>
            <a:br>
              <a:rPr lang="en-US" sz="1600" b="1" dirty="0">
                <a:solidFill>
                  <a:schemeClr val="accent1">
                    <a:lumMod val="25000"/>
                  </a:schemeClr>
                </a:solidFill>
              </a:rPr>
            </a:br>
            <a:r>
              <a:rPr lang="en-US" sz="1600" b="1" dirty="0">
                <a:solidFill>
                  <a:schemeClr val="accent1">
                    <a:lumMod val="25000"/>
                  </a:schemeClr>
                </a:solidFill>
              </a:rPr>
              <a:t>             advantage or pecuniary profit by the actor; and </a:t>
            </a:r>
            <a:br>
              <a:rPr lang="en-US" sz="1600" b="1" dirty="0">
                <a:solidFill>
                  <a:schemeClr val="accent1">
                    <a:lumMod val="25000"/>
                  </a:schemeClr>
                </a:solidFill>
              </a:rPr>
            </a:br>
            <a:br>
              <a:rPr lang="en-US" sz="800" b="1" dirty="0">
                <a:solidFill>
                  <a:schemeClr val="accent1">
                    <a:lumMod val="25000"/>
                  </a:schemeClr>
                </a:solidFill>
              </a:rPr>
            </a:br>
            <a:r>
              <a:rPr lang="en-US" sz="1600" b="1" dirty="0">
                <a:solidFill>
                  <a:schemeClr val="accent1">
                    <a:lumMod val="25000"/>
                  </a:schemeClr>
                </a:solidFill>
              </a:rPr>
              <a:t>2. When another person who is not a participant in the crime is present in such building or motor vehicle at the time; and </a:t>
            </a:r>
            <a:br>
              <a:rPr lang="en-US" sz="1600" b="1" dirty="0">
                <a:solidFill>
                  <a:schemeClr val="accent1">
                    <a:lumMod val="25000"/>
                  </a:schemeClr>
                </a:solidFill>
              </a:rPr>
            </a:br>
            <a:br>
              <a:rPr lang="en-US" sz="800" b="1" dirty="0">
                <a:solidFill>
                  <a:schemeClr val="accent1">
                    <a:lumMod val="25000"/>
                  </a:schemeClr>
                </a:solidFill>
              </a:rPr>
            </a:br>
            <a:r>
              <a:rPr lang="en-US" sz="1600" b="1" dirty="0">
                <a:solidFill>
                  <a:schemeClr val="accent1">
                    <a:lumMod val="25000"/>
                  </a:schemeClr>
                </a:solidFill>
              </a:rPr>
              <a:t>3. When the defendant knows that fact or the circumstances are such as to render the presence of such person therein a reasonable possibility. </a:t>
            </a:r>
            <a:endParaRPr lang="en-US" sz="1200" dirty="0">
              <a:solidFill>
                <a:schemeClr val="accent1">
                  <a:lumMod val="25000"/>
                </a:schemeClr>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14</a:t>
            </a:fld>
            <a:endParaRPr lang="en-US"/>
          </a:p>
        </p:txBody>
      </p:sp>
    </p:spTree>
    <p:extLst>
      <p:ext uri="{BB962C8B-B14F-4D97-AF65-F5344CB8AC3E}">
        <p14:creationId xmlns:p14="http://schemas.microsoft.com/office/powerpoint/2010/main" val="1225796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a:xfrm>
            <a:off x="609600" y="1219200"/>
            <a:ext cx="7772400" cy="3657600"/>
          </a:xfrm>
        </p:spPr>
        <p:txBody>
          <a:bodyPr anchor="t" anchorCtr="0"/>
          <a:lstStyle/>
          <a:p>
            <a:pPr algn="l" eaLnBrk="1" hangingPunct="1">
              <a:defRPr/>
            </a:pPr>
            <a:r>
              <a:rPr lang="en-US" sz="3200" b="1" dirty="0">
                <a:solidFill>
                  <a:srgbClr val="0033CC"/>
                </a:solidFill>
              </a:rPr>
              <a:t>Mayhem</a:t>
            </a:r>
            <a:br>
              <a:rPr lang="en-US" sz="1200" dirty="0"/>
            </a:br>
            <a:br>
              <a:rPr lang="en-US" sz="1200" dirty="0"/>
            </a:br>
            <a:r>
              <a:rPr lang="en-US" sz="1600" b="1" dirty="0"/>
              <a:t>(Merged under Crime of First Degree Assault in Present Day NY Law)</a:t>
            </a:r>
            <a:br>
              <a:rPr lang="en-US" sz="1600" b="1" dirty="0"/>
            </a:br>
            <a:br>
              <a:rPr lang="en-US" sz="1600" b="1" dirty="0"/>
            </a:br>
            <a:r>
              <a:rPr lang="en-US" sz="2400" b="1" i="1" dirty="0"/>
              <a:t>At Common Law, Mayhem was defined as:</a:t>
            </a:r>
            <a:br>
              <a:rPr lang="en-US" sz="2400" b="1" i="1" dirty="0"/>
            </a:br>
            <a:br>
              <a:rPr lang="en-US" sz="1600" b="1" dirty="0"/>
            </a:br>
            <a:r>
              <a:rPr lang="en-US" sz="1600" b="1" dirty="0"/>
              <a:t>“</a:t>
            </a:r>
            <a:r>
              <a:rPr lang="en-US" sz="1800" b="1" dirty="0">
                <a:solidFill>
                  <a:schemeClr val="accent1">
                    <a:lumMod val="25000"/>
                  </a:schemeClr>
                </a:solidFill>
              </a:rPr>
              <a:t>The intentional disfigurement of any part of the male body </a:t>
            </a:r>
            <a:br>
              <a:rPr lang="en-US" sz="1800" b="1" dirty="0">
                <a:solidFill>
                  <a:schemeClr val="accent1">
                    <a:lumMod val="25000"/>
                  </a:schemeClr>
                </a:solidFill>
              </a:rPr>
            </a:br>
            <a:r>
              <a:rPr lang="en-US" sz="1800" b="1" dirty="0">
                <a:solidFill>
                  <a:schemeClr val="accent1">
                    <a:lumMod val="25000"/>
                  </a:schemeClr>
                </a:solidFill>
              </a:rPr>
              <a:t>useful in time of war.”</a:t>
            </a:r>
            <a:endParaRPr lang="en-US" sz="1800" dirty="0">
              <a:solidFill>
                <a:schemeClr val="accent1">
                  <a:lumMod val="25000"/>
                </a:schemeClr>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15</a:t>
            </a:fld>
            <a:endParaRPr lang="en-US"/>
          </a:p>
        </p:txBody>
      </p:sp>
      <p:pic>
        <p:nvPicPr>
          <p:cNvPr id="6149" name="Picture 5" descr="http://aslashabovedotcom.files.wordpress.com/2011/10/847846746743.jpg?w=914">
            <a:hlinkClick r:id="rId3"/>
          </p:cNvPr>
          <p:cNvPicPr>
            <a:picLocks noChangeAspect="1" noChangeArrowheads="1"/>
          </p:cNvPicPr>
          <p:nvPr/>
        </p:nvPicPr>
        <p:blipFill>
          <a:blip r:embed="rId4" cstate="print"/>
          <a:srcRect/>
          <a:stretch>
            <a:fillRect/>
          </a:stretch>
        </p:blipFill>
        <p:spPr bwMode="auto">
          <a:xfrm>
            <a:off x="2895600" y="3810000"/>
            <a:ext cx="3571875" cy="2653937"/>
          </a:xfrm>
          <a:prstGeom prst="rect">
            <a:avLst/>
          </a:prstGeom>
          <a:noFill/>
        </p:spPr>
      </p:pic>
    </p:spTree>
    <p:extLst>
      <p:ext uri="{BB962C8B-B14F-4D97-AF65-F5344CB8AC3E}">
        <p14:creationId xmlns:p14="http://schemas.microsoft.com/office/powerpoint/2010/main" val="2537332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ctrTitle"/>
          </p:nvPr>
        </p:nvSpPr>
        <p:spPr>
          <a:xfrm>
            <a:off x="228600" y="1066800"/>
            <a:ext cx="8686800" cy="4953000"/>
          </a:xfrm>
        </p:spPr>
        <p:txBody>
          <a:bodyPr anchor="t" anchorCtr="0"/>
          <a:lstStyle/>
          <a:p>
            <a:pPr algn="l" eaLnBrk="1" hangingPunct="1">
              <a:defRPr/>
            </a:pPr>
            <a:r>
              <a:rPr lang="en-US" sz="3200" b="1" dirty="0">
                <a:solidFill>
                  <a:srgbClr val="0033CC"/>
                </a:solidFill>
              </a:rPr>
              <a:t>Burglary</a:t>
            </a:r>
            <a:br>
              <a:rPr lang="en-US" sz="1200" dirty="0"/>
            </a:br>
            <a:br>
              <a:rPr lang="en-US" sz="600" dirty="0"/>
            </a:br>
            <a:r>
              <a:rPr lang="en-US" sz="2400" b="1" i="1" dirty="0"/>
              <a:t>A person is guilty of burglary when: </a:t>
            </a:r>
            <a:br>
              <a:rPr lang="en-US" sz="1800" b="1" dirty="0"/>
            </a:br>
            <a:br>
              <a:rPr lang="en-US" sz="600" b="1" dirty="0"/>
            </a:br>
            <a:r>
              <a:rPr lang="en-US" sz="1800" b="1" dirty="0">
                <a:solidFill>
                  <a:schemeClr val="accent1">
                    <a:lumMod val="25000"/>
                  </a:schemeClr>
                </a:solidFill>
              </a:rPr>
              <a:t>1. He knowingly enters or remains unlawfully in a dwelling with intent to commit a crime therein, and </a:t>
            </a:r>
            <a:br>
              <a:rPr lang="en-US" sz="1800" b="1" dirty="0">
                <a:solidFill>
                  <a:schemeClr val="accent1">
                    <a:lumMod val="25000"/>
                  </a:schemeClr>
                </a:solidFill>
              </a:rPr>
            </a:br>
            <a:br>
              <a:rPr lang="en-US" sz="600" b="1" dirty="0">
                <a:solidFill>
                  <a:schemeClr val="accent1">
                    <a:lumMod val="25000"/>
                  </a:schemeClr>
                </a:solidFill>
              </a:rPr>
            </a:br>
            <a:r>
              <a:rPr lang="en-US" sz="1800" b="1" dirty="0">
                <a:solidFill>
                  <a:schemeClr val="accent1">
                    <a:lumMod val="25000"/>
                  </a:schemeClr>
                </a:solidFill>
              </a:rPr>
              <a:t>2. In effecting entry or while in the dwelling or in immediate flight </a:t>
            </a:r>
            <a:r>
              <a:rPr lang="en-US" sz="1800" b="1" dirty="0" err="1">
                <a:solidFill>
                  <a:schemeClr val="accent1">
                    <a:lumMod val="25000"/>
                  </a:schemeClr>
                </a:solidFill>
              </a:rPr>
              <a:t>therefrom</a:t>
            </a:r>
            <a:r>
              <a:rPr lang="en-US" sz="1800" b="1" dirty="0">
                <a:solidFill>
                  <a:schemeClr val="accent1">
                    <a:lumMod val="25000"/>
                  </a:schemeClr>
                </a:solidFill>
              </a:rPr>
              <a:t>, he or another participant in the crime: </a:t>
            </a:r>
            <a:br>
              <a:rPr lang="en-US" sz="1800" b="1" dirty="0">
                <a:solidFill>
                  <a:schemeClr val="accent1">
                    <a:lumMod val="25000"/>
                  </a:schemeClr>
                </a:solidFill>
              </a:rPr>
            </a:br>
            <a:br>
              <a:rPr lang="en-US" sz="600" b="1" dirty="0"/>
            </a:br>
            <a:r>
              <a:rPr lang="en-US" sz="1800" b="1" dirty="0"/>
              <a:t>     </a:t>
            </a:r>
            <a:r>
              <a:rPr lang="en-US" sz="1800" b="1" dirty="0">
                <a:solidFill>
                  <a:srgbClr val="002060"/>
                </a:solidFill>
              </a:rPr>
              <a:t>A. Is armed with explosives or a deadly weapon; or </a:t>
            </a:r>
            <a:br>
              <a:rPr lang="en-US" sz="1800" b="1" dirty="0">
                <a:solidFill>
                  <a:srgbClr val="002060"/>
                </a:solidFill>
              </a:rPr>
            </a:br>
            <a:br>
              <a:rPr lang="en-US" sz="600" b="1" dirty="0">
                <a:solidFill>
                  <a:srgbClr val="002060"/>
                </a:solidFill>
              </a:rPr>
            </a:br>
            <a:r>
              <a:rPr lang="en-US" sz="1800" b="1" dirty="0">
                <a:solidFill>
                  <a:srgbClr val="002060"/>
                </a:solidFill>
              </a:rPr>
              <a:t>     B. Causes physical injury to any person who is not a participant in the</a:t>
            </a:r>
            <a:br>
              <a:rPr lang="en-US" sz="1800" b="1" dirty="0">
                <a:solidFill>
                  <a:srgbClr val="002060"/>
                </a:solidFill>
              </a:rPr>
            </a:br>
            <a:r>
              <a:rPr lang="en-US" sz="1800" b="1" dirty="0">
                <a:solidFill>
                  <a:srgbClr val="002060"/>
                </a:solidFill>
              </a:rPr>
              <a:t>     crime; or </a:t>
            </a:r>
            <a:br>
              <a:rPr lang="en-US" sz="1800" b="1" dirty="0">
                <a:solidFill>
                  <a:srgbClr val="002060"/>
                </a:solidFill>
              </a:rPr>
            </a:br>
            <a:br>
              <a:rPr lang="en-US" sz="600" b="1" dirty="0">
                <a:solidFill>
                  <a:srgbClr val="002060"/>
                </a:solidFill>
              </a:rPr>
            </a:br>
            <a:r>
              <a:rPr lang="en-US" sz="1800" b="1" dirty="0">
                <a:solidFill>
                  <a:srgbClr val="002060"/>
                </a:solidFill>
              </a:rPr>
              <a:t>     C. Uses or threatens the immediate use of a dangerous instrument; or </a:t>
            </a:r>
            <a:br>
              <a:rPr lang="en-US" sz="1800" b="1" dirty="0">
                <a:solidFill>
                  <a:srgbClr val="002060"/>
                </a:solidFill>
              </a:rPr>
            </a:br>
            <a:br>
              <a:rPr lang="en-US" sz="600" b="1" dirty="0">
                <a:solidFill>
                  <a:srgbClr val="002060"/>
                </a:solidFill>
              </a:rPr>
            </a:br>
            <a:r>
              <a:rPr lang="en-US" sz="1800" b="1" dirty="0">
                <a:solidFill>
                  <a:srgbClr val="002060"/>
                </a:solidFill>
              </a:rPr>
              <a:t>     D. Displays what appears to be a pistol, revolver, rifle, shotgun, machine</a:t>
            </a:r>
            <a:br>
              <a:rPr lang="en-US" sz="1800" b="1" dirty="0">
                <a:solidFill>
                  <a:srgbClr val="002060"/>
                </a:solidFill>
              </a:rPr>
            </a:br>
            <a:r>
              <a:rPr lang="en-US" sz="1800" b="1" dirty="0">
                <a:solidFill>
                  <a:srgbClr val="002060"/>
                </a:solidFill>
              </a:rPr>
              <a:t>     gun or other firearm. </a:t>
            </a:r>
            <a:endParaRPr lang="en-US" sz="1400" dirty="0">
              <a:solidFill>
                <a:srgbClr val="002060"/>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16</a:t>
            </a:fld>
            <a:endParaRPr lang="en-US"/>
          </a:p>
        </p:txBody>
      </p:sp>
    </p:spTree>
    <p:extLst>
      <p:ext uri="{BB962C8B-B14F-4D97-AF65-F5344CB8AC3E}">
        <p14:creationId xmlns:p14="http://schemas.microsoft.com/office/powerpoint/2010/main" val="2721723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400"/>
            <a:ext cx="8534400" cy="5570756"/>
          </a:xfrm>
          <a:prstGeom prst="rect">
            <a:avLst/>
          </a:prstGeom>
        </p:spPr>
        <p:txBody>
          <a:bodyPr wrap="square">
            <a:spAutoFit/>
          </a:bodyPr>
          <a:lstStyle/>
          <a:p>
            <a:pPr marL="342900" indent="-342900" algn="ctr">
              <a:spcBef>
                <a:spcPct val="20000"/>
              </a:spcBef>
            </a:pPr>
            <a:r>
              <a:rPr lang="en-US" sz="4000" b="1" dirty="0">
                <a:solidFill>
                  <a:srgbClr val="C00000"/>
                </a:solidFill>
              </a:rPr>
              <a:t>An Adventure into the Case Law Criminal Law</a:t>
            </a:r>
          </a:p>
          <a:p>
            <a:pPr marL="342900" indent="-342900">
              <a:spcBef>
                <a:spcPct val="20000"/>
              </a:spcBef>
              <a:buFontTx/>
              <a:buChar char="•"/>
            </a:pPr>
            <a:r>
              <a:rPr lang="en-US" sz="3000" b="1" dirty="0">
                <a:solidFill>
                  <a:srgbClr val="002060"/>
                </a:solidFill>
              </a:rPr>
              <a:t>The Case of Regina v. Dudley and Stephens</a:t>
            </a:r>
          </a:p>
          <a:p>
            <a:pPr>
              <a:spcBef>
                <a:spcPct val="20000"/>
              </a:spcBef>
            </a:pPr>
            <a:endParaRPr lang="en-US" sz="3000" b="1" dirty="0">
              <a:solidFill>
                <a:srgbClr val="002060"/>
              </a:solidFill>
            </a:endParaRPr>
          </a:p>
          <a:p>
            <a:pPr>
              <a:spcBef>
                <a:spcPct val="20000"/>
              </a:spcBef>
            </a:pPr>
            <a:endParaRPr lang="en-US" sz="3000" b="1" dirty="0">
              <a:solidFill>
                <a:srgbClr val="002060"/>
              </a:solidFill>
            </a:endParaRPr>
          </a:p>
          <a:p>
            <a:pPr>
              <a:spcBef>
                <a:spcPct val="20000"/>
              </a:spcBef>
            </a:pPr>
            <a:endParaRPr lang="en-US" sz="3000" b="1" dirty="0">
              <a:solidFill>
                <a:srgbClr val="002060"/>
              </a:solidFill>
            </a:endParaRPr>
          </a:p>
          <a:p>
            <a:pPr>
              <a:spcBef>
                <a:spcPct val="20000"/>
              </a:spcBef>
            </a:pPr>
            <a:endParaRPr lang="en-US" sz="3000" b="1" dirty="0">
              <a:solidFill>
                <a:srgbClr val="002060"/>
              </a:solidFill>
            </a:endParaRPr>
          </a:p>
          <a:p>
            <a:pPr>
              <a:spcBef>
                <a:spcPct val="20000"/>
              </a:spcBef>
            </a:pPr>
            <a:endParaRPr lang="en-US" sz="3000" b="1" dirty="0">
              <a:solidFill>
                <a:srgbClr val="002060"/>
              </a:solidFill>
            </a:endParaRPr>
          </a:p>
          <a:p>
            <a:pPr>
              <a:spcBef>
                <a:spcPct val="20000"/>
              </a:spcBef>
            </a:pPr>
            <a:endParaRPr lang="en-US" sz="1000" b="1" dirty="0">
              <a:solidFill>
                <a:srgbClr val="002060"/>
              </a:solidFill>
            </a:endParaRPr>
          </a:p>
          <a:p>
            <a:pPr>
              <a:spcBef>
                <a:spcPct val="20000"/>
              </a:spcBef>
            </a:pPr>
            <a:endParaRPr lang="en-US" sz="1000" b="1" dirty="0">
              <a:solidFill>
                <a:srgbClr val="002060"/>
              </a:solidFill>
            </a:endParaRPr>
          </a:p>
          <a:p>
            <a:pPr algn="ctr">
              <a:spcBef>
                <a:spcPct val="20000"/>
              </a:spcBef>
            </a:pPr>
            <a:r>
              <a:rPr lang="en-US" sz="3000" b="1" i="1" dirty="0">
                <a:solidFill>
                  <a:srgbClr val="C81204"/>
                </a:solidFill>
              </a:rPr>
              <a:t>The Question of Necessity as a Defense</a:t>
            </a:r>
          </a:p>
        </p:txBody>
      </p:sp>
      <p:pic>
        <p:nvPicPr>
          <p:cNvPr id="5" name="Picture 4"/>
          <p:cNvPicPr>
            <a:picLocks noChangeAspect="1"/>
          </p:cNvPicPr>
          <p:nvPr/>
        </p:nvPicPr>
        <p:blipFill>
          <a:blip r:embed="rId2"/>
          <a:stretch>
            <a:fillRect/>
          </a:stretch>
        </p:blipFill>
        <p:spPr>
          <a:xfrm>
            <a:off x="2019300" y="2819400"/>
            <a:ext cx="5105400" cy="3087172"/>
          </a:xfrm>
          <a:prstGeom prst="rect">
            <a:avLst/>
          </a:prstGeom>
        </p:spPr>
      </p:pic>
    </p:spTree>
    <p:extLst>
      <p:ext uri="{BB962C8B-B14F-4D97-AF65-F5344CB8AC3E}">
        <p14:creationId xmlns:p14="http://schemas.microsoft.com/office/powerpoint/2010/main" val="2939138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81000" y="990600"/>
            <a:ext cx="8458200" cy="5486400"/>
          </a:xfrm>
          <a:prstGeom prst="rect">
            <a:avLst/>
          </a:prstGeom>
          <a:noFill/>
          <a:ln w="9525">
            <a:noFill/>
            <a:miter lim="800000"/>
            <a:headEnd/>
            <a:tailEnd/>
          </a:ln>
        </p:spPr>
        <p:txBody>
          <a:bodyPr lIns="91436" tIns="45718" rIns="91436" bIns="45718"/>
          <a:lstStyle/>
          <a:p>
            <a:pPr marL="341313" indent="-341313" algn="ctr">
              <a:spcBef>
                <a:spcPct val="20000"/>
              </a:spcBef>
            </a:pPr>
            <a:r>
              <a:rPr lang="en-US" sz="4400" b="1" i="1" dirty="0">
                <a:solidFill>
                  <a:srgbClr val="C00000"/>
                </a:solidFill>
              </a:rPr>
              <a:t>End of Class Ten C</a:t>
            </a:r>
            <a:endParaRPr lang="en-US" sz="4400" i="1" dirty="0">
              <a:solidFill>
                <a:srgbClr val="C00000"/>
              </a:solidFill>
            </a:endParaRPr>
          </a:p>
          <a:p>
            <a:pPr marL="341313" indent="-341313">
              <a:spcBef>
                <a:spcPct val="20000"/>
              </a:spcBef>
              <a:buFontTx/>
              <a:buChar char="•"/>
            </a:pPr>
            <a:endParaRPr lang="en-US" sz="1000" b="1" dirty="0">
              <a:solidFill>
                <a:srgbClr val="002060"/>
              </a:solidFill>
            </a:endParaRPr>
          </a:p>
          <a:p>
            <a:pPr marL="341313" indent="-341313">
              <a:spcBef>
                <a:spcPct val="20000"/>
              </a:spcBef>
              <a:buFontTx/>
              <a:buChar char="•"/>
            </a:pPr>
            <a:r>
              <a:rPr lang="en-US" sz="2800" b="1" dirty="0">
                <a:solidFill>
                  <a:srgbClr val="002060"/>
                </a:solidFill>
              </a:rPr>
              <a:t>For 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1313" indent="-341313">
              <a:spcBef>
                <a:spcPct val="20000"/>
              </a:spcBef>
            </a:pPr>
            <a:endParaRPr lang="en-US" sz="2400" dirty="0">
              <a:solidFill>
                <a:srgbClr val="0033C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759125" y="1522566"/>
            <a:ext cx="7763773" cy="4150367"/>
          </a:xfrm>
          <a:prstGeom prst="rect">
            <a:avLst/>
          </a:prstGeom>
          <a:solidFill>
            <a:schemeClr val="accent3"/>
          </a:solidFill>
        </p:spPr>
        <p:txBody>
          <a:bodyPr wrap="square">
            <a:spAutoFit/>
          </a:bodyPr>
          <a:lstStyle/>
          <a:p>
            <a:pPr>
              <a:lnSpc>
                <a:spcPct val="80000"/>
              </a:lnSpc>
              <a:defRPr/>
            </a:pPr>
            <a:r>
              <a:rPr lang="en-US" sz="3200" b="1" dirty="0"/>
              <a:t>Last Time We Spoke About:</a:t>
            </a:r>
          </a:p>
          <a:p>
            <a:pPr>
              <a:lnSpc>
                <a:spcPct val="90000"/>
              </a:lnSpc>
              <a:defRPr/>
            </a:pPr>
            <a:endParaRPr lang="en-US" sz="600" b="1" dirty="0"/>
          </a:p>
          <a:p>
            <a:pPr>
              <a:lnSpc>
                <a:spcPct val="90000"/>
              </a:lnSpc>
              <a:defRPr/>
            </a:pPr>
            <a:endParaRPr lang="en-US" sz="600" b="1" dirty="0"/>
          </a:p>
          <a:p>
            <a:pPr>
              <a:lnSpc>
                <a:spcPct val="90000"/>
              </a:lnSpc>
              <a:defRPr/>
            </a:pPr>
            <a:r>
              <a:rPr lang="en-US" sz="3200" b="1" dirty="0">
                <a:solidFill>
                  <a:srgbClr val="008000"/>
                </a:solidFill>
              </a:rPr>
              <a:t>Contractual Breach and Remedies</a:t>
            </a:r>
          </a:p>
          <a:p>
            <a:pPr>
              <a:lnSpc>
                <a:spcPct val="90000"/>
              </a:lnSpc>
              <a:defRPr/>
            </a:pPr>
            <a:endParaRPr lang="en-US" sz="600" b="1" dirty="0"/>
          </a:p>
          <a:p>
            <a:pPr>
              <a:lnSpc>
                <a:spcPct val="90000"/>
              </a:lnSpc>
              <a:buFont typeface="Arial" pitchFamily="34" charset="0"/>
              <a:buChar char="•"/>
              <a:defRPr/>
            </a:pPr>
            <a:r>
              <a:rPr lang="en-US" sz="2800" b="1" dirty="0">
                <a:solidFill>
                  <a:srgbClr val="002060"/>
                </a:solidFill>
              </a:rPr>
              <a:t> Breach and Fulfillment of Contracts</a:t>
            </a:r>
          </a:p>
          <a:p>
            <a:pPr algn="just">
              <a:lnSpc>
                <a:spcPct val="90000"/>
              </a:lnSpc>
              <a:defRPr/>
            </a:pPr>
            <a:r>
              <a:rPr lang="en-US" sz="1400" b="1" i="1" dirty="0">
                <a:solidFill>
                  <a:srgbClr val="C00000"/>
                </a:solidFill>
              </a:rPr>
              <a:t>Part One: Definitions/Anticipatory Breach / Waiver and Cure of Breach</a:t>
            </a:r>
          </a:p>
          <a:p>
            <a:pPr algn="just">
              <a:lnSpc>
                <a:spcPct val="90000"/>
              </a:lnSpc>
              <a:defRPr/>
            </a:pPr>
            <a:endParaRPr lang="en-US" sz="500" b="1" dirty="0">
              <a:solidFill>
                <a:srgbClr val="002060"/>
              </a:solidFill>
            </a:endParaRPr>
          </a:p>
          <a:p>
            <a:pPr>
              <a:lnSpc>
                <a:spcPct val="90000"/>
              </a:lnSpc>
              <a:buFont typeface="Arial" pitchFamily="34" charset="0"/>
              <a:buChar char="•"/>
              <a:defRPr/>
            </a:pPr>
            <a:r>
              <a:rPr lang="en-US" sz="2800" b="1" dirty="0">
                <a:solidFill>
                  <a:srgbClr val="002060"/>
                </a:solidFill>
              </a:rPr>
              <a:t> Remedies</a:t>
            </a:r>
          </a:p>
          <a:p>
            <a:pPr algn="just">
              <a:lnSpc>
                <a:spcPct val="90000"/>
              </a:lnSpc>
              <a:defRPr/>
            </a:pPr>
            <a:r>
              <a:rPr lang="en-US" sz="1300" b="1" i="1" dirty="0">
                <a:solidFill>
                  <a:srgbClr val="C00000"/>
                </a:solidFill>
              </a:rPr>
              <a:t>Part</a:t>
            </a:r>
            <a:r>
              <a:rPr lang="en-US" sz="500" b="1" i="1" dirty="0">
                <a:solidFill>
                  <a:srgbClr val="C00000"/>
                </a:solidFill>
              </a:rPr>
              <a:t> </a:t>
            </a:r>
            <a:r>
              <a:rPr lang="en-US" sz="1300" b="1" i="1" dirty="0">
                <a:solidFill>
                  <a:srgbClr val="C00000"/>
                </a:solidFill>
              </a:rPr>
              <a:t>Two:</a:t>
            </a:r>
            <a:r>
              <a:rPr lang="en-US" sz="500" b="1" i="1" dirty="0">
                <a:solidFill>
                  <a:srgbClr val="C00000"/>
                </a:solidFill>
              </a:rPr>
              <a:t> </a:t>
            </a:r>
            <a:r>
              <a:rPr lang="en-US" sz="1300" b="1" i="1" dirty="0">
                <a:solidFill>
                  <a:srgbClr val="C00000"/>
                </a:solidFill>
              </a:rPr>
              <a:t>Definitions</a:t>
            </a:r>
            <a:r>
              <a:rPr lang="en-US" sz="500" b="1" i="1" dirty="0">
                <a:solidFill>
                  <a:srgbClr val="C00000"/>
                </a:solidFill>
              </a:rPr>
              <a:t> </a:t>
            </a:r>
            <a:r>
              <a:rPr lang="en-US" sz="1300" b="1" i="1" dirty="0">
                <a:solidFill>
                  <a:srgbClr val="C00000"/>
                </a:solidFill>
              </a:rPr>
              <a:t>/Monetary</a:t>
            </a:r>
            <a:r>
              <a:rPr lang="en-US" sz="500" b="1" i="1" dirty="0">
                <a:solidFill>
                  <a:srgbClr val="C00000"/>
                </a:solidFill>
              </a:rPr>
              <a:t> </a:t>
            </a:r>
            <a:r>
              <a:rPr lang="en-US" sz="1300" b="1" i="1" dirty="0">
                <a:solidFill>
                  <a:srgbClr val="C00000"/>
                </a:solidFill>
              </a:rPr>
              <a:t>Damages</a:t>
            </a:r>
            <a:r>
              <a:rPr lang="en-US" sz="500" b="1" i="1" dirty="0">
                <a:solidFill>
                  <a:srgbClr val="C00000"/>
                </a:solidFill>
              </a:rPr>
              <a:t> </a:t>
            </a:r>
            <a:r>
              <a:rPr lang="en-US" sz="1300" b="1" i="1" dirty="0">
                <a:solidFill>
                  <a:srgbClr val="C00000"/>
                </a:solidFill>
              </a:rPr>
              <a:t>/Non Monetary Damages/Consequential Damages</a:t>
            </a:r>
          </a:p>
          <a:p>
            <a:pPr>
              <a:lnSpc>
                <a:spcPct val="90000"/>
              </a:lnSpc>
              <a:defRPr/>
            </a:pPr>
            <a:endParaRPr lang="en-US" sz="600" b="1" i="1" dirty="0">
              <a:solidFill>
                <a:srgbClr val="C00000"/>
              </a:solidFill>
            </a:endParaRPr>
          </a:p>
          <a:p>
            <a:pPr>
              <a:lnSpc>
                <a:spcPct val="90000"/>
              </a:lnSpc>
              <a:defRPr/>
            </a:pPr>
            <a:endParaRPr lang="en-US" sz="100" b="1" dirty="0"/>
          </a:p>
          <a:p>
            <a:pPr>
              <a:lnSpc>
                <a:spcPct val="90000"/>
              </a:lnSpc>
              <a:buFont typeface="Arial" pitchFamily="34" charset="0"/>
              <a:buChar char="•"/>
              <a:defRPr/>
            </a:pPr>
            <a:r>
              <a:rPr lang="en-US" sz="2800" b="1" dirty="0">
                <a:solidFill>
                  <a:srgbClr val="002060"/>
                </a:solidFill>
              </a:rPr>
              <a:t> Contractual Provisions on Remedies</a:t>
            </a:r>
          </a:p>
          <a:p>
            <a:pPr algn="just">
              <a:lnSpc>
                <a:spcPct val="90000"/>
              </a:lnSpc>
              <a:defRPr/>
            </a:pPr>
            <a:r>
              <a:rPr lang="en-US" sz="1400" b="1" i="1" dirty="0">
                <a:solidFill>
                  <a:srgbClr val="C00000"/>
                </a:solidFill>
              </a:rPr>
              <a:t>Part</a:t>
            </a:r>
            <a:r>
              <a:rPr lang="en-US" sz="500" b="1" i="1" dirty="0">
                <a:solidFill>
                  <a:srgbClr val="C00000"/>
                </a:solidFill>
              </a:rPr>
              <a:t> </a:t>
            </a:r>
            <a:r>
              <a:rPr lang="en-US" sz="1400" b="1" i="1" dirty="0">
                <a:solidFill>
                  <a:srgbClr val="C00000"/>
                </a:solidFill>
              </a:rPr>
              <a:t>Three:</a:t>
            </a:r>
            <a:r>
              <a:rPr lang="en-US" sz="500" b="1" i="1" dirty="0">
                <a:solidFill>
                  <a:srgbClr val="C00000"/>
                </a:solidFill>
              </a:rPr>
              <a:t> </a:t>
            </a:r>
            <a:r>
              <a:rPr lang="en-US" sz="1400" b="1" i="1" dirty="0">
                <a:solidFill>
                  <a:srgbClr val="C00000"/>
                </a:solidFill>
              </a:rPr>
              <a:t>Limitation</a:t>
            </a:r>
            <a:r>
              <a:rPr lang="en-US" sz="500" b="1" i="1" dirty="0">
                <a:solidFill>
                  <a:srgbClr val="C00000"/>
                </a:solidFill>
              </a:rPr>
              <a:t> </a:t>
            </a:r>
            <a:r>
              <a:rPr lang="en-US" sz="1400" b="1" i="1" dirty="0">
                <a:solidFill>
                  <a:srgbClr val="C00000"/>
                </a:solidFill>
              </a:rPr>
              <a:t>on</a:t>
            </a:r>
            <a:r>
              <a:rPr lang="en-US" sz="500" b="1" i="1" dirty="0">
                <a:solidFill>
                  <a:srgbClr val="C00000"/>
                </a:solidFill>
              </a:rPr>
              <a:t> </a:t>
            </a:r>
            <a:r>
              <a:rPr lang="en-US" sz="1400" b="1" i="1" dirty="0">
                <a:solidFill>
                  <a:srgbClr val="C00000"/>
                </a:solidFill>
              </a:rPr>
              <a:t>Remedies</a:t>
            </a:r>
            <a:r>
              <a:rPr lang="en-US" sz="500" b="1" i="1" dirty="0">
                <a:solidFill>
                  <a:srgbClr val="C00000"/>
                </a:solidFill>
              </a:rPr>
              <a:t> </a:t>
            </a:r>
            <a:r>
              <a:rPr lang="en-US" sz="1400" b="1" i="1" dirty="0">
                <a:solidFill>
                  <a:srgbClr val="C00000"/>
                </a:solidFill>
              </a:rPr>
              <a:t>/</a:t>
            </a:r>
            <a:r>
              <a:rPr lang="en-US" sz="500" b="1" i="1" dirty="0">
                <a:solidFill>
                  <a:srgbClr val="C00000"/>
                </a:solidFill>
              </a:rPr>
              <a:t> </a:t>
            </a:r>
            <a:r>
              <a:rPr lang="en-US" sz="1400" b="1" i="1" dirty="0">
                <a:solidFill>
                  <a:srgbClr val="C00000"/>
                </a:solidFill>
              </a:rPr>
              <a:t>Liability</a:t>
            </a:r>
            <a:r>
              <a:rPr lang="en-US" sz="500" b="1" i="1" dirty="0">
                <a:solidFill>
                  <a:srgbClr val="C00000"/>
                </a:solidFill>
              </a:rPr>
              <a:t> </a:t>
            </a:r>
            <a:r>
              <a:rPr lang="en-US" sz="1400" b="1" i="1" dirty="0">
                <a:solidFill>
                  <a:srgbClr val="C00000"/>
                </a:solidFill>
              </a:rPr>
              <a:t>/</a:t>
            </a:r>
            <a:r>
              <a:rPr lang="en-US" sz="500" b="1" i="1" dirty="0">
                <a:solidFill>
                  <a:srgbClr val="C00000"/>
                </a:solidFill>
              </a:rPr>
              <a:t> </a:t>
            </a:r>
            <a:r>
              <a:rPr lang="en-US" sz="1400" b="1" i="1" dirty="0">
                <a:solidFill>
                  <a:srgbClr val="C00000"/>
                </a:solidFill>
              </a:rPr>
              <a:t>Liquidated</a:t>
            </a:r>
            <a:r>
              <a:rPr lang="en-US" sz="500" b="1" i="1" dirty="0">
                <a:solidFill>
                  <a:srgbClr val="C00000"/>
                </a:solidFill>
              </a:rPr>
              <a:t> </a:t>
            </a:r>
            <a:r>
              <a:rPr lang="en-US" sz="1400" b="1" i="1" dirty="0">
                <a:solidFill>
                  <a:srgbClr val="C00000"/>
                </a:solidFill>
              </a:rPr>
              <a:t>Damages</a:t>
            </a:r>
            <a:r>
              <a:rPr lang="en-US" sz="500" b="1" i="1" dirty="0">
                <a:solidFill>
                  <a:srgbClr val="C00000"/>
                </a:solidFill>
              </a:rPr>
              <a:t> </a:t>
            </a:r>
            <a:r>
              <a:rPr lang="en-US" sz="1400" b="1" i="1" dirty="0">
                <a:solidFill>
                  <a:srgbClr val="C00000"/>
                </a:solidFill>
              </a:rPr>
              <a:t>/</a:t>
            </a:r>
            <a:r>
              <a:rPr lang="en-US" sz="500" b="1" i="1" dirty="0">
                <a:solidFill>
                  <a:srgbClr val="C00000"/>
                </a:solidFill>
              </a:rPr>
              <a:t> </a:t>
            </a:r>
            <a:r>
              <a:rPr lang="en-US" sz="1400" b="1" i="1" dirty="0">
                <a:solidFill>
                  <a:srgbClr val="C00000"/>
                </a:solidFill>
              </a:rPr>
              <a:t>Attorneys Fees</a:t>
            </a:r>
          </a:p>
          <a:p>
            <a:pPr algn="just">
              <a:lnSpc>
                <a:spcPct val="90000"/>
              </a:lnSpc>
              <a:defRPr/>
            </a:pPr>
            <a:endParaRPr lang="en-US" sz="400" b="1" dirty="0">
              <a:solidFill>
                <a:srgbClr val="002060"/>
              </a:solidFill>
            </a:endParaRPr>
          </a:p>
          <a:p>
            <a:pPr algn="ctr">
              <a:lnSpc>
                <a:spcPct val="90000"/>
              </a:lnSpc>
              <a:buFont typeface="Arial" pitchFamily="34" charset="0"/>
              <a:buChar char="•"/>
              <a:defRPr/>
            </a:pPr>
            <a:r>
              <a:rPr lang="en-US" sz="2800" b="1" dirty="0">
                <a:solidFill>
                  <a:srgbClr val="002060"/>
                </a:solidFill>
              </a:rPr>
              <a:t> </a:t>
            </a:r>
            <a:r>
              <a:rPr lang="en-US" sz="2800" b="1" dirty="0">
                <a:solidFill>
                  <a:srgbClr val="000066"/>
                </a:solidFill>
              </a:rPr>
              <a:t>Class Case – </a:t>
            </a:r>
            <a:r>
              <a:rPr lang="en-US" sz="2800" b="1" dirty="0" err="1">
                <a:solidFill>
                  <a:srgbClr val="000066"/>
                </a:solidFill>
              </a:rPr>
              <a:t>Newburger</a:t>
            </a:r>
            <a:r>
              <a:rPr lang="en-US" sz="2800" b="1" dirty="0">
                <a:solidFill>
                  <a:srgbClr val="000066"/>
                </a:solidFill>
              </a:rPr>
              <a:t> v. </a:t>
            </a:r>
            <a:r>
              <a:rPr lang="en-US" sz="2800" b="1" dirty="0" err="1">
                <a:solidFill>
                  <a:srgbClr val="000066"/>
                </a:solidFill>
              </a:rPr>
              <a:t>Lubell</a:t>
            </a:r>
            <a:endParaRPr lang="en-US" sz="2800" b="1" dirty="0">
              <a:solidFill>
                <a:srgbClr val="000066"/>
              </a:solidFill>
            </a:endParaRPr>
          </a:p>
          <a:p>
            <a:pPr algn="ctr">
              <a:lnSpc>
                <a:spcPct val="90000"/>
              </a:lnSpc>
              <a:defRPr/>
            </a:pPr>
            <a:r>
              <a:rPr lang="en-US" sz="2400" b="1" i="1" dirty="0">
                <a:solidFill>
                  <a:srgbClr val="C00000"/>
                </a:solidFill>
              </a:rPr>
              <a:t>     </a:t>
            </a:r>
            <a:r>
              <a:rPr lang="en-US" b="1" i="1" dirty="0">
                <a:solidFill>
                  <a:srgbClr val="C00000"/>
                </a:solidFill>
              </a:rPr>
              <a:t>Necessity to Perform Contract to Avoid Breach</a:t>
            </a:r>
          </a:p>
          <a:p>
            <a:pPr algn="ctr">
              <a:lnSpc>
                <a:spcPct val="90000"/>
              </a:lnSpc>
              <a:defRPr/>
            </a:pPr>
            <a:endParaRPr lang="en-US" b="1" i="1" dirty="0">
              <a:solidFill>
                <a:srgbClr val="C00000"/>
              </a:solidFill>
            </a:endParaRPr>
          </a:p>
        </p:txBody>
      </p:sp>
    </p:spTree>
    <p:extLst>
      <p:ext uri="{BB962C8B-B14F-4D97-AF65-F5344CB8AC3E}">
        <p14:creationId xmlns:p14="http://schemas.microsoft.com/office/powerpoint/2010/main" val="725411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762719" y="1447800"/>
            <a:ext cx="7694762" cy="4766690"/>
          </a:xfrm>
          <a:prstGeom prst="rect">
            <a:avLst/>
          </a:prstGeom>
          <a:solidFill>
            <a:schemeClr val="accent3"/>
          </a:solidFill>
        </p:spPr>
        <p:txBody>
          <a:bodyPr wrap="square">
            <a:spAutoFit/>
          </a:bodyPr>
          <a:lstStyle/>
          <a:p>
            <a:pPr>
              <a:lnSpc>
                <a:spcPct val="110000"/>
              </a:lnSpc>
              <a:defRPr/>
            </a:pPr>
            <a:r>
              <a:rPr lang="en-US" sz="3600" b="1" dirty="0"/>
              <a:t>Tonight We Will Speak About:</a:t>
            </a:r>
          </a:p>
          <a:p>
            <a:pPr>
              <a:lnSpc>
                <a:spcPct val="110000"/>
              </a:lnSpc>
              <a:defRPr/>
            </a:pPr>
            <a:endParaRPr lang="en-US" sz="600" b="1" dirty="0"/>
          </a:p>
          <a:p>
            <a:pPr>
              <a:lnSpc>
                <a:spcPct val="110000"/>
              </a:lnSpc>
              <a:defRPr/>
            </a:pPr>
            <a:r>
              <a:rPr lang="en-US" sz="3200" b="1" dirty="0">
                <a:solidFill>
                  <a:srgbClr val="008000"/>
                </a:solidFill>
              </a:rPr>
              <a:t>The Criminal Law</a:t>
            </a:r>
          </a:p>
          <a:p>
            <a:pPr>
              <a:lnSpc>
                <a:spcPct val="110000"/>
              </a:lnSpc>
              <a:buFont typeface="Arial" pitchFamily="34" charset="0"/>
              <a:buChar char="•"/>
              <a:defRPr/>
            </a:pPr>
            <a:r>
              <a:rPr lang="en-US" sz="2800" b="1" dirty="0">
                <a:solidFill>
                  <a:srgbClr val="002060"/>
                </a:solidFill>
              </a:rPr>
              <a:t> Structure and Purpose of Criminal Law</a:t>
            </a:r>
          </a:p>
          <a:p>
            <a:pPr algn="just">
              <a:lnSpc>
                <a:spcPct val="110000"/>
              </a:lnSpc>
              <a:defRPr/>
            </a:pPr>
            <a:r>
              <a:rPr lang="en-US" sz="1600" b="1" i="1" dirty="0">
                <a:solidFill>
                  <a:srgbClr val="C00000"/>
                </a:solidFill>
              </a:rPr>
              <a:t>Part One: Definitions / Substantive - Procedural / Purpose / Crimes / Torts</a:t>
            </a:r>
          </a:p>
          <a:p>
            <a:pPr>
              <a:lnSpc>
                <a:spcPct val="110000"/>
              </a:lnSpc>
              <a:buFont typeface="Arial" pitchFamily="34" charset="0"/>
              <a:buChar char="•"/>
              <a:defRPr/>
            </a:pPr>
            <a:endParaRPr lang="en-US" sz="600" b="1" dirty="0">
              <a:solidFill>
                <a:srgbClr val="002060"/>
              </a:solidFill>
            </a:endParaRPr>
          </a:p>
          <a:p>
            <a:pPr>
              <a:lnSpc>
                <a:spcPct val="110000"/>
              </a:lnSpc>
              <a:buFont typeface="Arial" pitchFamily="34" charset="0"/>
              <a:buChar char="•"/>
              <a:defRPr/>
            </a:pPr>
            <a:r>
              <a:rPr lang="en-US" sz="2800" b="1" dirty="0">
                <a:solidFill>
                  <a:srgbClr val="002060"/>
                </a:solidFill>
              </a:rPr>
              <a:t> Theories of Criminal Punishment</a:t>
            </a:r>
          </a:p>
          <a:p>
            <a:pPr algn="just">
              <a:lnSpc>
                <a:spcPct val="110000"/>
              </a:lnSpc>
              <a:defRPr/>
            </a:pPr>
            <a:r>
              <a:rPr lang="en-US" b="1" i="1" dirty="0">
                <a:solidFill>
                  <a:srgbClr val="C00000"/>
                </a:solidFill>
              </a:rPr>
              <a:t>  </a:t>
            </a:r>
            <a:r>
              <a:rPr lang="en-US" sz="1700" b="1" i="1" dirty="0">
                <a:solidFill>
                  <a:srgbClr val="C00000"/>
                </a:solidFill>
              </a:rPr>
              <a:t>Part</a:t>
            </a:r>
            <a:r>
              <a:rPr lang="en-US" sz="1000" b="1" i="1" dirty="0">
                <a:solidFill>
                  <a:srgbClr val="C00000"/>
                </a:solidFill>
              </a:rPr>
              <a:t> </a:t>
            </a:r>
            <a:r>
              <a:rPr lang="en-US" sz="1700" b="1" i="1" dirty="0">
                <a:solidFill>
                  <a:srgbClr val="C00000"/>
                </a:solidFill>
              </a:rPr>
              <a:t>Two:</a:t>
            </a:r>
            <a:r>
              <a:rPr lang="en-US" sz="1000" b="1" i="1" dirty="0">
                <a:solidFill>
                  <a:srgbClr val="C00000"/>
                </a:solidFill>
              </a:rPr>
              <a:t> </a:t>
            </a:r>
            <a:r>
              <a:rPr lang="en-US" sz="1600" b="1" i="1" dirty="0">
                <a:solidFill>
                  <a:srgbClr val="C00000"/>
                </a:solidFill>
              </a:rPr>
              <a:t>Punishment Theories / Sentencing / Classification</a:t>
            </a:r>
          </a:p>
          <a:p>
            <a:pPr>
              <a:lnSpc>
                <a:spcPct val="110000"/>
              </a:lnSpc>
              <a:defRPr/>
            </a:pPr>
            <a:endParaRPr lang="en-US" sz="600" b="1" i="1" dirty="0">
              <a:solidFill>
                <a:srgbClr val="C00000"/>
              </a:solidFill>
            </a:endParaRPr>
          </a:p>
          <a:p>
            <a:pPr>
              <a:lnSpc>
                <a:spcPct val="110000"/>
              </a:lnSpc>
              <a:buFont typeface="Arial" pitchFamily="34" charset="0"/>
              <a:buChar char="•"/>
              <a:defRPr/>
            </a:pPr>
            <a:r>
              <a:rPr lang="en-US" sz="2800" b="1" dirty="0">
                <a:solidFill>
                  <a:srgbClr val="002060"/>
                </a:solidFill>
              </a:rPr>
              <a:t> Common Law Felonies</a:t>
            </a:r>
          </a:p>
          <a:p>
            <a:pPr>
              <a:lnSpc>
                <a:spcPct val="110000"/>
              </a:lnSpc>
              <a:defRPr/>
            </a:pPr>
            <a:r>
              <a:rPr lang="en-US" b="1" i="1" dirty="0">
                <a:solidFill>
                  <a:srgbClr val="C00000"/>
                </a:solidFill>
              </a:rPr>
              <a:t> </a:t>
            </a:r>
            <a:r>
              <a:rPr lang="en-US" sz="1600" b="1" i="1" dirty="0">
                <a:solidFill>
                  <a:srgbClr val="C00000"/>
                </a:solidFill>
              </a:rPr>
              <a:t>Part Three: Common Law Felonies / Current Day Criminal Statutes</a:t>
            </a:r>
          </a:p>
          <a:p>
            <a:pPr defTabSz="685800">
              <a:lnSpc>
                <a:spcPct val="110000"/>
              </a:lnSpc>
              <a:defRPr/>
            </a:pPr>
            <a:endParaRPr lang="en-US" sz="600" b="1" i="1" dirty="0">
              <a:solidFill>
                <a:srgbClr val="C00000"/>
              </a:solidFill>
            </a:endParaRPr>
          </a:p>
          <a:p>
            <a:pPr>
              <a:lnSpc>
                <a:spcPct val="110000"/>
              </a:lnSpc>
              <a:buFont typeface="Arial" pitchFamily="34" charset="0"/>
              <a:buChar char="•"/>
              <a:defRPr/>
            </a:pPr>
            <a:r>
              <a:rPr lang="en-US" sz="2600" b="1" dirty="0">
                <a:solidFill>
                  <a:srgbClr val="002060"/>
                </a:solidFill>
              </a:rPr>
              <a:t> Class Case – Regina v. Dudley and Stephens</a:t>
            </a:r>
          </a:p>
          <a:p>
            <a:pPr algn="ctr">
              <a:lnSpc>
                <a:spcPct val="110000"/>
              </a:lnSpc>
              <a:defRPr/>
            </a:pPr>
            <a:r>
              <a:rPr lang="en-US" sz="2400" b="1" i="1" dirty="0">
                <a:solidFill>
                  <a:srgbClr val="C00000"/>
                </a:solidFill>
              </a:rPr>
              <a:t>     </a:t>
            </a:r>
            <a:r>
              <a:rPr lang="en-US" b="1" i="1" dirty="0">
                <a:solidFill>
                  <a:srgbClr val="C00000"/>
                </a:solidFill>
              </a:rPr>
              <a:t>Necessity and </a:t>
            </a:r>
            <a:r>
              <a:rPr lang="en-US" b="1" i="1" dirty="0" err="1">
                <a:solidFill>
                  <a:srgbClr val="C00000"/>
                </a:solidFill>
              </a:rPr>
              <a:t>Mens</a:t>
            </a:r>
            <a:r>
              <a:rPr lang="en-US" b="1" i="1" dirty="0">
                <a:solidFill>
                  <a:srgbClr val="C00000"/>
                </a:solidFill>
              </a:rPr>
              <a:t> Rea</a:t>
            </a:r>
          </a:p>
        </p:txBody>
      </p:sp>
    </p:spTree>
    <p:extLst>
      <p:ext uri="{BB962C8B-B14F-4D97-AF65-F5344CB8AC3E}">
        <p14:creationId xmlns:p14="http://schemas.microsoft.com/office/powerpoint/2010/main" val="2919528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a:solidFill>
                <a:srgbClr val="002060"/>
              </a:solidFill>
            </a:endParaRPr>
          </a:p>
          <a:p>
            <a:pPr marL="342900" indent="-342900" algn="ctr">
              <a:lnSpc>
                <a:spcPct val="90000"/>
              </a:lnSpc>
              <a:spcBef>
                <a:spcPts val="0"/>
              </a:spcBef>
              <a:defRPr/>
            </a:pPr>
            <a:r>
              <a:rPr lang="en-US" sz="5400" b="1" dirty="0">
                <a:solidFill>
                  <a:srgbClr val="0033CC"/>
                </a:solidFill>
              </a:rPr>
              <a:t>Criminal Law</a:t>
            </a:r>
          </a:p>
          <a:p>
            <a:pPr marL="342900" indent="-342900" algn="ctr">
              <a:lnSpc>
                <a:spcPct val="90000"/>
              </a:lnSpc>
              <a:spcBef>
                <a:spcPts val="0"/>
              </a:spcBef>
              <a:defRPr/>
            </a:pPr>
            <a:r>
              <a:rPr lang="en-US" sz="4800" b="1" i="1" dirty="0">
                <a:solidFill>
                  <a:srgbClr val="006600"/>
                </a:solidFill>
              </a:rPr>
              <a:t>Common Law Felonies</a:t>
            </a:r>
          </a:p>
          <a:p>
            <a:pPr marL="342900" indent="-342900" algn="ctr">
              <a:lnSpc>
                <a:spcPct val="90000"/>
              </a:lnSpc>
              <a:spcBef>
                <a:spcPts val="0"/>
              </a:spcBef>
              <a:defRPr/>
            </a:pPr>
            <a:endParaRPr lang="en-US" sz="2800" b="1" i="1" dirty="0">
              <a:solidFill>
                <a:srgbClr val="006600"/>
              </a:solidFill>
            </a:endParaRPr>
          </a:p>
          <a:p>
            <a:pPr marL="342900" indent="-342900" algn="ctr">
              <a:spcBef>
                <a:spcPts val="0"/>
              </a:spcBef>
            </a:pPr>
            <a:r>
              <a:rPr lang="en-US" sz="4400" b="1" i="1" dirty="0">
                <a:solidFill>
                  <a:srgbClr val="C00000"/>
                </a:solidFill>
              </a:rPr>
              <a:t>  </a:t>
            </a:r>
          </a:p>
          <a:p>
            <a:pPr marL="342900" indent="-342900">
              <a:spcBef>
                <a:spcPts val="0"/>
              </a:spcBef>
            </a:pPr>
            <a:endParaRPr lang="en-US" sz="1000" b="1" i="1" dirty="0">
              <a:solidFill>
                <a:srgbClr val="002060"/>
              </a:solidFill>
            </a:endParaRPr>
          </a:p>
        </p:txBody>
      </p:sp>
    </p:spTree>
    <p:extLst>
      <p:ext uri="{BB962C8B-B14F-4D97-AF65-F5344CB8AC3E}">
        <p14:creationId xmlns:p14="http://schemas.microsoft.com/office/powerpoint/2010/main" val="274395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ctrTitle"/>
          </p:nvPr>
        </p:nvSpPr>
        <p:spPr>
          <a:xfrm>
            <a:off x="304800" y="914400"/>
            <a:ext cx="8534400" cy="5181600"/>
          </a:xfrm>
        </p:spPr>
        <p:txBody>
          <a:bodyPr anchor="t" anchorCtr="0"/>
          <a:lstStyle/>
          <a:p>
            <a:pPr marL="342900" indent="-342900" algn="l">
              <a:lnSpc>
                <a:spcPct val="95000"/>
              </a:lnSpc>
              <a:spcBef>
                <a:spcPts val="0"/>
              </a:spcBef>
              <a:defRPr/>
            </a:pPr>
            <a:r>
              <a:rPr lang="en-US" sz="3600" b="1" dirty="0">
                <a:solidFill>
                  <a:srgbClr val="0033CC"/>
                </a:solidFill>
              </a:rPr>
              <a:t>                  The Criminal Law</a:t>
            </a:r>
            <a:br>
              <a:rPr lang="en-US" sz="1800" b="1" dirty="0">
                <a:solidFill>
                  <a:srgbClr val="0033CC"/>
                </a:solidFill>
              </a:rPr>
            </a:br>
            <a:r>
              <a:rPr lang="en-US" sz="1800" b="1" dirty="0">
                <a:solidFill>
                  <a:srgbClr val="0033CC"/>
                </a:solidFill>
              </a:rPr>
              <a:t>                              </a:t>
            </a:r>
            <a:r>
              <a:rPr lang="en-US" sz="2800" b="1" i="1" dirty="0">
                <a:solidFill>
                  <a:srgbClr val="006600"/>
                </a:solidFill>
              </a:rPr>
              <a:t>Common Law Felonies</a:t>
            </a:r>
            <a:br>
              <a:rPr lang="en-US" sz="1400" b="1" i="1" dirty="0">
                <a:solidFill>
                  <a:srgbClr val="006600"/>
                </a:solidFill>
              </a:rPr>
            </a:br>
            <a:br>
              <a:rPr lang="en-US" sz="1400" dirty="0"/>
            </a:br>
            <a:r>
              <a:rPr lang="en-US" sz="1800" b="1" dirty="0">
                <a:solidFill>
                  <a:srgbClr val="C00000"/>
                </a:solidFill>
              </a:rPr>
              <a:t>Common Law:</a:t>
            </a:r>
            <a:br>
              <a:rPr lang="en-US" sz="1800" b="1" dirty="0">
                <a:solidFill>
                  <a:srgbClr val="C00000"/>
                </a:solidFill>
              </a:rPr>
            </a:br>
            <a:br>
              <a:rPr lang="en-US" sz="700" dirty="0"/>
            </a:br>
            <a:r>
              <a:rPr lang="en-US" sz="1400" dirty="0"/>
              <a:t>As previously mentioned the current criminal law evolved from common law.</a:t>
            </a:r>
            <a:br>
              <a:rPr lang="en-US" sz="1400" dirty="0"/>
            </a:br>
            <a:br>
              <a:rPr lang="en-US" sz="1400" dirty="0"/>
            </a:br>
            <a:r>
              <a:rPr lang="en-US" sz="1400" dirty="0"/>
              <a:t>Felonies and Misdemeanors were classifications under common law of the seriousness of a crime</a:t>
            </a:r>
            <a:br>
              <a:rPr lang="en-US" sz="1400" dirty="0"/>
            </a:br>
            <a:br>
              <a:rPr lang="en-US" sz="1400" dirty="0"/>
            </a:br>
            <a:r>
              <a:rPr lang="en-US" sz="1400" dirty="0"/>
              <a:t>At common law, a felony carried with it the possible penalty of death.</a:t>
            </a:r>
            <a:br>
              <a:rPr lang="en-US" sz="1400" dirty="0"/>
            </a:br>
            <a:br>
              <a:rPr lang="en-US" sz="1400" dirty="0"/>
            </a:br>
            <a:r>
              <a:rPr lang="en-US" sz="1400" dirty="0"/>
              <a:t>They were the most serious of crimes.</a:t>
            </a:r>
            <a:br>
              <a:rPr lang="en-US" sz="1400" dirty="0"/>
            </a:br>
            <a:br>
              <a:rPr lang="en-US" sz="1400" dirty="0"/>
            </a:br>
            <a:r>
              <a:rPr lang="en-US" sz="1400" dirty="0"/>
              <a:t>Misdemeanors, conversely, were less serious offenses, which could result in short term imprisonment.</a:t>
            </a:r>
            <a:br>
              <a:rPr lang="en-US" sz="1400" dirty="0"/>
            </a:br>
            <a:br>
              <a:rPr lang="en-US" sz="1400" dirty="0"/>
            </a:br>
            <a:r>
              <a:rPr lang="en-US" sz="1800" b="1" dirty="0">
                <a:solidFill>
                  <a:srgbClr val="C00000"/>
                </a:solidFill>
              </a:rPr>
              <a:t>Today’s Criminal Statutes:</a:t>
            </a:r>
            <a:br>
              <a:rPr lang="en-US" sz="1800" b="1" dirty="0">
                <a:solidFill>
                  <a:srgbClr val="C00000"/>
                </a:solidFill>
              </a:rPr>
            </a:br>
            <a:br>
              <a:rPr lang="en-US" sz="1100" dirty="0"/>
            </a:br>
            <a:r>
              <a:rPr lang="en-US" sz="1400" dirty="0"/>
              <a:t>Most criminal law resides in the states and is derived from common law offenses.</a:t>
            </a:r>
            <a:br>
              <a:rPr lang="en-US" sz="1400" dirty="0"/>
            </a:br>
            <a:br>
              <a:rPr lang="en-US" sz="1400" dirty="0"/>
            </a:br>
            <a:r>
              <a:rPr lang="en-US" sz="1400" dirty="0"/>
              <a:t>These offenses have been codified under such statutes as the New York State Penal Law.</a:t>
            </a:r>
            <a:br>
              <a:rPr lang="en-US" sz="1400" dirty="0"/>
            </a:br>
            <a:br>
              <a:rPr lang="en-US" sz="1400" dirty="0"/>
            </a:br>
            <a:r>
              <a:rPr lang="en-US" sz="1400" dirty="0"/>
              <a:t>Although there are some Federal Criminal Offenses, codified under the United States Code, most relate federal issues, such as crimes against federal officials, terrorism, bank robbery, federal tax evasion, wire fraud, mail fraud, piracy, counterfeiting, drug trafficking or treason.  </a:t>
            </a:r>
            <a:br>
              <a:rPr lang="en-US" sz="1400" dirty="0"/>
            </a:br>
            <a:endParaRPr lang="en-US" sz="1200" b="1" dirty="0">
              <a:solidFill>
                <a:schemeClr val="accent2"/>
              </a:solidFill>
            </a:endParaRPr>
          </a:p>
        </p:txBody>
      </p:sp>
    </p:spTree>
    <p:extLst>
      <p:ext uri="{BB962C8B-B14F-4D97-AF65-F5344CB8AC3E}">
        <p14:creationId xmlns:p14="http://schemas.microsoft.com/office/powerpoint/2010/main" val="193437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609600" y="914400"/>
            <a:ext cx="7772400" cy="5257800"/>
          </a:xfrm>
        </p:spPr>
        <p:txBody>
          <a:bodyPr/>
          <a:lstStyle/>
          <a:p>
            <a:pPr marL="342900" indent="-342900">
              <a:lnSpc>
                <a:spcPct val="90000"/>
              </a:lnSpc>
              <a:spcBef>
                <a:spcPts val="0"/>
              </a:spcBef>
              <a:defRPr/>
            </a:pPr>
            <a:r>
              <a:rPr lang="en-US" sz="3600" b="1" dirty="0">
                <a:solidFill>
                  <a:srgbClr val="0033CC"/>
                </a:solidFill>
              </a:rPr>
              <a:t>Criminal Law</a:t>
            </a:r>
            <a:br>
              <a:rPr lang="en-US" sz="3600" b="1" dirty="0">
                <a:solidFill>
                  <a:srgbClr val="0033CC"/>
                </a:solidFill>
              </a:rPr>
            </a:br>
            <a:r>
              <a:rPr lang="en-US" sz="2800" b="1" i="1" dirty="0">
                <a:solidFill>
                  <a:srgbClr val="006600"/>
                </a:solidFill>
              </a:rPr>
              <a:t>Common Law Felonies</a:t>
            </a:r>
            <a:br>
              <a:rPr lang="en-US" sz="3200" b="1" i="1" dirty="0">
                <a:solidFill>
                  <a:srgbClr val="006600"/>
                </a:solidFill>
              </a:rPr>
            </a:br>
            <a:br>
              <a:rPr lang="en-US" sz="1000" b="1" dirty="0">
                <a:solidFill>
                  <a:srgbClr val="0033CC"/>
                </a:solidFill>
              </a:rPr>
            </a:br>
            <a:r>
              <a:rPr lang="en-US" sz="2800" b="1" dirty="0">
                <a:solidFill>
                  <a:schemeClr val="tx1"/>
                </a:solidFill>
              </a:rPr>
              <a:t>Remember - </a:t>
            </a:r>
            <a:r>
              <a:rPr lang="en-US" sz="2800" b="1" dirty="0" err="1">
                <a:solidFill>
                  <a:schemeClr val="tx1"/>
                </a:solidFill>
              </a:rPr>
              <a:t>Mr</a:t>
            </a:r>
            <a:r>
              <a:rPr lang="en-US" sz="2800" b="1" dirty="0">
                <a:solidFill>
                  <a:schemeClr val="tx1"/>
                </a:solidFill>
              </a:rPr>
              <a:t> &amp; </a:t>
            </a:r>
            <a:r>
              <a:rPr lang="en-US" sz="2800" b="1" dirty="0" err="1">
                <a:solidFill>
                  <a:schemeClr val="tx1"/>
                </a:solidFill>
              </a:rPr>
              <a:t>Mrs</a:t>
            </a:r>
            <a:r>
              <a:rPr lang="en-US" sz="2800" b="1" dirty="0">
                <a:solidFill>
                  <a:schemeClr val="tx1"/>
                </a:solidFill>
              </a:rPr>
              <a:t> Lamb</a:t>
            </a:r>
            <a:br>
              <a:rPr lang="en-US" sz="1000" dirty="0"/>
            </a:br>
            <a:br>
              <a:rPr lang="en-US" sz="1000" dirty="0"/>
            </a:br>
            <a:r>
              <a:rPr lang="en-US" sz="2800" b="1" i="1" dirty="0">
                <a:solidFill>
                  <a:srgbClr val="FF0000"/>
                </a:solidFill>
              </a:rPr>
              <a:t>M</a:t>
            </a:r>
            <a:r>
              <a:rPr lang="en-US" sz="2800" b="1" i="1" dirty="0">
                <a:solidFill>
                  <a:srgbClr val="003399"/>
                </a:solidFill>
              </a:rPr>
              <a:t>urder</a:t>
            </a:r>
            <a:br>
              <a:rPr lang="en-US" sz="2800" b="1" i="1" dirty="0">
                <a:solidFill>
                  <a:srgbClr val="003399"/>
                </a:solidFill>
              </a:rPr>
            </a:br>
            <a:r>
              <a:rPr lang="en-US" sz="2800" b="1" i="1" dirty="0">
                <a:solidFill>
                  <a:srgbClr val="FF0000"/>
                </a:solidFill>
              </a:rPr>
              <a:t>R</a:t>
            </a:r>
            <a:r>
              <a:rPr lang="en-US" sz="2800" b="1" i="1" dirty="0">
                <a:solidFill>
                  <a:srgbClr val="003399"/>
                </a:solidFill>
              </a:rPr>
              <a:t>ape</a:t>
            </a:r>
            <a:br>
              <a:rPr lang="en-US" sz="2800" b="1" i="1" dirty="0">
                <a:solidFill>
                  <a:srgbClr val="003399"/>
                </a:solidFill>
              </a:rPr>
            </a:br>
            <a:r>
              <a:rPr lang="en-US" sz="2800" b="1" i="1" dirty="0">
                <a:solidFill>
                  <a:srgbClr val="FF0000"/>
                </a:solidFill>
              </a:rPr>
              <a:t>M</a:t>
            </a:r>
            <a:r>
              <a:rPr lang="en-US" sz="2800" b="1" i="1" dirty="0">
                <a:solidFill>
                  <a:srgbClr val="003399"/>
                </a:solidFill>
              </a:rPr>
              <a:t>anslaughter</a:t>
            </a:r>
            <a:br>
              <a:rPr lang="en-US" sz="2800" b="1" i="1" dirty="0">
                <a:solidFill>
                  <a:srgbClr val="003399"/>
                </a:solidFill>
              </a:rPr>
            </a:br>
            <a:r>
              <a:rPr lang="en-US" sz="2800" b="1" i="1" dirty="0">
                <a:solidFill>
                  <a:srgbClr val="FF0000"/>
                </a:solidFill>
              </a:rPr>
              <a:t>R</a:t>
            </a:r>
            <a:r>
              <a:rPr lang="en-US" sz="2800" b="1" i="1" dirty="0">
                <a:solidFill>
                  <a:srgbClr val="003399"/>
                </a:solidFill>
              </a:rPr>
              <a:t>obbery</a:t>
            </a:r>
            <a:br>
              <a:rPr lang="en-US" sz="2800" b="1" i="1" dirty="0">
                <a:solidFill>
                  <a:srgbClr val="003399"/>
                </a:solidFill>
              </a:rPr>
            </a:br>
            <a:r>
              <a:rPr lang="en-US" sz="2800" b="1" i="1" dirty="0">
                <a:solidFill>
                  <a:srgbClr val="FF0000"/>
                </a:solidFill>
              </a:rPr>
              <a:t>S</a:t>
            </a:r>
            <a:r>
              <a:rPr lang="en-US" sz="2800" b="1" i="1" dirty="0">
                <a:solidFill>
                  <a:srgbClr val="003399"/>
                </a:solidFill>
              </a:rPr>
              <a:t>odomy</a:t>
            </a:r>
            <a:br>
              <a:rPr lang="en-US" sz="2800" b="1" i="1" dirty="0">
                <a:solidFill>
                  <a:srgbClr val="003399"/>
                </a:solidFill>
              </a:rPr>
            </a:br>
            <a:r>
              <a:rPr lang="en-US" sz="2800" b="1" i="1" dirty="0">
                <a:solidFill>
                  <a:srgbClr val="FF0000"/>
                </a:solidFill>
              </a:rPr>
              <a:t>L</a:t>
            </a:r>
            <a:r>
              <a:rPr lang="en-US" sz="2800" b="1" i="1" dirty="0">
                <a:solidFill>
                  <a:srgbClr val="003399"/>
                </a:solidFill>
              </a:rPr>
              <a:t>arceny</a:t>
            </a:r>
            <a:br>
              <a:rPr lang="en-US" sz="2800" b="1" i="1" dirty="0">
                <a:solidFill>
                  <a:srgbClr val="003399"/>
                </a:solidFill>
              </a:rPr>
            </a:br>
            <a:r>
              <a:rPr lang="en-US" sz="2800" b="1" i="1" dirty="0">
                <a:solidFill>
                  <a:srgbClr val="FF0000"/>
                </a:solidFill>
              </a:rPr>
              <a:t>A</a:t>
            </a:r>
            <a:r>
              <a:rPr lang="en-US" sz="2800" b="1" i="1" dirty="0">
                <a:solidFill>
                  <a:srgbClr val="003399"/>
                </a:solidFill>
              </a:rPr>
              <a:t>rson</a:t>
            </a:r>
            <a:br>
              <a:rPr lang="en-US" sz="2800" b="1" i="1" dirty="0">
                <a:solidFill>
                  <a:srgbClr val="003399"/>
                </a:solidFill>
              </a:rPr>
            </a:br>
            <a:r>
              <a:rPr lang="en-US" sz="2800" b="1" i="1" dirty="0">
                <a:solidFill>
                  <a:srgbClr val="FF0000"/>
                </a:solidFill>
              </a:rPr>
              <a:t>M</a:t>
            </a:r>
            <a:r>
              <a:rPr lang="en-US" sz="2800" b="1" i="1" dirty="0">
                <a:solidFill>
                  <a:srgbClr val="003399"/>
                </a:solidFill>
              </a:rPr>
              <a:t>ayhem</a:t>
            </a:r>
            <a:br>
              <a:rPr lang="en-US" sz="2800" b="1" i="1" dirty="0">
                <a:solidFill>
                  <a:srgbClr val="003399"/>
                </a:solidFill>
              </a:rPr>
            </a:br>
            <a:r>
              <a:rPr lang="en-US" sz="2800" b="1" i="1" dirty="0">
                <a:solidFill>
                  <a:srgbClr val="FF0000"/>
                </a:solidFill>
              </a:rPr>
              <a:t>B</a:t>
            </a:r>
            <a:r>
              <a:rPr lang="en-US" sz="2800" b="1" i="1" dirty="0">
                <a:solidFill>
                  <a:srgbClr val="003399"/>
                </a:solidFill>
              </a:rPr>
              <a:t>urglary</a:t>
            </a:r>
          </a:p>
        </p:txBody>
      </p:sp>
      <p:graphicFrame>
        <p:nvGraphicFramePr>
          <p:cNvPr id="5122" name="Object 2"/>
          <p:cNvGraphicFramePr>
            <a:graphicFrameLocks noChangeAspect="1"/>
          </p:cNvGraphicFramePr>
          <p:nvPr/>
        </p:nvGraphicFramePr>
        <p:xfrm>
          <a:off x="457200" y="2438400"/>
          <a:ext cx="6248400" cy="3886200"/>
        </p:xfrm>
        <a:graphic>
          <a:graphicData uri="http://schemas.openxmlformats.org/presentationml/2006/ole">
            <mc:AlternateContent xmlns:mc="http://schemas.openxmlformats.org/markup-compatibility/2006">
              <mc:Choice xmlns:v="urn:schemas-microsoft-com:vml" Requires="v">
                <p:oleObj name="Document" r:id="rId3" imgW="5705280" imgH="2438280" progId="">
                  <p:embed/>
                </p:oleObj>
              </mc:Choice>
              <mc:Fallback>
                <p:oleObj name="Document" r:id="rId3" imgW="5705280" imgH="2438280" progId="">
                  <p:embed/>
                  <p:pic>
                    <p:nvPicPr>
                      <p:cNvPr id="512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38400"/>
                        <a:ext cx="6248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3"/>
          <p:cNvGraphicFramePr>
            <a:graphicFrameLocks noChangeAspect="1"/>
          </p:cNvGraphicFramePr>
          <p:nvPr/>
        </p:nvGraphicFramePr>
        <p:xfrm>
          <a:off x="1981200" y="2590800"/>
          <a:ext cx="6858000" cy="3810000"/>
        </p:xfrm>
        <a:graphic>
          <a:graphicData uri="http://schemas.openxmlformats.org/presentationml/2006/ole">
            <mc:AlternateContent xmlns:mc="http://schemas.openxmlformats.org/markup-compatibility/2006">
              <mc:Choice xmlns:v="urn:schemas-microsoft-com:vml" Requires="v">
                <p:oleObj name="Document" r:id="rId5" imgW="5705280" imgH="2476440" progId="">
                  <p:embed/>
                </p:oleObj>
              </mc:Choice>
              <mc:Fallback>
                <p:oleObj name="Document" r:id="rId5" imgW="5705280" imgH="2476440" progId="">
                  <p:embed/>
                  <p:pic>
                    <p:nvPicPr>
                      <p:cNvPr id="512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2590800"/>
                        <a:ext cx="6858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65867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a:solidFill>
                <a:srgbClr val="002060"/>
              </a:solidFill>
            </a:endParaRPr>
          </a:p>
          <a:p>
            <a:pPr marL="342900" indent="-342900" algn="ctr">
              <a:lnSpc>
                <a:spcPct val="90000"/>
              </a:lnSpc>
              <a:spcBef>
                <a:spcPts val="0"/>
              </a:spcBef>
              <a:defRPr/>
            </a:pPr>
            <a:r>
              <a:rPr lang="en-US" sz="5400" b="1" dirty="0">
                <a:solidFill>
                  <a:srgbClr val="0033CC"/>
                </a:solidFill>
              </a:rPr>
              <a:t>Criminal Law</a:t>
            </a:r>
          </a:p>
          <a:p>
            <a:pPr marL="342900" indent="-342900" algn="ctr">
              <a:lnSpc>
                <a:spcPct val="90000"/>
              </a:lnSpc>
              <a:spcBef>
                <a:spcPts val="0"/>
              </a:spcBef>
              <a:defRPr/>
            </a:pPr>
            <a:r>
              <a:rPr lang="en-US" sz="4800" b="1" i="1" dirty="0">
                <a:solidFill>
                  <a:srgbClr val="006600"/>
                </a:solidFill>
              </a:rPr>
              <a:t>Common Law Felonies</a:t>
            </a:r>
          </a:p>
          <a:p>
            <a:pPr marL="342900" indent="-342900" algn="ctr">
              <a:lnSpc>
                <a:spcPct val="90000"/>
              </a:lnSpc>
              <a:spcBef>
                <a:spcPts val="0"/>
              </a:spcBef>
              <a:defRPr/>
            </a:pPr>
            <a:endParaRPr lang="en-US" sz="1000" b="1" i="1" dirty="0">
              <a:solidFill>
                <a:srgbClr val="006600"/>
              </a:solidFill>
            </a:endParaRPr>
          </a:p>
          <a:p>
            <a:pPr marL="342900" indent="-342900" algn="ctr">
              <a:lnSpc>
                <a:spcPct val="90000"/>
              </a:lnSpc>
              <a:spcBef>
                <a:spcPts val="0"/>
              </a:spcBef>
              <a:defRPr/>
            </a:pPr>
            <a:r>
              <a:rPr lang="en-US" sz="4000" b="1" i="1" dirty="0">
                <a:solidFill>
                  <a:srgbClr val="C81204"/>
                </a:solidFill>
              </a:rPr>
              <a:t>Current Day Criminal Statutes</a:t>
            </a:r>
          </a:p>
          <a:p>
            <a:pPr marL="342900" indent="-342900" algn="ctr">
              <a:lnSpc>
                <a:spcPct val="90000"/>
              </a:lnSpc>
              <a:spcBef>
                <a:spcPts val="0"/>
              </a:spcBef>
              <a:defRPr/>
            </a:pPr>
            <a:endParaRPr lang="en-US" sz="2800" b="1" i="1" dirty="0">
              <a:solidFill>
                <a:srgbClr val="006600"/>
              </a:solidFill>
            </a:endParaRPr>
          </a:p>
          <a:p>
            <a:pPr marL="342900" indent="-342900" algn="ctr">
              <a:spcBef>
                <a:spcPts val="0"/>
              </a:spcBef>
            </a:pPr>
            <a:r>
              <a:rPr lang="en-US" sz="4400" b="1" i="1" dirty="0">
                <a:solidFill>
                  <a:srgbClr val="C00000"/>
                </a:solidFill>
              </a:rPr>
              <a:t>  </a:t>
            </a:r>
          </a:p>
          <a:p>
            <a:pPr marL="342900" indent="-342900">
              <a:spcBef>
                <a:spcPts val="0"/>
              </a:spcBef>
            </a:pPr>
            <a:endParaRPr lang="en-US" sz="1000" b="1" i="1" dirty="0">
              <a:solidFill>
                <a:srgbClr val="002060"/>
              </a:solidFill>
            </a:endParaRPr>
          </a:p>
        </p:txBody>
      </p:sp>
    </p:spTree>
    <p:extLst>
      <p:ext uri="{BB962C8B-B14F-4D97-AF65-F5344CB8AC3E}">
        <p14:creationId xmlns:p14="http://schemas.microsoft.com/office/powerpoint/2010/main" val="949828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a:xfrm>
            <a:off x="609600" y="1066800"/>
            <a:ext cx="7772400" cy="5410200"/>
          </a:xfrm>
        </p:spPr>
        <p:txBody>
          <a:bodyPr wrap="none" anchor="t" anchorCtr="0">
            <a:noAutofit/>
          </a:bodyPr>
          <a:lstStyle/>
          <a:p>
            <a:pPr algn="l" eaLnBrk="1" hangingPunct="1">
              <a:defRPr/>
            </a:pPr>
            <a:r>
              <a:rPr lang="en-US" sz="3200" b="1" dirty="0">
                <a:solidFill>
                  <a:srgbClr val="0033CC"/>
                </a:solidFill>
              </a:rPr>
              <a:t>Murder</a:t>
            </a:r>
            <a:br>
              <a:rPr lang="en-US" sz="1200" dirty="0"/>
            </a:br>
            <a:br>
              <a:rPr lang="en-US" sz="300" dirty="0"/>
            </a:br>
            <a:r>
              <a:rPr lang="en-US" sz="2400" b="1" i="1" dirty="0"/>
              <a:t>A person is guilty of murder when: </a:t>
            </a:r>
            <a:br>
              <a:rPr lang="en-US" sz="1600" b="1" dirty="0"/>
            </a:br>
            <a:br>
              <a:rPr lang="en-US" sz="300" b="1" dirty="0"/>
            </a:br>
            <a:br>
              <a:rPr lang="en-US" sz="300" b="1" dirty="0"/>
            </a:br>
            <a:r>
              <a:rPr lang="en-US" sz="1800" b="1" dirty="0">
                <a:solidFill>
                  <a:schemeClr val="accent1">
                    <a:lumMod val="25000"/>
                  </a:schemeClr>
                </a:solidFill>
              </a:rPr>
              <a:t>1. With intent to cause the death of another person, </a:t>
            </a:r>
            <a:br>
              <a:rPr lang="en-US" sz="1800" b="1" dirty="0">
                <a:solidFill>
                  <a:schemeClr val="accent1">
                    <a:lumMod val="25000"/>
                  </a:schemeClr>
                </a:solidFill>
              </a:rPr>
            </a:br>
            <a:r>
              <a:rPr lang="en-US" sz="1800" b="1" dirty="0">
                <a:solidFill>
                  <a:schemeClr val="accent1">
                    <a:lumMod val="25000"/>
                  </a:schemeClr>
                </a:solidFill>
              </a:rPr>
              <a:t>he causes the death of such person or of a third person; </a:t>
            </a:r>
            <a:br>
              <a:rPr lang="en-US" sz="1600" b="1" dirty="0"/>
            </a:br>
            <a:br>
              <a:rPr lang="en-US" sz="300" b="1" dirty="0"/>
            </a:br>
            <a:br>
              <a:rPr lang="en-US" sz="300" b="1" dirty="0"/>
            </a:br>
            <a:r>
              <a:rPr lang="en-US" sz="1800" b="1" dirty="0">
                <a:solidFill>
                  <a:schemeClr val="accent1">
                    <a:lumMod val="25000"/>
                  </a:schemeClr>
                </a:solidFill>
              </a:rPr>
              <a:t>2. Under circumstances evincing a depraved indifference </a:t>
            </a:r>
            <a:br>
              <a:rPr lang="en-US" sz="1800" b="1" dirty="0">
                <a:solidFill>
                  <a:schemeClr val="accent1">
                    <a:lumMod val="25000"/>
                  </a:schemeClr>
                </a:solidFill>
              </a:rPr>
            </a:br>
            <a:r>
              <a:rPr lang="en-US" sz="1800" b="1" dirty="0">
                <a:solidFill>
                  <a:schemeClr val="accent1">
                    <a:lumMod val="25000"/>
                  </a:schemeClr>
                </a:solidFill>
              </a:rPr>
              <a:t>to human life, he recklessly engages in conduct </a:t>
            </a:r>
            <a:br>
              <a:rPr lang="en-US" sz="1800" b="1" dirty="0">
                <a:solidFill>
                  <a:schemeClr val="accent1">
                    <a:lumMod val="25000"/>
                  </a:schemeClr>
                </a:solidFill>
              </a:rPr>
            </a:br>
            <a:r>
              <a:rPr lang="en-US" sz="1800" b="1" dirty="0">
                <a:solidFill>
                  <a:schemeClr val="accent1">
                    <a:lumMod val="25000"/>
                  </a:schemeClr>
                </a:solidFill>
              </a:rPr>
              <a:t>which creates a grave risk of death to another person,</a:t>
            </a:r>
            <a:br>
              <a:rPr lang="en-US" sz="1800" b="1" dirty="0">
                <a:solidFill>
                  <a:schemeClr val="accent1">
                    <a:lumMod val="25000"/>
                  </a:schemeClr>
                </a:solidFill>
              </a:rPr>
            </a:br>
            <a:r>
              <a:rPr lang="en-US" sz="1800" b="1" dirty="0">
                <a:solidFill>
                  <a:schemeClr val="accent1">
                    <a:lumMod val="25000"/>
                  </a:schemeClr>
                </a:solidFill>
              </a:rPr>
              <a:t>and thereby causes the death of another person; or</a:t>
            </a:r>
            <a:br>
              <a:rPr lang="en-US" sz="1800" b="1" dirty="0">
                <a:solidFill>
                  <a:schemeClr val="accent1">
                    <a:lumMod val="25000"/>
                  </a:schemeClr>
                </a:solidFill>
              </a:rPr>
            </a:br>
            <a:r>
              <a:rPr lang="en-US" sz="600" b="1" dirty="0">
                <a:solidFill>
                  <a:schemeClr val="accent1">
                    <a:lumMod val="25000"/>
                  </a:schemeClr>
                </a:solidFill>
              </a:rPr>
              <a:t> </a:t>
            </a:r>
            <a:br>
              <a:rPr lang="en-US" sz="1600" b="1" dirty="0"/>
            </a:br>
            <a:r>
              <a:rPr lang="en-US" sz="1800" b="1" dirty="0">
                <a:solidFill>
                  <a:schemeClr val="accent1">
                    <a:lumMod val="25000"/>
                  </a:schemeClr>
                </a:solidFill>
              </a:rPr>
              <a:t>3. Acting either alone or with one or more other persons, </a:t>
            </a:r>
            <a:br>
              <a:rPr lang="en-US" sz="1800" b="1" dirty="0">
                <a:solidFill>
                  <a:schemeClr val="accent1">
                    <a:lumMod val="25000"/>
                  </a:schemeClr>
                </a:solidFill>
              </a:rPr>
            </a:br>
            <a:r>
              <a:rPr lang="en-US" sz="1800" b="1" dirty="0">
                <a:solidFill>
                  <a:schemeClr val="accent1">
                    <a:lumMod val="25000"/>
                  </a:schemeClr>
                </a:solidFill>
              </a:rPr>
              <a:t>he commits or attempts to a felony, and, </a:t>
            </a:r>
            <a:br>
              <a:rPr lang="en-US" sz="1800" b="1" dirty="0">
                <a:solidFill>
                  <a:schemeClr val="accent1">
                    <a:lumMod val="25000"/>
                  </a:schemeClr>
                </a:solidFill>
              </a:rPr>
            </a:br>
            <a:r>
              <a:rPr lang="en-US" sz="1800" b="1" dirty="0">
                <a:solidFill>
                  <a:schemeClr val="accent1">
                    <a:lumMod val="25000"/>
                  </a:schemeClr>
                </a:solidFill>
              </a:rPr>
              <a:t>in the course of and in furtherance of such crime </a:t>
            </a:r>
            <a:br>
              <a:rPr lang="en-US" sz="1800" b="1" dirty="0">
                <a:solidFill>
                  <a:schemeClr val="accent1">
                    <a:lumMod val="25000"/>
                  </a:schemeClr>
                </a:solidFill>
              </a:rPr>
            </a:br>
            <a:r>
              <a:rPr lang="en-US" sz="1800" b="1" dirty="0">
                <a:solidFill>
                  <a:schemeClr val="accent1">
                    <a:lumMod val="25000"/>
                  </a:schemeClr>
                </a:solidFill>
              </a:rPr>
              <a:t>or of immediate flight </a:t>
            </a:r>
            <a:r>
              <a:rPr lang="en-US" sz="1800" b="1" dirty="0" err="1">
                <a:solidFill>
                  <a:schemeClr val="accent1">
                    <a:lumMod val="25000"/>
                  </a:schemeClr>
                </a:solidFill>
              </a:rPr>
              <a:t>therefrom</a:t>
            </a:r>
            <a:r>
              <a:rPr lang="en-US" sz="1800" b="1" dirty="0">
                <a:solidFill>
                  <a:schemeClr val="accent1">
                    <a:lumMod val="25000"/>
                  </a:schemeClr>
                </a:solidFill>
              </a:rPr>
              <a:t>, </a:t>
            </a:r>
            <a:br>
              <a:rPr lang="en-US" sz="1800" b="1" dirty="0">
                <a:solidFill>
                  <a:schemeClr val="accent1">
                    <a:lumMod val="25000"/>
                  </a:schemeClr>
                </a:solidFill>
              </a:rPr>
            </a:br>
            <a:r>
              <a:rPr lang="en-US" sz="1800" b="1" dirty="0">
                <a:solidFill>
                  <a:schemeClr val="accent1">
                    <a:lumMod val="25000"/>
                  </a:schemeClr>
                </a:solidFill>
              </a:rPr>
              <a:t>he, or another participant, if there be any, </a:t>
            </a:r>
            <a:br>
              <a:rPr lang="en-US" sz="1800" b="1" dirty="0">
                <a:solidFill>
                  <a:schemeClr val="accent1">
                    <a:lumMod val="25000"/>
                  </a:schemeClr>
                </a:solidFill>
              </a:rPr>
            </a:br>
            <a:r>
              <a:rPr lang="en-US" sz="1800" b="1" dirty="0">
                <a:solidFill>
                  <a:schemeClr val="accent1">
                    <a:lumMod val="25000"/>
                  </a:schemeClr>
                </a:solidFill>
              </a:rPr>
              <a:t>causes the death of a person other than one of the participants.</a:t>
            </a:r>
            <a:endParaRPr lang="en-US" sz="1800" i="1" dirty="0">
              <a:solidFill>
                <a:schemeClr val="accent1">
                  <a:lumMod val="25000"/>
                </a:schemeClr>
              </a:solidFill>
            </a:endParaRPr>
          </a:p>
        </p:txBody>
      </p:sp>
      <p:pic>
        <p:nvPicPr>
          <p:cNvPr id="70659" name="Picture 3" descr="http://imgsrv.wbz.com/image/wbz/UserFiles/Image/news%20images/Ortiz_WantedPoster.jpg"/>
          <p:cNvPicPr>
            <a:picLocks noChangeAspect="1" noChangeArrowheads="1"/>
          </p:cNvPicPr>
          <p:nvPr/>
        </p:nvPicPr>
        <p:blipFill>
          <a:blip r:embed="rId3" cstate="print"/>
          <a:srcRect/>
          <a:stretch>
            <a:fillRect/>
          </a:stretch>
        </p:blipFill>
        <p:spPr bwMode="auto">
          <a:xfrm>
            <a:off x="7086600" y="1752600"/>
            <a:ext cx="1719263" cy="2209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8</a:t>
            </a:fld>
            <a:endParaRPr lang="en-US"/>
          </a:p>
        </p:txBody>
      </p:sp>
    </p:spTree>
    <p:extLst>
      <p:ext uri="{BB962C8B-B14F-4D97-AF65-F5344CB8AC3E}">
        <p14:creationId xmlns:p14="http://schemas.microsoft.com/office/powerpoint/2010/main" val="315090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533400" y="1143000"/>
            <a:ext cx="7772400" cy="4572000"/>
          </a:xfrm>
        </p:spPr>
        <p:txBody>
          <a:bodyPr/>
          <a:lstStyle/>
          <a:p>
            <a:pPr algn="l" eaLnBrk="1" hangingPunct="1">
              <a:defRPr/>
            </a:pPr>
            <a:r>
              <a:rPr lang="en-US" sz="3200" b="1" dirty="0">
                <a:solidFill>
                  <a:srgbClr val="0033CC"/>
                </a:solidFill>
              </a:rPr>
              <a:t>Rape</a:t>
            </a:r>
            <a:br>
              <a:rPr lang="en-US" sz="1200" dirty="0"/>
            </a:br>
            <a:br>
              <a:rPr lang="en-US" sz="1200" dirty="0"/>
            </a:br>
            <a:r>
              <a:rPr lang="en-US" sz="2400" b="1" i="1" dirty="0"/>
              <a:t>A person is guilty of rape when:</a:t>
            </a:r>
            <a:br>
              <a:rPr lang="en-US" sz="1800" dirty="0"/>
            </a:br>
            <a:br>
              <a:rPr lang="en-US" sz="1800" dirty="0"/>
            </a:br>
            <a:r>
              <a:rPr lang="en-US" sz="1800" b="1" dirty="0">
                <a:solidFill>
                  <a:schemeClr val="accent1">
                    <a:lumMod val="25000"/>
                  </a:schemeClr>
                </a:solidFill>
              </a:rPr>
              <a:t>He or she engages in sexual intercourse </a:t>
            </a:r>
            <a:br>
              <a:rPr lang="en-US" sz="1800" b="1" dirty="0">
                <a:solidFill>
                  <a:schemeClr val="accent1">
                    <a:lumMod val="25000"/>
                  </a:schemeClr>
                </a:solidFill>
              </a:rPr>
            </a:br>
            <a:r>
              <a:rPr lang="en-US" sz="1800" b="1" dirty="0">
                <a:solidFill>
                  <a:schemeClr val="accent1">
                    <a:lumMod val="25000"/>
                  </a:schemeClr>
                </a:solidFill>
              </a:rPr>
              <a:t>with another person: </a:t>
            </a:r>
            <a:br>
              <a:rPr lang="en-US" sz="1800" b="1" dirty="0">
                <a:solidFill>
                  <a:schemeClr val="accent1">
                    <a:lumMod val="25000"/>
                  </a:schemeClr>
                </a:solidFill>
              </a:rPr>
            </a:br>
            <a:br>
              <a:rPr lang="en-US" sz="1800" b="1" dirty="0">
                <a:solidFill>
                  <a:schemeClr val="accent1">
                    <a:lumMod val="25000"/>
                  </a:schemeClr>
                </a:solidFill>
              </a:rPr>
            </a:br>
            <a:r>
              <a:rPr lang="en-US" sz="1800" b="1" dirty="0">
                <a:solidFill>
                  <a:schemeClr val="accent1">
                    <a:lumMod val="25000"/>
                  </a:schemeClr>
                </a:solidFill>
              </a:rPr>
              <a:t>     1. By forcible compulsion; or </a:t>
            </a:r>
            <a:br>
              <a:rPr lang="en-US" sz="1800" b="1" dirty="0">
                <a:solidFill>
                  <a:schemeClr val="accent1">
                    <a:lumMod val="25000"/>
                  </a:schemeClr>
                </a:solidFill>
              </a:rPr>
            </a:br>
            <a:br>
              <a:rPr lang="en-US" sz="1800" b="1" dirty="0">
                <a:solidFill>
                  <a:schemeClr val="accent1">
                    <a:lumMod val="25000"/>
                  </a:schemeClr>
                </a:solidFill>
              </a:rPr>
            </a:br>
            <a:r>
              <a:rPr lang="en-US" sz="1800" b="1" dirty="0">
                <a:solidFill>
                  <a:schemeClr val="accent1">
                    <a:lumMod val="25000"/>
                  </a:schemeClr>
                </a:solidFill>
              </a:rPr>
              <a:t>     2. Who is incapable of consent by </a:t>
            </a:r>
            <a:br>
              <a:rPr lang="en-US" sz="1800" b="1" dirty="0">
                <a:solidFill>
                  <a:schemeClr val="accent1">
                    <a:lumMod val="25000"/>
                  </a:schemeClr>
                </a:solidFill>
              </a:rPr>
            </a:br>
            <a:r>
              <a:rPr lang="en-US" sz="1800" b="1" dirty="0">
                <a:solidFill>
                  <a:schemeClr val="accent1">
                    <a:lumMod val="25000"/>
                  </a:schemeClr>
                </a:solidFill>
              </a:rPr>
              <a:t>     reason of being physically helpless; or </a:t>
            </a:r>
            <a:br>
              <a:rPr lang="en-US" sz="1800" b="1" dirty="0">
                <a:solidFill>
                  <a:schemeClr val="accent1">
                    <a:lumMod val="25000"/>
                  </a:schemeClr>
                </a:solidFill>
              </a:rPr>
            </a:br>
            <a:br>
              <a:rPr lang="en-US" sz="1800" b="1" dirty="0">
                <a:solidFill>
                  <a:schemeClr val="accent1">
                    <a:lumMod val="25000"/>
                  </a:schemeClr>
                </a:solidFill>
              </a:rPr>
            </a:br>
            <a:r>
              <a:rPr lang="en-US" sz="1800" b="1" dirty="0">
                <a:solidFill>
                  <a:schemeClr val="accent1">
                    <a:lumMod val="25000"/>
                  </a:schemeClr>
                </a:solidFill>
              </a:rPr>
              <a:t>     3. Who is less than eleven years old; or </a:t>
            </a:r>
            <a:br>
              <a:rPr lang="en-US" sz="1800" b="1" dirty="0">
                <a:solidFill>
                  <a:schemeClr val="accent1">
                    <a:lumMod val="25000"/>
                  </a:schemeClr>
                </a:solidFill>
              </a:rPr>
            </a:br>
            <a:br>
              <a:rPr lang="en-US" sz="1800" b="1" dirty="0">
                <a:solidFill>
                  <a:schemeClr val="accent1">
                    <a:lumMod val="25000"/>
                  </a:schemeClr>
                </a:solidFill>
              </a:rPr>
            </a:br>
            <a:r>
              <a:rPr lang="en-US" sz="1800" b="1" dirty="0">
                <a:solidFill>
                  <a:schemeClr val="accent1">
                    <a:lumMod val="25000"/>
                  </a:schemeClr>
                </a:solidFill>
              </a:rPr>
              <a:t>     4. Who is less than thirteen years old </a:t>
            </a:r>
            <a:br>
              <a:rPr lang="en-US" sz="1800" b="1" dirty="0">
                <a:solidFill>
                  <a:schemeClr val="accent1">
                    <a:lumMod val="25000"/>
                  </a:schemeClr>
                </a:solidFill>
              </a:rPr>
            </a:br>
            <a:r>
              <a:rPr lang="en-US" sz="1800" b="1" dirty="0">
                <a:solidFill>
                  <a:schemeClr val="accent1">
                    <a:lumMod val="25000"/>
                  </a:schemeClr>
                </a:solidFill>
              </a:rPr>
              <a:t>     and the actor is eighteen years old or more.</a:t>
            </a:r>
            <a:endParaRPr lang="en-US" b="1" dirty="0">
              <a:solidFill>
                <a:schemeClr val="accent1">
                  <a:lumMod val="25000"/>
                </a:schemeClr>
              </a:solidFill>
            </a:endParaRPr>
          </a:p>
        </p:txBody>
      </p:sp>
      <p:pic>
        <p:nvPicPr>
          <p:cNvPr id="71683" name="Picture 3" descr="http://www.courttv.com/news/polygamy/docs/gifs/jeffswanted1.gif"/>
          <p:cNvPicPr>
            <a:picLocks noChangeAspect="1" noChangeArrowheads="1"/>
          </p:cNvPicPr>
          <p:nvPr/>
        </p:nvPicPr>
        <p:blipFill>
          <a:blip r:embed="rId3" cstate="print"/>
          <a:srcRect/>
          <a:stretch>
            <a:fillRect/>
          </a:stretch>
        </p:blipFill>
        <p:spPr bwMode="auto">
          <a:xfrm>
            <a:off x="5943600" y="1524000"/>
            <a:ext cx="2795588" cy="42322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9</a:t>
            </a:fld>
            <a:endParaRPr lang="en-US"/>
          </a:p>
        </p:txBody>
      </p:sp>
    </p:spTree>
    <p:extLst>
      <p:ext uri="{BB962C8B-B14F-4D97-AF65-F5344CB8AC3E}">
        <p14:creationId xmlns:p14="http://schemas.microsoft.com/office/powerpoint/2010/main" val="65886851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9122</TotalTime>
  <Words>2003</Words>
  <Application>Microsoft Office PowerPoint</Application>
  <PresentationFormat>On-screen Show (4:3)</PresentationFormat>
  <Paragraphs>99</Paragraphs>
  <Slides>18</Slides>
  <Notes>13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2" baseType="lpstr">
      <vt:lpstr>Arial</vt:lpstr>
      <vt:lpstr>Calibri</vt:lpstr>
      <vt:lpstr>Default Design</vt:lpstr>
      <vt:lpstr>Document</vt:lpstr>
      <vt:lpstr>PowerPoint Presentation</vt:lpstr>
      <vt:lpstr>PowerPoint Presentation</vt:lpstr>
      <vt:lpstr>PowerPoint Presentation</vt:lpstr>
      <vt:lpstr>PowerPoint Presentation</vt:lpstr>
      <vt:lpstr>                  The Criminal Law                               Common Law Felonies  Common Law:  As previously mentioned the current criminal law evolved from common law.  Felonies and Misdemeanors were classifications under common law of the seriousness of a crime  At common law, a felony carried with it the possible penalty of death.  They were the most serious of crimes.  Misdemeanors, conversely, were less serious offenses, which could result in short term imprisonment.  Today’s Criminal Statutes:  Most criminal law resides in the states and is derived from common law offenses.  These offenses have been codified under such statutes as the New York State Penal Law.  Although there are some Federal Criminal Offenses, codified under the United States Code, most relate federal issues, such as crimes against federal officials, terrorism, bank robbery, federal tax evasion, wire fraud, mail fraud, piracy, counterfeiting, drug trafficking or treason.   </vt:lpstr>
      <vt:lpstr>Criminal Law Common Law Felonies  Remember - Mr &amp; Mrs Lamb  Murder Rape Manslaughter Robbery Sodomy Larceny Arson Mayhem Burglary</vt:lpstr>
      <vt:lpstr>PowerPoint Presentation</vt:lpstr>
      <vt:lpstr>Murder  A person is guilty of murder when:    1. With intent to cause the death of another person,  he causes the death of such person or of a third person;    2. Under circumstances evincing a depraved indifference  to human life, he recklessly engages in conduct  which creates a grave risk of death to another person, and thereby causes the death of another person; or   3. Acting either alone or with one or more other persons,  he commits or attempts to a felony, and,  in the course of and in furtherance of such crime  or of immediate flight therefrom,  he, or another participant, if there be any,  causes the death of a person other than one of the participants.</vt:lpstr>
      <vt:lpstr>Rape  A person is guilty of rape when:  He or she engages in sexual intercourse  with another person:        1. By forcible compulsion; or        2. Who is incapable of consent by       reason of being physically helpless; or        3. Who is less than eleven years old; or        4. Who is less than thirteen years old       and the actor is eighteen years old or more.</vt:lpstr>
      <vt:lpstr>Manslaughter  A person is guilty of manslaughter when:   1. With intent to cause serious physical injury to another person, he causes the death of such person or of a third person; or   2. With intent to cause the death of another person, he causes the death of such person or of a third person under circumstances which do not constitute murder because he acts under the influence of extreme emotional disturbance.</vt:lpstr>
      <vt:lpstr>Robbery  Robbery is forcible stealing.   A person forcibly steals property  and commits robbery when:   In the course of committing a larceny, he uses  or threatens the immediate use of  physical force upon another person  for the purpose of:   1. Preventing or overcoming resistance  to the taking of the property  or to the retention thereof  immediately after the taking; or   2. Compelling the owner of such property or another person  to deliver up the property or to engage in other conduct  which aids in the commission of the larceny.</vt:lpstr>
      <vt:lpstr>Sodomy  (No long referred to in New York’s Penal Law)   Under common law, a person was guilty of Sodomy when:  He or she engages in deviate sexual intercourse with another person:   1. By forcible compulsion; or   2. Who is incapable of consent by reason of being physically helpless; or   3. Who is less than eleven years old; or   4. Who is less than thirteen years old and the actor is eighteen years old or more.</vt:lpstr>
      <vt:lpstr>Larceny   A person steals property and commits larceny when:  With intent to deprive another of property,  or to appropriate the same to himself or to a third person,  he wrongfully takes, obtains or withholds such property from an owner thereof.   Larceny includes a wrongful taking, obtaining or withholding of another's property, committed in any of the following ways:   (a) By conduct known as larceny by trespassory taking, larceny by trick, embezzlement, or by obtaining property by false pretenses; or  (b) By acquiring lost property, when during such acquisition he exercises control over property of another which he knows to have been lost or mislaid, or to have been delivered under a mistake as to the identity of the recipient or the nature or amount of the property, without taking reasonable measures to return such property to the owner; or  (c) By committing the crime of issuing a bad check; or  (d) By false promise, when, pursuant to a scheme to defraud, he obtains property of another by means of a representation, express or implied, that he or a third person will in the future engage in particular conduct, and when he or the third person does not intend to do so; or   (e) By extortion, when he compels or induces another person to deliver such property to himself or to a third person by means of instilling in him a fear that, if the property is not so delivered, the actor or another will:        (i) Cause physical injury to some person in the future; or        (ii) Cause damage to property; or        (iii) Engage in other conduct constituting a crime; or       ((iv) Accuse some person of a crime or cause criminal charges to be instituted against him; or        (v) Expose a secret or publicize an asserted fact, whether true or false, tending to subject some person to hatred,  contempt or ridicule; or        (vi) Cause a strike, boycott or other collective labor group action injurious to some person's business; except that such a threat shall not be deemed            extortion when the property is demanded or received for the benefit of the group  in whose interest the actor purports to act; or       (vii) Testify or provide information or withhold testimony or information with respect to another's legal claim or defense; or        (viii) Use or abuse his position as a public servant by performing some act within or related to his official duties, or  by failing or refusing to perform an               official duty, in such manner as to affect some person adversely; or        (ix) Perform any other act which would not in itself materially benefit the actor but which is calculated to harm another person materially with respect to            his health, safety, business, calling, career, financial condition, reputation or personal relationships. </vt:lpstr>
      <vt:lpstr>Arson  A person is guilty of arson when:  He intentionally damages a building or motor vehicle by causing an explosion or a fire;   1. When:         A. Such explosion or fire is caused by an incendiary device propelled, thrown or placed inside or near such building or motor vehicle; or         B. Such explosion or fire is caused by an explosive; or               C. Such explosion or fire either:                (i) causes serious physical injury to another person other than a participant, or                (ii) the explosion or fire was caused with the expectation or receipt of financial              advantage or pecuniary profit by the actor; and   2. When another person who is not a participant in the crime is present in such building or motor vehicle at the time; and   3. When the defendant knows that fact or the circumstances are such as to render the presence of such person therein a reasonable possibility. </vt:lpstr>
      <vt:lpstr>Mayhem  (Merged under Crime of First Degree Assault in Present Day NY Law)  At Common Law, Mayhem was defined as:  “The intentional disfigurement of any part of the male body  useful in time of war.”</vt:lpstr>
      <vt:lpstr>Burglary  A person is guilty of burglary when:   1. He knowingly enters or remains unlawfully in a dwelling with intent to commit a crime therein, and   2. In effecting entry or while in the dwelling or in immediate flight therefrom, he or another participant in the crime:        A. Is armed with explosives or a deadly weapon; or        B. Causes physical injury to any person who is not a participant in the      crime; or        C. Uses or threatens the immediate use of a dangerous instrument; or        D. Displays what appears to be a pistol, revolver, rifle, shotgun, machine      gun or other firearm.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452</cp:revision>
  <cp:lastPrinted>2020-10-06T21:52:53Z</cp:lastPrinted>
  <dcterms:created xsi:type="dcterms:W3CDTF">2007-08-27T19:04:39Z</dcterms:created>
  <dcterms:modified xsi:type="dcterms:W3CDTF">2021-03-03T11:20:33Z</dcterms:modified>
</cp:coreProperties>
</file>