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09" r:id="rId2"/>
    <p:sldId id="596" r:id="rId3"/>
    <p:sldId id="524" r:id="rId4"/>
    <p:sldId id="565" r:id="rId5"/>
    <p:sldId id="597" r:id="rId6"/>
    <p:sldId id="598" r:id="rId7"/>
    <p:sldId id="600" r:id="rId8"/>
    <p:sldId id="599" r:id="rId9"/>
    <p:sldId id="601" r:id="rId10"/>
    <p:sldId id="602" r:id="rId11"/>
    <p:sldId id="603" r:id="rId12"/>
    <p:sldId id="439" r:id="rId13"/>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663300"/>
    <a:srgbClr val="0033CC"/>
    <a:srgbClr val="C81204"/>
    <a:srgbClr val="006666"/>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6848A58B-67BC-43E9-85ED-13880579FA01}"/>
    <pc:docChg chg="undo custSel addSld delSld modSld sldOrd">
      <pc:chgData name="Robert Farley" userId="1b2cfada0102257f" providerId="LiveId" clId="{6848A58B-67BC-43E9-85ED-13880579FA01}" dt="2021-03-10T20:49:49.662" v="5296"/>
      <pc:docMkLst>
        <pc:docMk/>
      </pc:docMkLst>
      <pc:sldChg chg="modSp mod">
        <pc:chgData name="Robert Farley" userId="1b2cfada0102257f" providerId="LiveId" clId="{6848A58B-67BC-43E9-85ED-13880579FA01}" dt="2021-03-03T11:17:40.593" v="68" actId="20577"/>
        <pc:sldMkLst>
          <pc:docMk/>
          <pc:sldMk cId="0" sldId="409"/>
        </pc:sldMkLst>
        <pc:spChg chg="mod">
          <ac:chgData name="Robert Farley" userId="1b2cfada0102257f" providerId="LiveId" clId="{6848A58B-67BC-43E9-85ED-13880579FA01}" dt="2021-03-03T11:17:40.593" v="68" actId="20577"/>
          <ac:spMkLst>
            <pc:docMk/>
            <pc:sldMk cId="0" sldId="409"/>
            <ac:spMk id="8" creationId="{00000000-0000-0000-0000-000000000000}"/>
          </ac:spMkLst>
        </pc:spChg>
      </pc:sldChg>
      <pc:sldChg chg="modSp mod">
        <pc:chgData name="Robert Farley" userId="1b2cfada0102257f" providerId="LiveId" clId="{6848A58B-67BC-43E9-85ED-13880579FA01}" dt="2021-03-03T15:37:54.854" v="2696" actId="20577"/>
        <pc:sldMkLst>
          <pc:docMk/>
          <pc:sldMk cId="0" sldId="439"/>
        </pc:sldMkLst>
        <pc:spChg chg="mod">
          <ac:chgData name="Robert Farley" userId="1b2cfada0102257f" providerId="LiveId" clId="{6848A58B-67BC-43E9-85ED-13880579FA01}" dt="2021-03-03T15:37:54.854" v="2696" actId="20577"/>
          <ac:spMkLst>
            <pc:docMk/>
            <pc:sldMk cId="0" sldId="439"/>
            <ac:spMk id="21506" creationId="{00000000-0000-0000-0000-000000000000}"/>
          </ac:spMkLst>
        </pc:spChg>
      </pc:sldChg>
      <pc:sldChg chg="modSp mod">
        <pc:chgData name="Robert Farley" userId="1b2cfada0102257f" providerId="LiveId" clId="{6848A58B-67BC-43E9-85ED-13880579FA01}" dt="2021-03-10T20:49:49.662" v="5296"/>
        <pc:sldMkLst>
          <pc:docMk/>
          <pc:sldMk cId="1460086135" sldId="524"/>
        </pc:sldMkLst>
        <pc:spChg chg="mod">
          <ac:chgData name="Robert Farley" userId="1b2cfada0102257f" providerId="LiveId" clId="{6848A58B-67BC-43E9-85ED-13880579FA01}" dt="2021-03-10T20:49:49.662" v="5296"/>
          <ac:spMkLst>
            <pc:docMk/>
            <pc:sldMk cId="1460086135" sldId="524"/>
            <ac:spMk id="9" creationId="{00000000-0000-0000-0000-000000000000}"/>
          </ac:spMkLst>
        </pc:spChg>
      </pc:sldChg>
      <pc:sldChg chg="modSp mod">
        <pc:chgData name="Robert Farley" userId="1b2cfada0102257f" providerId="LiveId" clId="{6848A58B-67BC-43E9-85ED-13880579FA01}" dt="2021-03-03T11:31:04.139" v="685" actId="207"/>
        <pc:sldMkLst>
          <pc:docMk/>
          <pc:sldMk cId="2743951921" sldId="565"/>
        </pc:sldMkLst>
        <pc:spChg chg="mod">
          <ac:chgData name="Robert Farley" userId="1b2cfada0102257f" providerId="LiveId" clId="{6848A58B-67BC-43E9-85ED-13880579FA01}" dt="2021-03-03T11:31:04.139" v="685" actId="207"/>
          <ac:spMkLst>
            <pc:docMk/>
            <pc:sldMk cId="2743951921" sldId="565"/>
            <ac:spMk id="4099" creationId="{00000000-0000-0000-0000-000000000000}"/>
          </ac:spMkLst>
        </pc:spChg>
      </pc:sldChg>
      <pc:sldChg chg="del">
        <pc:chgData name="Robert Farley" userId="1b2cfada0102257f" providerId="LiveId" clId="{6848A58B-67BC-43E9-85ED-13880579FA01}" dt="2021-03-03T15:37:40.205" v="2685" actId="47"/>
        <pc:sldMkLst>
          <pc:docMk/>
          <pc:sldMk cId="765867726" sldId="583"/>
        </pc:sldMkLst>
      </pc:sldChg>
      <pc:sldChg chg="del">
        <pc:chgData name="Robert Farley" userId="1b2cfada0102257f" providerId="LiveId" clId="{6848A58B-67BC-43E9-85ED-13880579FA01}" dt="2021-03-03T15:37:40.205" v="2685" actId="47"/>
        <pc:sldMkLst>
          <pc:docMk/>
          <pc:sldMk cId="3150905332" sldId="584"/>
        </pc:sldMkLst>
      </pc:sldChg>
      <pc:sldChg chg="del">
        <pc:chgData name="Robert Farley" userId="1b2cfada0102257f" providerId="LiveId" clId="{6848A58B-67BC-43E9-85ED-13880579FA01}" dt="2021-03-03T15:37:40.205" v="2685" actId="47"/>
        <pc:sldMkLst>
          <pc:docMk/>
          <pc:sldMk cId="658868519" sldId="585"/>
        </pc:sldMkLst>
      </pc:sldChg>
      <pc:sldChg chg="del">
        <pc:chgData name="Robert Farley" userId="1b2cfada0102257f" providerId="LiveId" clId="{6848A58B-67BC-43E9-85ED-13880579FA01}" dt="2021-03-03T15:37:40.205" v="2685" actId="47"/>
        <pc:sldMkLst>
          <pc:docMk/>
          <pc:sldMk cId="3930458407" sldId="586"/>
        </pc:sldMkLst>
      </pc:sldChg>
      <pc:sldChg chg="del">
        <pc:chgData name="Robert Farley" userId="1b2cfada0102257f" providerId="LiveId" clId="{6848A58B-67BC-43E9-85ED-13880579FA01}" dt="2021-03-03T15:37:40.205" v="2685" actId="47"/>
        <pc:sldMkLst>
          <pc:docMk/>
          <pc:sldMk cId="2761216077" sldId="587"/>
        </pc:sldMkLst>
      </pc:sldChg>
      <pc:sldChg chg="del">
        <pc:chgData name="Robert Farley" userId="1b2cfada0102257f" providerId="LiveId" clId="{6848A58B-67BC-43E9-85ED-13880579FA01}" dt="2021-03-03T15:37:40.205" v="2685" actId="47"/>
        <pc:sldMkLst>
          <pc:docMk/>
          <pc:sldMk cId="2080893490" sldId="588"/>
        </pc:sldMkLst>
      </pc:sldChg>
      <pc:sldChg chg="del">
        <pc:chgData name="Robert Farley" userId="1b2cfada0102257f" providerId="LiveId" clId="{6848A58B-67BC-43E9-85ED-13880579FA01}" dt="2021-03-03T15:37:40.205" v="2685" actId="47"/>
        <pc:sldMkLst>
          <pc:docMk/>
          <pc:sldMk cId="1992481128" sldId="589"/>
        </pc:sldMkLst>
      </pc:sldChg>
      <pc:sldChg chg="del">
        <pc:chgData name="Robert Farley" userId="1b2cfada0102257f" providerId="LiveId" clId="{6848A58B-67BC-43E9-85ED-13880579FA01}" dt="2021-03-03T15:37:40.205" v="2685" actId="47"/>
        <pc:sldMkLst>
          <pc:docMk/>
          <pc:sldMk cId="1225796391" sldId="590"/>
        </pc:sldMkLst>
      </pc:sldChg>
      <pc:sldChg chg="del">
        <pc:chgData name="Robert Farley" userId="1b2cfada0102257f" providerId="LiveId" clId="{6848A58B-67BC-43E9-85ED-13880579FA01}" dt="2021-03-03T15:37:40.205" v="2685" actId="47"/>
        <pc:sldMkLst>
          <pc:docMk/>
          <pc:sldMk cId="2537332630" sldId="591"/>
        </pc:sldMkLst>
      </pc:sldChg>
      <pc:sldChg chg="del">
        <pc:chgData name="Robert Farley" userId="1b2cfada0102257f" providerId="LiveId" clId="{6848A58B-67BC-43E9-85ED-13880579FA01}" dt="2021-03-03T15:37:40.205" v="2685" actId="47"/>
        <pc:sldMkLst>
          <pc:docMk/>
          <pc:sldMk cId="2721723064" sldId="592"/>
        </pc:sldMkLst>
      </pc:sldChg>
      <pc:sldChg chg="del">
        <pc:chgData name="Robert Farley" userId="1b2cfada0102257f" providerId="LiveId" clId="{6848A58B-67BC-43E9-85ED-13880579FA01}" dt="2021-03-03T15:37:40.205" v="2685" actId="47"/>
        <pc:sldMkLst>
          <pc:docMk/>
          <pc:sldMk cId="2939138642" sldId="593"/>
        </pc:sldMkLst>
      </pc:sldChg>
      <pc:sldChg chg="del">
        <pc:chgData name="Robert Farley" userId="1b2cfada0102257f" providerId="LiveId" clId="{6848A58B-67BC-43E9-85ED-13880579FA01}" dt="2021-03-03T15:37:40.205" v="2685" actId="47"/>
        <pc:sldMkLst>
          <pc:docMk/>
          <pc:sldMk cId="1934376056" sldId="594"/>
        </pc:sldMkLst>
      </pc:sldChg>
      <pc:sldChg chg="del">
        <pc:chgData name="Robert Farley" userId="1b2cfada0102257f" providerId="LiveId" clId="{6848A58B-67BC-43E9-85ED-13880579FA01}" dt="2021-03-03T15:37:40.205" v="2685" actId="47"/>
        <pc:sldMkLst>
          <pc:docMk/>
          <pc:sldMk cId="949828207" sldId="595"/>
        </pc:sldMkLst>
      </pc:sldChg>
      <pc:sldChg chg="modSp mod">
        <pc:chgData name="Robert Farley" userId="1b2cfada0102257f" providerId="LiveId" clId="{6848A58B-67BC-43E9-85ED-13880579FA01}" dt="2021-03-03T11:23:39.836" v="145" actId="6549"/>
        <pc:sldMkLst>
          <pc:docMk/>
          <pc:sldMk cId="725411090" sldId="596"/>
        </pc:sldMkLst>
        <pc:spChg chg="mod">
          <ac:chgData name="Robert Farley" userId="1b2cfada0102257f" providerId="LiveId" clId="{6848A58B-67BC-43E9-85ED-13880579FA01}" dt="2021-03-03T11:23:39.836" v="145" actId="6549"/>
          <ac:spMkLst>
            <pc:docMk/>
            <pc:sldMk cId="725411090" sldId="596"/>
            <ac:spMk id="9" creationId="{00000000-0000-0000-0000-000000000000}"/>
          </ac:spMkLst>
        </pc:spChg>
      </pc:sldChg>
      <pc:sldChg chg="modSp add mod">
        <pc:chgData name="Robert Farley" userId="1b2cfada0102257f" providerId="LiveId" clId="{6848A58B-67BC-43E9-85ED-13880579FA01}" dt="2021-03-07T19:09:25.700" v="5295" actId="20577"/>
        <pc:sldMkLst>
          <pc:docMk/>
          <pc:sldMk cId="3022887851" sldId="597"/>
        </pc:sldMkLst>
        <pc:spChg chg="mod">
          <ac:chgData name="Robert Farley" userId="1b2cfada0102257f" providerId="LiveId" clId="{6848A58B-67BC-43E9-85ED-13880579FA01}" dt="2021-03-07T19:09:25.700" v="5295" actId="20577"/>
          <ac:spMkLst>
            <pc:docMk/>
            <pc:sldMk cId="3022887851" sldId="597"/>
            <ac:spMk id="4100" creationId="{00000000-0000-0000-0000-000000000000}"/>
          </ac:spMkLst>
        </pc:spChg>
        <pc:picChg chg="mod">
          <ac:chgData name="Robert Farley" userId="1b2cfada0102257f" providerId="LiveId" clId="{6848A58B-67BC-43E9-85ED-13880579FA01}" dt="2021-03-03T11:51:14.850" v="1054" actId="1076"/>
          <ac:picMkLst>
            <pc:docMk/>
            <pc:sldMk cId="3022887851" sldId="597"/>
            <ac:picMk id="4" creationId="{00000000-0000-0000-0000-000000000000}"/>
          </ac:picMkLst>
        </pc:picChg>
      </pc:sldChg>
      <pc:sldChg chg="delSp modSp add mod">
        <pc:chgData name="Robert Farley" userId="1b2cfada0102257f" providerId="LiveId" clId="{6848A58B-67BC-43E9-85ED-13880579FA01}" dt="2021-03-03T12:14:12.134" v="1541" actId="255"/>
        <pc:sldMkLst>
          <pc:docMk/>
          <pc:sldMk cId="2511494262" sldId="598"/>
        </pc:sldMkLst>
        <pc:spChg chg="mod">
          <ac:chgData name="Robert Farley" userId="1b2cfada0102257f" providerId="LiveId" clId="{6848A58B-67BC-43E9-85ED-13880579FA01}" dt="2021-03-03T12:14:12.134" v="1541" actId="255"/>
          <ac:spMkLst>
            <pc:docMk/>
            <pc:sldMk cId="2511494262" sldId="598"/>
            <ac:spMk id="4100" creationId="{00000000-0000-0000-0000-000000000000}"/>
          </ac:spMkLst>
        </pc:spChg>
        <pc:picChg chg="del">
          <ac:chgData name="Robert Farley" userId="1b2cfada0102257f" providerId="LiveId" clId="{6848A58B-67BC-43E9-85ED-13880579FA01}" dt="2021-03-03T12:02:07.146" v="1220" actId="478"/>
          <ac:picMkLst>
            <pc:docMk/>
            <pc:sldMk cId="2511494262" sldId="598"/>
            <ac:picMk id="4" creationId="{00000000-0000-0000-0000-000000000000}"/>
          </ac:picMkLst>
        </pc:picChg>
      </pc:sldChg>
      <pc:sldChg chg="modSp add mod">
        <pc:chgData name="Robert Farley" userId="1b2cfada0102257f" providerId="LiveId" clId="{6848A58B-67BC-43E9-85ED-13880579FA01}" dt="2021-03-03T15:44:45.479" v="2902" actId="20577"/>
        <pc:sldMkLst>
          <pc:docMk/>
          <pc:sldMk cId="18232451" sldId="599"/>
        </pc:sldMkLst>
        <pc:spChg chg="mod">
          <ac:chgData name="Robert Farley" userId="1b2cfada0102257f" providerId="LiveId" clId="{6848A58B-67BC-43E9-85ED-13880579FA01}" dt="2021-03-03T15:44:45.479" v="2902" actId="20577"/>
          <ac:spMkLst>
            <pc:docMk/>
            <pc:sldMk cId="18232451" sldId="599"/>
            <ac:spMk id="4100" creationId="{00000000-0000-0000-0000-000000000000}"/>
          </ac:spMkLst>
        </pc:spChg>
      </pc:sldChg>
      <pc:sldChg chg="modSp add mod ord">
        <pc:chgData name="Robert Farley" userId="1b2cfada0102257f" providerId="LiveId" clId="{6848A58B-67BC-43E9-85ED-13880579FA01}" dt="2021-03-03T14:33:56.777" v="1644" actId="20577"/>
        <pc:sldMkLst>
          <pc:docMk/>
          <pc:sldMk cId="524776471" sldId="600"/>
        </pc:sldMkLst>
        <pc:spChg chg="mod">
          <ac:chgData name="Robert Farley" userId="1b2cfada0102257f" providerId="LiveId" clId="{6848A58B-67BC-43E9-85ED-13880579FA01}" dt="2021-03-03T14:33:56.777" v="1644" actId="20577"/>
          <ac:spMkLst>
            <pc:docMk/>
            <pc:sldMk cId="524776471" sldId="600"/>
            <ac:spMk id="4099" creationId="{00000000-0000-0000-0000-000000000000}"/>
          </ac:spMkLst>
        </pc:spChg>
      </pc:sldChg>
      <pc:sldChg chg="modSp add mod ord">
        <pc:chgData name="Robert Farley" userId="1b2cfada0102257f" providerId="LiveId" clId="{6848A58B-67BC-43E9-85ED-13880579FA01}" dt="2021-03-03T15:38:34.460" v="2731" actId="20577"/>
        <pc:sldMkLst>
          <pc:docMk/>
          <pc:sldMk cId="1075340108" sldId="601"/>
        </pc:sldMkLst>
        <pc:spChg chg="mod">
          <ac:chgData name="Robert Farley" userId="1b2cfada0102257f" providerId="LiveId" clId="{6848A58B-67BC-43E9-85ED-13880579FA01}" dt="2021-03-03T15:38:34.460" v="2731" actId="20577"/>
          <ac:spMkLst>
            <pc:docMk/>
            <pc:sldMk cId="1075340108" sldId="601"/>
            <ac:spMk id="4099" creationId="{00000000-0000-0000-0000-000000000000}"/>
          </ac:spMkLst>
        </pc:spChg>
      </pc:sldChg>
      <pc:sldChg chg="modSp add mod ord">
        <pc:chgData name="Robert Farley" userId="1b2cfada0102257f" providerId="LiveId" clId="{6848A58B-67BC-43E9-85ED-13880579FA01}" dt="2021-03-07T18:58:46.379" v="5291" actId="1035"/>
        <pc:sldMkLst>
          <pc:docMk/>
          <pc:sldMk cId="2220252240" sldId="602"/>
        </pc:sldMkLst>
        <pc:spChg chg="mod">
          <ac:chgData name="Robert Farley" userId="1b2cfada0102257f" providerId="LiveId" clId="{6848A58B-67BC-43E9-85ED-13880579FA01}" dt="2021-03-07T18:58:46.379" v="5291" actId="1035"/>
          <ac:spMkLst>
            <pc:docMk/>
            <pc:sldMk cId="2220252240" sldId="602"/>
            <ac:spMk id="4100" creationId="{00000000-0000-0000-0000-000000000000}"/>
          </ac:spMkLst>
        </pc:spChg>
      </pc:sldChg>
      <pc:sldChg chg="modSp add mod">
        <pc:chgData name="Robert Farley" userId="1b2cfada0102257f" providerId="LiveId" clId="{6848A58B-67BC-43E9-85ED-13880579FA01}" dt="2021-03-06T20:42:21.429" v="5284" actId="948"/>
        <pc:sldMkLst>
          <pc:docMk/>
          <pc:sldMk cId="3411243250" sldId="603"/>
        </pc:sldMkLst>
        <pc:spChg chg="mod">
          <ac:chgData name="Robert Farley" userId="1b2cfada0102257f" providerId="LiveId" clId="{6848A58B-67BC-43E9-85ED-13880579FA01}" dt="2021-03-06T20:42:21.429" v="5284" actId="948"/>
          <ac:spMkLst>
            <pc:docMk/>
            <pc:sldMk cId="3411243250" sldId="603"/>
            <ac:spMk id="4100"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3/10/2021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3/10/2021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42465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95516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6</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111578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7</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604103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8</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37197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9</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570315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10</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4707605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11</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368722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838200" y="5334000"/>
            <a:ext cx="767556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Eleven A:</a:t>
            </a:r>
          </a:p>
          <a:p>
            <a:pPr marL="342889" indent="-342889" algn="ctr">
              <a:spcBef>
                <a:spcPct val="20000"/>
              </a:spcBef>
              <a:defRPr/>
            </a:pPr>
            <a:r>
              <a:rPr lang="en-US" sz="3200" b="1" kern="0" dirty="0">
                <a:solidFill>
                  <a:srgbClr val="FFFF00"/>
                </a:solidFill>
                <a:latin typeface="+mn-lt"/>
              </a:rPr>
              <a:t>Torts – General Principles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228600"/>
            <a:ext cx="3025146" cy="7147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762000"/>
            <a:ext cx="8382000" cy="5638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rPr>
              <a:t>Torts</a:t>
            </a:r>
          </a:p>
          <a:p>
            <a:pPr marL="342900" indent="-342900" algn="ctr">
              <a:spcBef>
                <a:spcPts val="0"/>
              </a:spcBef>
              <a:defRPr/>
            </a:pPr>
            <a:r>
              <a:rPr lang="en-US" sz="2800" b="1" i="1" dirty="0">
                <a:solidFill>
                  <a:srgbClr val="006600"/>
                </a:solidFill>
              </a:rPr>
              <a:t>General Principles – Types of Torts</a:t>
            </a:r>
          </a:p>
          <a:p>
            <a:pPr marL="609600" indent="-609600">
              <a:spcBef>
                <a:spcPts val="0"/>
              </a:spcBef>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Intentional Torts:</a:t>
            </a:r>
          </a:p>
          <a:p>
            <a:pPr marL="609600" indent="-609600" algn="just">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Defined</a:t>
            </a:r>
            <a:r>
              <a:rPr lang="en-US" sz="1800"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sz="1800"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 </a:t>
            </a:r>
            <a:r>
              <a:rPr lang="en-US" sz="1600" dirty="0">
                <a:effectLst/>
                <a:latin typeface="Tahoma" panose="020B0604030504040204" pitchFamily="34" charset="0"/>
                <a:ea typeface="Tahoma" panose="020B0604030504040204" pitchFamily="34" charset="0"/>
                <a:cs typeface="Tahoma" panose="020B0604030504040204" pitchFamily="34" charset="0"/>
              </a:rPr>
              <a:t>These are torts that are based on willful misconduct or intentional wrongs. </a:t>
            </a:r>
            <a:endParaRPr lang="en-US" sz="1600" b="1" i="1" dirty="0">
              <a:effectLst/>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endParaRPr lang="en-US" sz="500" b="1" i="1" dirty="0">
              <a:solidFill>
                <a:srgbClr val="006600"/>
              </a:solidFill>
              <a:effectLst/>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Meaning of</a:t>
            </a: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 Intent: </a:t>
            </a:r>
            <a:r>
              <a:rPr lang="en-US" sz="1600" dirty="0">
                <a:effectLst/>
                <a:latin typeface="Tahoma" panose="020B0604030504040204" pitchFamily="34" charset="0"/>
                <a:ea typeface="Tahoma" panose="020B0604030504040204" pitchFamily="34" charset="0"/>
                <a:cs typeface="Tahoma" panose="020B0604030504040204" pitchFamily="34" charset="0"/>
              </a:rPr>
              <a:t>A person is deemed to have acted intentionally, if he or she has a conscious desire, to perform the act that the law recognizes as tortious, or wrongful. </a:t>
            </a:r>
          </a:p>
          <a:p>
            <a:pPr marL="0" marR="0" algn="just">
              <a:spcBef>
                <a:spcPts val="0"/>
              </a:spcBef>
            </a:pPr>
            <a:endParaRPr lang="en-US" sz="600" dirty="0">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Scope of Intent: </a:t>
            </a:r>
            <a:r>
              <a:rPr lang="en-US" sz="1600" dirty="0">
                <a:effectLst/>
                <a:latin typeface="Tahoma" panose="020B0604030504040204" pitchFamily="34" charset="0"/>
                <a:ea typeface="Tahoma" panose="020B0604030504040204" pitchFamily="34" charset="0"/>
                <a:cs typeface="Tahoma" panose="020B0604030504040204" pitchFamily="34" charset="0"/>
              </a:rPr>
              <a:t>Under the definition of intent, a person who has no conscious desire to actually cause the consequences, but is still aware that the consequences are highly likely to follow from their actions, can also be found to have acted intentionally.</a:t>
            </a:r>
            <a:endParaRPr lang="en-US" sz="1400" dirty="0">
              <a:effectLst/>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Types of Intentional Torts:</a:t>
            </a:r>
            <a:endPar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endParaRPr>
          </a:p>
          <a:p>
            <a:pPr marL="285750" marR="0" indent="-285750" algn="just">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Assault;</a:t>
            </a:r>
          </a:p>
          <a:p>
            <a:pPr marL="285750" marR="0" indent="-285750" algn="just">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Battery;</a:t>
            </a:r>
          </a:p>
          <a:p>
            <a:pPr marL="285750" indent="-285750" algn="just">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Conversion;</a:t>
            </a:r>
          </a:p>
          <a:p>
            <a:pPr marL="285750" indent="-285750" algn="just">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Defamation; </a:t>
            </a:r>
          </a:p>
          <a:p>
            <a:pPr marL="285750" indent="-285750" algn="just">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False imprisonment;</a:t>
            </a:r>
          </a:p>
          <a:p>
            <a:pPr marL="285750" indent="-285750" algn="just">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Intentional </a:t>
            </a:r>
            <a:r>
              <a:rPr lang="en-US" sz="1600" b="1" i="1" dirty="0">
                <a:solidFill>
                  <a:srgbClr val="663300"/>
                </a:solidFill>
                <a:latin typeface="Tahoma" panose="020B0604030504040204" pitchFamily="34" charset="0"/>
                <a:ea typeface="Tahoma" panose="020B0604030504040204" pitchFamily="34" charset="0"/>
                <a:cs typeface="Tahoma" panose="020B0604030504040204" pitchFamily="34" charset="0"/>
              </a:rPr>
              <a:t>I</a:t>
            </a: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nfliction of Emotional </a:t>
            </a:r>
            <a:r>
              <a:rPr lang="en-US" sz="1600" b="1" i="1" dirty="0">
                <a:solidFill>
                  <a:srgbClr val="663300"/>
                </a:solidFill>
                <a:latin typeface="Tahoma" panose="020B0604030504040204" pitchFamily="34" charset="0"/>
                <a:ea typeface="Tahoma" panose="020B0604030504040204" pitchFamily="34" charset="0"/>
                <a:cs typeface="Tahoma" panose="020B0604030504040204" pitchFamily="34" charset="0"/>
              </a:rPr>
              <a:t>D</a:t>
            </a: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istress; </a:t>
            </a:r>
          </a:p>
          <a:p>
            <a:pPr marL="285750" indent="-285750" algn="just">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Interference with </a:t>
            </a:r>
            <a:r>
              <a:rPr lang="en-US" sz="1600" b="1" i="1" dirty="0">
                <a:solidFill>
                  <a:srgbClr val="663300"/>
                </a:solidFill>
                <a:latin typeface="Tahoma" panose="020B0604030504040204" pitchFamily="34" charset="0"/>
                <a:ea typeface="Tahoma" panose="020B0604030504040204" pitchFamily="34" charset="0"/>
                <a:cs typeface="Tahoma" panose="020B0604030504040204" pitchFamily="34" charset="0"/>
              </a:rPr>
              <a:t>C</a:t>
            </a: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ontractual Relations; </a:t>
            </a:r>
          </a:p>
          <a:p>
            <a:pPr marL="285750" indent="-285750" algn="just">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Malicious Prosecution;</a:t>
            </a:r>
            <a:endParaRPr lang="en-US" sz="16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Trespass.</a:t>
            </a:r>
            <a:endParaRPr lang="en-US" sz="16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20252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rPr>
              <a:t>Torts</a:t>
            </a:r>
          </a:p>
          <a:p>
            <a:pPr marL="342900" indent="-342900" algn="ctr">
              <a:spcBef>
                <a:spcPts val="0"/>
              </a:spcBef>
              <a:defRPr/>
            </a:pPr>
            <a:r>
              <a:rPr lang="en-US" sz="2800" b="1" i="1" dirty="0">
                <a:solidFill>
                  <a:srgbClr val="006600"/>
                </a:solidFill>
              </a:rPr>
              <a:t>General Principles – Types of Torts</a:t>
            </a:r>
          </a:p>
          <a:p>
            <a:pPr marL="609600" indent="-609600">
              <a:spcBef>
                <a:spcPts val="0"/>
              </a:spcBef>
            </a:pPr>
            <a:endParaRPr lang="en-US" sz="10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Negligence:</a:t>
            </a:r>
          </a:p>
          <a:p>
            <a:pPr marL="609600" indent="-609600" algn="just">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609600" indent="-609600" algn="just">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r>
              <a:rPr lang="en-US" sz="1800"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Defined: </a:t>
            </a:r>
            <a:r>
              <a:rPr lang="en-US" sz="1700" dirty="0">
                <a:effectLst/>
                <a:latin typeface="Tahoma" panose="020B0604030504040204" pitchFamily="34" charset="0"/>
                <a:ea typeface="Tahoma" panose="020B0604030504040204" pitchFamily="34" charset="0"/>
                <a:cs typeface="Tahoma" panose="020B0604030504040204" pitchFamily="34" charset="0"/>
              </a:rPr>
              <a:t>Negligence is the unintentional failure to take reasonable care, </a:t>
            </a:r>
            <a:r>
              <a:rPr lang="en-US" sz="1700" dirty="0">
                <a:latin typeface="Tahoma" panose="020B0604030504040204" pitchFamily="34" charset="0"/>
                <a:ea typeface="Tahoma" panose="020B0604030504040204" pitchFamily="34" charset="0"/>
                <a:cs typeface="Tahoma" panose="020B0604030504040204" pitchFamily="34" charset="0"/>
              </a:rPr>
              <a:t>based</a:t>
            </a:r>
            <a:r>
              <a:rPr lang="en-US" sz="1700" dirty="0">
                <a:effectLst/>
                <a:latin typeface="Tahoma" panose="020B0604030504040204" pitchFamily="34" charset="0"/>
                <a:ea typeface="Tahoma" panose="020B0604030504040204" pitchFamily="34" charset="0"/>
                <a:cs typeface="Tahoma" panose="020B0604030504040204" pitchFamily="34" charset="0"/>
              </a:rPr>
              <a:t> upon a duty to act in a way, that would protect others, from an unreasonable risk of harm.</a:t>
            </a:r>
          </a:p>
          <a:p>
            <a:pPr marL="0" marR="0" algn="just">
              <a:spcBef>
                <a:spcPts val="0"/>
              </a:spcBef>
            </a:pPr>
            <a:endParaRPr lang="en-US" sz="3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endParaRPr lang="en-US" sz="3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Elements of Negligence:</a:t>
            </a:r>
            <a:r>
              <a:rPr lang="en-US" sz="1700" dirty="0">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The elements necessary for an action in negligence are:</a:t>
            </a:r>
          </a:p>
          <a:p>
            <a:pPr marL="0" marR="0" algn="just">
              <a:spcBef>
                <a:spcPts val="0"/>
              </a:spcBef>
            </a:pPr>
            <a:endParaRPr lang="en-US" sz="500" dirty="0">
              <a:latin typeface="Tahoma" panose="020B0604030504040204" pitchFamily="34" charset="0"/>
              <a:ea typeface="Tahoma" panose="020B0604030504040204" pitchFamily="34" charset="0"/>
              <a:cs typeface="Tahoma" panose="020B0604030504040204" pitchFamily="34" charset="0"/>
            </a:endParaRPr>
          </a:p>
          <a:p>
            <a:pPr marL="285750" marR="0" indent="-285750" algn="just">
              <a:lnSpc>
                <a:spcPct val="120000"/>
              </a:lnSpc>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Duty</a:t>
            </a:r>
            <a:r>
              <a:rPr lang="en-US" sz="1600" b="1" i="1" dirty="0">
                <a:solidFill>
                  <a:srgbClr val="663300"/>
                </a:solidFill>
                <a:latin typeface="Tahoma" panose="020B0604030504040204" pitchFamily="34" charset="0"/>
                <a:ea typeface="Tahoma" panose="020B0604030504040204" pitchFamily="34" charset="0"/>
                <a:cs typeface="Tahoma" panose="020B0604030504040204" pitchFamily="34" charset="0"/>
              </a:rPr>
              <a:t>;</a:t>
            </a:r>
          </a:p>
          <a:p>
            <a:pPr marL="285750" marR="0" indent="-285750" algn="just">
              <a:lnSpc>
                <a:spcPct val="120000"/>
              </a:lnSpc>
              <a:spcBef>
                <a:spcPts val="0"/>
              </a:spcBef>
              <a:buFont typeface="Arial" panose="020B0604020202020204" pitchFamily="34" charset="0"/>
              <a:buChar char="•"/>
            </a:pPr>
            <a:r>
              <a:rPr lang="en-US" sz="1600" b="1" i="1" dirty="0">
                <a:solidFill>
                  <a:srgbClr val="663300"/>
                </a:solidFill>
                <a:latin typeface="Tahoma" panose="020B0604030504040204" pitchFamily="34" charset="0"/>
                <a:ea typeface="Tahoma" panose="020B0604030504040204" pitchFamily="34" charset="0"/>
                <a:cs typeface="Tahoma" panose="020B0604030504040204" pitchFamily="34" charset="0"/>
              </a:rPr>
              <a:t>Breach of Duty;</a:t>
            </a:r>
            <a:r>
              <a:rPr lang="en-US" sz="1600" dirty="0">
                <a:effectLst/>
                <a:latin typeface="Tahoma" panose="020B0604030504040204" pitchFamily="34" charset="0"/>
                <a:ea typeface="Tahoma" panose="020B0604030504040204" pitchFamily="34" charset="0"/>
                <a:cs typeface="Tahoma" panose="020B0604030504040204" pitchFamily="34" charset="0"/>
              </a:rPr>
              <a:t> </a:t>
            </a:r>
          </a:p>
          <a:p>
            <a:pPr marL="285750" marR="0" indent="-285750" algn="just">
              <a:lnSpc>
                <a:spcPct val="120000"/>
              </a:lnSpc>
              <a:spcBef>
                <a:spcPts val="0"/>
              </a:spcBef>
              <a:buFont typeface="Arial" panose="020B0604020202020204" pitchFamily="34" charset="0"/>
              <a:buChar char="•"/>
            </a:pPr>
            <a:r>
              <a:rPr lang="en-US" sz="1600" b="1" i="1" dirty="0">
                <a:solidFill>
                  <a:srgbClr val="663300"/>
                </a:solidFill>
                <a:latin typeface="Tahoma" panose="020B0604030504040204" pitchFamily="34" charset="0"/>
                <a:ea typeface="Tahoma" panose="020B0604030504040204" pitchFamily="34" charset="0"/>
                <a:cs typeface="Tahoma" panose="020B0604030504040204" pitchFamily="34" charset="0"/>
              </a:rPr>
              <a:t>Harm; </a:t>
            </a:r>
          </a:p>
          <a:p>
            <a:pPr marL="285750" marR="0" indent="-285750" algn="just">
              <a:lnSpc>
                <a:spcPct val="120000"/>
              </a:lnSpc>
              <a:spcBef>
                <a:spcPts val="0"/>
              </a:spcBef>
              <a:buFont typeface="Arial" panose="020B0604020202020204" pitchFamily="34" charset="0"/>
              <a:buChar char="•"/>
            </a:pPr>
            <a:r>
              <a:rPr lang="en-US" sz="1600" b="1" i="1" dirty="0">
                <a:solidFill>
                  <a:srgbClr val="663300"/>
                </a:solidFill>
                <a:latin typeface="Tahoma" panose="020B0604030504040204" pitchFamily="34" charset="0"/>
                <a:ea typeface="Tahoma" panose="020B0604030504040204" pitchFamily="34" charset="0"/>
                <a:cs typeface="Tahoma" panose="020B0604030504040204" pitchFamily="34" charset="0"/>
              </a:rPr>
              <a:t>C</a:t>
            </a: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ausation; and </a:t>
            </a:r>
          </a:p>
          <a:p>
            <a:pPr marL="285750" marR="0" indent="-285750" algn="just">
              <a:lnSpc>
                <a:spcPct val="120000"/>
              </a:lnSpc>
              <a:spcBef>
                <a:spcPts val="0"/>
              </a:spcBef>
              <a:buFont typeface="Arial" panose="020B0604020202020204" pitchFamily="34" charset="0"/>
              <a:buChar char="•"/>
            </a:pPr>
            <a:r>
              <a:rPr lang="en-US" sz="1600" b="1" i="1" dirty="0" err="1">
                <a:solidFill>
                  <a:srgbClr val="663300"/>
                </a:solidFill>
                <a:latin typeface="Tahoma" panose="020B0604030504040204" pitchFamily="34" charset="0"/>
                <a:ea typeface="Tahoma" panose="020B0604030504040204" pitchFamily="34" charset="0"/>
                <a:cs typeface="Tahoma" panose="020B0604030504040204" pitchFamily="34" charset="0"/>
              </a:rPr>
              <a:t>Foreseeablity</a:t>
            </a:r>
            <a:r>
              <a:rPr lang="en-US" sz="1600" b="1" i="1" dirty="0">
                <a:solidFill>
                  <a:srgbClr val="663300"/>
                </a:solidFill>
                <a:latin typeface="Tahoma" panose="020B0604030504040204" pitchFamily="34" charset="0"/>
                <a:ea typeface="Tahoma" panose="020B0604030504040204" pitchFamily="34" charset="0"/>
                <a:cs typeface="Tahoma" panose="020B0604030504040204" pitchFamily="34" charset="0"/>
              </a:rPr>
              <a:t>.</a:t>
            </a:r>
            <a:endParaRPr lang="en-US" sz="1600" dirty="0">
              <a:effectLst/>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endParaRPr lang="en-US" sz="500" dirty="0">
              <a:effectLst/>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Actions in Negligence:</a:t>
            </a:r>
            <a:endPar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endParaRPr>
          </a:p>
          <a:p>
            <a:pPr marL="0" marR="0" algn="just">
              <a:spcBef>
                <a:spcPts val="0"/>
              </a:spcBef>
            </a:pPr>
            <a:endParaRPr lang="en-US" sz="300" b="1" i="1" dirty="0">
              <a:solidFill>
                <a:srgbClr val="663300"/>
              </a:solidFill>
              <a:effectLst/>
              <a:latin typeface="Tahoma" panose="020B0604030504040204" pitchFamily="34" charset="0"/>
              <a:ea typeface="Tahoma" panose="020B0604030504040204" pitchFamily="34" charset="0"/>
              <a:cs typeface="Tahoma" panose="020B0604030504040204" pitchFamily="34" charset="0"/>
            </a:endParaRPr>
          </a:p>
          <a:p>
            <a:pPr marL="285750" marR="0" indent="-285750" algn="just">
              <a:lnSpc>
                <a:spcPct val="120000"/>
              </a:lnSpc>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Personal Injury; </a:t>
            </a:r>
            <a:endParaRPr lang="en-US" sz="16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marL="285750" marR="0" indent="-285750" algn="just">
              <a:lnSpc>
                <a:spcPct val="120000"/>
              </a:lnSpc>
              <a:spcBef>
                <a:spcPts val="0"/>
              </a:spcBef>
              <a:buFont typeface="Arial" panose="020B0604020202020204" pitchFamily="34" charset="0"/>
              <a:buChar char="•"/>
            </a:pPr>
            <a:r>
              <a:rPr lang="en-US" sz="1600" b="1" i="1" dirty="0">
                <a:solidFill>
                  <a:srgbClr val="663300"/>
                </a:solidFill>
                <a:latin typeface="Tahoma" panose="020B0604030504040204" pitchFamily="34" charset="0"/>
                <a:ea typeface="Tahoma" panose="020B0604030504040204" pitchFamily="34" charset="0"/>
                <a:cs typeface="Tahoma" panose="020B0604030504040204" pitchFamily="34" charset="0"/>
              </a:rPr>
              <a:t>Product Liability; and</a:t>
            </a:r>
          </a:p>
          <a:p>
            <a:pPr marL="285750" marR="0" indent="-285750" algn="just">
              <a:lnSpc>
                <a:spcPct val="120000"/>
              </a:lnSpc>
              <a:spcBef>
                <a:spcPts val="0"/>
              </a:spcBef>
              <a:buFont typeface="Arial" panose="020B0604020202020204" pitchFamily="34" charset="0"/>
              <a:buChar char="•"/>
            </a:pPr>
            <a:r>
              <a:rPr lang="en-US" sz="16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Malpractice.</a:t>
            </a:r>
            <a:endParaRPr lang="en-US" sz="16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11243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Eleven A</a:t>
            </a:r>
            <a:endParaRPr lang="en-US" sz="4400" i="1" dirty="0">
              <a:solidFill>
                <a:srgbClr val="C0000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522566"/>
            <a:ext cx="7763773" cy="4118563"/>
          </a:xfrm>
          <a:prstGeom prst="rect">
            <a:avLst/>
          </a:prstGeom>
          <a:solidFill>
            <a:schemeClr val="accent3"/>
          </a:solidFill>
        </p:spPr>
        <p:txBody>
          <a:bodyPr wrap="square">
            <a:spAutoFit/>
          </a:bodyPr>
          <a:lstStyle/>
          <a:p>
            <a:pPr>
              <a:lnSpc>
                <a:spcPct val="8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110000"/>
              </a:lnSpc>
              <a:defRPr/>
            </a:pPr>
            <a:r>
              <a:rPr lang="en-US" sz="3200" b="1" dirty="0">
                <a:solidFill>
                  <a:srgbClr val="008000"/>
                </a:solidFill>
              </a:rPr>
              <a:t>The Criminal Law</a:t>
            </a:r>
          </a:p>
          <a:p>
            <a:pPr>
              <a:lnSpc>
                <a:spcPct val="110000"/>
              </a:lnSpc>
              <a:buFont typeface="Arial" pitchFamily="34" charset="0"/>
              <a:buChar char="•"/>
              <a:defRPr/>
            </a:pPr>
            <a:r>
              <a:rPr lang="en-US" sz="2800" b="1" dirty="0">
                <a:solidFill>
                  <a:srgbClr val="002060"/>
                </a:solidFill>
              </a:rPr>
              <a:t> Structure and Purpose of Criminal Law</a:t>
            </a:r>
          </a:p>
          <a:p>
            <a:pPr algn="just">
              <a:lnSpc>
                <a:spcPct val="110000"/>
              </a:lnSpc>
              <a:defRPr/>
            </a:pPr>
            <a:r>
              <a:rPr lang="en-US" sz="1600" b="1" i="1" dirty="0">
                <a:solidFill>
                  <a:srgbClr val="C00000"/>
                </a:solidFill>
              </a:rPr>
              <a:t>Part One: Definitions / Substantive - Procedural / Purpose / Crimes / Torts</a:t>
            </a:r>
          </a:p>
          <a:p>
            <a:pPr>
              <a:lnSpc>
                <a:spcPct val="110000"/>
              </a:lnSpc>
              <a:buFont typeface="Arial" pitchFamily="34" charset="0"/>
              <a:buChar char="•"/>
              <a:defRPr/>
            </a:pPr>
            <a:r>
              <a:rPr lang="en-US" sz="2800" b="1" dirty="0">
                <a:solidFill>
                  <a:srgbClr val="002060"/>
                </a:solidFill>
              </a:rPr>
              <a:t> Theories of Criminal Punishment</a:t>
            </a:r>
          </a:p>
          <a:p>
            <a:pPr algn="just">
              <a:lnSpc>
                <a:spcPct val="110000"/>
              </a:lnSpc>
              <a:defRPr/>
            </a:pPr>
            <a:r>
              <a:rPr lang="en-US" sz="1600" b="1" i="1" dirty="0">
                <a:solidFill>
                  <a:srgbClr val="C00000"/>
                </a:solidFill>
              </a:rPr>
              <a:t>Part Two: Punishment Theories / Sentencing / Classification</a:t>
            </a:r>
          </a:p>
          <a:p>
            <a:pPr>
              <a:lnSpc>
                <a:spcPct val="110000"/>
              </a:lnSpc>
              <a:buFont typeface="Arial" pitchFamily="34" charset="0"/>
              <a:buChar char="•"/>
              <a:defRPr/>
            </a:pPr>
            <a:r>
              <a:rPr lang="en-US" sz="2800" b="1" dirty="0">
                <a:solidFill>
                  <a:srgbClr val="002060"/>
                </a:solidFill>
              </a:rPr>
              <a:t> Common Law Felonies</a:t>
            </a:r>
          </a:p>
          <a:p>
            <a:pPr>
              <a:lnSpc>
                <a:spcPct val="110000"/>
              </a:lnSpc>
              <a:defRPr/>
            </a:pPr>
            <a:r>
              <a:rPr lang="en-US" sz="1600" b="1" i="1" dirty="0">
                <a:solidFill>
                  <a:srgbClr val="C00000"/>
                </a:solidFill>
              </a:rPr>
              <a:t> Part Three: Common Law Felonies / Current Day Criminal Statutes</a:t>
            </a:r>
          </a:p>
          <a:p>
            <a:pPr>
              <a:lnSpc>
                <a:spcPct val="110000"/>
              </a:lnSpc>
              <a:buFont typeface="Arial" pitchFamily="34" charset="0"/>
              <a:buChar char="•"/>
              <a:defRPr/>
            </a:pPr>
            <a:r>
              <a:rPr lang="en-US" sz="2600" b="1" dirty="0">
                <a:solidFill>
                  <a:srgbClr val="002060"/>
                </a:solidFill>
              </a:rPr>
              <a:t> Class Case – Regina v. Dudley and Stephens</a:t>
            </a:r>
          </a:p>
          <a:p>
            <a:pPr algn="ctr">
              <a:lnSpc>
                <a:spcPct val="110000"/>
              </a:lnSpc>
              <a:defRPr/>
            </a:pPr>
            <a:r>
              <a:rPr lang="en-US" sz="1600" b="1" i="1" dirty="0">
                <a:solidFill>
                  <a:srgbClr val="C00000"/>
                </a:solidFill>
              </a:rPr>
              <a:t>     Necessity and </a:t>
            </a:r>
            <a:r>
              <a:rPr lang="en-US" sz="1600" b="1" i="1" dirty="0" err="1">
                <a:solidFill>
                  <a:srgbClr val="C00000"/>
                </a:solidFill>
              </a:rPr>
              <a:t>Mens</a:t>
            </a:r>
            <a:r>
              <a:rPr lang="en-US" sz="1600" b="1" i="1" dirty="0">
                <a:solidFill>
                  <a:srgbClr val="C00000"/>
                </a:solidFill>
              </a:rPr>
              <a:t> Rea</a:t>
            </a:r>
            <a:endParaRPr lang="en-US" b="1" i="1" dirty="0">
              <a:solidFill>
                <a:srgbClr val="C00000"/>
              </a:solidFill>
            </a:endParaRPr>
          </a:p>
        </p:txBody>
      </p:sp>
    </p:spTree>
    <p:extLst>
      <p:ext uri="{BB962C8B-B14F-4D97-AF65-F5344CB8AC3E}">
        <p14:creationId xmlns:p14="http://schemas.microsoft.com/office/powerpoint/2010/main" val="725411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62719" y="1447800"/>
            <a:ext cx="7694762" cy="4766690"/>
          </a:xfrm>
          <a:prstGeom prst="rect">
            <a:avLst/>
          </a:prstGeom>
          <a:solidFill>
            <a:schemeClr val="accent3"/>
          </a:solidFill>
        </p:spPr>
        <p:txBody>
          <a:bodyPr wrap="square">
            <a:spAutoFit/>
          </a:bodyPr>
          <a:lstStyle/>
          <a:p>
            <a:pPr>
              <a:lnSpc>
                <a:spcPct val="110000"/>
              </a:lnSpc>
              <a:defRPr/>
            </a:pPr>
            <a:r>
              <a:rPr lang="en-US" sz="3600" b="1" dirty="0"/>
              <a:t>Tonight We Will Speak About:</a:t>
            </a:r>
          </a:p>
          <a:p>
            <a:pPr>
              <a:lnSpc>
                <a:spcPct val="110000"/>
              </a:lnSpc>
              <a:defRPr/>
            </a:pPr>
            <a:endParaRPr lang="en-US" sz="600" b="1" dirty="0"/>
          </a:p>
          <a:p>
            <a:pPr>
              <a:lnSpc>
                <a:spcPct val="110000"/>
              </a:lnSpc>
              <a:defRPr/>
            </a:pPr>
            <a:r>
              <a:rPr lang="en-US" sz="3200" b="1" dirty="0">
                <a:solidFill>
                  <a:srgbClr val="008000"/>
                </a:solidFill>
              </a:rPr>
              <a:t>The Law of Torts</a:t>
            </a:r>
          </a:p>
          <a:p>
            <a:pPr>
              <a:lnSpc>
                <a:spcPct val="110000"/>
              </a:lnSpc>
              <a:buFont typeface="Arial" pitchFamily="34" charset="0"/>
              <a:buChar char="•"/>
              <a:defRPr/>
            </a:pPr>
            <a:r>
              <a:rPr lang="en-US" sz="2800" b="1" dirty="0">
                <a:solidFill>
                  <a:srgbClr val="002060"/>
                </a:solidFill>
              </a:rPr>
              <a:t> General Principles</a:t>
            </a:r>
          </a:p>
          <a:p>
            <a:pPr algn="just">
              <a:lnSpc>
                <a:spcPct val="110000"/>
              </a:lnSpc>
              <a:defRPr/>
            </a:pPr>
            <a:r>
              <a:rPr lang="en-US" sz="1600" b="1" i="1" dirty="0">
                <a:solidFill>
                  <a:srgbClr val="C00000"/>
                </a:solidFill>
              </a:rPr>
              <a:t>Part One: Definitions / Torts vs. Crimes / Types of Torts</a:t>
            </a:r>
          </a:p>
          <a:p>
            <a:pPr>
              <a:lnSpc>
                <a:spcPct val="110000"/>
              </a:lnSpc>
              <a:buFont typeface="Arial" pitchFamily="34" charset="0"/>
              <a:buChar char="•"/>
              <a:defRPr/>
            </a:pPr>
            <a:endParaRPr lang="en-US" sz="600" b="1" dirty="0">
              <a:solidFill>
                <a:srgbClr val="002060"/>
              </a:solidFill>
            </a:endParaRPr>
          </a:p>
          <a:p>
            <a:pPr>
              <a:lnSpc>
                <a:spcPct val="110000"/>
              </a:lnSpc>
              <a:buFont typeface="Arial" pitchFamily="34" charset="0"/>
              <a:buChar char="•"/>
              <a:defRPr/>
            </a:pPr>
            <a:r>
              <a:rPr lang="en-US" sz="2800" b="1" dirty="0">
                <a:solidFill>
                  <a:srgbClr val="002060"/>
                </a:solidFill>
              </a:rPr>
              <a:t> Negligence and Intentional Torts</a:t>
            </a:r>
          </a:p>
          <a:p>
            <a:pPr algn="just">
              <a:lnSpc>
                <a:spcPct val="110000"/>
              </a:lnSpc>
              <a:defRPr/>
            </a:pPr>
            <a:r>
              <a:rPr lang="en-US" b="1" i="1" dirty="0">
                <a:solidFill>
                  <a:srgbClr val="C00000"/>
                </a:solidFill>
              </a:rPr>
              <a:t>  </a:t>
            </a:r>
            <a:r>
              <a:rPr lang="en-US" sz="1700" b="1" i="1" dirty="0">
                <a:solidFill>
                  <a:srgbClr val="C00000"/>
                </a:solidFill>
              </a:rPr>
              <a:t>Part</a:t>
            </a:r>
            <a:r>
              <a:rPr lang="en-US" sz="1000" b="1" i="1" dirty="0">
                <a:solidFill>
                  <a:srgbClr val="C00000"/>
                </a:solidFill>
              </a:rPr>
              <a:t> </a:t>
            </a:r>
            <a:r>
              <a:rPr lang="en-US" sz="1700" b="1" i="1" dirty="0">
                <a:solidFill>
                  <a:srgbClr val="C00000"/>
                </a:solidFill>
              </a:rPr>
              <a:t>Two:</a:t>
            </a:r>
            <a:r>
              <a:rPr lang="en-US" sz="1000" b="1" i="1" dirty="0">
                <a:solidFill>
                  <a:srgbClr val="C00000"/>
                </a:solidFill>
              </a:rPr>
              <a:t> </a:t>
            </a:r>
            <a:r>
              <a:rPr lang="en-US" sz="1600" b="1" i="1" dirty="0">
                <a:solidFill>
                  <a:srgbClr val="C00000"/>
                </a:solidFill>
              </a:rPr>
              <a:t>Definitions / Intentional Torts / Unintentional Torts – Negligence</a:t>
            </a:r>
          </a:p>
          <a:p>
            <a:pPr>
              <a:lnSpc>
                <a:spcPct val="110000"/>
              </a:lnSpc>
              <a:defRPr/>
            </a:pPr>
            <a:endParaRPr lang="en-US" sz="600" b="1" i="1" dirty="0">
              <a:solidFill>
                <a:srgbClr val="C00000"/>
              </a:solidFill>
            </a:endParaRPr>
          </a:p>
          <a:p>
            <a:pPr>
              <a:lnSpc>
                <a:spcPct val="110000"/>
              </a:lnSpc>
              <a:buFont typeface="Arial" pitchFamily="34" charset="0"/>
              <a:buChar char="•"/>
              <a:defRPr/>
            </a:pPr>
            <a:r>
              <a:rPr lang="en-US" sz="2800" b="1" dirty="0">
                <a:solidFill>
                  <a:srgbClr val="002060"/>
                </a:solidFill>
              </a:rPr>
              <a:t> Liability and Foreseeability</a:t>
            </a:r>
          </a:p>
          <a:p>
            <a:pPr>
              <a:lnSpc>
                <a:spcPct val="110000"/>
              </a:lnSpc>
              <a:defRPr/>
            </a:pPr>
            <a:r>
              <a:rPr lang="en-US" b="1" i="1" dirty="0">
                <a:solidFill>
                  <a:srgbClr val="C00000"/>
                </a:solidFill>
              </a:rPr>
              <a:t> </a:t>
            </a:r>
            <a:r>
              <a:rPr lang="en-US" sz="1600" b="1" i="1" dirty="0">
                <a:solidFill>
                  <a:srgbClr val="C00000"/>
                </a:solidFill>
              </a:rPr>
              <a:t>Part Three: Definitions / Liability / Foreseeability / Strict Liability / Defenses</a:t>
            </a:r>
          </a:p>
          <a:p>
            <a:pPr defTabSz="685800">
              <a:lnSpc>
                <a:spcPct val="110000"/>
              </a:lnSpc>
              <a:defRPr/>
            </a:pPr>
            <a:endParaRPr lang="en-US" sz="600" b="1" i="1" dirty="0">
              <a:solidFill>
                <a:srgbClr val="C00000"/>
              </a:solidFill>
            </a:endParaRPr>
          </a:p>
          <a:p>
            <a:pPr>
              <a:lnSpc>
                <a:spcPct val="110000"/>
              </a:lnSpc>
              <a:buFont typeface="Arial" pitchFamily="34" charset="0"/>
              <a:buChar char="•"/>
              <a:defRPr/>
            </a:pPr>
            <a:r>
              <a:rPr lang="en-US" sz="2600" b="1" dirty="0">
                <a:solidFill>
                  <a:srgbClr val="002060"/>
                </a:solidFill>
              </a:rPr>
              <a:t> Class Case – MacPherson v. Buick Motor Co.</a:t>
            </a:r>
          </a:p>
          <a:p>
            <a:pPr algn="ctr">
              <a:lnSpc>
                <a:spcPct val="110000"/>
              </a:lnSpc>
              <a:defRPr/>
            </a:pPr>
            <a:r>
              <a:rPr lang="en-US" sz="1600" b="1" i="1" dirty="0">
                <a:solidFill>
                  <a:srgbClr val="C00000"/>
                </a:solidFill>
              </a:rPr>
              <a:t>     The Elements of Foreseeability</a:t>
            </a:r>
          </a:p>
        </p:txBody>
      </p:sp>
    </p:spTree>
    <p:extLst>
      <p:ext uri="{BB962C8B-B14F-4D97-AF65-F5344CB8AC3E}">
        <p14:creationId xmlns:p14="http://schemas.microsoft.com/office/powerpoint/2010/main" val="1460086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Torts</a:t>
            </a:r>
          </a:p>
          <a:p>
            <a:pPr marL="342900" indent="-342900" algn="ctr">
              <a:lnSpc>
                <a:spcPct val="90000"/>
              </a:lnSpc>
              <a:spcBef>
                <a:spcPts val="0"/>
              </a:spcBef>
              <a:defRPr/>
            </a:pPr>
            <a:r>
              <a:rPr lang="en-US" sz="4000" b="1" i="1" dirty="0">
                <a:solidFill>
                  <a:srgbClr val="006600"/>
                </a:solidFill>
              </a:rPr>
              <a:t>General Principles</a:t>
            </a:r>
          </a:p>
          <a:p>
            <a:pPr marL="342900" indent="-342900" algn="ctr">
              <a:lnSpc>
                <a:spcPct val="90000"/>
              </a:lnSpc>
              <a:spcBef>
                <a:spcPts val="0"/>
              </a:spcBef>
              <a:defRPr/>
            </a:pPr>
            <a:r>
              <a:rPr lang="en-US" sz="3200" b="1" i="1" dirty="0">
                <a:solidFill>
                  <a:srgbClr val="C00000"/>
                </a:solidFill>
              </a:rPr>
              <a:t>Definitions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2743951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914400"/>
            <a:ext cx="8382000" cy="5638800"/>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a:solidFill>
                  <a:srgbClr val="0033CC"/>
                </a:solidFill>
              </a:rPr>
              <a:t>Torts</a:t>
            </a:r>
          </a:p>
          <a:p>
            <a:pPr marL="342900" indent="-342900" algn="ctr">
              <a:lnSpc>
                <a:spcPct val="95000"/>
              </a:lnSpc>
              <a:spcBef>
                <a:spcPts val="0"/>
              </a:spcBef>
              <a:defRPr/>
            </a:pPr>
            <a:r>
              <a:rPr lang="en-US" sz="2800" b="1" i="1" dirty="0">
                <a:solidFill>
                  <a:srgbClr val="006600"/>
                </a:solidFill>
              </a:rPr>
              <a:t>General Principles - Definitions</a:t>
            </a:r>
          </a:p>
          <a:p>
            <a:pPr marL="609600" indent="-609600">
              <a:spcBef>
                <a:spcPts val="0"/>
              </a:spcBef>
            </a:pPr>
            <a:endParaRPr lang="en-US" sz="1000" b="1" dirty="0">
              <a:solidFill>
                <a:srgbClr val="CC0000"/>
              </a:solidFill>
            </a:endParaRPr>
          </a:p>
          <a:p>
            <a:pPr marL="609600" indent="-609600">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Tort:</a:t>
            </a:r>
          </a:p>
          <a:p>
            <a:pPr marL="609600" indent="-609600" algn="just">
              <a:spcBef>
                <a:spcPts val="0"/>
              </a:spcBef>
            </a:pPr>
            <a:endParaRPr lang="en-US" sz="3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230188" eaLnBrk="1" hangingPunct="1">
              <a:spcBef>
                <a:spcPts val="0"/>
              </a:spcBef>
            </a:pPr>
            <a:r>
              <a:rPr lang="en-US" altLang="en-US" sz="2000" b="1" i="1" dirty="0">
                <a:solidFill>
                  <a:srgbClr val="0033CC"/>
                </a:solidFill>
                <a:latin typeface="Tahoma" panose="020B0604030504040204" pitchFamily="34" charset="0"/>
                <a:ea typeface="Tahoma" panose="020B0604030504040204" pitchFamily="34" charset="0"/>
                <a:cs typeface="Tahoma" panose="020B0604030504040204" pitchFamily="34" charset="0"/>
              </a:rPr>
              <a:t>Defined: </a:t>
            </a:r>
            <a:r>
              <a:rPr lang="en-US" altLang="en-US" i="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t>
            </a:r>
            <a:r>
              <a:rPr lang="en-US" altLang="en-US"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 </a:t>
            </a:r>
            <a:r>
              <a:rPr lang="en-US" altLang="en-US" dirty="0">
                <a:latin typeface="Tahoma" panose="020B0604030504040204" pitchFamily="34" charset="0"/>
                <a:ea typeface="Tahoma" panose="020B0604030504040204" pitchFamily="34" charset="0"/>
                <a:cs typeface="Tahoma" panose="020B0604030504040204" pitchFamily="34" charset="0"/>
              </a:rPr>
              <a:t>civil wrong, other than a breach of contract, </a:t>
            </a:r>
          </a:p>
          <a:p>
            <a:pPr marL="230188" eaLnBrk="1" hangingPunct="1">
              <a:spcBef>
                <a:spcPts val="0"/>
              </a:spcBef>
            </a:pPr>
            <a:r>
              <a:rPr lang="en-US" altLang="en-US" dirty="0">
                <a:latin typeface="Tahoma" panose="020B0604030504040204" pitchFamily="34" charset="0"/>
                <a:ea typeface="Tahoma" panose="020B0604030504040204" pitchFamily="34" charset="0"/>
                <a:cs typeface="Tahoma" panose="020B0604030504040204" pitchFamily="34" charset="0"/>
              </a:rPr>
              <a:t>for which a remedy may be obtained, usually in the form </a:t>
            </a:r>
          </a:p>
          <a:p>
            <a:pPr marL="230188" eaLnBrk="1" hangingPunct="1">
              <a:spcBef>
                <a:spcPts val="0"/>
              </a:spcBef>
            </a:pPr>
            <a:r>
              <a:rPr lang="en-US" altLang="en-US" dirty="0">
                <a:latin typeface="Tahoma" panose="020B0604030504040204" pitchFamily="34" charset="0"/>
                <a:ea typeface="Tahoma" panose="020B0604030504040204" pitchFamily="34" charset="0"/>
                <a:cs typeface="Tahoma" panose="020B0604030504040204" pitchFamily="34" charset="0"/>
              </a:rPr>
              <a:t>of damages, most often resulting from a breach of duty </a:t>
            </a:r>
          </a:p>
          <a:p>
            <a:pPr marL="230188" eaLnBrk="1" hangingPunct="1">
              <a:spcBef>
                <a:spcPts val="0"/>
              </a:spcBef>
            </a:pPr>
            <a:r>
              <a:rPr lang="en-US" altLang="en-US" dirty="0">
                <a:latin typeface="Tahoma" panose="020B0604030504040204" pitchFamily="34" charset="0"/>
                <a:ea typeface="Tahoma" panose="020B0604030504040204" pitchFamily="34" charset="0"/>
                <a:cs typeface="Tahoma" panose="020B0604030504040204" pitchFamily="34" charset="0"/>
              </a:rPr>
              <a:t>that the law imposes on persons who stand in a particular</a:t>
            </a:r>
          </a:p>
          <a:p>
            <a:pPr marL="230188" eaLnBrk="1" hangingPunct="1">
              <a:spcBef>
                <a:spcPts val="0"/>
              </a:spcBef>
            </a:pPr>
            <a:r>
              <a:rPr lang="en-US" altLang="en-US" dirty="0">
                <a:latin typeface="Tahoma" panose="020B0604030504040204" pitchFamily="34" charset="0"/>
                <a:ea typeface="Tahoma" panose="020B0604030504040204" pitchFamily="34" charset="0"/>
                <a:cs typeface="Tahoma" panose="020B0604030504040204" pitchFamily="34" charset="0"/>
              </a:rPr>
              <a:t>relation to one another.”</a:t>
            </a:r>
          </a:p>
          <a:p>
            <a:pPr marL="609600" indent="-609600">
              <a:spcBef>
                <a:spcPts val="0"/>
              </a:spcBef>
            </a:pPr>
            <a:endParaRPr lang="en-US" sz="10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spcBef>
                <a:spcPts val="0"/>
              </a:spcBef>
            </a:pPr>
            <a:endParaRPr lang="en-US" sz="10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The Purpose of the Law of Torts</a:t>
            </a:r>
          </a:p>
          <a:p>
            <a:pPr marL="609600" indent="-609600" algn="just">
              <a:spcBef>
                <a:spcPts val="0"/>
              </a:spcBef>
            </a:pPr>
            <a:r>
              <a:rPr lang="en-US" sz="300" b="1"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marL="230188" algn="just" eaLnBrk="1" hangingPunct="1">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Generally: </a:t>
            </a:r>
            <a:r>
              <a:rPr lang="en-US" sz="1600" dirty="0">
                <a:effectLst/>
                <a:latin typeface="Tahoma" panose="020B0604030504040204" pitchFamily="34" charset="0"/>
                <a:ea typeface="Tahoma" panose="020B0604030504040204" pitchFamily="34" charset="0"/>
                <a:cs typeface="Tahoma" panose="020B0604030504040204" pitchFamily="34" charset="0"/>
              </a:rPr>
              <a:t>Tort law seeks to provide reimbursement to members of society who suffer losses because of the dangerous or unreasonable conduct of others. </a:t>
            </a:r>
          </a:p>
          <a:p>
            <a:pPr marL="230188" algn="just" eaLnBrk="1" hangingPunct="1">
              <a:spcBef>
                <a:spcPts val="0"/>
              </a:spcBef>
            </a:pPr>
            <a:endParaRPr lang="en-US" sz="500" dirty="0">
              <a:effectLst/>
              <a:latin typeface="Tahoma" panose="020B0604030504040204" pitchFamily="34" charset="0"/>
              <a:ea typeface="Tahoma" panose="020B0604030504040204" pitchFamily="34" charset="0"/>
              <a:cs typeface="Tahoma" panose="020B0604030504040204" pitchFamily="34" charset="0"/>
            </a:endParaRPr>
          </a:p>
          <a:p>
            <a:pPr marL="230188" eaLnBrk="1" hangingPunct="1">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Types of Torts:</a:t>
            </a:r>
            <a:r>
              <a:rPr lang="en-US" sz="1600" b="1" dirty="0">
                <a:effectLst/>
                <a:latin typeface="Tahoma" panose="020B0604030504040204" pitchFamily="34" charset="0"/>
                <a:ea typeface="Tahoma" panose="020B0604030504040204" pitchFamily="34" charset="0"/>
                <a:cs typeface="Tahoma" panose="020B0604030504040204" pitchFamily="34" charset="0"/>
              </a:rPr>
              <a:t> </a:t>
            </a:r>
            <a:r>
              <a:rPr lang="en-US" sz="1600" dirty="0">
                <a:effectLst/>
                <a:latin typeface="Tahoma" panose="020B0604030504040204" pitchFamily="34" charset="0"/>
                <a:ea typeface="Tahoma" panose="020B0604030504040204" pitchFamily="34" charset="0"/>
                <a:cs typeface="Tahoma" panose="020B0604030504040204" pitchFamily="34" charset="0"/>
              </a:rPr>
              <a:t>Torts may be (1) intentional, (2) negligent, or (3) in strict liability.</a:t>
            </a:r>
          </a:p>
          <a:p>
            <a:pPr marL="230188" eaLnBrk="1" hangingPunct="1">
              <a:spcBef>
                <a:spcPts val="0"/>
              </a:spcBef>
            </a:pPr>
            <a:endParaRPr lang="en-US" sz="500" b="1" dirty="0">
              <a:latin typeface="Tahoma" panose="020B0604030504040204" pitchFamily="34" charset="0"/>
              <a:ea typeface="Tahoma" panose="020B0604030504040204" pitchFamily="34" charset="0"/>
              <a:cs typeface="Tahoma" panose="020B0604030504040204" pitchFamily="34" charset="0"/>
            </a:endParaRPr>
          </a:p>
          <a:p>
            <a:pPr marL="230188" eaLnBrk="1" hangingPunct="1">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Derivation: </a:t>
            </a:r>
            <a:r>
              <a:rPr lang="en-US" sz="1600" dirty="0">
                <a:effectLst/>
                <a:latin typeface="Tahoma" panose="020B0604030504040204" pitchFamily="34" charset="0"/>
                <a:ea typeface="Tahoma" panose="020B0604030504040204" pitchFamily="34" charset="0"/>
                <a:cs typeface="Tahoma" panose="020B0604030504040204" pitchFamily="34" charset="0"/>
              </a:rPr>
              <a:t>The word “tort” means “wrong”, and originally evolved from the ancient writs of trespass and trespass on the case. Under such writs, each act involved the actor, or “tortfeasor”, directly causing injury to a victim</a:t>
            </a:r>
            <a:endParaRPr lang="en-US" altLang="en-US" sz="1600" dirty="0">
              <a:latin typeface="Tahoma" panose="020B0604030504040204" pitchFamily="34" charset="0"/>
              <a:ea typeface="Tahoma" panose="020B0604030504040204" pitchFamily="34" charset="0"/>
              <a:cs typeface="Tahoma" panose="020B0604030504040204" pitchFamily="34" charset="0"/>
            </a:endParaRPr>
          </a:p>
          <a:p>
            <a:pPr marL="457200" eaLnBrk="1" hangingPunct="1"/>
            <a:endParaRPr lang="en-US" altLang="en-US" sz="500" dirty="0">
              <a:latin typeface="Arial" panose="020B0604020202020204" pitchFamily="34" charset="0"/>
              <a:cs typeface="Arial" panose="020B0604020202020204" pitchFamily="34" charset="0"/>
            </a:endParaRPr>
          </a:p>
          <a:p>
            <a:pPr eaLnBrk="1" hangingPunct="1"/>
            <a:r>
              <a:rPr lang="en-US" altLang="en-US" sz="2800" b="1" dirty="0">
                <a:solidFill>
                  <a:srgbClr val="0033CC"/>
                </a:solidFill>
                <a:latin typeface="Arial" panose="020B0604020202020204" pitchFamily="34" charset="0"/>
                <a:cs typeface="Arial" panose="020B0604020202020204" pitchFamily="34" charset="0"/>
              </a:rPr>
              <a:t>     </a:t>
            </a:r>
            <a:endParaRPr lang="en-US" sz="2400" b="1" i="1" dirty="0">
              <a:solidFill>
                <a:schemeClr val="tx2"/>
              </a:solidFill>
              <a:latin typeface="Arial" panose="020B0604020202020204" pitchFamily="34" charset="0"/>
              <a:cs typeface="Arial" panose="020B0604020202020204" pitchFamily="34" charset="0"/>
            </a:endParaRPr>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934200" y="2209800"/>
            <a:ext cx="1600200" cy="2010233"/>
          </a:xfrm>
          <a:prstGeom prst="rect">
            <a:avLst/>
          </a:prstGeom>
          <a:noFill/>
          <a:ln w="9525">
            <a:noFill/>
            <a:miter lim="800000"/>
            <a:headEnd/>
            <a:tailEnd/>
          </a:ln>
        </p:spPr>
      </p:pic>
    </p:spTree>
    <p:extLst>
      <p:ext uri="{BB962C8B-B14F-4D97-AF65-F5344CB8AC3E}">
        <p14:creationId xmlns:p14="http://schemas.microsoft.com/office/powerpoint/2010/main" val="3022887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914400"/>
            <a:ext cx="8382000" cy="5638800"/>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a:solidFill>
                  <a:srgbClr val="0033CC"/>
                </a:solidFill>
              </a:rPr>
              <a:t>Torts</a:t>
            </a:r>
          </a:p>
          <a:p>
            <a:pPr marL="342900" indent="-342900" algn="ctr">
              <a:lnSpc>
                <a:spcPct val="95000"/>
              </a:lnSpc>
              <a:spcBef>
                <a:spcPts val="0"/>
              </a:spcBef>
              <a:defRPr/>
            </a:pPr>
            <a:r>
              <a:rPr lang="en-US" sz="2800" b="1" i="1" dirty="0">
                <a:solidFill>
                  <a:srgbClr val="006600"/>
                </a:solidFill>
              </a:rPr>
              <a:t>General Principles - Concepts</a:t>
            </a:r>
          </a:p>
          <a:p>
            <a:pPr marL="609600" indent="-609600">
              <a:spcBef>
                <a:spcPts val="0"/>
              </a:spcBef>
            </a:pPr>
            <a:endParaRPr lang="en-US" sz="1000" b="1" dirty="0">
              <a:solidFill>
                <a:srgbClr val="CC0000"/>
              </a:solidFill>
            </a:endParaRPr>
          </a:p>
          <a:p>
            <a:pPr marL="609600" indent="-609600">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The Concept of Tort Law:</a:t>
            </a:r>
          </a:p>
          <a:p>
            <a:pPr marL="609600" indent="-609600" algn="just">
              <a:spcBef>
                <a:spcPts val="0"/>
              </a:spcBef>
            </a:pPr>
            <a:endParaRPr lang="en-US" sz="10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The Essence of Tort Law:  </a:t>
            </a:r>
            <a:r>
              <a:rPr lang="en-US" sz="1600" dirty="0">
                <a:effectLst/>
                <a:latin typeface="Tahoma" panose="020B0604030504040204" pitchFamily="34" charset="0"/>
                <a:ea typeface="Tahoma" panose="020B0604030504040204" pitchFamily="34" charset="0"/>
                <a:cs typeface="Tahoma" panose="020B0604030504040204" pitchFamily="34" charset="0"/>
              </a:rPr>
              <a:t>Tort law establishes standards of conduct for all members of society.  It defines as civil wrongs the following antisocial behaviors: </a:t>
            </a:r>
          </a:p>
          <a:p>
            <a:pPr marL="0" marR="0" algn="just"/>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Intentional Torts: </a:t>
            </a:r>
            <a:r>
              <a:rPr lang="en-US" sz="1500" dirty="0">
                <a:effectLst/>
                <a:latin typeface="Tahoma" panose="020B0604030504040204" pitchFamily="34" charset="0"/>
                <a:ea typeface="Tahoma" panose="020B0604030504040204" pitchFamily="34" charset="0"/>
                <a:cs typeface="Tahoma" panose="020B0604030504040204" pitchFamily="34" charset="0"/>
              </a:rPr>
              <a:t>Intentional interference with one’s person, reputation, or property;</a:t>
            </a:r>
          </a:p>
          <a:p>
            <a:pPr marL="0" marR="0" algn="just"/>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r>
              <a:rPr lang="en-US" sz="15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Negligence:</a:t>
            </a:r>
            <a:r>
              <a:rPr lang="en-US" sz="1500" dirty="0">
                <a:effectLst/>
                <a:latin typeface="Tahoma" panose="020B0604030504040204" pitchFamily="34" charset="0"/>
                <a:ea typeface="Tahoma" panose="020B0604030504040204" pitchFamily="34" charset="0"/>
                <a:cs typeface="Tahoma" panose="020B0604030504040204" pitchFamily="34" charset="0"/>
              </a:rPr>
              <a:t> The failure to exercise reasonable care; and</a:t>
            </a:r>
          </a:p>
          <a:p>
            <a:pPr marL="0" marR="0" algn="just"/>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Strict Liability:</a:t>
            </a:r>
            <a:r>
              <a:rPr lang="en-US" sz="1600" dirty="0">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Liability without a demonstration of fault.</a:t>
            </a:r>
          </a:p>
          <a:p>
            <a:pPr marL="0" marR="0" algn="just"/>
            <a:endParaRPr lang="en-US" dirty="0">
              <a:latin typeface="Tahoma" panose="020B0604030504040204" pitchFamily="34" charset="0"/>
              <a:ea typeface="Tahoma" panose="020B0604030504040204" pitchFamily="34" charset="0"/>
              <a:cs typeface="Tahoma" panose="020B0604030504040204" pitchFamily="34" charset="0"/>
            </a:endParaRPr>
          </a:p>
          <a:p>
            <a:pPr marL="0" marR="0" algn="just"/>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The Effect of Tort Law:</a:t>
            </a: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dirty="0">
                <a:effectLst/>
                <a:latin typeface="Tahoma" panose="020B0604030504040204" pitchFamily="34" charset="0"/>
                <a:ea typeface="Tahoma" panose="020B0604030504040204" pitchFamily="34" charset="0"/>
                <a:cs typeface="Tahoma" panose="020B0604030504040204" pitchFamily="34" charset="0"/>
              </a:rPr>
              <a:t>In a nutshell, tort law is a method by which an injured person can attempt to shift the costs of harm to another person. </a:t>
            </a:r>
          </a:p>
          <a:p>
            <a:pPr marL="0" marR="0" algn="just"/>
            <a:endParaRPr lang="en-US" b="1" i="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Liability and Damages </a:t>
            </a: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Determined By Juries: </a:t>
            </a:r>
            <a:r>
              <a:rPr lang="en-US" sz="1600" dirty="0">
                <a:effectLst/>
                <a:latin typeface="Tahoma" panose="020B0604030504040204" pitchFamily="34" charset="0"/>
                <a:ea typeface="Tahoma" panose="020B0604030504040204" pitchFamily="34" charset="0"/>
                <a:cs typeface="Tahoma" panose="020B0604030504040204" pitchFamily="34" charset="0"/>
              </a:rPr>
              <a:t>Because the plaintiffs in tort cases are usually seeking money damages, tort actions that are not settled prior to trial are generally tried to juries. The constitutional right to trial by jury has long been held to be a fundamental part of tort law.</a:t>
            </a:r>
            <a:endParaRPr lang="en-US" sz="2400" b="1" i="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1494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Torts</a:t>
            </a:r>
          </a:p>
          <a:p>
            <a:pPr marL="342900" indent="-342900" algn="ctr">
              <a:lnSpc>
                <a:spcPct val="90000"/>
              </a:lnSpc>
              <a:spcBef>
                <a:spcPts val="0"/>
              </a:spcBef>
              <a:defRPr/>
            </a:pPr>
            <a:r>
              <a:rPr lang="en-US" sz="4000" b="1" i="1" dirty="0">
                <a:solidFill>
                  <a:srgbClr val="006600"/>
                </a:solidFill>
              </a:rPr>
              <a:t>General Principles</a:t>
            </a:r>
          </a:p>
          <a:p>
            <a:pPr marL="342900" indent="-342900" algn="ctr">
              <a:lnSpc>
                <a:spcPct val="90000"/>
              </a:lnSpc>
              <a:spcBef>
                <a:spcPts val="0"/>
              </a:spcBef>
              <a:defRPr/>
            </a:pPr>
            <a:r>
              <a:rPr lang="en-US" sz="3200" b="1" i="1" dirty="0">
                <a:solidFill>
                  <a:srgbClr val="C00000"/>
                </a:solidFill>
              </a:rPr>
              <a:t>Torts vs. Crimes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524776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914400"/>
            <a:ext cx="8382000" cy="5638800"/>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a:solidFill>
                  <a:srgbClr val="0033CC"/>
                </a:solidFill>
              </a:rPr>
              <a:t>Torts</a:t>
            </a:r>
          </a:p>
          <a:p>
            <a:pPr marL="342900" indent="-342900" algn="ctr">
              <a:lnSpc>
                <a:spcPct val="90000"/>
              </a:lnSpc>
              <a:spcBef>
                <a:spcPts val="0"/>
              </a:spcBef>
              <a:defRPr/>
            </a:pPr>
            <a:r>
              <a:rPr lang="en-US" sz="2800" b="1" i="1" dirty="0">
                <a:solidFill>
                  <a:srgbClr val="006600"/>
                </a:solidFill>
              </a:rPr>
              <a:t>General Principles – Torts vs. Crimes</a:t>
            </a:r>
          </a:p>
          <a:p>
            <a:pPr marL="609600" indent="-609600">
              <a:lnSpc>
                <a:spcPct val="90000"/>
              </a:lnSpc>
              <a:spcBef>
                <a:spcPts val="0"/>
              </a:spcBef>
            </a:pPr>
            <a:endParaRPr lang="en-US" sz="10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90000"/>
              </a:lnSpc>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Torts and Crimes:</a:t>
            </a:r>
          </a:p>
          <a:p>
            <a:pPr marL="609600" indent="-609600" algn="just">
              <a:lnSpc>
                <a:spcPct val="90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The Intersection Between Torts and Crimes:  </a:t>
            </a:r>
            <a:r>
              <a:rPr lang="en-US" sz="1600" dirty="0">
                <a:effectLst/>
                <a:latin typeface="Tahoma" panose="020B0604030504040204" pitchFamily="34" charset="0"/>
                <a:ea typeface="Tahoma" panose="020B0604030504040204" pitchFamily="34" charset="0"/>
                <a:cs typeface="Tahoma" panose="020B0604030504040204" pitchFamily="34" charset="0"/>
              </a:rPr>
              <a:t>Torts are often the civil side of behavior that may also rise to the level of a crime.</a:t>
            </a:r>
            <a:r>
              <a:rPr lang="en-US" sz="1500" dirty="0">
                <a:effectLst/>
                <a:latin typeface="Tahoma" panose="020B0604030504040204" pitchFamily="34" charset="0"/>
                <a:ea typeface="Tahoma" panose="020B0604030504040204" pitchFamily="34" charset="0"/>
                <a:cs typeface="Tahoma" panose="020B0604030504040204" pitchFamily="34" charset="0"/>
              </a:rPr>
              <a:t> </a:t>
            </a:r>
          </a:p>
          <a:p>
            <a:pPr algn="just">
              <a:lnSpc>
                <a:spcPct val="90000"/>
              </a:lnSpc>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The Question of Duty: </a:t>
            </a:r>
            <a:r>
              <a:rPr lang="en-US" sz="1500" dirty="0">
                <a:effectLst/>
                <a:latin typeface="Tahoma" panose="020B0604030504040204" pitchFamily="34" charset="0"/>
                <a:ea typeface="Tahoma" panose="020B0604030504040204" pitchFamily="34" charset="0"/>
                <a:cs typeface="Tahoma" panose="020B0604030504040204" pitchFamily="34" charset="0"/>
              </a:rPr>
              <a:t>Essentially, </a:t>
            </a:r>
            <a:r>
              <a:rPr lang="en-US" sz="1500" dirty="0">
                <a:solidFill>
                  <a:srgbClr val="211808"/>
                </a:solidFill>
                <a:effectLst/>
                <a:latin typeface="Tahoma" panose="020B0604030504040204" pitchFamily="34" charset="0"/>
                <a:ea typeface="Tahoma" panose="020B0604030504040204" pitchFamily="34" charset="0"/>
                <a:cs typeface="Tahoma" panose="020B0604030504040204" pitchFamily="34" charset="0"/>
              </a:rPr>
              <a:t>a</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crime is a wrong that arises from a violation of a public duty, whereas a tort is a wrong that arises from a violation of a private duty.  Many times, these duties can intersect.  </a:t>
            </a:r>
            <a:r>
              <a:rPr lang="en-US" sz="1500" dirty="0">
                <a:effectLst/>
                <a:latin typeface="Tahoma" panose="020B0604030504040204" pitchFamily="34" charset="0"/>
                <a:ea typeface="Tahoma" panose="020B0604030504040204" pitchFamily="34" charset="0"/>
                <a:cs typeface="Tahoma" panose="020B0604030504040204" pitchFamily="34" charset="0"/>
              </a:rPr>
              <a:t>For example, the tort of conversion, can also be the crime of larceny.  Conduct constituting assault and battery, </a:t>
            </a:r>
            <a:r>
              <a:rPr lang="en-US" sz="1500">
                <a:effectLst/>
                <a:latin typeface="Tahoma" panose="020B0604030504040204" pitchFamily="34" charset="0"/>
                <a:ea typeface="Tahoma" panose="020B0604030504040204" pitchFamily="34" charset="0"/>
                <a:cs typeface="Tahoma" panose="020B0604030504040204" pitchFamily="34" charset="0"/>
              </a:rPr>
              <a:t>also constitute both </a:t>
            </a:r>
            <a:r>
              <a:rPr lang="en-US" sz="1500" dirty="0">
                <a:effectLst/>
                <a:latin typeface="Tahoma" panose="020B0604030504040204" pitchFamily="34" charset="0"/>
                <a:ea typeface="Tahoma" panose="020B0604030504040204" pitchFamily="34" charset="0"/>
                <a:cs typeface="Tahoma" panose="020B0604030504040204" pitchFamily="34" charset="0"/>
              </a:rPr>
              <a:t>a crime and a tort. </a:t>
            </a:r>
          </a:p>
          <a:p>
            <a:pPr algn="just">
              <a:lnSpc>
                <a:spcPct val="90000"/>
              </a:lnSpc>
              <a:spcBef>
                <a:spcPts val="0"/>
              </a:spcBef>
            </a:pPr>
            <a:endParaRPr lang="en-US" sz="500" dirty="0">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Distinction Between Torts and Crimes: </a:t>
            </a:r>
          </a:p>
          <a:p>
            <a:pPr algn="just">
              <a:lnSpc>
                <a:spcPct val="90000"/>
              </a:lnSpc>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Public Purpose: </a:t>
            </a:r>
            <a:r>
              <a:rPr lang="en-US" sz="1500" dirty="0">
                <a:latin typeface="Tahoma" panose="020B0604030504040204" pitchFamily="34" charset="0"/>
                <a:ea typeface="Tahoma" panose="020B0604030504040204" pitchFamily="34" charset="0"/>
                <a:cs typeface="Tahoma" panose="020B0604030504040204" pitchFamily="34" charset="0"/>
              </a:rPr>
              <a:t>A Tort allows an individual person, usually the victim, to obtain a personal remedy under law in the form of damages. Criminal actions, on the other hand, are pursued not to obtain remedies to assist a person (although often criminal courts do have power to grant such remedies), but rather exist for protection of the public over all, allowing the removal of the criminal’s liberty, on the state's behalf, in order to punish and deter such conduct. </a:t>
            </a:r>
          </a:p>
          <a:p>
            <a:pPr>
              <a:lnSpc>
                <a:spcPct val="90000"/>
              </a:lnSpc>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Differences in Burden of Proof:  </a:t>
            </a:r>
            <a:r>
              <a:rPr lang="en-US" sz="1500" dirty="0">
                <a:latin typeface="Tahoma" panose="020B0604030504040204" pitchFamily="34" charset="0"/>
                <a:ea typeface="Tahoma" panose="020B0604030504040204" pitchFamily="34" charset="0"/>
                <a:cs typeface="Tahoma" panose="020B0604030504040204" pitchFamily="34" charset="0"/>
              </a:rPr>
              <a:t>Because of the possibility of incarceration upon conviction of a crime, this more severe penalty has led the criminal law to require a higher burden of proof for conviction than to be found liable for the related tort. In a criminal case, the jury must be convinced that the person is guilty beyond reasonable doubt, whereas in a tort, the jury need only find that that the person accused of the tort is liable based upon the preponderance of the evidence.  This is a more likely than not standard</a:t>
            </a:r>
            <a:r>
              <a:rPr lang="en-US" sz="1600" dirty="0">
                <a:effectLst/>
                <a:latin typeface="Tahoma" panose="020B0604030504040204" pitchFamily="34" charset="0"/>
                <a:ea typeface="Tahoma" panose="020B0604030504040204" pitchFamily="34" charset="0"/>
                <a:cs typeface="Tahoma" panose="020B0604030504040204" pitchFamily="34" charset="0"/>
              </a:rPr>
              <a:t>.</a:t>
            </a:r>
            <a:endParaRPr lang="en-US" sz="2400" b="1" i="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32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Torts</a:t>
            </a:r>
          </a:p>
          <a:p>
            <a:pPr marL="342900" indent="-342900" algn="ctr">
              <a:lnSpc>
                <a:spcPct val="90000"/>
              </a:lnSpc>
              <a:spcBef>
                <a:spcPts val="0"/>
              </a:spcBef>
              <a:defRPr/>
            </a:pPr>
            <a:r>
              <a:rPr lang="en-US" sz="4000" b="1" i="1" dirty="0">
                <a:solidFill>
                  <a:srgbClr val="006600"/>
                </a:solidFill>
              </a:rPr>
              <a:t>General Principles</a:t>
            </a:r>
          </a:p>
          <a:p>
            <a:pPr marL="342900" indent="-342900" algn="ctr">
              <a:lnSpc>
                <a:spcPct val="90000"/>
              </a:lnSpc>
              <a:spcBef>
                <a:spcPts val="0"/>
              </a:spcBef>
              <a:defRPr/>
            </a:pPr>
            <a:r>
              <a:rPr lang="en-US" sz="3200" b="1" i="1" dirty="0">
                <a:solidFill>
                  <a:srgbClr val="C00000"/>
                </a:solidFill>
              </a:rPr>
              <a:t>Types of Torts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107534010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9461</TotalTime>
  <Words>1084</Words>
  <Application>Microsoft Office PowerPoint</Application>
  <PresentationFormat>On-screen Show (4:3)</PresentationFormat>
  <Paragraphs>160</Paragraphs>
  <Slides>12</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Tahoma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466</cp:revision>
  <cp:lastPrinted>2020-10-06T21:52:53Z</cp:lastPrinted>
  <dcterms:created xsi:type="dcterms:W3CDTF">2007-08-27T19:04:39Z</dcterms:created>
  <dcterms:modified xsi:type="dcterms:W3CDTF">2021-03-10T20:49:55Z</dcterms:modified>
</cp:coreProperties>
</file>