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409" r:id="rId2"/>
    <p:sldId id="596" r:id="rId3"/>
    <p:sldId id="524" r:id="rId4"/>
    <p:sldId id="565" r:id="rId5"/>
    <p:sldId id="602" r:id="rId6"/>
    <p:sldId id="603" r:id="rId7"/>
    <p:sldId id="606" r:id="rId8"/>
    <p:sldId id="604" r:id="rId9"/>
    <p:sldId id="607" r:id="rId10"/>
    <p:sldId id="439" r:id="rId11"/>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0033CC"/>
    <a:srgbClr val="006666"/>
    <a:srgbClr val="C81204"/>
    <a:srgbClr val="4C1441"/>
    <a:srgbClr val="FFFF00"/>
    <a:srgbClr val="CC00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7" autoAdjust="0"/>
    <p:restoredTop sz="94664" autoAdjust="0"/>
  </p:normalViewPr>
  <p:slideViewPr>
    <p:cSldViewPr>
      <p:cViewPr varScale="1">
        <p:scale>
          <a:sx n="104" d="100"/>
          <a:sy n="104" d="100"/>
        </p:scale>
        <p:origin x="1728"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Farley" userId="1b2cfada0102257f" providerId="LiveId" clId="{0A3C1091-F22D-44AC-899D-DF67AE35C9A9}"/>
    <pc:docChg chg="custSel addSld delSld modSld sldOrd">
      <pc:chgData name="Robert Farley" userId="1b2cfada0102257f" providerId="LiveId" clId="{0A3C1091-F22D-44AC-899D-DF67AE35C9A9}" dt="2021-03-10T20:49:15.891" v="1454"/>
      <pc:docMkLst>
        <pc:docMk/>
      </pc:docMkLst>
      <pc:sldChg chg="modSp mod">
        <pc:chgData name="Robert Farley" userId="1b2cfada0102257f" providerId="LiveId" clId="{0A3C1091-F22D-44AC-899D-DF67AE35C9A9}" dt="2021-03-03T11:33:00.478" v="71" actId="20577"/>
        <pc:sldMkLst>
          <pc:docMk/>
          <pc:sldMk cId="0" sldId="409"/>
        </pc:sldMkLst>
        <pc:spChg chg="mod">
          <ac:chgData name="Robert Farley" userId="1b2cfada0102257f" providerId="LiveId" clId="{0A3C1091-F22D-44AC-899D-DF67AE35C9A9}" dt="2021-03-03T11:33:00.478" v="71" actId="20577"/>
          <ac:spMkLst>
            <pc:docMk/>
            <pc:sldMk cId="0" sldId="409"/>
            <ac:spMk id="8" creationId="{00000000-0000-0000-0000-000000000000}"/>
          </ac:spMkLst>
        </pc:spChg>
      </pc:sldChg>
      <pc:sldChg chg="modSp mod">
        <pc:chgData name="Robert Farley" userId="1b2cfada0102257f" providerId="LiveId" clId="{0A3C1091-F22D-44AC-899D-DF67AE35C9A9}" dt="2021-03-05T22:44:36.648" v="87" actId="20577"/>
        <pc:sldMkLst>
          <pc:docMk/>
          <pc:sldMk cId="0" sldId="439"/>
        </pc:sldMkLst>
        <pc:spChg chg="mod">
          <ac:chgData name="Robert Farley" userId="1b2cfada0102257f" providerId="LiveId" clId="{0A3C1091-F22D-44AC-899D-DF67AE35C9A9}" dt="2021-03-05T22:44:36.648" v="87" actId="20577"/>
          <ac:spMkLst>
            <pc:docMk/>
            <pc:sldMk cId="0" sldId="439"/>
            <ac:spMk id="21506" creationId="{00000000-0000-0000-0000-000000000000}"/>
          </ac:spMkLst>
        </pc:spChg>
      </pc:sldChg>
      <pc:sldChg chg="modSp mod">
        <pc:chgData name="Robert Farley" userId="1b2cfada0102257f" providerId="LiveId" clId="{0A3C1091-F22D-44AC-899D-DF67AE35C9A9}" dt="2021-03-10T20:49:15.891" v="1454"/>
        <pc:sldMkLst>
          <pc:docMk/>
          <pc:sldMk cId="1460086135" sldId="524"/>
        </pc:sldMkLst>
        <pc:spChg chg="mod">
          <ac:chgData name="Robert Farley" userId="1b2cfada0102257f" providerId="LiveId" clId="{0A3C1091-F22D-44AC-899D-DF67AE35C9A9}" dt="2021-03-10T20:49:15.891" v="1454"/>
          <ac:spMkLst>
            <pc:docMk/>
            <pc:sldMk cId="1460086135" sldId="524"/>
            <ac:spMk id="9" creationId="{00000000-0000-0000-0000-000000000000}"/>
          </ac:spMkLst>
        </pc:spChg>
      </pc:sldChg>
      <pc:sldChg chg="modSp mod">
        <pc:chgData name="Robert Farley" userId="1b2cfada0102257f" providerId="LiveId" clId="{0A3C1091-F22D-44AC-899D-DF67AE35C9A9}" dt="2021-03-03T11:32:22.723" v="31" actId="20577"/>
        <pc:sldMkLst>
          <pc:docMk/>
          <pc:sldMk cId="2743951921" sldId="565"/>
        </pc:sldMkLst>
        <pc:spChg chg="mod">
          <ac:chgData name="Robert Farley" userId="1b2cfada0102257f" providerId="LiveId" clId="{0A3C1091-F22D-44AC-899D-DF67AE35C9A9}" dt="2021-03-03T11:32:22.723" v="31" actId="20577"/>
          <ac:spMkLst>
            <pc:docMk/>
            <pc:sldMk cId="2743951921" sldId="565"/>
            <ac:spMk id="4099" creationId="{00000000-0000-0000-0000-000000000000}"/>
          </ac:spMkLst>
        </pc:spChg>
      </pc:sldChg>
      <pc:sldChg chg="del">
        <pc:chgData name="Robert Farley" userId="1b2cfada0102257f" providerId="LiveId" clId="{0A3C1091-F22D-44AC-899D-DF67AE35C9A9}" dt="2021-03-05T22:44:26.791" v="74" actId="47"/>
        <pc:sldMkLst>
          <pc:docMk/>
          <pc:sldMk cId="765867726" sldId="583"/>
        </pc:sldMkLst>
      </pc:sldChg>
      <pc:sldChg chg="del">
        <pc:chgData name="Robert Farley" userId="1b2cfada0102257f" providerId="LiveId" clId="{0A3C1091-F22D-44AC-899D-DF67AE35C9A9}" dt="2021-03-05T22:44:26.791" v="74" actId="47"/>
        <pc:sldMkLst>
          <pc:docMk/>
          <pc:sldMk cId="3150905332" sldId="584"/>
        </pc:sldMkLst>
      </pc:sldChg>
      <pc:sldChg chg="del">
        <pc:chgData name="Robert Farley" userId="1b2cfada0102257f" providerId="LiveId" clId="{0A3C1091-F22D-44AC-899D-DF67AE35C9A9}" dt="2021-03-05T22:44:26.791" v="74" actId="47"/>
        <pc:sldMkLst>
          <pc:docMk/>
          <pc:sldMk cId="658868519" sldId="585"/>
        </pc:sldMkLst>
      </pc:sldChg>
      <pc:sldChg chg="del">
        <pc:chgData name="Robert Farley" userId="1b2cfada0102257f" providerId="LiveId" clId="{0A3C1091-F22D-44AC-899D-DF67AE35C9A9}" dt="2021-03-05T22:44:26.791" v="74" actId="47"/>
        <pc:sldMkLst>
          <pc:docMk/>
          <pc:sldMk cId="3930458407" sldId="586"/>
        </pc:sldMkLst>
      </pc:sldChg>
      <pc:sldChg chg="del">
        <pc:chgData name="Robert Farley" userId="1b2cfada0102257f" providerId="LiveId" clId="{0A3C1091-F22D-44AC-899D-DF67AE35C9A9}" dt="2021-03-05T22:44:26.791" v="74" actId="47"/>
        <pc:sldMkLst>
          <pc:docMk/>
          <pc:sldMk cId="2761216077" sldId="587"/>
        </pc:sldMkLst>
      </pc:sldChg>
      <pc:sldChg chg="del">
        <pc:chgData name="Robert Farley" userId="1b2cfada0102257f" providerId="LiveId" clId="{0A3C1091-F22D-44AC-899D-DF67AE35C9A9}" dt="2021-03-05T22:44:26.791" v="74" actId="47"/>
        <pc:sldMkLst>
          <pc:docMk/>
          <pc:sldMk cId="2080893490" sldId="588"/>
        </pc:sldMkLst>
      </pc:sldChg>
      <pc:sldChg chg="del">
        <pc:chgData name="Robert Farley" userId="1b2cfada0102257f" providerId="LiveId" clId="{0A3C1091-F22D-44AC-899D-DF67AE35C9A9}" dt="2021-03-05T22:44:26.791" v="74" actId="47"/>
        <pc:sldMkLst>
          <pc:docMk/>
          <pc:sldMk cId="1992481128" sldId="589"/>
        </pc:sldMkLst>
      </pc:sldChg>
      <pc:sldChg chg="del">
        <pc:chgData name="Robert Farley" userId="1b2cfada0102257f" providerId="LiveId" clId="{0A3C1091-F22D-44AC-899D-DF67AE35C9A9}" dt="2021-03-05T22:44:26.791" v="74" actId="47"/>
        <pc:sldMkLst>
          <pc:docMk/>
          <pc:sldMk cId="1225796391" sldId="590"/>
        </pc:sldMkLst>
      </pc:sldChg>
      <pc:sldChg chg="del">
        <pc:chgData name="Robert Farley" userId="1b2cfada0102257f" providerId="LiveId" clId="{0A3C1091-F22D-44AC-899D-DF67AE35C9A9}" dt="2021-03-05T22:44:26.791" v="74" actId="47"/>
        <pc:sldMkLst>
          <pc:docMk/>
          <pc:sldMk cId="2537332630" sldId="591"/>
        </pc:sldMkLst>
      </pc:sldChg>
      <pc:sldChg chg="del">
        <pc:chgData name="Robert Farley" userId="1b2cfada0102257f" providerId="LiveId" clId="{0A3C1091-F22D-44AC-899D-DF67AE35C9A9}" dt="2021-03-05T22:44:26.791" v="74" actId="47"/>
        <pc:sldMkLst>
          <pc:docMk/>
          <pc:sldMk cId="2721723064" sldId="592"/>
        </pc:sldMkLst>
      </pc:sldChg>
      <pc:sldChg chg="del">
        <pc:chgData name="Robert Farley" userId="1b2cfada0102257f" providerId="LiveId" clId="{0A3C1091-F22D-44AC-899D-DF67AE35C9A9}" dt="2021-03-05T22:44:26.791" v="74" actId="47"/>
        <pc:sldMkLst>
          <pc:docMk/>
          <pc:sldMk cId="2939138642" sldId="593"/>
        </pc:sldMkLst>
      </pc:sldChg>
      <pc:sldChg chg="del">
        <pc:chgData name="Robert Farley" userId="1b2cfada0102257f" providerId="LiveId" clId="{0A3C1091-F22D-44AC-899D-DF67AE35C9A9}" dt="2021-03-05T22:44:56.496" v="88" actId="47"/>
        <pc:sldMkLst>
          <pc:docMk/>
          <pc:sldMk cId="1934376056" sldId="594"/>
        </pc:sldMkLst>
      </pc:sldChg>
      <pc:sldChg chg="del">
        <pc:chgData name="Robert Farley" userId="1b2cfada0102257f" providerId="LiveId" clId="{0A3C1091-F22D-44AC-899D-DF67AE35C9A9}" dt="2021-03-05T22:44:26.791" v="74" actId="47"/>
        <pc:sldMkLst>
          <pc:docMk/>
          <pc:sldMk cId="949828207" sldId="595"/>
        </pc:sldMkLst>
      </pc:sldChg>
      <pc:sldChg chg="add del">
        <pc:chgData name="Robert Farley" userId="1b2cfada0102257f" providerId="LiveId" clId="{0A3C1091-F22D-44AC-899D-DF67AE35C9A9}" dt="2021-03-05T22:43:50.702" v="73" actId="2696"/>
        <pc:sldMkLst>
          <pc:docMk/>
          <pc:sldMk cId="1075340108" sldId="601"/>
        </pc:sldMkLst>
      </pc:sldChg>
      <pc:sldChg chg="modSp add mod">
        <pc:chgData name="Robert Farley" userId="1b2cfada0102257f" providerId="LiveId" clId="{0A3C1091-F22D-44AC-899D-DF67AE35C9A9}" dt="2021-03-07T19:10:31.092" v="933" actId="313"/>
        <pc:sldMkLst>
          <pc:docMk/>
          <pc:sldMk cId="2220252240" sldId="602"/>
        </pc:sldMkLst>
        <pc:spChg chg="mod">
          <ac:chgData name="Robert Farley" userId="1b2cfada0102257f" providerId="LiveId" clId="{0A3C1091-F22D-44AC-899D-DF67AE35C9A9}" dt="2021-03-07T19:10:31.092" v="933" actId="313"/>
          <ac:spMkLst>
            <pc:docMk/>
            <pc:sldMk cId="2220252240" sldId="602"/>
            <ac:spMk id="4100" creationId="{00000000-0000-0000-0000-000000000000}"/>
          </ac:spMkLst>
        </pc:spChg>
      </pc:sldChg>
      <pc:sldChg chg="modSp add mod ord">
        <pc:chgData name="Robert Farley" userId="1b2cfada0102257f" providerId="LiveId" clId="{0A3C1091-F22D-44AC-899D-DF67AE35C9A9}" dt="2021-03-07T19:16:00.042" v="1193" actId="1035"/>
        <pc:sldMkLst>
          <pc:docMk/>
          <pc:sldMk cId="3411243250" sldId="603"/>
        </pc:sldMkLst>
        <pc:spChg chg="mod">
          <ac:chgData name="Robert Farley" userId="1b2cfada0102257f" providerId="LiveId" clId="{0A3C1091-F22D-44AC-899D-DF67AE35C9A9}" dt="2021-03-07T19:16:00.042" v="1193" actId="1035"/>
          <ac:spMkLst>
            <pc:docMk/>
            <pc:sldMk cId="3411243250" sldId="603"/>
            <ac:spMk id="4100" creationId="{00000000-0000-0000-0000-000000000000}"/>
          </ac:spMkLst>
        </pc:spChg>
      </pc:sldChg>
      <pc:sldChg chg="modSp add mod ord">
        <pc:chgData name="Robert Farley" userId="1b2cfada0102257f" providerId="LiveId" clId="{0A3C1091-F22D-44AC-899D-DF67AE35C9A9}" dt="2021-03-07T19:28:22.353" v="1300" actId="20577"/>
        <pc:sldMkLst>
          <pc:docMk/>
          <pc:sldMk cId="446129690" sldId="604"/>
        </pc:sldMkLst>
        <pc:spChg chg="mod">
          <ac:chgData name="Robert Farley" userId="1b2cfada0102257f" providerId="LiveId" clId="{0A3C1091-F22D-44AC-899D-DF67AE35C9A9}" dt="2021-03-07T19:28:22.353" v="1300" actId="20577"/>
          <ac:spMkLst>
            <pc:docMk/>
            <pc:sldMk cId="446129690" sldId="604"/>
            <ac:spMk id="4100" creationId="{00000000-0000-0000-0000-000000000000}"/>
          </ac:spMkLst>
        </pc:spChg>
      </pc:sldChg>
      <pc:sldChg chg="add del">
        <pc:chgData name="Robert Farley" userId="1b2cfada0102257f" providerId="LiveId" clId="{0A3C1091-F22D-44AC-899D-DF67AE35C9A9}" dt="2021-03-07T19:38:05.726" v="1378" actId="47"/>
        <pc:sldMkLst>
          <pc:docMk/>
          <pc:sldMk cId="1233265391" sldId="605"/>
        </pc:sldMkLst>
      </pc:sldChg>
      <pc:sldChg chg="modSp add mod ord">
        <pc:chgData name="Robert Farley" userId="1b2cfada0102257f" providerId="LiveId" clId="{0A3C1091-F22D-44AC-899D-DF67AE35C9A9}" dt="2021-03-07T19:16:51.863" v="1222" actId="20577"/>
        <pc:sldMkLst>
          <pc:docMk/>
          <pc:sldMk cId="3201269674" sldId="606"/>
        </pc:sldMkLst>
        <pc:spChg chg="mod">
          <ac:chgData name="Robert Farley" userId="1b2cfada0102257f" providerId="LiveId" clId="{0A3C1091-F22D-44AC-899D-DF67AE35C9A9}" dt="2021-03-07T19:16:51.863" v="1222" actId="20577"/>
          <ac:spMkLst>
            <pc:docMk/>
            <pc:sldMk cId="3201269674" sldId="606"/>
            <ac:spMk id="4099" creationId="{00000000-0000-0000-0000-000000000000}"/>
          </ac:spMkLst>
        </pc:spChg>
      </pc:sldChg>
      <pc:sldChg chg="modSp add mod">
        <pc:chgData name="Robert Farley" userId="1b2cfada0102257f" providerId="LiveId" clId="{0A3C1091-F22D-44AC-899D-DF67AE35C9A9}" dt="2021-03-07T19:40:45.846" v="1453" actId="20577"/>
        <pc:sldMkLst>
          <pc:docMk/>
          <pc:sldMk cId="170134163" sldId="607"/>
        </pc:sldMkLst>
        <pc:spChg chg="mod">
          <ac:chgData name="Robert Farley" userId="1b2cfada0102257f" providerId="LiveId" clId="{0A3C1091-F22D-44AC-899D-DF67AE35C9A9}" dt="2021-03-07T19:40:45.846" v="1453" actId="20577"/>
          <ac:spMkLst>
            <pc:docMk/>
            <pc:sldMk cId="170134163" sldId="607"/>
            <ac:spMk id="4100"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CD67732B-3931-4C78-8DBB-AD53B398B0CD}" type="datetimeFigureOut">
              <a:rPr lang="en-US" smtClean="0"/>
              <a:pPr/>
              <a:t>3/10/2021</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C7FCAE9A-D2A7-455A-9066-FB3381E1DC8E}"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pPr>
              <a:defRPr/>
            </a:pPr>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pPr>
              <a:defRPr/>
            </a:pPr>
            <a:fld id="{E8468ECA-FCD4-4767-A441-9AD0A66A9B02}" type="datetimeFigureOut">
              <a:rPr lang="en-US"/>
              <a:pPr>
                <a:defRPr/>
              </a:pPr>
              <a:t>3/10/2021</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pPr lvl="0"/>
            <a:endParaRPr lang="en-US" noProof="0"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pPr>
              <a:defRPr/>
            </a:pPr>
            <a:fld id="{95A1D999-1AA3-4AF7-B474-A087E9E088D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5613" algn="l" rtl="0" eaLnBrk="0" fontAlgn="base" hangingPunct="0">
      <a:spcBef>
        <a:spcPct val="30000"/>
      </a:spcBef>
      <a:spcAft>
        <a:spcPct val="0"/>
      </a:spcAft>
      <a:defRPr sz="1200" kern="1200">
        <a:solidFill>
          <a:schemeClr val="tx1"/>
        </a:solidFill>
        <a:latin typeface="+mn-lt"/>
        <a:ea typeface="+mn-ea"/>
        <a:cs typeface="+mn-cs"/>
      </a:defRPr>
    </a:lvl2pPr>
    <a:lvl3pPr marL="912813" algn="l" rtl="0" eaLnBrk="0" fontAlgn="base" hangingPunct="0">
      <a:spcBef>
        <a:spcPct val="30000"/>
      </a:spcBef>
      <a:spcAft>
        <a:spcPct val="0"/>
      </a:spcAft>
      <a:defRPr sz="1200" kern="1200">
        <a:solidFill>
          <a:schemeClr val="tx1"/>
        </a:solidFill>
        <a:latin typeface="+mn-lt"/>
        <a:ea typeface="+mn-ea"/>
        <a:cs typeface="+mn-cs"/>
      </a:defRPr>
    </a:lvl3pPr>
    <a:lvl4pPr marL="1370013" algn="l" rtl="0" eaLnBrk="0" fontAlgn="base" hangingPunct="0">
      <a:spcBef>
        <a:spcPct val="30000"/>
      </a:spcBef>
      <a:spcAft>
        <a:spcPct val="0"/>
      </a:spcAft>
      <a:defRPr sz="1200" kern="1200">
        <a:solidFill>
          <a:schemeClr val="tx1"/>
        </a:solidFill>
        <a:latin typeface="+mn-lt"/>
        <a:ea typeface="+mn-ea"/>
        <a:cs typeface="+mn-cs"/>
      </a:defRPr>
    </a:lvl4pPr>
    <a:lvl5pPr marL="1827213" algn="l" rtl="0" eaLnBrk="0" fontAlgn="base" hangingPunct="0">
      <a:spcBef>
        <a:spcPct val="30000"/>
      </a:spcBef>
      <a:spcAft>
        <a:spcPct val="0"/>
      </a:spcAft>
      <a:defRPr sz="1200" kern="1200">
        <a:solidFill>
          <a:schemeClr val="tx1"/>
        </a:solidFill>
        <a:latin typeface="+mn-lt"/>
        <a:ea typeface="+mn-ea"/>
        <a:cs typeface="+mn-cs"/>
      </a:defRPr>
    </a:lvl5pPr>
    <a:lvl6pPr marL="2285922" algn="l" defTabSz="914368" rtl="0" eaLnBrk="1" latinLnBrk="0" hangingPunct="1">
      <a:defRPr sz="1200" kern="1200">
        <a:solidFill>
          <a:schemeClr val="tx1"/>
        </a:solidFill>
        <a:latin typeface="+mn-lt"/>
        <a:ea typeface="+mn-ea"/>
        <a:cs typeface="+mn-cs"/>
      </a:defRPr>
    </a:lvl6pPr>
    <a:lvl7pPr marL="2743106" algn="l" defTabSz="914368" rtl="0" eaLnBrk="1" latinLnBrk="0" hangingPunct="1">
      <a:defRPr sz="1200" kern="1200">
        <a:solidFill>
          <a:schemeClr val="tx1"/>
        </a:solidFill>
        <a:latin typeface="+mn-lt"/>
        <a:ea typeface="+mn-ea"/>
        <a:cs typeface="+mn-cs"/>
      </a:defRPr>
    </a:lvl7pPr>
    <a:lvl8pPr marL="3200290" algn="l" defTabSz="914368" rtl="0" eaLnBrk="1" latinLnBrk="0" hangingPunct="1">
      <a:defRPr sz="1200" kern="1200">
        <a:solidFill>
          <a:schemeClr val="tx1"/>
        </a:solidFill>
        <a:latin typeface="+mn-lt"/>
        <a:ea typeface="+mn-ea"/>
        <a:cs typeface="+mn-cs"/>
      </a:defRPr>
    </a:lvl8pPr>
    <a:lvl9pPr marL="3657475" algn="l" defTabSz="91436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B7DDD08-FB92-4644-8B65-4FC6B41D2F43}" type="slidenum">
              <a:rPr lang="en-US" smtClean="0"/>
              <a:pPr/>
              <a:t>4</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5424654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5</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470760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6</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3687221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B7DDD08-FB92-4644-8B65-4FC6B41D2F43}" type="slidenum">
              <a:rPr lang="en-US" smtClean="0"/>
              <a:pPr/>
              <a:t>7</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2792219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8</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7133273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9</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1556376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4" indent="0" algn="ctr">
              <a:buNone/>
              <a:defRPr/>
            </a:lvl2pPr>
            <a:lvl3pPr marL="914368" indent="0" algn="ctr">
              <a:buNone/>
              <a:defRPr/>
            </a:lvl3pPr>
            <a:lvl4pPr marL="1371553" indent="0" algn="ctr">
              <a:buNone/>
              <a:defRPr/>
            </a:lvl4pPr>
            <a:lvl5pPr marL="1828737" indent="0" algn="ctr">
              <a:buNone/>
              <a:defRPr/>
            </a:lvl5pPr>
            <a:lvl6pPr marL="2285922" indent="0" algn="ctr">
              <a:buNone/>
              <a:defRPr/>
            </a:lvl6pPr>
            <a:lvl7pPr marL="2743106" indent="0" algn="ctr">
              <a:buNone/>
              <a:defRPr/>
            </a:lvl7pPr>
            <a:lvl8pPr marL="3200290" indent="0" algn="ctr">
              <a:buNone/>
              <a:defRPr/>
            </a:lvl8pPr>
            <a:lvl9pPr marL="3657475"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07A24A-EE01-4FFF-B865-DEFEBA299D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CF8CDE-1D61-4434-A8D4-A12664F1F03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FAE680-E495-40E8-B03E-91F8AD5072AA}"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9"/>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9D1F987-C306-4481-BAE6-C66747CE070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102E0F-2943-4D8F-B5F0-CA55A7B3DB5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D93321-8854-45D3-87E5-FFBD7A5A479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184" indent="0">
              <a:buNone/>
              <a:defRPr sz="1800"/>
            </a:lvl2pPr>
            <a:lvl3pPr marL="914368" indent="0">
              <a:buNone/>
              <a:defRPr sz="1600"/>
            </a:lvl3pPr>
            <a:lvl4pPr marL="1371553" indent="0">
              <a:buNone/>
              <a:defRPr sz="1400"/>
            </a:lvl4pPr>
            <a:lvl5pPr marL="1828737" indent="0">
              <a:buNone/>
              <a:defRPr sz="1400"/>
            </a:lvl5pPr>
            <a:lvl6pPr marL="2285922" indent="0">
              <a:buNone/>
              <a:defRPr sz="1400"/>
            </a:lvl6pPr>
            <a:lvl7pPr marL="2743106" indent="0">
              <a:buNone/>
              <a:defRPr sz="1400"/>
            </a:lvl7pPr>
            <a:lvl8pPr marL="3200290" indent="0">
              <a:buNone/>
              <a:defRPr sz="1400"/>
            </a:lvl8pPr>
            <a:lvl9pPr marL="3657475"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775097-BB54-4FF8-8DDF-31830133C08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E3CAA6-6DF7-41A0-AD45-4D44881C190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E7D18A5-6C48-4D58-9486-2D323D8681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F1F614-9A60-41F9-9E0D-1A2BD4A8218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E144401-F39B-429E-B9F0-91683569935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2658A6-2895-4F8E-9569-2718370C716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4" indent="0">
              <a:buNone/>
              <a:defRPr sz="2800"/>
            </a:lvl2pPr>
            <a:lvl3pPr marL="914368" indent="0">
              <a:buNone/>
              <a:defRPr sz="2400"/>
            </a:lvl3pPr>
            <a:lvl4pPr marL="1371553" indent="0">
              <a:buNone/>
              <a:defRPr sz="2000"/>
            </a:lvl4pPr>
            <a:lvl5pPr marL="1828737" indent="0">
              <a:buNone/>
              <a:defRPr sz="2000"/>
            </a:lvl5pPr>
            <a:lvl6pPr marL="2285922" indent="0">
              <a:buNone/>
              <a:defRPr sz="2000"/>
            </a:lvl6pPr>
            <a:lvl7pPr marL="2743106" indent="0">
              <a:buNone/>
              <a:defRPr sz="2000"/>
            </a:lvl7pPr>
            <a:lvl8pPr marL="3200290" indent="0">
              <a:buNone/>
              <a:defRPr sz="2000"/>
            </a:lvl8pPr>
            <a:lvl9pPr marL="3657475"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6807C2-C407-4AEA-8611-0B86175B11C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36" tIns="45718" rIns="91436" bIns="4571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400"/>
            </a:lvl1pPr>
          </a:lstStyle>
          <a:p>
            <a:pPr>
              <a:defRPr/>
            </a:pPr>
            <a:fld id="{23E440FD-95CB-4EBB-A5FF-B0FADC389D6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4" algn="ctr" rtl="0" fontAlgn="base">
        <a:spcBef>
          <a:spcPct val="0"/>
        </a:spcBef>
        <a:spcAft>
          <a:spcPct val="0"/>
        </a:spcAft>
        <a:defRPr sz="4400">
          <a:solidFill>
            <a:schemeClr val="tx2"/>
          </a:solidFill>
          <a:latin typeface="Arial" charset="0"/>
        </a:defRPr>
      </a:lvl6pPr>
      <a:lvl7pPr marL="914368" algn="ctr" rtl="0" fontAlgn="base">
        <a:spcBef>
          <a:spcPct val="0"/>
        </a:spcBef>
        <a:spcAft>
          <a:spcPct val="0"/>
        </a:spcAft>
        <a:defRPr sz="4400">
          <a:solidFill>
            <a:schemeClr val="tx2"/>
          </a:solidFill>
          <a:latin typeface="Arial" charset="0"/>
        </a:defRPr>
      </a:lvl7pPr>
      <a:lvl8pPr marL="1371553" algn="ctr" rtl="0" fontAlgn="base">
        <a:spcBef>
          <a:spcPct val="0"/>
        </a:spcBef>
        <a:spcAft>
          <a:spcPct val="0"/>
        </a:spcAft>
        <a:defRPr sz="4400">
          <a:solidFill>
            <a:schemeClr val="tx2"/>
          </a:solidFill>
          <a:latin typeface="Arial" charset="0"/>
        </a:defRPr>
      </a:lvl8pPr>
      <a:lvl9pPr marL="182873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514" indent="-228592" algn="l" rtl="0" fontAlgn="base">
        <a:spcBef>
          <a:spcPct val="20000"/>
        </a:spcBef>
        <a:spcAft>
          <a:spcPct val="0"/>
        </a:spcAft>
        <a:buChar char="»"/>
        <a:defRPr sz="2000">
          <a:solidFill>
            <a:schemeClr val="tx1"/>
          </a:solidFill>
          <a:latin typeface="+mn-lt"/>
        </a:defRPr>
      </a:lvl6pPr>
      <a:lvl7pPr marL="2971698" indent="-228592" algn="l" rtl="0" fontAlgn="base">
        <a:spcBef>
          <a:spcPct val="20000"/>
        </a:spcBef>
        <a:spcAft>
          <a:spcPct val="0"/>
        </a:spcAft>
        <a:buChar char="»"/>
        <a:defRPr sz="2000">
          <a:solidFill>
            <a:schemeClr val="tx1"/>
          </a:solidFill>
          <a:latin typeface="+mn-lt"/>
        </a:defRPr>
      </a:lvl7pPr>
      <a:lvl8pPr marL="3428883" indent="-228592" algn="l" rtl="0" fontAlgn="base">
        <a:spcBef>
          <a:spcPct val="20000"/>
        </a:spcBef>
        <a:spcAft>
          <a:spcPct val="0"/>
        </a:spcAft>
        <a:buChar char="»"/>
        <a:defRPr sz="2000">
          <a:solidFill>
            <a:schemeClr val="tx1"/>
          </a:solidFill>
          <a:latin typeface="+mn-lt"/>
        </a:defRPr>
      </a:lvl8pPr>
      <a:lvl9pPr marL="3886067" indent="-228592"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68" rtl="0" eaLnBrk="1" latinLnBrk="0" hangingPunct="1">
        <a:defRPr sz="1800" kern="1200">
          <a:solidFill>
            <a:schemeClr val="tx1"/>
          </a:solidFill>
          <a:latin typeface="+mn-lt"/>
          <a:ea typeface="+mn-ea"/>
          <a:cs typeface="+mn-cs"/>
        </a:defRPr>
      </a:lvl1pPr>
      <a:lvl2pPr marL="457184" algn="l" defTabSz="914368" rtl="0" eaLnBrk="1" latinLnBrk="0" hangingPunct="1">
        <a:defRPr sz="1800" kern="1200">
          <a:solidFill>
            <a:schemeClr val="tx1"/>
          </a:solidFill>
          <a:latin typeface="+mn-lt"/>
          <a:ea typeface="+mn-ea"/>
          <a:cs typeface="+mn-cs"/>
        </a:defRPr>
      </a:lvl2pPr>
      <a:lvl3pPr marL="914368" algn="l" defTabSz="914368" rtl="0" eaLnBrk="1" latinLnBrk="0" hangingPunct="1">
        <a:defRPr sz="1800" kern="1200">
          <a:solidFill>
            <a:schemeClr val="tx1"/>
          </a:solidFill>
          <a:latin typeface="+mn-lt"/>
          <a:ea typeface="+mn-ea"/>
          <a:cs typeface="+mn-cs"/>
        </a:defRPr>
      </a:lvl3pPr>
      <a:lvl4pPr marL="1371553" algn="l" defTabSz="914368" rtl="0" eaLnBrk="1" latinLnBrk="0" hangingPunct="1">
        <a:defRPr sz="1800" kern="1200">
          <a:solidFill>
            <a:schemeClr val="tx1"/>
          </a:solidFill>
          <a:latin typeface="+mn-lt"/>
          <a:ea typeface="+mn-ea"/>
          <a:cs typeface="+mn-cs"/>
        </a:defRPr>
      </a:lvl4pPr>
      <a:lvl5pPr marL="1828737" algn="l" defTabSz="914368" rtl="0" eaLnBrk="1" latinLnBrk="0" hangingPunct="1">
        <a:defRPr sz="1800" kern="1200">
          <a:solidFill>
            <a:schemeClr val="tx1"/>
          </a:solidFill>
          <a:latin typeface="+mn-lt"/>
          <a:ea typeface="+mn-ea"/>
          <a:cs typeface="+mn-cs"/>
        </a:defRPr>
      </a:lvl5pPr>
      <a:lvl6pPr marL="2285922" algn="l" defTabSz="914368" rtl="0" eaLnBrk="1" latinLnBrk="0" hangingPunct="1">
        <a:defRPr sz="1800" kern="1200">
          <a:solidFill>
            <a:schemeClr val="tx1"/>
          </a:solidFill>
          <a:latin typeface="+mn-lt"/>
          <a:ea typeface="+mn-ea"/>
          <a:cs typeface="+mn-cs"/>
        </a:defRPr>
      </a:lvl6pPr>
      <a:lvl7pPr marL="2743106" algn="l" defTabSz="914368" rtl="0" eaLnBrk="1" latinLnBrk="0" hangingPunct="1">
        <a:defRPr sz="1800" kern="1200">
          <a:solidFill>
            <a:schemeClr val="tx1"/>
          </a:solidFill>
          <a:latin typeface="+mn-lt"/>
          <a:ea typeface="+mn-ea"/>
          <a:cs typeface="+mn-cs"/>
        </a:defRPr>
      </a:lvl7pPr>
      <a:lvl8pPr marL="3200290" algn="l" defTabSz="914368" rtl="0" eaLnBrk="1" latinLnBrk="0" hangingPunct="1">
        <a:defRPr sz="1800" kern="1200">
          <a:solidFill>
            <a:schemeClr val="tx1"/>
          </a:solidFill>
          <a:latin typeface="+mn-lt"/>
          <a:ea typeface="+mn-ea"/>
          <a:cs typeface="+mn-cs"/>
        </a:defRPr>
      </a:lvl8pPr>
      <a:lvl9pPr marL="3657475" algn="l" defTabSz="91436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G:\23blaw421\myIMG_12.gif"/>
          <p:cNvPicPr>
            <a:picLocks noChangeAspect="1" noChangeArrowheads="1" noCrop="1"/>
          </p:cNvPicPr>
          <p:nvPr/>
        </p:nvPicPr>
        <p:blipFill>
          <a:blip r:embed="rId2" cstate="print"/>
          <a:srcRect/>
          <a:stretch>
            <a:fillRect/>
          </a:stretch>
        </p:blipFill>
        <p:spPr bwMode="auto">
          <a:xfrm>
            <a:off x="2867243" y="1828801"/>
            <a:ext cx="3135095" cy="3136900"/>
          </a:xfrm>
          <a:prstGeom prst="rect">
            <a:avLst/>
          </a:prstGeom>
          <a:noFill/>
          <a:ln w="9525">
            <a:noFill/>
            <a:miter lim="800000"/>
            <a:headEnd/>
            <a:tailEnd/>
          </a:ln>
        </p:spPr>
      </p:pic>
      <p:sp>
        <p:nvSpPr>
          <p:cNvPr id="8" name="Rectangle 3"/>
          <p:cNvSpPr txBox="1">
            <a:spLocks noChangeArrowheads="1"/>
          </p:cNvSpPr>
          <p:nvPr/>
        </p:nvSpPr>
        <p:spPr>
          <a:xfrm>
            <a:off x="609600" y="5334000"/>
            <a:ext cx="7980363"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Eleven B:</a:t>
            </a:r>
          </a:p>
          <a:p>
            <a:pPr marL="342889" indent="-342889" algn="ctr">
              <a:spcBef>
                <a:spcPct val="20000"/>
              </a:spcBef>
              <a:defRPr/>
            </a:pPr>
            <a:r>
              <a:rPr lang="en-US" sz="3200" b="1" kern="0" dirty="0">
                <a:solidFill>
                  <a:srgbClr val="FFFF00"/>
                </a:solidFill>
                <a:latin typeface="+mn-lt"/>
              </a:rPr>
              <a:t>Torts – Negligence and Intentional Torts</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0" y="228600"/>
            <a:ext cx="3025146" cy="71475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381000" y="990600"/>
            <a:ext cx="8458200" cy="5486400"/>
          </a:xfrm>
          <a:prstGeom prst="rect">
            <a:avLst/>
          </a:prstGeom>
          <a:noFill/>
          <a:ln w="9525">
            <a:noFill/>
            <a:miter lim="800000"/>
            <a:headEnd/>
            <a:tailEnd/>
          </a:ln>
        </p:spPr>
        <p:txBody>
          <a:bodyPr lIns="91436" tIns="45718" rIns="91436" bIns="45718"/>
          <a:lstStyle/>
          <a:p>
            <a:pPr marL="341313" indent="-341313" algn="ctr">
              <a:spcBef>
                <a:spcPct val="20000"/>
              </a:spcBef>
            </a:pPr>
            <a:r>
              <a:rPr lang="en-US" sz="4400" b="1" i="1" dirty="0">
                <a:solidFill>
                  <a:srgbClr val="C00000"/>
                </a:solidFill>
              </a:rPr>
              <a:t>End of Class Eleven B</a:t>
            </a:r>
            <a:endParaRPr lang="en-US" sz="4400" i="1" dirty="0">
              <a:solidFill>
                <a:srgbClr val="C00000"/>
              </a:solidFill>
            </a:endParaRPr>
          </a:p>
          <a:p>
            <a:pPr marL="341313" indent="-341313">
              <a:spcBef>
                <a:spcPct val="20000"/>
              </a:spcBef>
              <a:buFontTx/>
              <a:buChar char="•"/>
            </a:pPr>
            <a:endParaRPr lang="en-US" sz="1000" b="1" dirty="0">
              <a:solidFill>
                <a:srgbClr val="002060"/>
              </a:solidFill>
            </a:endParaRPr>
          </a:p>
          <a:p>
            <a:pPr marL="341313" indent="-341313">
              <a:spcBef>
                <a:spcPct val="2000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1313" indent="-341313">
              <a:spcBef>
                <a:spcPct val="20000"/>
              </a:spcBef>
            </a:pPr>
            <a:endParaRPr lang="en-US" sz="2400" dirty="0">
              <a:solidFill>
                <a:srgbClr val="0033CC"/>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759125" y="1522566"/>
            <a:ext cx="7763773" cy="4118563"/>
          </a:xfrm>
          <a:prstGeom prst="rect">
            <a:avLst/>
          </a:prstGeom>
          <a:solidFill>
            <a:schemeClr val="accent3"/>
          </a:solidFill>
        </p:spPr>
        <p:txBody>
          <a:bodyPr wrap="square">
            <a:spAutoFit/>
          </a:bodyPr>
          <a:lstStyle/>
          <a:p>
            <a:pPr>
              <a:lnSpc>
                <a:spcPct val="80000"/>
              </a:lnSpc>
              <a:defRPr/>
            </a:pPr>
            <a:r>
              <a:rPr lang="en-US" sz="3200" b="1" dirty="0"/>
              <a:t>Last Time We Spoke About:</a:t>
            </a:r>
          </a:p>
          <a:p>
            <a:pPr>
              <a:lnSpc>
                <a:spcPct val="90000"/>
              </a:lnSpc>
              <a:defRPr/>
            </a:pPr>
            <a:endParaRPr lang="en-US" sz="600" b="1" dirty="0"/>
          </a:p>
          <a:p>
            <a:pPr>
              <a:lnSpc>
                <a:spcPct val="90000"/>
              </a:lnSpc>
              <a:defRPr/>
            </a:pPr>
            <a:endParaRPr lang="en-US" sz="600" b="1" dirty="0"/>
          </a:p>
          <a:p>
            <a:pPr>
              <a:lnSpc>
                <a:spcPct val="110000"/>
              </a:lnSpc>
              <a:defRPr/>
            </a:pPr>
            <a:r>
              <a:rPr lang="en-US" sz="3200" b="1" dirty="0">
                <a:solidFill>
                  <a:srgbClr val="008000"/>
                </a:solidFill>
              </a:rPr>
              <a:t>The Criminal Law</a:t>
            </a:r>
          </a:p>
          <a:p>
            <a:pPr>
              <a:lnSpc>
                <a:spcPct val="110000"/>
              </a:lnSpc>
              <a:buFont typeface="Arial" pitchFamily="34" charset="0"/>
              <a:buChar char="•"/>
              <a:defRPr/>
            </a:pPr>
            <a:r>
              <a:rPr lang="en-US" sz="2800" b="1" dirty="0">
                <a:solidFill>
                  <a:srgbClr val="002060"/>
                </a:solidFill>
              </a:rPr>
              <a:t> Structure and Purpose of Criminal Law</a:t>
            </a:r>
          </a:p>
          <a:p>
            <a:pPr algn="just">
              <a:lnSpc>
                <a:spcPct val="110000"/>
              </a:lnSpc>
              <a:defRPr/>
            </a:pPr>
            <a:r>
              <a:rPr lang="en-US" sz="1600" b="1" i="1" dirty="0">
                <a:solidFill>
                  <a:srgbClr val="C00000"/>
                </a:solidFill>
              </a:rPr>
              <a:t>Part One: Definitions / Substantive - Procedural / Purpose / Crimes / Torts</a:t>
            </a:r>
          </a:p>
          <a:p>
            <a:pPr>
              <a:lnSpc>
                <a:spcPct val="110000"/>
              </a:lnSpc>
              <a:buFont typeface="Arial" pitchFamily="34" charset="0"/>
              <a:buChar char="•"/>
              <a:defRPr/>
            </a:pPr>
            <a:r>
              <a:rPr lang="en-US" sz="2800" b="1" dirty="0">
                <a:solidFill>
                  <a:srgbClr val="002060"/>
                </a:solidFill>
              </a:rPr>
              <a:t> Theories of Criminal Punishment</a:t>
            </a:r>
          </a:p>
          <a:p>
            <a:pPr algn="just">
              <a:lnSpc>
                <a:spcPct val="110000"/>
              </a:lnSpc>
              <a:defRPr/>
            </a:pPr>
            <a:r>
              <a:rPr lang="en-US" sz="1600" b="1" i="1" dirty="0">
                <a:solidFill>
                  <a:srgbClr val="C00000"/>
                </a:solidFill>
              </a:rPr>
              <a:t>Part Two: Punishment Theories / Sentencing / Classification</a:t>
            </a:r>
          </a:p>
          <a:p>
            <a:pPr>
              <a:lnSpc>
                <a:spcPct val="110000"/>
              </a:lnSpc>
              <a:buFont typeface="Arial" pitchFamily="34" charset="0"/>
              <a:buChar char="•"/>
              <a:defRPr/>
            </a:pPr>
            <a:r>
              <a:rPr lang="en-US" sz="2800" b="1" dirty="0">
                <a:solidFill>
                  <a:srgbClr val="002060"/>
                </a:solidFill>
              </a:rPr>
              <a:t> Common Law Felonies</a:t>
            </a:r>
          </a:p>
          <a:p>
            <a:pPr>
              <a:lnSpc>
                <a:spcPct val="110000"/>
              </a:lnSpc>
              <a:defRPr/>
            </a:pPr>
            <a:r>
              <a:rPr lang="en-US" sz="1600" b="1" i="1" dirty="0">
                <a:solidFill>
                  <a:srgbClr val="C00000"/>
                </a:solidFill>
              </a:rPr>
              <a:t> Part Three: Common Law Felonies / Current Day Criminal Statutes</a:t>
            </a:r>
          </a:p>
          <a:p>
            <a:pPr>
              <a:lnSpc>
                <a:spcPct val="110000"/>
              </a:lnSpc>
              <a:buFont typeface="Arial" pitchFamily="34" charset="0"/>
              <a:buChar char="•"/>
              <a:defRPr/>
            </a:pPr>
            <a:r>
              <a:rPr lang="en-US" sz="2600" b="1" dirty="0">
                <a:solidFill>
                  <a:srgbClr val="002060"/>
                </a:solidFill>
              </a:rPr>
              <a:t> Class Case – Regina v. Dudley and Stephens</a:t>
            </a:r>
          </a:p>
          <a:p>
            <a:pPr algn="ctr">
              <a:lnSpc>
                <a:spcPct val="110000"/>
              </a:lnSpc>
              <a:defRPr/>
            </a:pPr>
            <a:r>
              <a:rPr lang="en-US" sz="1600" b="1" i="1" dirty="0">
                <a:solidFill>
                  <a:srgbClr val="C00000"/>
                </a:solidFill>
              </a:rPr>
              <a:t>     Necessity and </a:t>
            </a:r>
            <a:r>
              <a:rPr lang="en-US" sz="1600" b="1" i="1" dirty="0" err="1">
                <a:solidFill>
                  <a:srgbClr val="C00000"/>
                </a:solidFill>
              </a:rPr>
              <a:t>Mens</a:t>
            </a:r>
            <a:r>
              <a:rPr lang="en-US" sz="1600" b="1" i="1" dirty="0">
                <a:solidFill>
                  <a:srgbClr val="C00000"/>
                </a:solidFill>
              </a:rPr>
              <a:t> Rea</a:t>
            </a:r>
            <a:endParaRPr lang="en-US" b="1" i="1" dirty="0">
              <a:solidFill>
                <a:srgbClr val="C00000"/>
              </a:solidFill>
            </a:endParaRPr>
          </a:p>
        </p:txBody>
      </p:sp>
    </p:spTree>
    <p:extLst>
      <p:ext uri="{BB962C8B-B14F-4D97-AF65-F5344CB8AC3E}">
        <p14:creationId xmlns:p14="http://schemas.microsoft.com/office/powerpoint/2010/main" val="725411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762719" y="1447800"/>
            <a:ext cx="7694762" cy="4766690"/>
          </a:xfrm>
          <a:prstGeom prst="rect">
            <a:avLst/>
          </a:prstGeom>
          <a:solidFill>
            <a:schemeClr val="accent3"/>
          </a:solidFill>
        </p:spPr>
        <p:txBody>
          <a:bodyPr wrap="square">
            <a:spAutoFit/>
          </a:bodyPr>
          <a:lstStyle/>
          <a:p>
            <a:pPr>
              <a:lnSpc>
                <a:spcPct val="110000"/>
              </a:lnSpc>
              <a:defRPr/>
            </a:pPr>
            <a:r>
              <a:rPr lang="en-US" sz="3600" b="1" dirty="0"/>
              <a:t>Tonight We Will Speak About:</a:t>
            </a:r>
          </a:p>
          <a:p>
            <a:pPr>
              <a:lnSpc>
                <a:spcPct val="110000"/>
              </a:lnSpc>
              <a:defRPr/>
            </a:pPr>
            <a:endParaRPr lang="en-US" sz="600" b="1" dirty="0"/>
          </a:p>
          <a:p>
            <a:pPr>
              <a:lnSpc>
                <a:spcPct val="110000"/>
              </a:lnSpc>
              <a:defRPr/>
            </a:pPr>
            <a:r>
              <a:rPr lang="en-US" sz="3200" b="1" dirty="0">
                <a:solidFill>
                  <a:srgbClr val="008000"/>
                </a:solidFill>
              </a:rPr>
              <a:t>The Law of Torts</a:t>
            </a:r>
          </a:p>
          <a:p>
            <a:pPr>
              <a:lnSpc>
                <a:spcPct val="110000"/>
              </a:lnSpc>
              <a:buFont typeface="Arial" pitchFamily="34" charset="0"/>
              <a:buChar char="•"/>
              <a:defRPr/>
            </a:pPr>
            <a:r>
              <a:rPr lang="en-US" sz="2800" b="1" dirty="0">
                <a:solidFill>
                  <a:srgbClr val="002060"/>
                </a:solidFill>
              </a:rPr>
              <a:t> General Principles</a:t>
            </a:r>
          </a:p>
          <a:p>
            <a:pPr algn="just">
              <a:lnSpc>
                <a:spcPct val="110000"/>
              </a:lnSpc>
              <a:defRPr/>
            </a:pPr>
            <a:r>
              <a:rPr lang="en-US" sz="1600" b="1" i="1" dirty="0">
                <a:solidFill>
                  <a:srgbClr val="C00000"/>
                </a:solidFill>
              </a:rPr>
              <a:t>Part One: Definitions / Torts vs. Crimes / Types of Torts</a:t>
            </a:r>
          </a:p>
          <a:p>
            <a:pPr>
              <a:lnSpc>
                <a:spcPct val="110000"/>
              </a:lnSpc>
              <a:buFont typeface="Arial" pitchFamily="34" charset="0"/>
              <a:buChar char="•"/>
              <a:defRPr/>
            </a:pPr>
            <a:endParaRPr lang="en-US" sz="600" b="1" dirty="0">
              <a:solidFill>
                <a:srgbClr val="002060"/>
              </a:solidFill>
            </a:endParaRPr>
          </a:p>
          <a:p>
            <a:pPr>
              <a:lnSpc>
                <a:spcPct val="110000"/>
              </a:lnSpc>
              <a:buFont typeface="Arial" pitchFamily="34" charset="0"/>
              <a:buChar char="•"/>
              <a:defRPr/>
            </a:pPr>
            <a:r>
              <a:rPr lang="en-US" sz="2800" b="1" dirty="0">
                <a:solidFill>
                  <a:srgbClr val="002060"/>
                </a:solidFill>
              </a:rPr>
              <a:t> Negligence and Intentional Torts</a:t>
            </a:r>
          </a:p>
          <a:p>
            <a:pPr algn="just">
              <a:lnSpc>
                <a:spcPct val="110000"/>
              </a:lnSpc>
              <a:defRPr/>
            </a:pPr>
            <a:r>
              <a:rPr lang="en-US" b="1" i="1" dirty="0">
                <a:solidFill>
                  <a:srgbClr val="C00000"/>
                </a:solidFill>
              </a:rPr>
              <a:t>  </a:t>
            </a:r>
            <a:r>
              <a:rPr lang="en-US" sz="1700" b="1" i="1" dirty="0">
                <a:solidFill>
                  <a:srgbClr val="C00000"/>
                </a:solidFill>
              </a:rPr>
              <a:t>Part</a:t>
            </a:r>
            <a:r>
              <a:rPr lang="en-US" sz="1000" b="1" i="1" dirty="0">
                <a:solidFill>
                  <a:srgbClr val="C00000"/>
                </a:solidFill>
              </a:rPr>
              <a:t> </a:t>
            </a:r>
            <a:r>
              <a:rPr lang="en-US" sz="1700" b="1" i="1" dirty="0">
                <a:solidFill>
                  <a:srgbClr val="C00000"/>
                </a:solidFill>
              </a:rPr>
              <a:t>Two:</a:t>
            </a:r>
            <a:r>
              <a:rPr lang="en-US" sz="1000" b="1" i="1" dirty="0">
                <a:solidFill>
                  <a:srgbClr val="C00000"/>
                </a:solidFill>
              </a:rPr>
              <a:t> </a:t>
            </a:r>
            <a:r>
              <a:rPr lang="en-US" sz="1600" b="1" i="1" dirty="0">
                <a:solidFill>
                  <a:srgbClr val="C00000"/>
                </a:solidFill>
              </a:rPr>
              <a:t>Definitions / Intentional Torts / Unintentional Torts – Negligence</a:t>
            </a:r>
          </a:p>
          <a:p>
            <a:pPr>
              <a:lnSpc>
                <a:spcPct val="110000"/>
              </a:lnSpc>
              <a:defRPr/>
            </a:pPr>
            <a:endParaRPr lang="en-US" sz="600" b="1" i="1" dirty="0">
              <a:solidFill>
                <a:srgbClr val="C00000"/>
              </a:solidFill>
            </a:endParaRPr>
          </a:p>
          <a:p>
            <a:pPr>
              <a:lnSpc>
                <a:spcPct val="110000"/>
              </a:lnSpc>
              <a:buFont typeface="Arial" pitchFamily="34" charset="0"/>
              <a:buChar char="•"/>
              <a:defRPr/>
            </a:pPr>
            <a:r>
              <a:rPr lang="en-US" sz="2800" b="1" dirty="0">
                <a:solidFill>
                  <a:srgbClr val="002060"/>
                </a:solidFill>
              </a:rPr>
              <a:t> Liability and Foreseeability</a:t>
            </a:r>
          </a:p>
          <a:p>
            <a:pPr>
              <a:lnSpc>
                <a:spcPct val="110000"/>
              </a:lnSpc>
              <a:defRPr/>
            </a:pPr>
            <a:r>
              <a:rPr lang="en-US" b="1" i="1" dirty="0">
                <a:solidFill>
                  <a:srgbClr val="C00000"/>
                </a:solidFill>
              </a:rPr>
              <a:t> </a:t>
            </a:r>
            <a:r>
              <a:rPr lang="en-US" sz="1600" b="1" i="1" dirty="0">
                <a:solidFill>
                  <a:srgbClr val="C00000"/>
                </a:solidFill>
              </a:rPr>
              <a:t>Part Three: Definitions / Liability / Foreseeability </a:t>
            </a:r>
            <a:r>
              <a:rPr lang="en-US" sz="1600" b="1" i="1">
                <a:solidFill>
                  <a:srgbClr val="C00000"/>
                </a:solidFill>
              </a:rPr>
              <a:t>/ Strict Liability / Defenses</a:t>
            </a:r>
          </a:p>
          <a:p>
            <a:pPr defTabSz="685800">
              <a:lnSpc>
                <a:spcPct val="110000"/>
              </a:lnSpc>
              <a:defRPr/>
            </a:pPr>
            <a:endParaRPr lang="en-US" sz="600" b="1" i="1" dirty="0">
              <a:solidFill>
                <a:srgbClr val="C00000"/>
              </a:solidFill>
            </a:endParaRPr>
          </a:p>
          <a:p>
            <a:pPr>
              <a:lnSpc>
                <a:spcPct val="110000"/>
              </a:lnSpc>
              <a:buFont typeface="Arial" pitchFamily="34" charset="0"/>
              <a:buChar char="•"/>
              <a:defRPr/>
            </a:pPr>
            <a:r>
              <a:rPr lang="en-US" sz="2600" b="1" dirty="0">
                <a:solidFill>
                  <a:srgbClr val="002060"/>
                </a:solidFill>
              </a:rPr>
              <a:t> Class Case – MacPherson v. Buick Motor Co.</a:t>
            </a:r>
          </a:p>
          <a:p>
            <a:pPr algn="ctr">
              <a:lnSpc>
                <a:spcPct val="110000"/>
              </a:lnSpc>
              <a:defRPr/>
            </a:pPr>
            <a:r>
              <a:rPr lang="en-US" sz="1600" b="1" i="1" dirty="0">
                <a:solidFill>
                  <a:srgbClr val="C00000"/>
                </a:solidFill>
              </a:rPr>
              <a:t>     The Elements of Foreseeability</a:t>
            </a:r>
          </a:p>
        </p:txBody>
      </p:sp>
    </p:spTree>
    <p:extLst>
      <p:ext uri="{BB962C8B-B14F-4D97-AF65-F5344CB8AC3E}">
        <p14:creationId xmlns:p14="http://schemas.microsoft.com/office/powerpoint/2010/main" val="1460086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8"/>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342900" indent="-342900" algn="ctr">
              <a:spcBef>
                <a:spcPts val="0"/>
              </a:spcBef>
            </a:pPr>
            <a:endParaRPr lang="en-US" sz="4400" b="1" i="1" dirty="0">
              <a:solidFill>
                <a:srgbClr val="002060"/>
              </a:solidFill>
            </a:endParaRPr>
          </a:p>
          <a:p>
            <a:pPr marL="342900" indent="-342900" algn="ctr">
              <a:lnSpc>
                <a:spcPct val="90000"/>
              </a:lnSpc>
              <a:spcBef>
                <a:spcPts val="0"/>
              </a:spcBef>
              <a:defRPr/>
            </a:pPr>
            <a:r>
              <a:rPr lang="en-US" sz="5400" b="1" dirty="0">
                <a:solidFill>
                  <a:srgbClr val="0033CC"/>
                </a:solidFill>
              </a:rPr>
              <a:t>Torts</a:t>
            </a:r>
          </a:p>
          <a:p>
            <a:pPr marL="342900" indent="-342900" algn="ctr">
              <a:lnSpc>
                <a:spcPct val="90000"/>
              </a:lnSpc>
              <a:spcBef>
                <a:spcPts val="0"/>
              </a:spcBef>
              <a:defRPr/>
            </a:pPr>
            <a:r>
              <a:rPr lang="en-US" sz="4000" b="1" i="1" dirty="0">
                <a:solidFill>
                  <a:srgbClr val="006600"/>
                </a:solidFill>
              </a:rPr>
              <a:t>Negligence and Intentional Torts</a:t>
            </a:r>
          </a:p>
          <a:p>
            <a:pPr marL="342900" indent="-342900" algn="ctr">
              <a:lnSpc>
                <a:spcPct val="90000"/>
              </a:lnSpc>
              <a:spcBef>
                <a:spcPts val="0"/>
              </a:spcBef>
              <a:defRPr/>
            </a:pPr>
            <a:r>
              <a:rPr lang="en-US" sz="3200" b="1" i="1" dirty="0">
                <a:solidFill>
                  <a:srgbClr val="C00000"/>
                </a:solidFill>
              </a:rPr>
              <a:t>Definitions</a:t>
            </a:r>
          </a:p>
          <a:p>
            <a:pPr marL="342900" indent="-342900" algn="ctr">
              <a:lnSpc>
                <a:spcPct val="90000"/>
              </a:lnSpc>
              <a:spcBef>
                <a:spcPts val="0"/>
              </a:spcBef>
              <a:defRPr/>
            </a:pPr>
            <a:endParaRPr lang="en-US" sz="2800" b="1" i="1" dirty="0">
              <a:solidFill>
                <a:srgbClr val="006600"/>
              </a:solidFill>
            </a:endParaRPr>
          </a:p>
          <a:p>
            <a:pPr marL="342900" indent="-342900" algn="ctr">
              <a:spcBef>
                <a:spcPts val="0"/>
              </a:spcBef>
            </a:pPr>
            <a:r>
              <a:rPr lang="en-US" sz="4400" b="1" i="1" dirty="0">
                <a:solidFill>
                  <a:srgbClr val="C00000"/>
                </a:solidFill>
              </a:rPr>
              <a:t>  </a:t>
            </a:r>
          </a:p>
          <a:p>
            <a:pPr marL="342900" indent="-342900">
              <a:spcBef>
                <a:spcPts val="0"/>
              </a:spcBef>
            </a:pPr>
            <a:endParaRPr lang="en-US" sz="1000" b="1" i="1" dirty="0">
              <a:solidFill>
                <a:srgbClr val="002060"/>
              </a:solidFill>
            </a:endParaRPr>
          </a:p>
        </p:txBody>
      </p:sp>
    </p:spTree>
    <p:extLst>
      <p:ext uri="{BB962C8B-B14F-4D97-AF65-F5344CB8AC3E}">
        <p14:creationId xmlns:p14="http://schemas.microsoft.com/office/powerpoint/2010/main" val="2743951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382000" cy="5638800"/>
          </a:xfrm>
          <a:prstGeom prst="rect">
            <a:avLst/>
          </a:prstGeom>
          <a:noFill/>
          <a:ln w="9525">
            <a:noFill/>
            <a:miter lim="800000"/>
            <a:headEnd/>
            <a:tailEnd/>
          </a:ln>
        </p:spPr>
        <p:txBody>
          <a:bodyPr/>
          <a:lstStyle/>
          <a:p>
            <a:pPr marL="342900" indent="-342900" algn="ctr">
              <a:lnSpc>
                <a:spcPct val="95000"/>
              </a:lnSpc>
              <a:spcBef>
                <a:spcPts val="0"/>
              </a:spcBef>
              <a:defRPr/>
            </a:pPr>
            <a:r>
              <a:rPr lang="en-US" sz="3600" b="1" dirty="0">
                <a:solidFill>
                  <a:srgbClr val="0033CC"/>
                </a:solidFill>
              </a:rPr>
              <a:t>Torts</a:t>
            </a:r>
          </a:p>
          <a:p>
            <a:pPr marL="342900" indent="-342900" algn="ctr">
              <a:lnSpc>
                <a:spcPct val="95000"/>
              </a:lnSpc>
              <a:spcBef>
                <a:spcPts val="0"/>
              </a:spcBef>
              <a:defRPr/>
            </a:pPr>
            <a:r>
              <a:rPr lang="en-US" sz="2800" b="1" i="1" dirty="0">
                <a:solidFill>
                  <a:srgbClr val="006600"/>
                </a:solidFill>
              </a:rPr>
              <a:t>Negligence and Intentional Torts – Definitions</a:t>
            </a:r>
          </a:p>
          <a:p>
            <a:pPr marL="609600" indent="-609600">
              <a:lnSpc>
                <a:spcPct val="95000"/>
              </a:lnSpc>
              <a:spcBef>
                <a:spcPts val="0"/>
              </a:spcBef>
            </a:pPr>
            <a:endParaRPr lang="en-US" sz="500" b="1" dirty="0">
              <a:solidFill>
                <a:srgbClr val="CC0000"/>
              </a:solidFill>
              <a:latin typeface="Tahoma" panose="020B0604030504040204" pitchFamily="34" charset="0"/>
              <a:ea typeface="Tahoma" panose="020B0604030504040204" pitchFamily="34" charset="0"/>
              <a:cs typeface="Tahoma" panose="020B0604030504040204" pitchFamily="34" charset="0"/>
            </a:endParaRPr>
          </a:p>
          <a:p>
            <a:pPr marL="609600" indent="-609600">
              <a:lnSpc>
                <a:spcPct val="95000"/>
              </a:lnSpc>
              <a:spcBef>
                <a:spcPts val="0"/>
              </a:spcBef>
            </a:pPr>
            <a:r>
              <a:rPr lang="en-US" sz="2400" b="1" dirty="0">
                <a:solidFill>
                  <a:srgbClr val="CC0000"/>
                </a:solidFill>
                <a:latin typeface="Tahoma" panose="020B0604030504040204" pitchFamily="34" charset="0"/>
                <a:ea typeface="Tahoma" panose="020B0604030504040204" pitchFamily="34" charset="0"/>
                <a:cs typeface="Tahoma" panose="020B0604030504040204" pitchFamily="34" charset="0"/>
              </a:rPr>
              <a:t>Intentional Torts:</a:t>
            </a:r>
          </a:p>
          <a:p>
            <a:pPr marL="609600" indent="-609600" algn="just">
              <a:lnSpc>
                <a:spcPct val="95000"/>
              </a:lnSpc>
              <a:spcBef>
                <a:spcPts val="0"/>
              </a:spcBef>
            </a:pPr>
            <a:endParaRPr lang="en-US" sz="500" b="1"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marL="0" marR="0" algn="just">
              <a:lnSpc>
                <a:spcPct val="95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Intentional Tort Defined</a:t>
            </a:r>
            <a:r>
              <a:rPr lang="en-US" sz="1800"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a:t>
            </a:r>
            <a:r>
              <a:rPr lang="en-US" sz="1800"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 </a:t>
            </a:r>
            <a:r>
              <a:rPr lang="en-US" sz="1600" dirty="0">
                <a:effectLst/>
                <a:latin typeface="Tahoma" panose="020B0604030504040204" pitchFamily="34" charset="0"/>
                <a:ea typeface="Tahoma" panose="020B0604030504040204" pitchFamily="34" charset="0"/>
                <a:cs typeface="Tahoma" panose="020B0604030504040204" pitchFamily="34" charset="0"/>
              </a:rPr>
              <a:t>These are torts that are based on willful misconduct or intentional wrongs. </a:t>
            </a:r>
            <a:endParaRPr lang="en-US" sz="1600" b="1" i="1" dirty="0">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95000"/>
              </a:lnSpc>
              <a:spcBef>
                <a:spcPts val="0"/>
              </a:spcBef>
            </a:pPr>
            <a:endParaRPr lang="en-US" sz="500" b="1" i="1" dirty="0">
              <a:solidFill>
                <a:srgbClr val="006600"/>
              </a:solidFill>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95000"/>
              </a:lnSpc>
              <a:spcBef>
                <a:spcPts val="0"/>
              </a:spcBef>
            </a:pPr>
            <a:r>
              <a:rPr lang="en-US"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Black’s Law Dictionary:  </a:t>
            </a:r>
            <a:r>
              <a:rPr lang="en-US" sz="1600" dirty="0">
                <a:solidFill>
                  <a:schemeClr val="tx1">
                    <a:lumMod val="95000"/>
                    <a:lumOff val="5000"/>
                  </a:schemeClr>
                </a:solidFill>
                <a:effectLst/>
                <a:latin typeface="Tahoma" panose="020B0604030504040204" pitchFamily="34" charset="0"/>
                <a:ea typeface="Tahoma" panose="020B0604030504040204" pitchFamily="34" charset="0"/>
                <a:cs typeface="Tahoma" panose="020B0604030504040204" pitchFamily="34" charset="0"/>
              </a:rPr>
              <a:t>Defines the term “intentional tort” as a tort committed by someone acting with general or specific intent.</a:t>
            </a:r>
          </a:p>
          <a:p>
            <a:pPr marL="0" marR="0" algn="just">
              <a:lnSpc>
                <a:spcPct val="95000"/>
              </a:lnSpc>
              <a:spcBef>
                <a:spcPts val="0"/>
              </a:spcBef>
            </a:pPr>
            <a:endParaRPr lang="en-US" sz="500" b="1" i="1"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marL="0" marR="0" algn="just">
              <a:lnSpc>
                <a:spcPct val="95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Intent Defined:</a:t>
            </a:r>
            <a:r>
              <a:rPr lang="en-US" dirty="0">
                <a:solidFill>
                  <a:srgbClr val="0033CC"/>
                </a:solidFill>
                <a:latin typeface="Tahoma" panose="020B0604030504040204" pitchFamily="34" charset="0"/>
                <a:ea typeface="Tahoma" panose="020B0604030504040204" pitchFamily="34" charset="0"/>
                <a:cs typeface="Tahoma" panose="020B0604030504040204" pitchFamily="34" charset="0"/>
              </a:rPr>
              <a:t> </a:t>
            </a: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Black’s Law Dictionary defines “intent” as the state of mind accompanying an act, especially a forbidden act.</a:t>
            </a:r>
          </a:p>
          <a:p>
            <a:pPr marL="0" marR="0" algn="just">
              <a:lnSpc>
                <a:spcPct val="95000"/>
              </a:lnSpc>
              <a:spcBef>
                <a:spcPts val="0"/>
              </a:spcBef>
            </a:pPr>
            <a:endParaRPr lang="en-US" sz="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marL="0" marR="0" algn="just">
              <a:lnSpc>
                <a:spcPct val="95000"/>
              </a:lnSpc>
              <a:spcBef>
                <a:spcPts val="0"/>
              </a:spcBef>
            </a:pPr>
            <a:endParaRPr lang="en-US" sz="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marL="0" marR="0" algn="just">
              <a:lnSpc>
                <a:spcPct val="95000"/>
              </a:lnSpc>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General Intent:</a:t>
            </a: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 </a:t>
            </a:r>
            <a:r>
              <a:rPr lang="en-US" sz="1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Black’s defines “general intent” as the intent to perform an act even though the actor does not desire the consequences that result.</a:t>
            </a:r>
            <a:endParaRPr lang="en-US" sz="1500" b="1" i="1"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marL="0" marR="0" algn="just">
              <a:lnSpc>
                <a:spcPct val="95000"/>
              </a:lnSpc>
              <a:spcBef>
                <a:spcPts val="0"/>
              </a:spcBef>
            </a:pPr>
            <a:endParaRPr lang="en-US" sz="500" b="1" i="1" dirty="0">
              <a:solidFill>
                <a:srgbClr val="006600"/>
              </a:solidFill>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95000"/>
              </a:lnSpc>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Specific Intent:  </a:t>
            </a:r>
            <a:r>
              <a:rPr lang="en-US" sz="1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Black’s defines “specific intent” as the intent to accomplish the precise act that is the subject of the tortious conduct. </a:t>
            </a:r>
            <a:endParaRPr lang="en-US" sz="1500" dirty="0">
              <a:solidFill>
                <a:schemeClr val="tx1">
                  <a:lumMod val="95000"/>
                  <a:lumOff val="5000"/>
                </a:schemeClr>
              </a:solidFill>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95000"/>
              </a:lnSpc>
              <a:spcBef>
                <a:spcPts val="0"/>
              </a:spcBef>
            </a:pPr>
            <a:endParaRPr lang="en-US" sz="500" b="1" i="1" dirty="0">
              <a:solidFill>
                <a:srgbClr val="006600"/>
              </a:solidFill>
              <a:latin typeface="Tahoma" panose="020B0604030504040204" pitchFamily="34" charset="0"/>
              <a:ea typeface="Tahoma" panose="020B0604030504040204" pitchFamily="34" charset="0"/>
              <a:cs typeface="Tahoma" panose="020B0604030504040204" pitchFamily="34" charset="0"/>
            </a:endParaRPr>
          </a:p>
          <a:p>
            <a:pPr marL="0" marR="0" algn="just">
              <a:lnSpc>
                <a:spcPct val="95000"/>
              </a:lnSpc>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Meaning of</a:t>
            </a: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 Intent: </a:t>
            </a:r>
            <a:r>
              <a:rPr lang="en-US" sz="1500" dirty="0">
                <a:effectLst/>
                <a:latin typeface="Tahoma" panose="020B0604030504040204" pitchFamily="34" charset="0"/>
                <a:ea typeface="Tahoma" panose="020B0604030504040204" pitchFamily="34" charset="0"/>
                <a:cs typeface="Tahoma" panose="020B0604030504040204" pitchFamily="34" charset="0"/>
              </a:rPr>
              <a:t>A person is deemed to have acted intentionally, if he or she has a conscious desire, to perform the act that the law recognizes as tortious, or wrongful. </a:t>
            </a:r>
          </a:p>
          <a:p>
            <a:pPr marL="0" marR="0" algn="just">
              <a:lnSpc>
                <a:spcPct val="95000"/>
              </a:lnSpc>
              <a:spcBef>
                <a:spcPts val="0"/>
              </a:spcBef>
            </a:pPr>
            <a:endParaRPr lang="en-US" sz="500" dirty="0">
              <a:latin typeface="Tahoma" panose="020B0604030504040204" pitchFamily="34" charset="0"/>
              <a:ea typeface="Tahoma" panose="020B0604030504040204" pitchFamily="34" charset="0"/>
              <a:cs typeface="Tahoma" panose="020B0604030504040204" pitchFamily="34" charset="0"/>
            </a:endParaRPr>
          </a:p>
          <a:p>
            <a:pPr marL="0" marR="0" algn="just">
              <a:lnSpc>
                <a:spcPct val="95000"/>
              </a:lnSpc>
              <a:spcBef>
                <a:spcPts val="0"/>
              </a:spcBef>
            </a:pP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Scope of Intent: </a:t>
            </a:r>
            <a:r>
              <a:rPr lang="en-US" sz="1500" dirty="0">
                <a:effectLst/>
                <a:latin typeface="Tahoma" panose="020B0604030504040204" pitchFamily="34" charset="0"/>
                <a:ea typeface="Tahoma" panose="020B0604030504040204" pitchFamily="34" charset="0"/>
                <a:cs typeface="Tahoma" panose="020B0604030504040204" pitchFamily="34" charset="0"/>
              </a:rPr>
              <a:t>Under the definition of intent, a person who has no conscious desire to actually cause the consequences, but is still aware that the consequences are highly likely to follow from their actions, can also be found to have acted intentionally.</a:t>
            </a:r>
            <a:endParaRPr lang="en-US" sz="1300" dirty="0">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202522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762000"/>
            <a:ext cx="8382000" cy="5638800"/>
          </a:xfrm>
          <a:prstGeom prst="rect">
            <a:avLst/>
          </a:prstGeom>
          <a:noFill/>
          <a:ln w="9525">
            <a:noFill/>
            <a:miter lim="800000"/>
            <a:headEnd/>
            <a:tailEnd/>
          </a:ln>
        </p:spPr>
        <p:txBody>
          <a:bodyPr/>
          <a:lstStyle/>
          <a:p>
            <a:pPr marL="342900" indent="-342900" algn="ctr">
              <a:lnSpc>
                <a:spcPct val="90000"/>
              </a:lnSpc>
              <a:spcBef>
                <a:spcPts val="0"/>
              </a:spcBef>
              <a:defRPr/>
            </a:pPr>
            <a:r>
              <a:rPr lang="en-US" sz="3600" b="1" dirty="0">
                <a:solidFill>
                  <a:srgbClr val="0033CC"/>
                </a:solidFill>
              </a:rPr>
              <a:t>Torts</a:t>
            </a:r>
          </a:p>
          <a:p>
            <a:pPr marL="342900" indent="-342900" algn="ctr">
              <a:lnSpc>
                <a:spcPct val="95000"/>
              </a:lnSpc>
              <a:spcBef>
                <a:spcPts val="0"/>
              </a:spcBef>
              <a:defRPr/>
            </a:pPr>
            <a:r>
              <a:rPr lang="en-US" sz="2800" b="1" i="1" dirty="0">
                <a:solidFill>
                  <a:srgbClr val="006600"/>
                </a:solidFill>
              </a:rPr>
              <a:t>Negligence and Intentional Torts – Definitions</a:t>
            </a:r>
          </a:p>
          <a:p>
            <a:pPr marL="609600" indent="-609600">
              <a:lnSpc>
                <a:spcPct val="95000"/>
              </a:lnSpc>
              <a:spcBef>
                <a:spcPts val="0"/>
              </a:spcBef>
            </a:pPr>
            <a:endParaRPr lang="en-US" sz="500" b="1" dirty="0">
              <a:solidFill>
                <a:srgbClr val="CC0000"/>
              </a:solidFill>
              <a:latin typeface="Tahoma" panose="020B0604030504040204" pitchFamily="34" charset="0"/>
              <a:ea typeface="Tahoma" panose="020B0604030504040204" pitchFamily="34" charset="0"/>
              <a:cs typeface="Tahoma" panose="020B0604030504040204" pitchFamily="34" charset="0"/>
            </a:endParaRPr>
          </a:p>
          <a:p>
            <a:pPr marL="609600" indent="-609600">
              <a:lnSpc>
                <a:spcPct val="90000"/>
              </a:lnSpc>
              <a:spcBef>
                <a:spcPts val="0"/>
              </a:spcBef>
            </a:pPr>
            <a:r>
              <a:rPr lang="en-US" sz="2400" b="1" dirty="0">
                <a:solidFill>
                  <a:srgbClr val="CC0000"/>
                </a:solidFill>
                <a:latin typeface="Tahoma" panose="020B0604030504040204" pitchFamily="34" charset="0"/>
                <a:ea typeface="Tahoma" panose="020B0604030504040204" pitchFamily="34" charset="0"/>
                <a:cs typeface="Tahoma" panose="020B0604030504040204" pitchFamily="34" charset="0"/>
              </a:rPr>
              <a:t>Negligence:</a:t>
            </a:r>
          </a:p>
          <a:p>
            <a:pPr marL="609600" indent="-609600" algn="just">
              <a:lnSpc>
                <a:spcPct val="90000"/>
              </a:lnSpc>
              <a:spcBef>
                <a:spcPts val="0"/>
              </a:spcBef>
            </a:pPr>
            <a:endParaRPr lang="en-US" sz="500" b="1"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marL="0" marR="0" algn="just"/>
            <a:r>
              <a:rPr lang="en-US" sz="1800"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Defined: </a:t>
            </a:r>
            <a:r>
              <a:rPr lang="en-US" sz="1700" dirty="0">
                <a:effectLst/>
                <a:latin typeface="Tahoma" panose="020B0604030504040204" pitchFamily="34" charset="0"/>
                <a:ea typeface="Tahoma" panose="020B0604030504040204" pitchFamily="34" charset="0"/>
                <a:cs typeface="Tahoma" panose="020B0604030504040204" pitchFamily="34" charset="0"/>
              </a:rPr>
              <a:t>Negligence is the unintentional failure to take reasonable care, </a:t>
            </a:r>
            <a:r>
              <a:rPr lang="en-US" sz="1700" dirty="0">
                <a:latin typeface="Tahoma" panose="020B0604030504040204" pitchFamily="34" charset="0"/>
                <a:ea typeface="Tahoma" panose="020B0604030504040204" pitchFamily="34" charset="0"/>
                <a:cs typeface="Tahoma" panose="020B0604030504040204" pitchFamily="34" charset="0"/>
              </a:rPr>
              <a:t>based</a:t>
            </a:r>
            <a:r>
              <a:rPr lang="en-US" sz="1700" dirty="0">
                <a:effectLst/>
                <a:latin typeface="Tahoma" panose="020B0604030504040204" pitchFamily="34" charset="0"/>
                <a:ea typeface="Tahoma" panose="020B0604030504040204" pitchFamily="34" charset="0"/>
                <a:cs typeface="Tahoma" panose="020B0604030504040204" pitchFamily="34" charset="0"/>
              </a:rPr>
              <a:t> upon a duty to act in a way, that would protect others, from an unreasonable risk of harm.</a:t>
            </a:r>
          </a:p>
          <a:p>
            <a:pPr marL="0" marR="0" algn="just"/>
            <a:endParaRPr lang="en-US" sz="500" b="1" i="1"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marL="0" marR="0" algn="just"/>
            <a:r>
              <a:rPr lang="en-US"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Black’s Law Dictionary:  </a:t>
            </a:r>
            <a:r>
              <a:rPr lang="en-US" sz="1600" dirty="0">
                <a:solidFill>
                  <a:schemeClr val="tx1">
                    <a:lumMod val="95000"/>
                    <a:lumOff val="5000"/>
                  </a:schemeClr>
                </a:solidFill>
                <a:effectLst/>
                <a:latin typeface="Tahoma" panose="020B0604030504040204" pitchFamily="34" charset="0"/>
                <a:ea typeface="Tahoma" panose="020B0604030504040204" pitchFamily="34" charset="0"/>
                <a:cs typeface="Tahoma" panose="020B0604030504040204" pitchFamily="34" charset="0"/>
              </a:rPr>
              <a:t>Defines the term “tort” as a civil wrong,</a:t>
            </a:r>
            <a:r>
              <a:rPr lang="en-US" alt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 </a:t>
            </a:r>
            <a:r>
              <a:rPr lang="en-US" altLang="en-US" sz="1600" dirty="0">
                <a:latin typeface="Tahoma" panose="020B0604030504040204" pitchFamily="34" charset="0"/>
                <a:ea typeface="Tahoma" panose="020B0604030504040204" pitchFamily="34" charset="0"/>
                <a:cs typeface="Tahoma" panose="020B0604030504040204" pitchFamily="34" charset="0"/>
              </a:rPr>
              <a:t>other than a breach of contract, for which a remedy may be obtained, usually in the form of damages, most often resulting from a breach of duty that the law imposes on persons who stand in a particular relation to one another.”</a:t>
            </a:r>
          </a:p>
          <a:p>
            <a:pPr marL="0" marR="0" algn="just">
              <a:lnSpc>
                <a:spcPct val="95000"/>
              </a:lnSpc>
              <a:spcBef>
                <a:spcPts val="0"/>
              </a:spcBef>
            </a:pPr>
            <a:endParaRPr lang="en-US" sz="500" b="1" i="1"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marL="0" marR="0" algn="just">
              <a:lnSpc>
                <a:spcPct val="95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Negligence Defined:</a:t>
            </a:r>
            <a:r>
              <a:rPr lang="en-US" dirty="0">
                <a:solidFill>
                  <a:srgbClr val="0033CC"/>
                </a:solidFill>
                <a:latin typeface="Tahoma" panose="020B0604030504040204" pitchFamily="34" charset="0"/>
                <a:ea typeface="Tahoma" panose="020B0604030504040204" pitchFamily="34" charset="0"/>
                <a:cs typeface="Tahoma" panose="020B0604030504040204" pitchFamily="34" charset="0"/>
              </a:rPr>
              <a:t> </a:t>
            </a: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Black’s Law Dictionary defines “negligence” as the failure to exercise the standard of care that a reasonably prudent person would have exercised in a similar situation, and which falls below the legal standard to protect others against an unreasonable risk of harm. </a:t>
            </a:r>
          </a:p>
          <a:p>
            <a:pPr marL="0" marR="0" algn="just">
              <a:lnSpc>
                <a:spcPct val="95000"/>
              </a:lnSpc>
              <a:spcBef>
                <a:spcPts val="0"/>
              </a:spcBef>
            </a:pPr>
            <a:endParaRPr lang="en-US" sz="500" b="1" i="1"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marL="0" marR="0" algn="just">
              <a:lnSpc>
                <a:spcPct val="95000"/>
              </a:lnSpc>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Elements of Negligence:</a:t>
            </a:r>
            <a:r>
              <a:rPr lang="en-US" sz="1700" dirty="0">
                <a:effectLst/>
                <a:latin typeface="Tahoma" panose="020B0604030504040204" pitchFamily="34" charset="0"/>
                <a:ea typeface="Tahoma" panose="020B0604030504040204" pitchFamily="34" charset="0"/>
                <a:cs typeface="Tahoma" panose="020B0604030504040204" pitchFamily="34" charset="0"/>
              </a:rPr>
              <a:t>  </a:t>
            </a:r>
            <a:r>
              <a:rPr lang="en-US" sz="1500" dirty="0">
                <a:effectLst/>
                <a:latin typeface="Tahoma" panose="020B0604030504040204" pitchFamily="34" charset="0"/>
                <a:ea typeface="Tahoma" panose="020B0604030504040204" pitchFamily="34" charset="0"/>
                <a:cs typeface="Tahoma" panose="020B0604030504040204" pitchFamily="34" charset="0"/>
              </a:rPr>
              <a:t>The elements necessary for an action in negligence are:</a:t>
            </a:r>
          </a:p>
          <a:p>
            <a:pPr marL="0" marR="0" algn="just"/>
            <a:endParaRPr lang="en-US" sz="300" dirty="0">
              <a:latin typeface="Tahoma" panose="020B0604030504040204" pitchFamily="34" charset="0"/>
              <a:ea typeface="Tahoma" panose="020B0604030504040204" pitchFamily="34" charset="0"/>
              <a:cs typeface="Tahoma" panose="020B0604030504040204" pitchFamily="34" charset="0"/>
            </a:endParaRPr>
          </a:p>
          <a:p>
            <a:pPr marL="285750" marR="0" indent="-285750" algn="just">
              <a:lnSpc>
                <a:spcPct val="120000"/>
              </a:lnSpc>
              <a:spcBef>
                <a:spcPts val="0"/>
              </a:spcBef>
              <a:buFont typeface="Arial" panose="020B0604020202020204" pitchFamily="34" charset="0"/>
              <a:buChar char="•"/>
            </a:pPr>
            <a:r>
              <a:rPr lang="en-US" sz="1400" b="1" i="1" dirty="0">
                <a:solidFill>
                  <a:srgbClr val="663300"/>
                </a:solidFill>
                <a:effectLst/>
                <a:latin typeface="Tahoma" panose="020B0604030504040204" pitchFamily="34" charset="0"/>
                <a:ea typeface="Tahoma" panose="020B0604030504040204" pitchFamily="34" charset="0"/>
                <a:cs typeface="Tahoma" panose="020B0604030504040204" pitchFamily="34" charset="0"/>
              </a:rPr>
              <a:t>Duty</a:t>
            </a: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a:t>
            </a:r>
          </a:p>
          <a:p>
            <a:pPr marL="285750" marR="0" indent="-285750" algn="just">
              <a:lnSpc>
                <a:spcPct val="120000"/>
              </a:lnSpc>
              <a:spcBef>
                <a:spcPts val="0"/>
              </a:spcBef>
              <a:buFont typeface="Arial" panose="020B0604020202020204" pitchFamily="34" charset="0"/>
              <a:buChar char="•"/>
            </a:pP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Breach of Duty;</a:t>
            </a:r>
            <a:r>
              <a:rPr lang="en-US" sz="1400" dirty="0">
                <a:effectLst/>
                <a:latin typeface="Tahoma" panose="020B0604030504040204" pitchFamily="34" charset="0"/>
                <a:ea typeface="Tahoma" panose="020B0604030504040204" pitchFamily="34" charset="0"/>
                <a:cs typeface="Tahoma" panose="020B0604030504040204" pitchFamily="34" charset="0"/>
              </a:rPr>
              <a:t> </a:t>
            </a:r>
          </a:p>
          <a:p>
            <a:pPr marL="285750" marR="0" indent="-285750" algn="just">
              <a:lnSpc>
                <a:spcPct val="120000"/>
              </a:lnSpc>
              <a:spcBef>
                <a:spcPts val="0"/>
              </a:spcBef>
              <a:buFont typeface="Arial" panose="020B0604020202020204" pitchFamily="34" charset="0"/>
              <a:buChar char="•"/>
            </a:pP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Harm; </a:t>
            </a:r>
          </a:p>
          <a:p>
            <a:pPr marL="285750" marR="0" indent="-285750" algn="just">
              <a:lnSpc>
                <a:spcPct val="120000"/>
              </a:lnSpc>
              <a:spcBef>
                <a:spcPts val="0"/>
              </a:spcBef>
              <a:buFont typeface="Arial" panose="020B0604020202020204" pitchFamily="34" charset="0"/>
              <a:buChar char="•"/>
            </a:pP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C</a:t>
            </a:r>
            <a:r>
              <a:rPr lang="en-US" sz="1400" b="1" i="1" dirty="0">
                <a:solidFill>
                  <a:srgbClr val="663300"/>
                </a:solidFill>
                <a:effectLst/>
                <a:latin typeface="Tahoma" panose="020B0604030504040204" pitchFamily="34" charset="0"/>
                <a:ea typeface="Tahoma" panose="020B0604030504040204" pitchFamily="34" charset="0"/>
                <a:cs typeface="Tahoma" panose="020B0604030504040204" pitchFamily="34" charset="0"/>
              </a:rPr>
              <a:t>ausation; and </a:t>
            </a:r>
          </a:p>
          <a:p>
            <a:pPr marL="285750" marR="0" indent="-285750" algn="just">
              <a:lnSpc>
                <a:spcPct val="120000"/>
              </a:lnSpc>
              <a:spcBef>
                <a:spcPts val="0"/>
              </a:spcBef>
              <a:buFont typeface="Arial" panose="020B0604020202020204" pitchFamily="34" charset="0"/>
              <a:buChar char="•"/>
            </a:pPr>
            <a:r>
              <a:rPr lang="en-US" sz="1400" b="1" i="1" dirty="0" err="1">
                <a:solidFill>
                  <a:srgbClr val="663300"/>
                </a:solidFill>
                <a:latin typeface="Tahoma" panose="020B0604030504040204" pitchFamily="34" charset="0"/>
                <a:ea typeface="Tahoma" panose="020B0604030504040204" pitchFamily="34" charset="0"/>
                <a:cs typeface="Tahoma" panose="020B0604030504040204" pitchFamily="34" charset="0"/>
              </a:rPr>
              <a:t>Foreseeablity</a:t>
            </a:r>
            <a:r>
              <a:rPr lang="en-US" sz="1400" b="1" i="1" dirty="0">
                <a:solidFill>
                  <a:srgbClr val="663300"/>
                </a:solidFill>
                <a:latin typeface="Tahoma" panose="020B0604030504040204" pitchFamily="34" charset="0"/>
                <a:ea typeface="Tahoma" panose="020B0604030504040204" pitchFamily="34" charset="0"/>
                <a:cs typeface="Tahoma" panose="020B0604030504040204" pitchFamily="34" charset="0"/>
              </a:rPr>
              <a:t>.</a:t>
            </a:r>
            <a:endParaRPr lang="en-US" sz="1400" dirty="0">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112432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8"/>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342900" indent="-342900" algn="ctr">
              <a:spcBef>
                <a:spcPts val="0"/>
              </a:spcBef>
            </a:pPr>
            <a:endParaRPr lang="en-US" sz="4400" b="1" i="1" dirty="0">
              <a:solidFill>
                <a:srgbClr val="002060"/>
              </a:solidFill>
            </a:endParaRPr>
          </a:p>
          <a:p>
            <a:pPr marL="342900" indent="-342900" algn="ctr">
              <a:lnSpc>
                <a:spcPct val="90000"/>
              </a:lnSpc>
              <a:spcBef>
                <a:spcPts val="0"/>
              </a:spcBef>
              <a:defRPr/>
            </a:pPr>
            <a:r>
              <a:rPr lang="en-US" sz="5400" b="1" dirty="0">
                <a:solidFill>
                  <a:srgbClr val="0033CC"/>
                </a:solidFill>
              </a:rPr>
              <a:t>Torts</a:t>
            </a:r>
          </a:p>
          <a:p>
            <a:pPr marL="342900" indent="-342900" algn="ctr">
              <a:lnSpc>
                <a:spcPct val="90000"/>
              </a:lnSpc>
              <a:spcBef>
                <a:spcPts val="0"/>
              </a:spcBef>
              <a:defRPr/>
            </a:pPr>
            <a:r>
              <a:rPr lang="en-US" sz="4000" b="1" i="1" dirty="0">
                <a:solidFill>
                  <a:srgbClr val="006600"/>
                </a:solidFill>
              </a:rPr>
              <a:t>Negligence and Intentional Torts</a:t>
            </a:r>
          </a:p>
          <a:p>
            <a:pPr marL="342900" indent="-342900" algn="ctr">
              <a:lnSpc>
                <a:spcPct val="90000"/>
              </a:lnSpc>
              <a:spcBef>
                <a:spcPts val="0"/>
              </a:spcBef>
              <a:defRPr/>
            </a:pPr>
            <a:r>
              <a:rPr lang="en-US" sz="3200" b="1" i="1" dirty="0">
                <a:solidFill>
                  <a:srgbClr val="C00000"/>
                </a:solidFill>
              </a:rPr>
              <a:t>Types of Torts:</a:t>
            </a:r>
          </a:p>
          <a:p>
            <a:pPr marL="342900" indent="-342900" algn="ctr">
              <a:lnSpc>
                <a:spcPct val="90000"/>
              </a:lnSpc>
              <a:spcBef>
                <a:spcPts val="0"/>
              </a:spcBef>
              <a:defRPr/>
            </a:pPr>
            <a:endParaRPr lang="en-US" sz="2800" b="1" i="1" dirty="0">
              <a:solidFill>
                <a:srgbClr val="006600"/>
              </a:solidFill>
            </a:endParaRPr>
          </a:p>
          <a:p>
            <a:pPr marL="342900" indent="-342900" algn="ctr">
              <a:spcBef>
                <a:spcPts val="0"/>
              </a:spcBef>
            </a:pPr>
            <a:r>
              <a:rPr lang="en-US" sz="4400" b="1" i="1" dirty="0">
                <a:solidFill>
                  <a:srgbClr val="C00000"/>
                </a:solidFill>
              </a:rPr>
              <a:t>  </a:t>
            </a:r>
          </a:p>
          <a:p>
            <a:pPr marL="342900" indent="-342900">
              <a:spcBef>
                <a:spcPts val="0"/>
              </a:spcBef>
            </a:pPr>
            <a:endParaRPr lang="en-US" sz="1000" b="1" i="1" dirty="0">
              <a:solidFill>
                <a:srgbClr val="002060"/>
              </a:solidFill>
            </a:endParaRPr>
          </a:p>
        </p:txBody>
      </p:sp>
    </p:spTree>
    <p:extLst>
      <p:ext uri="{BB962C8B-B14F-4D97-AF65-F5344CB8AC3E}">
        <p14:creationId xmlns:p14="http://schemas.microsoft.com/office/powerpoint/2010/main" val="32012696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382000" cy="5638800"/>
          </a:xfrm>
          <a:prstGeom prst="rect">
            <a:avLst/>
          </a:prstGeom>
          <a:noFill/>
          <a:ln w="9525">
            <a:noFill/>
            <a:miter lim="800000"/>
            <a:headEnd/>
            <a:tailEnd/>
          </a:ln>
        </p:spPr>
        <p:txBody>
          <a:bodyPr/>
          <a:lstStyle/>
          <a:p>
            <a:pPr marL="342900" indent="-342900" algn="ctr">
              <a:lnSpc>
                <a:spcPct val="77000"/>
              </a:lnSpc>
              <a:spcBef>
                <a:spcPts val="0"/>
              </a:spcBef>
              <a:defRPr/>
            </a:pPr>
            <a:r>
              <a:rPr lang="en-US" sz="3600" b="1" dirty="0">
                <a:solidFill>
                  <a:srgbClr val="0033CC"/>
                </a:solidFill>
              </a:rPr>
              <a:t>Torts</a:t>
            </a:r>
          </a:p>
          <a:p>
            <a:pPr marL="342900" indent="-342900" algn="ctr">
              <a:lnSpc>
                <a:spcPct val="77000"/>
              </a:lnSpc>
              <a:spcBef>
                <a:spcPts val="0"/>
              </a:spcBef>
              <a:defRPr/>
            </a:pPr>
            <a:r>
              <a:rPr lang="en-US" sz="2800" b="1" i="1" dirty="0">
                <a:solidFill>
                  <a:srgbClr val="006600"/>
                </a:solidFill>
              </a:rPr>
              <a:t>Intentional Torts – Types of Torts</a:t>
            </a:r>
          </a:p>
          <a:p>
            <a:pPr marL="609600" indent="-609600">
              <a:lnSpc>
                <a:spcPct val="77000"/>
              </a:lnSpc>
              <a:spcBef>
                <a:spcPts val="0"/>
              </a:spcBef>
            </a:pPr>
            <a:endParaRPr lang="en-US" sz="500" b="1" dirty="0">
              <a:solidFill>
                <a:srgbClr val="CC0000"/>
              </a:solidFill>
              <a:latin typeface="Tahoma" panose="020B0604030504040204" pitchFamily="34" charset="0"/>
              <a:ea typeface="Tahoma" panose="020B0604030504040204" pitchFamily="34" charset="0"/>
              <a:cs typeface="Tahoma" panose="020B0604030504040204" pitchFamily="34" charset="0"/>
            </a:endParaRPr>
          </a:p>
          <a:p>
            <a:pPr marL="609600" indent="-609600">
              <a:lnSpc>
                <a:spcPct val="75000"/>
              </a:lnSpc>
              <a:spcBef>
                <a:spcPts val="0"/>
              </a:spcBef>
            </a:pPr>
            <a:r>
              <a:rPr lang="en-US" sz="2400" b="1" dirty="0">
                <a:solidFill>
                  <a:srgbClr val="CC0000"/>
                </a:solidFill>
                <a:latin typeface="Tahoma" panose="020B0604030504040204" pitchFamily="34" charset="0"/>
                <a:ea typeface="Tahoma" panose="020B0604030504040204" pitchFamily="34" charset="0"/>
                <a:cs typeface="Tahoma" panose="020B0604030504040204" pitchFamily="34" charset="0"/>
              </a:rPr>
              <a:t>Intentional Torts:</a:t>
            </a:r>
          </a:p>
          <a:p>
            <a:pPr marL="609600" indent="-609600" algn="just">
              <a:lnSpc>
                <a:spcPct val="75000"/>
              </a:lnSpc>
              <a:spcBef>
                <a:spcPts val="0"/>
              </a:spcBef>
            </a:pPr>
            <a:endParaRPr lang="en-US" sz="500" b="1"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marL="0" marR="0" algn="just">
              <a:lnSpc>
                <a:spcPct val="75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Types of Intentional Torts:</a:t>
            </a:r>
          </a:p>
          <a:p>
            <a:pPr marL="0" marR="0" algn="just">
              <a:lnSpc>
                <a:spcPct val="75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75000"/>
              </a:lnSpc>
              <a:spcBef>
                <a:spcPts val="0"/>
              </a:spcBef>
            </a:pP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Assault:</a:t>
            </a:r>
            <a:r>
              <a:rPr lang="en-US" sz="1800" dirty="0">
                <a:effectLst/>
                <a:latin typeface="Tahoma" panose="020B0604030504040204" pitchFamily="34" charset="0"/>
                <a:ea typeface="Tahoma" panose="020B0604030504040204" pitchFamily="34" charset="0"/>
                <a:cs typeface="Tahoma" panose="020B0604030504040204" pitchFamily="34" charset="0"/>
              </a:rPr>
              <a:t> </a:t>
            </a:r>
            <a:r>
              <a:rPr lang="en-US" sz="1500" dirty="0">
                <a:effectLst/>
                <a:latin typeface="Tahoma" panose="020B0604030504040204" pitchFamily="34" charset="0"/>
                <a:ea typeface="Tahoma" panose="020B0604030504040204" pitchFamily="34" charset="0"/>
                <a:cs typeface="Tahoma" panose="020B0604030504040204" pitchFamily="34" charset="0"/>
              </a:rPr>
              <a:t>This occurs when a person places another in </a:t>
            </a:r>
            <a:r>
              <a:rPr lang="en-US" sz="1500" b="1" dirty="0">
                <a:effectLst/>
                <a:latin typeface="Tahoma" panose="020B0604030504040204" pitchFamily="34" charset="0"/>
                <a:ea typeface="Tahoma" panose="020B0604030504040204" pitchFamily="34" charset="0"/>
                <a:cs typeface="Tahoma" panose="020B0604030504040204" pitchFamily="34" charset="0"/>
              </a:rPr>
              <a:t>reasonable apprehension</a:t>
            </a:r>
            <a:r>
              <a:rPr lang="en-US" sz="1500" dirty="0">
                <a:effectLst/>
                <a:latin typeface="Tahoma" panose="020B0604030504040204" pitchFamily="34" charset="0"/>
                <a:ea typeface="Tahoma" panose="020B0604030504040204" pitchFamily="34" charset="0"/>
                <a:cs typeface="Tahoma" panose="020B0604030504040204" pitchFamily="34" charset="0"/>
              </a:rPr>
              <a:t> of an intentional, imminent, unconsented, harmful, or offensive touching.</a:t>
            </a:r>
            <a:endParaRPr lang="en-US" sz="1500" dirty="0">
              <a:latin typeface="Tahoma" panose="020B0604030504040204" pitchFamily="34" charset="0"/>
              <a:ea typeface="Tahoma" panose="020B0604030504040204" pitchFamily="34" charset="0"/>
              <a:cs typeface="Tahoma" panose="020B0604030504040204" pitchFamily="34" charset="0"/>
            </a:endParaRPr>
          </a:p>
          <a:p>
            <a:pPr marL="0" marR="0" algn="just">
              <a:lnSpc>
                <a:spcPct val="75000"/>
              </a:lnSpc>
              <a:spcBef>
                <a:spcPts val="0"/>
              </a:spcBef>
            </a:pPr>
            <a:endParaRPr lang="en-US" sz="400" b="1" i="1" dirty="0">
              <a:solidFill>
                <a:srgbClr val="663300"/>
              </a:solidFill>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75000"/>
              </a:lnSpc>
              <a:spcBef>
                <a:spcPts val="0"/>
              </a:spcBef>
            </a:pP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Battery:</a:t>
            </a:r>
            <a:r>
              <a:rPr lang="en-US" sz="1600" dirty="0">
                <a:solidFill>
                  <a:srgbClr val="006600"/>
                </a:solidFill>
                <a:effectLst/>
                <a:latin typeface="Tahoma" panose="020B0604030504040204" pitchFamily="34" charset="0"/>
                <a:ea typeface="Tahoma" panose="020B0604030504040204" pitchFamily="34" charset="0"/>
                <a:cs typeface="Tahoma" panose="020B0604030504040204" pitchFamily="34" charset="0"/>
              </a:rPr>
              <a:t> </a:t>
            </a:r>
            <a:r>
              <a:rPr lang="en-US" sz="1500" dirty="0">
                <a:effectLst/>
                <a:latin typeface="Tahoma" panose="020B0604030504040204" pitchFamily="34" charset="0"/>
                <a:ea typeface="Tahoma" panose="020B0604030504040204" pitchFamily="34" charset="0"/>
                <a:cs typeface="Tahoma" panose="020B0604030504040204" pitchFamily="34" charset="0"/>
              </a:rPr>
              <a:t>This occurs when a person engages in an unpermitted, unprivileged, intentional contact with another’s person which is either harmful or offensive.</a:t>
            </a:r>
            <a:endParaRPr lang="en-US" sz="1500" dirty="0">
              <a:latin typeface="Tahoma" panose="020B0604030504040204" pitchFamily="34" charset="0"/>
              <a:ea typeface="Tahoma" panose="020B0604030504040204" pitchFamily="34" charset="0"/>
              <a:cs typeface="Tahoma" panose="020B0604030504040204" pitchFamily="34" charset="0"/>
            </a:endParaRPr>
          </a:p>
          <a:p>
            <a:pPr marL="0" marR="0" algn="just">
              <a:lnSpc>
                <a:spcPct val="75000"/>
              </a:lnSpc>
              <a:spcBef>
                <a:spcPts val="0"/>
              </a:spcBef>
            </a:pPr>
            <a:endParaRPr lang="en-US" sz="400" b="1" i="1" dirty="0">
              <a:solidFill>
                <a:srgbClr val="663300"/>
              </a:solidFill>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75000"/>
              </a:lnSpc>
              <a:spcBef>
                <a:spcPts val="0"/>
              </a:spcBef>
            </a:pPr>
            <a:r>
              <a:rPr lang="en-US" sz="15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Conversion: </a:t>
            </a:r>
            <a:r>
              <a:rPr lang="en-US" sz="1500" dirty="0">
                <a:solidFill>
                  <a:srgbClr val="006600"/>
                </a:solidFill>
                <a:effectLst/>
                <a:latin typeface="Tahoma" panose="020B0604030504040204" pitchFamily="34" charset="0"/>
                <a:ea typeface="Tahoma" panose="020B0604030504040204" pitchFamily="34" charset="0"/>
                <a:cs typeface="Tahoma" panose="020B0604030504040204" pitchFamily="34" charset="0"/>
              </a:rPr>
              <a:t> </a:t>
            </a:r>
            <a:r>
              <a:rPr lang="en-US" sz="1500" dirty="0">
                <a:effectLst/>
                <a:latin typeface="Tahoma" panose="020B0604030504040204" pitchFamily="34" charset="0"/>
                <a:ea typeface="Tahoma" panose="020B0604030504040204" pitchFamily="34" charset="0"/>
                <a:cs typeface="Tahoma" panose="020B0604030504040204" pitchFamily="34" charset="0"/>
              </a:rPr>
              <a:t>This occurs when a person deprives an owner of possession of their tangible personal property.</a:t>
            </a:r>
            <a:endParaRPr lang="en-US" sz="1500" dirty="0">
              <a:latin typeface="Tahoma" panose="020B0604030504040204" pitchFamily="34" charset="0"/>
              <a:ea typeface="Tahoma" panose="020B0604030504040204" pitchFamily="34" charset="0"/>
              <a:cs typeface="Tahoma" panose="020B0604030504040204" pitchFamily="34" charset="0"/>
            </a:endParaRPr>
          </a:p>
          <a:p>
            <a:pPr marL="0" marR="0">
              <a:lnSpc>
                <a:spcPct val="75000"/>
              </a:lnSpc>
              <a:spcBef>
                <a:spcPts val="0"/>
              </a:spcBef>
            </a:pPr>
            <a:endParaRPr lang="en-US" sz="400" b="1" i="1" dirty="0">
              <a:solidFill>
                <a:srgbClr val="663300"/>
              </a:solidFill>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75000"/>
              </a:lnSpc>
              <a:spcBef>
                <a:spcPts val="0"/>
              </a:spcBef>
            </a:pP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Trespass:  </a:t>
            </a:r>
            <a:r>
              <a:rPr lang="en-US" sz="1500" dirty="0">
                <a:effectLst/>
                <a:latin typeface="Tahoma" panose="020B0604030504040204" pitchFamily="34" charset="0"/>
                <a:ea typeface="Tahoma" panose="020B0604030504040204" pitchFamily="34" charset="0"/>
                <a:cs typeface="Tahoma" panose="020B0604030504040204" pitchFamily="34" charset="0"/>
              </a:rPr>
              <a:t>This occurs when someone makes an unauthorized, unprivileged entry on the land of another.</a:t>
            </a:r>
            <a:endParaRPr lang="en-US" sz="1500" dirty="0">
              <a:latin typeface="Tahoma" panose="020B0604030504040204" pitchFamily="34" charset="0"/>
              <a:ea typeface="Tahoma" panose="020B0604030504040204" pitchFamily="34" charset="0"/>
              <a:cs typeface="Tahoma" panose="020B0604030504040204" pitchFamily="34" charset="0"/>
            </a:endParaRPr>
          </a:p>
          <a:p>
            <a:pPr marL="0" marR="0">
              <a:lnSpc>
                <a:spcPct val="75000"/>
              </a:lnSpc>
              <a:spcBef>
                <a:spcPts val="0"/>
              </a:spcBef>
            </a:pPr>
            <a:endParaRPr lang="en-US" sz="400" b="1" i="1" dirty="0">
              <a:solidFill>
                <a:srgbClr val="663300"/>
              </a:solidFill>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75000"/>
              </a:lnSpc>
              <a:spcBef>
                <a:spcPts val="0"/>
              </a:spcBef>
            </a:pP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Malicious Prosecution:</a:t>
            </a:r>
            <a:r>
              <a:rPr lang="en-US" sz="1600"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 </a:t>
            </a:r>
            <a:r>
              <a:rPr lang="en-US" sz="1500" dirty="0">
                <a:effectLst/>
                <a:latin typeface="Tahoma" panose="020B0604030504040204" pitchFamily="34" charset="0"/>
                <a:ea typeface="Tahoma" panose="020B0604030504040204" pitchFamily="34" charset="0"/>
                <a:cs typeface="Tahoma" panose="020B0604030504040204" pitchFamily="34" charset="0"/>
              </a:rPr>
              <a:t>This occurs when a person files a groundless complaint against another person that results in the such targeted person’s criminal prosecution or civil complaint.</a:t>
            </a:r>
          </a:p>
          <a:p>
            <a:pPr marL="0" marR="0">
              <a:lnSpc>
                <a:spcPct val="75000"/>
              </a:lnSpc>
              <a:spcBef>
                <a:spcPts val="0"/>
              </a:spcBef>
            </a:pPr>
            <a:endParaRPr lang="en-US" sz="400" b="1" i="1" dirty="0">
              <a:solidFill>
                <a:srgbClr val="663300"/>
              </a:solidFill>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75000"/>
              </a:lnSpc>
              <a:spcBef>
                <a:spcPts val="0"/>
              </a:spcBef>
            </a:pP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False imprisonment:</a:t>
            </a:r>
            <a:r>
              <a:rPr lang="en-US" sz="1600" dirty="0">
                <a:solidFill>
                  <a:srgbClr val="006600"/>
                </a:solidFill>
                <a:effectLst/>
                <a:latin typeface="Tahoma" panose="020B0604030504040204" pitchFamily="34" charset="0"/>
                <a:ea typeface="Tahoma" panose="020B0604030504040204" pitchFamily="34" charset="0"/>
                <a:cs typeface="Tahoma" panose="020B0604030504040204" pitchFamily="34" charset="0"/>
              </a:rPr>
              <a:t> </a:t>
            </a:r>
            <a:r>
              <a:rPr lang="en-US" sz="1500" dirty="0">
                <a:effectLst/>
                <a:latin typeface="Tahoma" panose="020B0604030504040204" pitchFamily="34" charset="0"/>
                <a:ea typeface="Tahoma" panose="020B0604030504040204" pitchFamily="34" charset="0"/>
                <a:cs typeface="Tahoma" panose="020B0604030504040204" pitchFamily="34" charset="0"/>
              </a:rPr>
              <a:t>This occurs when a person deprives another of their freedom, by means of an intentional and unlawfully detainer against their will for an unreasonable period of time.</a:t>
            </a:r>
          </a:p>
          <a:p>
            <a:pPr marL="0" marR="0" algn="just">
              <a:lnSpc>
                <a:spcPct val="75000"/>
              </a:lnSpc>
              <a:spcBef>
                <a:spcPts val="0"/>
              </a:spcBef>
            </a:pPr>
            <a:r>
              <a:rPr lang="en-US" sz="500" dirty="0">
                <a:effectLst/>
                <a:latin typeface="Tahoma" panose="020B0604030504040204" pitchFamily="34" charset="0"/>
                <a:ea typeface="Tahoma" panose="020B0604030504040204" pitchFamily="34" charset="0"/>
                <a:cs typeface="Tahoma" panose="020B0604030504040204" pitchFamily="34" charset="0"/>
              </a:rPr>
              <a:t> </a:t>
            </a:r>
            <a:endParaRPr lang="en-US" sz="400" dirty="0">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75000"/>
              </a:lnSpc>
              <a:spcBef>
                <a:spcPts val="0"/>
              </a:spcBef>
            </a:pP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Defamation:</a:t>
            </a:r>
            <a:r>
              <a:rPr lang="en-US" sz="1600" dirty="0">
                <a:solidFill>
                  <a:srgbClr val="006600"/>
                </a:solidFill>
                <a:effectLst/>
                <a:latin typeface="Tahoma" panose="020B0604030504040204" pitchFamily="34" charset="0"/>
                <a:ea typeface="Tahoma" panose="020B0604030504040204" pitchFamily="34" charset="0"/>
                <a:cs typeface="Tahoma" panose="020B0604030504040204" pitchFamily="34" charset="0"/>
              </a:rPr>
              <a:t> </a:t>
            </a:r>
            <a:r>
              <a:rPr lang="en-US" sz="1500" dirty="0">
                <a:effectLst/>
                <a:latin typeface="Tahoma" panose="020B0604030504040204" pitchFamily="34" charset="0"/>
                <a:ea typeface="Tahoma" panose="020B0604030504040204" pitchFamily="34" charset="0"/>
                <a:cs typeface="Tahoma" panose="020B0604030504040204" pitchFamily="34" charset="0"/>
              </a:rPr>
              <a:t>This occurs hen a person intentionally makes a malicious, untrue statement about another person that injures that person’s character, fame or reputation.  Defamation by written word is known as </a:t>
            </a:r>
            <a:r>
              <a:rPr lang="en-US" sz="1500" b="1" dirty="0">
                <a:effectLst/>
                <a:latin typeface="Tahoma" panose="020B0604030504040204" pitchFamily="34" charset="0"/>
                <a:ea typeface="Tahoma" panose="020B0604030504040204" pitchFamily="34" charset="0"/>
                <a:cs typeface="Tahoma" panose="020B0604030504040204" pitchFamily="34" charset="0"/>
              </a:rPr>
              <a:t>Libel,</a:t>
            </a:r>
            <a:r>
              <a:rPr lang="en-US" sz="1500" dirty="0">
                <a:effectLst/>
                <a:latin typeface="Tahoma" panose="020B0604030504040204" pitchFamily="34" charset="0"/>
                <a:ea typeface="Tahoma" panose="020B0604030504040204" pitchFamily="34" charset="0"/>
                <a:cs typeface="Tahoma" panose="020B0604030504040204" pitchFamily="34" charset="0"/>
              </a:rPr>
              <a:t> while defamation by spoken word is known as </a:t>
            </a:r>
            <a:r>
              <a:rPr lang="en-US" sz="1500" b="1" dirty="0">
                <a:latin typeface="Tahoma" panose="020B0604030504040204" pitchFamily="34" charset="0"/>
                <a:ea typeface="Tahoma" panose="020B0604030504040204" pitchFamily="34" charset="0"/>
                <a:cs typeface="Tahoma" panose="020B0604030504040204" pitchFamily="34" charset="0"/>
              </a:rPr>
              <a:t>S</a:t>
            </a:r>
            <a:r>
              <a:rPr lang="en-US" sz="1500" b="1" dirty="0">
                <a:effectLst/>
                <a:latin typeface="Tahoma" panose="020B0604030504040204" pitchFamily="34" charset="0"/>
                <a:ea typeface="Tahoma" panose="020B0604030504040204" pitchFamily="34" charset="0"/>
                <a:cs typeface="Tahoma" panose="020B0604030504040204" pitchFamily="34" charset="0"/>
              </a:rPr>
              <a:t>lander.</a:t>
            </a:r>
          </a:p>
          <a:p>
            <a:pPr marL="0" marR="0" algn="just">
              <a:lnSpc>
                <a:spcPct val="75000"/>
              </a:lnSpc>
              <a:spcBef>
                <a:spcPts val="0"/>
              </a:spcBef>
            </a:pPr>
            <a:endParaRPr lang="en-US" sz="400" b="1" dirty="0">
              <a:latin typeface="Tahoma" panose="020B0604030504040204" pitchFamily="34" charset="0"/>
              <a:ea typeface="Tahoma" panose="020B0604030504040204" pitchFamily="34" charset="0"/>
              <a:cs typeface="Tahoma" panose="020B0604030504040204" pitchFamily="34" charset="0"/>
            </a:endParaRPr>
          </a:p>
          <a:p>
            <a:pPr marL="0" marR="0" algn="just">
              <a:lnSpc>
                <a:spcPct val="75000"/>
              </a:lnSpc>
              <a:spcBef>
                <a:spcPts val="0"/>
              </a:spcBef>
            </a:pP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Interference with </a:t>
            </a: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C</a:t>
            </a: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ontractual Relations: </a:t>
            </a:r>
            <a:r>
              <a:rPr lang="en-US" sz="1500" dirty="0">
                <a:effectLst/>
                <a:latin typeface="Tahoma" panose="020B0604030504040204" pitchFamily="34" charset="0"/>
                <a:ea typeface="Tahoma" panose="020B0604030504040204" pitchFamily="34" charset="0"/>
                <a:cs typeface="Tahoma" panose="020B0604030504040204" pitchFamily="34" charset="0"/>
              </a:rPr>
              <a:t>This occurs when a noncontracting party or third person wrongfully interferes with the contract relations between two or more contracting parties. </a:t>
            </a:r>
          </a:p>
          <a:p>
            <a:pPr marL="0" marR="0" algn="just">
              <a:lnSpc>
                <a:spcPct val="75000"/>
              </a:lnSpc>
              <a:spcBef>
                <a:spcPts val="0"/>
              </a:spcBef>
            </a:pPr>
            <a:endParaRPr lang="en-US" sz="400" dirty="0">
              <a:latin typeface="Tahoma" panose="020B0604030504040204" pitchFamily="34" charset="0"/>
              <a:ea typeface="Tahoma" panose="020B0604030504040204" pitchFamily="34" charset="0"/>
              <a:cs typeface="Tahoma" panose="020B0604030504040204" pitchFamily="34" charset="0"/>
            </a:endParaRPr>
          </a:p>
          <a:p>
            <a:pPr marL="0" marR="0" algn="just">
              <a:lnSpc>
                <a:spcPct val="75000"/>
              </a:lnSpc>
              <a:spcBef>
                <a:spcPts val="0"/>
              </a:spcBef>
            </a:pP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Intentional </a:t>
            </a: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I</a:t>
            </a: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nfliction of Emotional </a:t>
            </a: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D</a:t>
            </a: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istress:</a:t>
            </a:r>
            <a:r>
              <a:rPr lang="en-US" sz="1400" dirty="0">
                <a:effectLst/>
                <a:latin typeface="Tahoma" panose="020B0604030504040204" pitchFamily="34" charset="0"/>
                <a:ea typeface="Tahoma" panose="020B0604030504040204" pitchFamily="34" charset="0"/>
                <a:cs typeface="Tahoma" panose="020B0604030504040204" pitchFamily="34" charset="0"/>
              </a:rPr>
              <a:t>  </a:t>
            </a:r>
            <a:r>
              <a:rPr lang="en-US" sz="1500" dirty="0">
                <a:effectLst/>
                <a:latin typeface="Tahoma" panose="020B0604030504040204" pitchFamily="34" charset="0"/>
                <a:ea typeface="Tahoma" panose="020B0604030504040204" pitchFamily="34" charset="0"/>
                <a:cs typeface="Tahoma" panose="020B0604030504040204" pitchFamily="34" charset="0"/>
              </a:rPr>
              <a:t>This occurs when the conduct of the defendant is so serious or “outrageous” that it causes anguish in the plaintiff’s mind that results in physical manifestations.</a:t>
            </a:r>
          </a:p>
        </p:txBody>
      </p:sp>
    </p:spTree>
    <p:extLst>
      <p:ext uri="{BB962C8B-B14F-4D97-AF65-F5344CB8AC3E}">
        <p14:creationId xmlns:p14="http://schemas.microsoft.com/office/powerpoint/2010/main" val="4461296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382000" cy="5638800"/>
          </a:xfrm>
          <a:prstGeom prst="rect">
            <a:avLst/>
          </a:prstGeom>
          <a:noFill/>
          <a:ln w="9525">
            <a:noFill/>
            <a:miter lim="800000"/>
            <a:headEnd/>
            <a:tailEnd/>
          </a:ln>
        </p:spPr>
        <p:txBody>
          <a:bodyPr/>
          <a:lstStyle/>
          <a:p>
            <a:pPr marL="342900" indent="-342900" algn="ctr">
              <a:lnSpc>
                <a:spcPct val="80000"/>
              </a:lnSpc>
              <a:spcBef>
                <a:spcPts val="0"/>
              </a:spcBef>
              <a:defRPr/>
            </a:pPr>
            <a:r>
              <a:rPr lang="en-US" sz="3600" b="1" dirty="0">
                <a:solidFill>
                  <a:srgbClr val="0033CC"/>
                </a:solidFill>
              </a:rPr>
              <a:t>Torts</a:t>
            </a:r>
          </a:p>
          <a:p>
            <a:pPr marL="342900" indent="-342900" algn="ctr">
              <a:lnSpc>
                <a:spcPct val="80000"/>
              </a:lnSpc>
              <a:spcBef>
                <a:spcPts val="0"/>
              </a:spcBef>
              <a:defRPr/>
            </a:pPr>
            <a:r>
              <a:rPr lang="en-US" sz="2800" b="1" i="1" dirty="0">
                <a:solidFill>
                  <a:srgbClr val="006600"/>
                </a:solidFill>
              </a:rPr>
              <a:t>Torts of Negligence – Types of Torts</a:t>
            </a:r>
          </a:p>
          <a:p>
            <a:pPr marL="609600" indent="-609600">
              <a:lnSpc>
                <a:spcPct val="80000"/>
              </a:lnSpc>
              <a:spcBef>
                <a:spcPts val="0"/>
              </a:spcBef>
            </a:pPr>
            <a:endParaRPr lang="en-US" sz="500" b="1" dirty="0">
              <a:solidFill>
                <a:srgbClr val="CC0000"/>
              </a:solidFill>
              <a:latin typeface="Tahoma" panose="020B0604030504040204" pitchFamily="34" charset="0"/>
              <a:ea typeface="Tahoma" panose="020B0604030504040204" pitchFamily="34" charset="0"/>
              <a:cs typeface="Tahoma" panose="020B0604030504040204" pitchFamily="34" charset="0"/>
            </a:endParaRPr>
          </a:p>
          <a:p>
            <a:pPr marL="609600" indent="-609600">
              <a:lnSpc>
                <a:spcPct val="80000"/>
              </a:lnSpc>
              <a:spcBef>
                <a:spcPts val="0"/>
              </a:spcBef>
            </a:pPr>
            <a:r>
              <a:rPr lang="en-US" sz="2400" b="1" dirty="0">
                <a:solidFill>
                  <a:srgbClr val="CC0000"/>
                </a:solidFill>
                <a:latin typeface="Tahoma" panose="020B0604030504040204" pitchFamily="34" charset="0"/>
                <a:ea typeface="Tahoma" panose="020B0604030504040204" pitchFamily="34" charset="0"/>
                <a:cs typeface="Tahoma" panose="020B0604030504040204" pitchFamily="34" charset="0"/>
              </a:rPr>
              <a:t>Torts of Negligence:</a:t>
            </a:r>
          </a:p>
          <a:p>
            <a:pPr marL="609600" indent="-609600" algn="just">
              <a:lnSpc>
                <a:spcPct val="80000"/>
              </a:lnSpc>
              <a:spcBef>
                <a:spcPts val="0"/>
              </a:spcBef>
            </a:pPr>
            <a:endParaRPr lang="en-US" sz="500" b="1"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Elements of Negligence</a:t>
            </a:r>
            <a:r>
              <a:rPr lang="en-US" sz="1600" b="1" i="1" dirty="0">
                <a:solidFill>
                  <a:srgbClr val="0033CC"/>
                </a:solidFill>
                <a:latin typeface="Tahoma" panose="020B0604030504040204" pitchFamily="34" charset="0"/>
                <a:ea typeface="Tahoma" panose="020B0604030504040204" pitchFamily="34" charset="0"/>
                <a:cs typeface="Tahoma" panose="020B0604030504040204" pitchFamily="34" charset="0"/>
              </a:rPr>
              <a:t>:</a:t>
            </a:r>
            <a:r>
              <a:rPr lang="en-US" sz="1600" dirty="0">
                <a:solidFill>
                  <a:srgbClr val="0033CC"/>
                </a:solidFill>
                <a:effectLst/>
                <a:latin typeface="Tahoma" panose="020B0604030504040204" pitchFamily="34" charset="0"/>
                <a:ea typeface="Tahoma" panose="020B0604030504040204" pitchFamily="34" charset="0"/>
                <a:cs typeface="Tahoma" panose="020B0604030504040204" pitchFamily="34" charset="0"/>
              </a:rPr>
              <a:t>  </a:t>
            </a:r>
            <a:r>
              <a:rPr lang="en-US" sz="1600" dirty="0">
                <a:effectLst/>
                <a:latin typeface="Tahoma" panose="020B0604030504040204" pitchFamily="34" charset="0"/>
                <a:ea typeface="Tahoma" panose="020B0604030504040204" pitchFamily="34" charset="0"/>
                <a:cs typeface="Tahoma" panose="020B0604030504040204" pitchFamily="34" charset="0"/>
              </a:rPr>
              <a:t>The elements necessary for an action in negligence are:</a:t>
            </a:r>
          </a:p>
          <a:p>
            <a:pPr marL="0" marR="0" algn="just">
              <a:lnSpc>
                <a:spcPct val="80000"/>
              </a:lnSpc>
              <a:spcBef>
                <a:spcPts val="0"/>
              </a:spcBef>
            </a:pPr>
            <a:endParaRPr lang="en-US" sz="500" dirty="0">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pP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Duty: </a:t>
            </a:r>
            <a:r>
              <a:rPr lang="en-US" sz="1800" i="1" dirty="0">
                <a:solidFill>
                  <a:srgbClr val="663300"/>
                </a:solidFill>
                <a:latin typeface="Tahoma" panose="020B0604030504040204" pitchFamily="34" charset="0"/>
                <a:ea typeface="Tahoma" panose="020B0604030504040204" pitchFamily="34" charset="0"/>
                <a:cs typeface="Tahoma" panose="020B0604030504040204" pitchFamily="34" charset="0"/>
              </a:rPr>
              <a:t> </a:t>
            </a:r>
            <a:r>
              <a:rPr lang="en-US" sz="1500" dirty="0">
                <a:latin typeface="Tahoma" panose="020B0604030504040204" pitchFamily="34" charset="0"/>
                <a:ea typeface="Tahoma" panose="020B0604030504040204" pitchFamily="34" charset="0"/>
                <a:cs typeface="Tahoma" panose="020B0604030504040204" pitchFamily="34" charset="0"/>
              </a:rPr>
              <a:t>Negligence </a:t>
            </a:r>
            <a:r>
              <a:rPr lang="en-US" sz="1500" dirty="0">
                <a:effectLst/>
                <a:latin typeface="Tahoma" panose="020B0604030504040204" pitchFamily="34" charset="0"/>
                <a:ea typeface="Tahoma" panose="020B0604030504040204" pitchFamily="34" charset="0"/>
                <a:cs typeface="Tahoma" panose="020B0604030504040204" pitchFamily="34" charset="0"/>
              </a:rPr>
              <a:t>requires a duty or standard of care recognized by law;</a:t>
            </a:r>
          </a:p>
          <a:p>
            <a:pPr marL="0" marR="0" algn="just">
              <a:lnSpc>
                <a:spcPct val="80000"/>
              </a:lnSpc>
              <a:spcBef>
                <a:spcPts val="0"/>
              </a:spcBef>
            </a:pPr>
            <a:endParaRPr lang="en-US" sz="500" b="1" i="1" dirty="0">
              <a:solidFill>
                <a:srgbClr val="663300"/>
              </a:solidFill>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Breach of Duty:</a:t>
            </a:r>
            <a:r>
              <a:rPr lang="en-US" sz="1600" dirty="0">
                <a:solidFill>
                  <a:srgbClr val="006600"/>
                </a:solidFill>
                <a:effectLst/>
                <a:latin typeface="Tahoma" panose="020B0604030504040204" pitchFamily="34" charset="0"/>
                <a:ea typeface="Tahoma" panose="020B0604030504040204" pitchFamily="34" charset="0"/>
                <a:cs typeface="Tahoma" panose="020B0604030504040204" pitchFamily="34" charset="0"/>
              </a:rPr>
              <a:t> </a:t>
            </a:r>
            <a:r>
              <a:rPr lang="en-US" sz="1500" dirty="0">
                <a:effectLst/>
                <a:latin typeface="Tahoma" panose="020B0604030504040204" pitchFamily="34" charset="0"/>
                <a:ea typeface="Tahoma" panose="020B0604030504040204" pitchFamily="34" charset="0"/>
                <a:cs typeface="Tahoma" panose="020B0604030504040204" pitchFamily="34" charset="0"/>
              </a:rPr>
              <a:t>Negligence also requires a breach of duty from the failure to exercise reasonable care;</a:t>
            </a:r>
          </a:p>
          <a:p>
            <a:pPr marL="0" marR="0" algn="just">
              <a:lnSpc>
                <a:spcPct val="80000"/>
              </a:lnSpc>
              <a:spcBef>
                <a:spcPts val="0"/>
              </a:spcBef>
            </a:pPr>
            <a:endParaRPr lang="en-US" sz="500" b="1" i="1" dirty="0">
              <a:solidFill>
                <a:srgbClr val="663300"/>
              </a:solidFill>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Harm:</a:t>
            </a:r>
            <a:r>
              <a:rPr lang="en-US" sz="1600" dirty="0">
                <a:solidFill>
                  <a:srgbClr val="006600"/>
                </a:solidFill>
                <a:effectLst/>
                <a:latin typeface="Tahoma" panose="020B0604030504040204" pitchFamily="34" charset="0"/>
                <a:ea typeface="Tahoma" panose="020B0604030504040204" pitchFamily="34" charset="0"/>
                <a:cs typeface="Tahoma" panose="020B0604030504040204" pitchFamily="34" charset="0"/>
              </a:rPr>
              <a:t>  </a:t>
            </a:r>
            <a:r>
              <a:rPr lang="en-US" sz="1500" dirty="0">
                <a:effectLst/>
                <a:latin typeface="Tahoma" panose="020B0604030504040204" pitchFamily="34" charset="0"/>
                <a:ea typeface="Tahoma" panose="020B0604030504040204" pitchFamily="34" charset="0"/>
                <a:cs typeface="Tahoma" panose="020B0604030504040204" pitchFamily="34" charset="0"/>
              </a:rPr>
              <a:t>Negligence requires that a person must sustain provable harm from the breach of duty;</a:t>
            </a:r>
          </a:p>
          <a:p>
            <a:pPr marL="0" marR="0" algn="just">
              <a:lnSpc>
                <a:spcPct val="80000"/>
              </a:lnSpc>
              <a:spcBef>
                <a:spcPts val="0"/>
              </a:spcBef>
            </a:pPr>
            <a:endParaRPr lang="en-US" sz="500" b="1" i="1" dirty="0">
              <a:solidFill>
                <a:srgbClr val="663300"/>
              </a:solidFill>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C</a:t>
            </a: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ausation:</a:t>
            </a:r>
            <a:r>
              <a:rPr lang="en-US" sz="1600" dirty="0">
                <a:solidFill>
                  <a:srgbClr val="006600"/>
                </a:solidFill>
                <a:effectLst/>
                <a:latin typeface="Tahoma" panose="020B0604030504040204" pitchFamily="34" charset="0"/>
                <a:ea typeface="Tahoma" panose="020B0604030504040204" pitchFamily="34" charset="0"/>
                <a:cs typeface="Tahoma" panose="020B0604030504040204" pitchFamily="34" charset="0"/>
              </a:rPr>
              <a:t> </a:t>
            </a:r>
            <a:r>
              <a:rPr lang="en-US" sz="1500" dirty="0">
                <a:effectLst/>
                <a:latin typeface="Tahoma" panose="020B0604030504040204" pitchFamily="34" charset="0"/>
                <a:ea typeface="Tahoma" panose="020B0604030504040204" pitchFamily="34" charset="0"/>
                <a:cs typeface="Tahoma" panose="020B0604030504040204" pitchFamily="34" charset="0"/>
              </a:rPr>
              <a:t>Negligence requires that the harm sustained was caused by the breach of duty; and</a:t>
            </a:r>
          </a:p>
          <a:p>
            <a:pPr marL="0" marR="0" algn="just">
              <a:lnSpc>
                <a:spcPct val="80000"/>
              </a:lnSpc>
              <a:spcBef>
                <a:spcPts val="0"/>
              </a:spcBef>
            </a:pPr>
            <a:endParaRPr lang="en-US" sz="500" b="1" i="1" dirty="0">
              <a:solidFill>
                <a:srgbClr val="663300"/>
              </a:solidFill>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pPr>
            <a:r>
              <a:rPr lang="en-US" sz="1600" b="1" i="1" dirty="0" err="1">
                <a:solidFill>
                  <a:srgbClr val="006600"/>
                </a:solidFill>
                <a:latin typeface="Tahoma" panose="020B0604030504040204" pitchFamily="34" charset="0"/>
                <a:ea typeface="Tahoma" panose="020B0604030504040204" pitchFamily="34" charset="0"/>
                <a:cs typeface="Tahoma" panose="020B0604030504040204" pitchFamily="34" charset="0"/>
              </a:rPr>
              <a:t>Foreseeablity</a:t>
            </a: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a:t>
            </a:r>
            <a:r>
              <a:rPr lang="en-US" sz="1600" dirty="0">
                <a:solidFill>
                  <a:srgbClr val="006600"/>
                </a:solidFill>
                <a:latin typeface="Tahoma" panose="020B0604030504040204" pitchFamily="34" charset="0"/>
                <a:ea typeface="Tahoma" panose="020B0604030504040204" pitchFamily="34" charset="0"/>
                <a:cs typeface="Tahoma" panose="020B0604030504040204" pitchFamily="34" charset="0"/>
              </a:rPr>
              <a:t> </a:t>
            </a:r>
            <a:r>
              <a:rPr lang="en-US" sz="1500" dirty="0">
                <a:latin typeface="Tahoma" panose="020B0604030504040204" pitchFamily="34" charset="0"/>
                <a:ea typeface="Tahoma" panose="020B0604030504040204" pitchFamily="34" charset="0"/>
                <a:cs typeface="Tahoma" panose="020B0604030504040204" pitchFamily="34" charset="0"/>
              </a:rPr>
              <a:t>Negligence lastly requires that the harm sustained was foreseeable from the breach of duty.</a:t>
            </a:r>
            <a:endParaRPr lang="en-US" sz="1500" dirty="0">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pPr>
            <a:endParaRPr lang="en-US" sz="700" dirty="0">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Actions in Negligence:</a:t>
            </a:r>
            <a:endParaRPr lang="en-US"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pPr>
            <a:endParaRPr lang="en-US" sz="500" b="1" i="1" dirty="0">
              <a:solidFill>
                <a:srgbClr val="663300"/>
              </a:solidFill>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pP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Personal Injury: </a:t>
            </a:r>
            <a:r>
              <a:rPr lang="en-US" sz="1500" dirty="0">
                <a:solidFill>
                  <a:schemeClr val="tx1">
                    <a:lumMod val="95000"/>
                    <a:lumOff val="5000"/>
                  </a:schemeClr>
                </a:solidFill>
                <a:effectLst/>
                <a:latin typeface="Tahoma" panose="020B0604030504040204" pitchFamily="34" charset="0"/>
                <a:ea typeface="Tahoma" panose="020B0604030504040204" pitchFamily="34" charset="0"/>
                <a:cs typeface="Tahoma" panose="020B0604030504040204" pitchFamily="34" charset="0"/>
              </a:rPr>
              <a:t>Persons who sustain a physical injury as a result of another’s breach of a duty of reasonable care can sustain an action in negligence.</a:t>
            </a:r>
          </a:p>
          <a:p>
            <a:pPr marL="0" marR="0" algn="just">
              <a:lnSpc>
                <a:spcPct val="80000"/>
              </a:lnSpc>
              <a:spcBef>
                <a:spcPts val="0"/>
              </a:spcBef>
            </a:pPr>
            <a:endParaRPr lang="en-US" sz="500" b="1" i="1" dirty="0">
              <a:solidFill>
                <a:srgbClr val="663300"/>
              </a:solidFill>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Product Liability: </a:t>
            </a:r>
            <a:r>
              <a:rPr lang="en-US" sz="1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Persons who sustain an injury as a result of p</a:t>
            </a:r>
            <a:r>
              <a:rPr lang="en-US" sz="1500" dirty="0">
                <a:effectLst/>
                <a:latin typeface="Tahoma" panose="020B0604030504040204" pitchFamily="34" charset="0"/>
                <a:ea typeface="Tahoma" panose="020B0604030504040204" pitchFamily="34" charset="0"/>
                <a:cs typeface="Tahoma" panose="020B0604030504040204" pitchFamily="34" charset="0"/>
              </a:rPr>
              <a:t>roduct defects, including defects in design, manufacturing defects, and warning defects, may be able to obtain a recovery in negligence.  This recovery can be had from anyone in the chain of sale </a:t>
            </a:r>
            <a:r>
              <a:rPr lang="en-US" sz="1500">
                <a:effectLst/>
                <a:latin typeface="Tahoma" panose="020B0604030504040204" pitchFamily="34" charset="0"/>
                <a:ea typeface="Tahoma" panose="020B0604030504040204" pitchFamily="34" charset="0"/>
                <a:cs typeface="Tahoma" panose="020B0604030504040204" pitchFamily="34" charset="0"/>
              </a:rPr>
              <a:t>or manufacture.</a:t>
            </a:r>
            <a:endParaRPr lang="en-US" sz="1500" dirty="0">
              <a:effectLst/>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pPr>
            <a:endParaRPr lang="en-US" sz="500" dirty="0">
              <a:latin typeface="Tahoma" panose="020B0604030504040204" pitchFamily="34" charset="0"/>
              <a:ea typeface="Tahoma" panose="020B0604030504040204" pitchFamily="34" charset="0"/>
              <a:cs typeface="Tahoma" panose="020B0604030504040204" pitchFamily="34" charset="0"/>
            </a:endParaRPr>
          </a:p>
          <a:p>
            <a:pPr marL="0" marR="0" algn="just">
              <a:lnSpc>
                <a:spcPct val="80000"/>
              </a:lnSpc>
              <a:spcBef>
                <a:spcPts val="0"/>
              </a:spcBef>
            </a:pP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Malpractice: </a:t>
            </a:r>
            <a:r>
              <a:rPr lang="en-US" sz="1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Persons who are injured from </a:t>
            </a:r>
            <a:r>
              <a:rPr lang="en-US" sz="1500" dirty="0">
                <a:effectLst/>
                <a:latin typeface="Tahoma" panose="020B0604030504040204" pitchFamily="34" charset="0"/>
                <a:ea typeface="Tahoma" panose="020B0604030504040204" pitchFamily="34" charset="0"/>
                <a:cs typeface="Tahoma" panose="020B0604030504040204" pitchFamily="34" charset="0"/>
              </a:rPr>
              <a:t>professional negligence may also recover in an action for negligence. Professionals are held to have a higher degree of knowledge, skills, or experience than a reasonable person, and are consequently required to use that capacity, and accordingly must act as would a reasonably skilled, prudent, competent, and experienced member of that same profession.</a:t>
            </a:r>
          </a:p>
        </p:txBody>
      </p:sp>
    </p:spTree>
    <p:extLst>
      <p:ext uri="{BB962C8B-B14F-4D97-AF65-F5344CB8AC3E}">
        <p14:creationId xmlns:p14="http://schemas.microsoft.com/office/powerpoint/2010/main" val="170134163"/>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9213</TotalTime>
  <Words>1147</Words>
  <Application>Microsoft Office PowerPoint</Application>
  <PresentationFormat>On-screen Show (4:3)</PresentationFormat>
  <Paragraphs>142</Paragraphs>
  <Slides>10</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Tahoma</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460</cp:revision>
  <cp:lastPrinted>2020-10-06T21:52:53Z</cp:lastPrinted>
  <dcterms:created xsi:type="dcterms:W3CDTF">2007-08-27T19:04:39Z</dcterms:created>
  <dcterms:modified xsi:type="dcterms:W3CDTF">2021-03-10T20:49:30Z</dcterms:modified>
</cp:coreProperties>
</file>