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409" r:id="rId2"/>
    <p:sldId id="596" r:id="rId3"/>
    <p:sldId id="524" r:id="rId4"/>
    <p:sldId id="565" r:id="rId5"/>
    <p:sldId id="602" r:id="rId6"/>
    <p:sldId id="604" r:id="rId7"/>
    <p:sldId id="605" r:id="rId8"/>
    <p:sldId id="606" r:id="rId9"/>
    <p:sldId id="607" r:id="rId10"/>
    <p:sldId id="608" r:id="rId11"/>
    <p:sldId id="609" r:id="rId12"/>
    <p:sldId id="603" r:id="rId13"/>
    <p:sldId id="611" r:id="rId14"/>
    <p:sldId id="610" r:id="rId15"/>
    <p:sldId id="612" r:id="rId16"/>
    <p:sldId id="593" r:id="rId17"/>
    <p:sldId id="439" r:id="rId1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33CC"/>
    <a:srgbClr val="996633"/>
    <a:srgbClr val="006666"/>
    <a:srgbClr val="C81204"/>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C84C3E1E-76DA-47F1-A481-39C6A2C0C766}"/>
    <pc:docChg chg="undo custSel addSld delSld modSld sldOrd">
      <pc:chgData name="Robert Farley" userId="1b2cfada0102257f" providerId="LiveId" clId="{C84C3E1E-76DA-47F1-A481-39C6A2C0C766}" dt="2021-03-11T00:26:33.200" v="10500" actId="1036"/>
      <pc:docMkLst>
        <pc:docMk/>
      </pc:docMkLst>
      <pc:sldChg chg="modSp mod">
        <pc:chgData name="Robert Farley" userId="1b2cfada0102257f" providerId="LiveId" clId="{C84C3E1E-76DA-47F1-A481-39C6A2C0C766}" dt="2021-03-10T20:48:48.778" v="6746" actId="20577"/>
        <pc:sldMkLst>
          <pc:docMk/>
          <pc:sldMk cId="1460086135" sldId="524"/>
        </pc:sldMkLst>
        <pc:spChg chg="mod">
          <ac:chgData name="Robert Farley" userId="1b2cfada0102257f" providerId="LiveId" clId="{C84C3E1E-76DA-47F1-A481-39C6A2C0C766}" dt="2021-03-10T20:48:48.778" v="6746" actId="20577"/>
          <ac:spMkLst>
            <pc:docMk/>
            <pc:sldMk cId="1460086135" sldId="524"/>
            <ac:spMk id="9" creationId="{00000000-0000-0000-0000-000000000000}"/>
          </ac:spMkLst>
        </pc:spChg>
      </pc:sldChg>
      <pc:sldChg chg="modSp mod">
        <pc:chgData name="Robert Farley" userId="1b2cfada0102257f" providerId="LiveId" clId="{C84C3E1E-76DA-47F1-A481-39C6A2C0C766}" dt="2021-03-07T21:02:54.567" v="326" actId="20577"/>
        <pc:sldMkLst>
          <pc:docMk/>
          <pc:sldMk cId="2743951921" sldId="565"/>
        </pc:sldMkLst>
        <pc:spChg chg="mod">
          <ac:chgData name="Robert Farley" userId="1b2cfada0102257f" providerId="LiveId" clId="{C84C3E1E-76DA-47F1-A481-39C6A2C0C766}" dt="2021-03-07T21:02:54.567" v="326" actId="20577"/>
          <ac:spMkLst>
            <pc:docMk/>
            <pc:sldMk cId="2743951921" sldId="565"/>
            <ac:spMk id="4099" creationId="{00000000-0000-0000-0000-000000000000}"/>
          </ac:spMkLst>
        </pc:spChg>
      </pc:sldChg>
      <pc:sldChg chg="del">
        <pc:chgData name="Robert Farley" userId="1b2cfada0102257f" providerId="LiveId" clId="{C84C3E1E-76DA-47F1-A481-39C6A2C0C766}" dt="2021-03-05T22:45:32.383" v="0" actId="47"/>
        <pc:sldMkLst>
          <pc:docMk/>
          <pc:sldMk cId="765867726" sldId="583"/>
        </pc:sldMkLst>
      </pc:sldChg>
      <pc:sldChg chg="del">
        <pc:chgData name="Robert Farley" userId="1b2cfada0102257f" providerId="LiveId" clId="{C84C3E1E-76DA-47F1-A481-39C6A2C0C766}" dt="2021-03-05T22:45:32.383" v="0" actId="47"/>
        <pc:sldMkLst>
          <pc:docMk/>
          <pc:sldMk cId="3150905332" sldId="584"/>
        </pc:sldMkLst>
      </pc:sldChg>
      <pc:sldChg chg="del">
        <pc:chgData name="Robert Farley" userId="1b2cfada0102257f" providerId="LiveId" clId="{C84C3E1E-76DA-47F1-A481-39C6A2C0C766}" dt="2021-03-05T22:45:32.383" v="0" actId="47"/>
        <pc:sldMkLst>
          <pc:docMk/>
          <pc:sldMk cId="658868519" sldId="585"/>
        </pc:sldMkLst>
      </pc:sldChg>
      <pc:sldChg chg="del">
        <pc:chgData name="Robert Farley" userId="1b2cfada0102257f" providerId="LiveId" clId="{C84C3E1E-76DA-47F1-A481-39C6A2C0C766}" dt="2021-03-05T22:45:32.383" v="0" actId="47"/>
        <pc:sldMkLst>
          <pc:docMk/>
          <pc:sldMk cId="3930458407" sldId="586"/>
        </pc:sldMkLst>
      </pc:sldChg>
      <pc:sldChg chg="del">
        <pc:chgData name="Robert Farley" userId="1b2cfada0102257f" providerId="LiveId" clId="{C84C3E1E-76DA-47F1-A481-39C6A2C0C766}" dt="2021-03-05T22:45:32.383" v="0" actId="47"/>
        <pc:sldMkLst>
          <pc:docMk/>
          <pc:sldMk cId="2761216077" sldId="587"/>
        </pc:sldMkLst>
      </pc:sldChg>
      <pc:sldChg chg="del">
        <pc:chgData name="Robert Farley" userId="1b2cfada0102257f" providerId="LiveId" clId="{C84C3E1E-76DA-47F1-A481-39C6A2C0C766}" dt="2021-03-05T22:45:32.383" v="0" actId="47"/>
        <pc:sldMkLst>
          <pc:docMk/>
          <pc:sldMk cId="2080893490" sldId="588"/>
        </pc:sldMkLst>
      </pc:sldChg>
      <pc:sldChg chg="del">
        <pc:chgData name="Robert Farley" userId="1b2cfada0102257f" providerId="LiveId" clId="{C84C3E1E-76DA-47F1-A481-39C6A2C0C766}" dt="2021-03-05T22:45:32.383" v="0" actId="47"/>
        <pc:sldMkLst>
          <pc:docMk/>
          <pc:sldMk cId="1992481128" sldId="589"/>
        </pc:sldMkLst>
      </pc:sldChg>
      <pc:sldChg chg="del">
        <pc:chgData name="Robert Farley" userId="1b2cfada0102257f" providerId="LiveId" clId="{C84C3E1E-76DA-47F1-A481-39C6A2C0C766}" dt="2021-03-05T22:45:32.383" v="0" actId="47"/>
        <pc:sldMkLst>
          <pc:docMk/>
          <pc:sldMk cId="1225796391" sldId="590"/>
        </pc:sldMkLst>
      </pc:sldChg>
      <pc:sldChg chg="del">
        <pc:chgData name="Robert Farley" userId="1b2cfada0102257f" providerId="LiveId" clId="{C84C3E1E-76DA-47F1-A481-39C6A2C0C766}" dt="2021-03-05T22:45:32.383" v="0" actId="47"/>
        <pc:sldMkLst>
          <pc:docMk/>
          <pc:sldMk cId="2537332630" sldId="591"/>
        </pc:sldMkLst>
      </pc:sldChg>
      <pc:sldChg chg="del">
        <pc:chgData name="Robert Farley" userId="1b2cfada0102257f" providerId="LiveId" clId="{C84C3E1E-76DA-47F1-A481-39C6A2C0C766}" dt="2021-03-05T22:45:32.383" v="0" actId="47"/>
        <pc:sldMkLst>
          <pc:docMk/>
          <pc:sldMk cId="2721723064" sldId="592"/>
        </pc:sldMkLst>
      </pc:sldChg>
      <pc:sldChg chg="addSp delSp modSp mod">
        <pc:chgData name="Robert Farley" userId="1b2cfada0102257f" providerId="LiveId" clId="{C84C3E1E-76DA-47F1-A481-39C6A2C0C766}" dt="2021-03-05T22:50:09.228" v="124" actId="1076"/>
        <pc:sldMkLst>
          <pc:docMk/>
          <pc:sldMk cId="2939138642" sldId="593"/>
        </pc:sldMkLst>
        <pc:spChg chg="mod">
          <ac:chgData name="Robert Farley" userId="1b2cfada0102257f" providerId="LiveId" clId="{C84C3E1E-76DA-47F1-A481-39C6A2C0C766}" dt="2021-03-05T22:47:43.325" v="117" actId="20577"/>
          <ac:spMkLst>
            <pc:docMk/>
            <pc:sldMk cId="2939138642" sldId="593"/>
            <ac:spMk id="2" creationId="{00000000-0000-0000-0000-000000000000}"/>
          </ac:spMkLst>
        </pc:spChg>
        <pc:picChg chg="add mod">
          <ac:chgData name="Robert Farley" userId="1b2cfada0102257f" providerId="LiveId" clId="{C84C3E1E-76DA-47F1-A481-39C6A2C0C766}" dt="2021-03-05T22:50:09.228" v="124" actId="1076"/>
          <ac:picMkLst>
            <pc:docMk/>
            <pc:sldMk cId="2939138642" sldId="593"/>
            <ac:picMk id="4" creationId="{1C57C730-FEE4-4121-B394-76AB5BCD8432}"/>
          </ac:picMkLst>
        </pc:picChg>
        <pc:picChg chg="del">
          <ac:chgData name="Robert Farley" userId="1b2cfada0102257f" providerId="LiveId" clId="{C84C3E1E-76DA-47F1-A481-39C6A2C0C766}" dt="2021-03-05T22:47:17.705" v="114" actId="478"/>
          <ac:picMkLst>
            <pc:docMk/>
            <pc:sldMk cId="2939138642" sldId="593"/>
            <ac:picMk id="5" creationId="{00000000-0000-0000-0000-000000000000}"/>
          </ac:picMkLst>
        </pc:picChg>
      </pc:sldChg>
      <pc:sldChg chg="del">
        <pc:chgData name="Robert Farley" userId="1b2cfada0102257f" providerId="LiveId" clId="{C84C3E1E-76DA-47F1-A481-39C6A2C0C766}" dt="2021-03-05T22:45:32.383" v="0" actId="47"/>
        <pc:sldMkLst>
          <pc:docMk/>
          <pc:sldMk cId="1934376056" sldId="594"/>
        </pc:sldMkLst>
      </pc:sldChg>
      <pc:sldChg chg="del">
        <pc:chgData name="Robert Farley" userId="1b2cfada0102257f" providerId="LiveId" clId="{C84C3E1E-76DA-47F1-A481-39C6A2C0C766}" dt="2021-03-05T22:45:32.383" v="0" actId="47"/>
        <pc:sldMkLst>
          <pc:docMk/>
          <pc:sldMk cId="949828207" sldId="595"/>
        </pc:sldMkLst>
      </pc:sldChg>
      <pc:sldChg chg="add del">
        <pc:chgData name="Robert Farley" userId="1b2cfada0102257f" providerId="LiveId" clId="{C84C3E1E-76DA-47F1-A481-39C6A2C0C766}" dt="2021-03-05T22:45:42.693" v="2" actId="47"/>
        <pc:sldMkLst>
          <pc:docMk/>
          <pc:sldMk cId="1075340108" sldId="601"/>
        </pc:sldMkLst>
      </pc:sldChg>
      <pc:sldChg chg="modSp add mod">
        <pc:chgData name="Robert Farley" userId="1b2cfada0102257f" providerId="LiveId" clId="{C84C3E1E-76DA-47F1-A481-39C6A2C0C766}" dt="2021-03-10T20:12:35.241" v="5915" actId="313"/>
        <pc:sldMkLst>
          <pc:docMk/>
          <pc:sldMk cId="2220252240" sldId="602"/>
        </pc:sldMkLst>
        <pc:spChg chg="mod">
          <ac:chgData name="Robert Farley" userId="1b2cfada0102257f" providerId="LiveId" clId="{C84C3E1E-76DA-47F1-A481-39C6A2C0C766}" dt="2021-03-10T20:12:35.241" v="5915" actId="313"/>
          <ac:spMkLst>
            <pc:docMk/>
            <pc:sldMk cId="2220252240" sldId="602"/>
            <ac:spMk id="4100" creationId="{00000000-0000-0000-0000-000000000000}"/>
          </ac:spMkLst>
        </pc:spChg>
      </pc:sldChg>
      <pc:sldChg chg="modSp add mod">
        <pc:chgData name="Robert Farley" userId="1b2cfada0102257f" providerId="LiveId" clId="{C84C3E1E-76DA-47F1-A481-39C6A2C0C766}" dt="2021-03-10T23:09:08.334" v="8241" actId="255"/>
        <pc:sldMkLst>
          <pc:docMk/>
          <pc:sldMk cId="3411243250" sldId="603"/>
        </pc:sldMkLst>
        <pc:spChg chg="mod">
          <ac:chgData name="Robert Farley" userId="1b2cfada0102257f" providerId="LiveId" clId="{C84C3E1E-76DA-47F1-A481-39C6A2C0C766}" dt="2021-03-10T23:09:08.334" v="8241" actId="255"/>
          <ac:spMkLst>
            <pc:docMk/>
            <pc:sldMk cId="3411243250" sldId="603"/>
            <ac:spMk id="4100" creationId="{00000000-0000-0000-0000-000000000000}"/>
          </ac:spMkLst>
        </pc:spChg>
      </pc:sldChg>
      <pc:sldChg chg="modSp add mod">
        <pc:chgData name="Robert Farley" userId="1b2cfada0102257f" providerId="LiveId" clId="{C84C3E1E-76DA-47F1-A481-39C6A2C0C766}" dt="2021-03-10T20:12:41.248" v="5916" actId="313"/>
        <pc:sldMkLst>
          <pc:docMk/>
          <pc:sldMk cId="3754413006" sldId="604"/>
        </pc:sldMkLst>
        <pc:spChg chg="mod">
          <ac:chgData name="Robert Farley" userId="1b2cfada0102257f" providerId="LiveId" clId="{C84C3E1E-76DA-47F1-A481-39C6A2C0C766}" dt="2021-03-10T20:12:41.248" v="5916" actId="313"/>
          <ac:spMkLst>
            <pc:docMk/>
            <pc:sldMk cId="3754413006" sldId="604"/>
            <ac:spMk id="4100" creationId="{00000000-0000-0000-0000-000000000000}"/>
          </ac:spMkLst>
        </pc:spChg>
      </pc:sldChg>
      <pc:sldChg chg="modSp add mod">
        <pc:chgData name="Robert Farley" userId="1b2cfada0102257f" providerId="LiveId" clId="{C84C3E1E-76DA-47F1-A481-39C6A2C0C766}" dt="2021-03-10T20:12:53.434" v="5917" actId="313"/>
        <pc:sldMkLst>
          <pc:docMk/>
          <pc:sldMk cId="2315964198" sldId="605"/>
        </pc:sldMkLst>
        <pc:spChg chg="mod">
          <ac:chgData name="Robert Farley" userId="1b2cfada0102257f" providerId="LiveId" clId="{C84C3E1E-76DA-47F1-A481-39C6A2C0C766}" dt="2021-03-10T20:12:53.434" v="5917" actId="313"/>
          <ac:spMkLst>
            <pc:docMk/>
            <pc:sldMk cId="2315964198" sldId="605"/>
            <ac:spMk id="4100" creationId="{00000000-0000-0000-0000-000000000000}"/>
          </ac:spMkLst>
        </pc:spChg>
      </pc:sldChg>
      <pc:sldChg chg="modSp add mod">
        <pc:chgData name="Robert Farley" userId="1b2cfada0102257f" providerId="LiveId" clId="{C84C3E1E-76DA-47F1-A481-39C6A2C0C766}" dt="2021-03-10T23:05:56.206" v="8155" actId="20577"/>
        <pc:sldMkLst>
          <pc:docMk/>
          <pc:sldMk cId="311911684" sldId="606"/>
        </pc:sldMkLst>
        <pc:spChg chg="mod">
          <ac:chgData name="Robert Farley" userId="1b2cfada0102257f" providerId="LiveId" clId="{C84C3E1E-76DA-47F1-A481-39C6A2C0C766}" dt="2021-03-10T23:05:56.206" v="8155" actId="20577"/>
          <ac:spMkLst>
            <pc:docMk/>
            <pc:sldMk cId="311911684" sldId="606"/>
            <ac:spMk id="4100" creationId="{00000000-0000-0000-0000-000000000000}"/>
          </ac:spMkLst>
        </pc:spChg>
      </pc:sldChg>
      <pc:sldChg chg="modSp add mod">
        <pc:chgData name="Robert Farley" userId="1b2cfada0102257f" providerId="LiveId" clId="{C84C3E1E-76DA-47F1-A481-39C6A2C0C766}" dt="2021-03-10T20:12:22.554" v="5914" actId="313"/>
        <pc:sldMkLst>
          <pc:docMk/>
          <pc:sldMk cId="2002990515" sldId="607"/>
        </pc:sldMkLst>
        <pc:spChg chg="mod">
          <ac:chgData name="Robert Farley" userId="1b2cfada0102257f" providerId="LiveId" clId="{C84C3E1E-76DA-47F1-A481-39C6A2C0C766}" dt="2021-03-10T20:12:22.554" v="5914" actId="313"/>
          <ac:spMkLst>
            <pc:docMk/>
            <pc:sldMk cId="2002990515" sldId="607"/>
            <ac:spMk id="4100" creationId="{00000000-0000-0000-0000-000000000000}"/>
          </ac:spMkLst>
        </pc:spChg>
      </pc:sldChg>
      <pc:sldChg chg="new del">
        <pc:chgData name="Robert Farley" userId="1b2cfada0102257f" providerId="LiveId" clId="{C84C3E1E-76DA-47F1-A481-39C6A2C0C766}" dt="2021-03-10T20:03:10.536" v="5721" actId="2696"/>
        <pc:sldMkLst>
          <pc:docMk/>
          <pc:sldMk cId="706071905" sldId="608"/>
        </pc:sldMkLst>
      </pc:sldChg>
      <pc:sldChg chg="modSp add mod">
        <pc:chgData name="Robert Farley" userId="1b2cfada0102257f" providerId="LiveId" clId="{C84C3E1E-76DA-47F1-A481-39C6A2C0C766}" dt="2021-03-10T20:33:36.724" v="6735" actId="1076"/>
        <pc:sldMkLst>
          <pc:docMk/>
          <pc:sldMk cId="1962380970" sldId="608"/>
        </pc:sldMkLst>
        <pc:spChg chg="mod">
          <ac:chgData name="Robert Farley" userId="1b2cfada0102257f" providerId="LiveId" clId="{C84C3E1E-76DA-47F1-A481-39C6A2C0C766}" dt="2021-03-10T20:33:36.724" v="6735" actId="1076"/>
          <ac:spMkLst>
            <pc:docMk/>
            <pc:sldMk cId="1962380970" sldId="608"/>
            <ac:spMk id="4100" creationId="{00000000-0000-0000-0000-000000000000}"/>
          </ac:spMkLst>
        </pc:spChg>
      </pc:sldChg>
      <pc:sldChg chg="modSp add mod ord">
        <pc:chgData name="Robert Farley" userId="1b2cfada0102257f" providerId="LiveId" clId="{C84C3E1E-76DA-47F1-A481-39C6A2C0C766}" dt="2021-03-10T22:43:20.415" v="6775" actId="20577"/>
        <pc:sldMkLst>
          <pc:docMk/>
          <pc:sldMk cId="4175061952" sldId="609"/>
        </pc:sldMkLst>
        <pc:spChg chg="mod">
          <ac:chgData name="Robert Farley" userId="1b2cfada0102257f" providerId="LiveId" clId="{C84C3E1E-76DA-47F1-A481-39C6A2C0C766}" dt="2021-03-10T22:43:20.415" v="6775" actId="20577"/>
          <ac:spMkLst>
            <pc:docMk/>
            <pc:sldMk cId="4175061952" sldId="609"/>
            <ac:spMk id="4099" creationId="{00000000-0000-0000-0000-000000000000}"/>
          </ac:spMkLst>
        </pc:spChg>
      </pc:sldChg>
      <pc:sldChg chg="modSp add mod ord">
        <pc:chgData name="Robert Farley" userId="1b2cfada0102257f" providerId="LiveId" clId="{C84C3E1E-76DA-47F1-A481-39C6A2C0C766}" dt="2021-03-10T22:44:05.732" v="6809" actId="20577"/>
        <pc:sldMkLst>
          <pc:docMk/>
          <pc:sldMk cId="3471361069" sldId="610"/>
        </pc:sldMkLst>
        <pc:spChg chg="mod">
          <ac:chgData name="Robert Farley" userId="1b2cfada0102257f" providerId="LiveId" clId="{C84C3E1E-76DA-47F1-A481-39C6A2C0C766}" dt="2021-03-10T22:44:05.732" v="6809" actId="20577"/>
          <ac:spMkLst>
            <pc:docMk/>
            <pc:sldMk cId="3471361069" sldId="610"/>
            <ac:spMk id="4099" creationId="{00000000-0000-0000-0000-000000000000}"/>
          </ac:spMkLst>
        </pc:spChg>
      </pc:sldChg>
      <pc:sldChg chg="modSp add mod">
        <pc:chgData name="Robert Farley" userId="1b2cfada0102257f" providerId="LiveId" clId="{C84C3E1E-76DA-47F1-A481-39C6A2C0C766}" dt="2021-03-11T00:09:45.532" v="9865" actId="20577"/>
        <pc:sldMkLst>
          <pc:docMk/>
          <pc:sldMk cId="2149310932" sldId="611"/>
        </pc:sldMkLst>
        <pc:spChg chg="mod">
          <ac:chgData name="Robert Farley" userId="1b2cfada0102257f" providerId="LiveId" clId="{C84C3E1E-76DA-47F1-A481-39C6A2C0C766}" dt="2021-03-11T00:09:45.532" v="9865" actId="20577"/>
          <ac:spMkLst>
            <pc:docMk/>
            <pc:sldMk cId="2149310932" sldId="611"/>
            <ac:spMk id="4100" creationId="{00000000-0000-0000-0000-000000000000}"/>
          </ac:spMkLst>
        </pc:spChg>
      </pc:sldChg>
      <pc:sldChg chg="modSp add mod ord">
        <pc:chgData name="Robert Farley" userId="1b2cfada0102257f" providerId="LiveId" clId="{C84C3E1E-76DA-47F1-A481-39C6A2C0C766}" dt="2021-03-11T00:26:33.200" v="10500" actId="1036"/>
        <pc:sldMkLst>
          <pc:docMk/>
          <pc:sldMk cId="489940527" sldId="612"/>
        </pc:sldMkLst>
        <pc:spChg chg="mod">
          <ac:chgData name="Robert Farley" userId="1b2cfada0102257f" providerId="LiveId" clId="{C84C3E1E-76DA-47F1-A481-39C6A2C0C766}" dt="2021-03-11T00:26:33.200" v="10500" actId="1036"/>
          <ac:spMkLst>
            <pc:docMk/>
            <pc:sldMk cId="489940527" sldId="612"/>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3/10/2021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3/10/2021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63398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2390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72411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70760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05789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07906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71805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78740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245997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11</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27884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68722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609600" y="5334000"/>
            <a:ext cx="79803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Eleven C:</a:t>
            </a:r>
          </a:p>
          <a:p>
            <a:pPr marL="342889" indent="-342889" algn="ctr">
              <a:spcBef>
                <a:spcPct val="20000"/>
              </a:spcBef>
              <a:defRPr/>
            </a:pPr>
            <a:r>
              <a:rPr lang="en-US" sz="3200" b="1" kern="0" dirty="0">
                <a:solidFill>
                  <a:srgbClr val="FFFF00"/>
                </a:solidFill>
                <a:latin typeface="+mn-lt"/>
              </a:rPr>
              <a:t>Torts – Liability and Foreseeability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762000"/>
            <a:ext cx="8458200" cy="5638800"/>
          </a:xfrm>
          <a:prstGeom prst="rect">
            <a:avLst/>
          </a:prstGeom>
          <a:noFill/>
          <a:ln w="9525">
            <a:noFill/>
            <a:miter lim="800000"/>
            <a:headEnd/>
            <a:tailEnd/>
          </a:ln>
        </p:spPr>
        <p:txBody>
          <a:bodyPr/>
          <a:lstStyle/>
          <a:p>
            <a:pPr marL="342900" indent="-342900" algn="ctr">
              <a:lnSpc>
                <a:spcPct val="80000"/>
              </a:lnSpc>
              <a:spcBef>
                <a:spcPts val="0"/>
              </a:spcBef>
              <a:spcAft>
                <a:spcPts val="0"/>
              </a:spcAft>
              <a:defRPr/>
            </a:pPr>
            <a:r>
              <a:rPr lang="en-US" sz="3600" b="1" dirty="0">
                <a:solidFill>
                  <a:srgbClr val="0033CC"/>
                </a:solidFill>
              </a:rPr>
              <a:t>Torts</a:t>
            </a:r>
          </a:p>
          <a:p>
            <a:pPr marL="342900" indent="-342900" algn="ctr">
              <a:lnSpc>
                <a:spcPct val="80000"/>
              </a:lnSpc>
              <a:spcBef>
                <a:spcPts val="0"/>
              </a:spcBef>
              <a:spcAft>
                <a:spcPts val="0"/>
              </a:spcAft>
              <a:defRPr/>
            </a:pPr>
            <a:r>
              <a:rPr lang="en-US" sz="2800" b="1" i="1" dirty="0">
                <a:solidFill>
                  <a:srgbClr val="006600"/>
                </a:solidFill>
              </a:rPr>
              <a:t>Liability and Foreseeability</a:t>
            </a:r>
          </a:p>
          <a:p>
            <a:pPr marL="609600" indent="-609600">
              <a:lnSpc>
                <a:spcPct val="8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8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8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Foreseeability:  </a:t>
            </a:r>
            <a:r>
              <a:rPr lang="en-US" sz="1600" dirty="0">
                <a:effectLst/>
                <a:latin typeface="Tahoma" panose="020B0604030504040204" pitchFamily="34" charset="0"/>
                <a:ea typeface="Tahoma" panose="020B0604030504040204" pitchFamily="34" charset="0"/>
                <a:cs typeface="Tahoma" panose="020B0604030504040204" pitchFamily="34" charset="0"/>
              </a:rPr>
              <a:t>The </a:t>
            </a:r>
            <a:r>
              <a:rPr lang="en-US" sz="1600" dirty="0">
                <a:latin typeface="Tahoma" panose="020B0604030504040204" pitchFamily="34" charset="0"/>
                <a:ea typeface="Tahoma" panose="020B0604030504040204" pitchFamily="34" charset="0"/>
                <a:cs typeface="Tahoma" panose="020B0604030504040204" pitchFamily="34" charset="0"/>
              </a:rPr>
              <a:t>fifth and last</a:t>
            </a:r>
            <a:r>
              <a:rPr lang="en-US" sz="1600" dirty="0">
                <a:effectLst/>
                <a:latin typeface="Tahoma" panose="020B0604030504040204" pitchFamily="34" charset="0"/>
                <a:ea typeface="Tahoma" panose="020B0604030504040204" pitchFamily="34" charset="0"/>
                <a:cs typeface="Tahoma" panose="020B0604030504040204" pitchFamily="34" charset="0"/>
              </a:rPr>
              <a:t> element of negligence is foreseeability.</a:t>
            </a:r>
            <a:r>
              <a:rPr lang="en-US" sz="1600" i="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This is the element that connects the duty and the breach of duty to the harm suffered to the plaintiff, but only if the alleged tortfeasor could foresee the risk that caused the harm.</a:t>
            </a:r>
          </a:p>
          <a:p>
            <a:pPr marL="0" marR="0" algn="just">
              <a:lnSpc>
                <a:spcPct val="8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Foreseeability</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Defined:</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the term “Foreseeability” to be “the quality of being reasonably anticipatable.”  Proximate cause is where foreseeability is determined.</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3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80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Proximate Cause: </a:t>
            </a:r>
            <a:r>
              <a:rPr lang="en-US" sz="1300" dirty="0">
                <a:effectLst/>
                <a:latin typeface="Tahoma" panose="020B0604030504040204" pitchFamily="34" charset="0"/>
                <a:ea typeface="Tahoma" panose="020B0604030504040204" pitchFamily="34" charset="0"/>
                <a:cs typeface="Tahoma" panose="020B0604030504040204" pitchFamily="34" charset="0"/>
              </a:rPr>
              <a:t>Once the cause in fact is established, the plaintiff must also establish proximate cause.</a:t>
            </a:r>
            <a:r>
              <a:rPr lang="en-US" sz="1300" i="1" dirty="0">
                <a:effectLst/>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This means that the plaintiff not only show causation in fact (the fact that the breach of duty resulted in the plaintiff’s harm), but also that the </a:t>
            </a:r>
            <a:r>
              <a:rPr lang="en-US" sz="1300" dirty="0">
                <a:effectLst/>
                <a:latin typeface="Tahoma" panose="020B0604030504040204" pitchFamily="34" charset="0"/>
                <a:ea typeface="Tahoma" panose="020B0604030504040204" pitchFamily="34" charset="0"/>
                <a:cs typeface="Tahoma" panose="020B0604030504040204" pitchFamily="34" charset="0"/>
              </a:rPr>
              <a:t>harm suffered by the injured person was a </a:t>
            </a:r>
            <a:r>
              <a:rPr lang="en-US" sz="1300" b="1" i="1" dirty="0">
                <a:effectLst/>
                <a:latin typeface="Tahoma" panose="020B0604030504040204" pitchFamily="34" charset="0"/>
                <a:ea typeface="Tahoma" panose="020B0604030504040204" pitchFamily="34" charset="0"/>
                <a:cs typeface="Tahoma" panose="020B0604030504040204" pitchFamily="34" charset="0"/>
              </a:rPr>
              <a:t>foreseeable</a:t>
            </a:r>
            <a:r>
              <a:rPr lang="en-US" sz="1300" dirty="0">
                <a:effectLst/>
                <a:latin typeface="Tahoma" panose="020B0604030504040204" pitchFamily="34" charset="0"/>
                <a:ea typeface="Tahoma" panose="020B0604030504040204" pitchFamily="34" charset="0"/>
                <a:cs typeface="Tahoma" panose="020B0604030504040204" pitchFamily="34" charset="0"/>
              </a:rPr>
              <a:t> consequence of the defendant’s negligent actions. </a:t>
            </a:r>
          </a:p>
          <a:p>
            <a:pPr marL="0" marR="0" algn="just">
              <a:lnSpc>
                <a:spcPct val="8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spcAft>
                <a:spcPts val="0"/>
              </a:spcAft>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Foreseeability and the Scope of Risk: </a:t>
            </a:r>
            <a:r>
              <a:rPr lang="en-US" sz="1500" dirty="0">
                <a:solidFill>
                  <a:srgbClr val="006600"/>
                </a:solidFill>
                <a:latin typeface="Tahoma" panose="020B0604030504040204" pitchFamily="34" charset="0"/>
                <a:ea typeface="Tahoma" panose="020B0604030504040204" pitchFamily="34" charset="0"/>
                <a:cs typeface="Tahoma" panose="020B0604030504040204" pitchFamily="34" charset="0"/>
              </a:rPr>
              <a:t>T</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he most helpful approach to determine whether proximate cause exists, and hence whether liability exists, considers whether the defendant, at the time that he acted, could foresee the risk that injured the plaintiff. Under this foreseeability/scope-of-the-risk approach, the court considers what the risks were that made the defendant’s conduct negligent in the first place. If the defendant should have the particular risk at the time he acted, and he negligently failed to avert that risk, he will be liable if that risk caused the plaintiff’s harm. </a:t>
            </a:r>
          </a:p>
          <a:p>
            <a:pPr algn="just">
              <a:lnSpc>
                <a:spcPct val="80000"/>
              </a:lnSpc>
              <a:spcBef>
                <a:spcPts val="0"/>
              </a:spcBef>
              <a:spcAft>
                <a:spcPts val="0"/>
              </a:spcAft>
            </a:pPr>
            <a:endParaRPr lang="en-US" sz="300" b="0" i="0" u="none" strike="noStrike" baseline="0" dirty="0">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spcAft>
                <a:spcPts val="0"/>
              </a:spcAft>
            </a:pPr>
            <a:r>
              <a:rPr lang="en-US" sz="1400" b="1" i="1" dirty="0" err="1">
                <a:solidFill>
                  <a:srgbClr val="996633"/>
                </a:solidFill>
                <a:latin typeface="Tahoma" panose="020B0604030504040204" pitchFamily="34" charset="0"/>
                <a:ea typeface="Tahoma" panose="020B0604030504040204" pitchFamily="34" charset="0"/>
                <a:cs typeface="Tahoma" panose="020B0604030504040204" pitchFamily="34" charset="0"/>
              </a:rPr>
              <a:t>Palsgraf</a:t>
            </a: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 v. Long Island Railroad: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This case, which was decided in 1928, established the modern parameters for the doctrine of proximate cause.  In this case, </a:t>
            </a:r>
            <a:r>
              <a:rPr lang="en-US" sz="1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the defendant’s conductors were negligent in assisting the rushing passenger onto a moving train, causing him to drop a package.  Although there was no reason for the conductors to suspect it, the package contained fireworks, which exploded, overturning some scales a distance away. When the scales fell, </a:t>
            </a:r>
            <a:r>
              <a:rPr lang="en-US" sz="1300" dirty="0">
                <a:solidFill>
                  <a:srgbClr val="000000"/>
                </a:solidFill>
                <a:latin typeface="Tahoma" panose="020B0604030504040204" pitchFamily="34" charset="0"/>
                <a:ea typeface="Tahoma" panose="020B0604030504040204" pitchFamily="34" charset="0"/>
                <a:cs typeface="Tahoma" panose="020B0604030504040204" pitchFamily="34" charset="0"/>
              </a:rPr>
              <a:t>they toppled upon </a:t>
            </a:r>
            <a:r>
              <a:rPr lang="en-US" sz="1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Mrs. </a:t>
            </a:r>
            <a:r>
              <a:rPr lang="en-US" sz="13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Palsgraf</a:t>
            </a:r>
            <a:r>
              <a:rPr lang="en-US" sz="1300" dirty="0">
                <a:solidFill>
                  <a:srgbClr val="000000"/>
                </a:solidFill>
                <a:latin typeface="Tahoma" panose="020B0604030504040204" pitchFamily="34" charset="0"/>
                <a:ea typeface="Tahoma" panose="020B0604030504040204" pitchFamily="34" charset="0"/>
                <a:cs typeface="Tahoma" panose="020B0604030504040204" pitchFamily="34" charset="0"/>
              </a:rPr>
              <a:t>, causing her physical injuries.</a:t>
            </a:r>
          </a:p>
          <a:p>
            <a:pPr algn="just">
              <a:lnSpc>
                <a:spcPct val="80000"/>
              </a:lnSpc>
              <a:spcBef>
                <a:spcPts val="0"/>
              </a:spcBef>
              <a:spcAft>
                <a:spcPts val="0"/>
              </a:spcAft>
            </a:pPr>
            <a:endParaRPr lang="en-US" sz="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spcAft>
                <a:spcPts val="0"/>
              </a:spcAft>
            </a:pPr>
            <a:r>
              <a:rPr lang="en-US" sz="1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There was no question, that the acts of the defendant’s employees were the cause in fact of </a:t>
            </a:r>
            <a:r>
              <a:rPr lang="en-US" sz="1300" dirty="0">
                <a:solidFill>
                  <a:srgbClr val="000000"/>
                </a:solidFill>
                <a:latin typeface="Tahoma" panose="020B0604030504040204" pitchFamily="34" charset="0"/>
                <a:ea typeface="Tahoma" panose="020B0604030504040204" pitchFamily="34" charset="0"/>
                <a:cs typeface="Tahoma" panose="020B0604030504040204" pitchFamily="34" charset="0"/>
              </a:rPr>
              <a:t>Mrs. </a:t>
            </a:r>
            <a:r>
              <a:rPr lang="en-US" sz="1300" dirty="0" err="1">
                <a:solidFill>
                  <a:srgbClr val="000000"/>
                </a:solidFill>
                <a:latin typeface="Tahoma" panose="020B0604030504040204" pitchFamily="34" charset="0"/>
                <a:ea typeface="Tahoma" panose="020B0604030504040204" pitchFamily="34" charset="0"/>
                <a:cs typeface="Tahoma" panose="020B0604030504040204" pitchFamily="34" charset="0"/>
              </a:rPr>
              <a:t>Palsgraf’s</a:t>
            </a:r>
            <a:r>
              <a:rPr lang="en-US" sz="1300" dirty="0">
                <a:solidFill>
                  <a:srgbClr val="000000"/>
                </a:solidFill>
                <a:latin typeface="Tahoma" panose="020B0604030504040204" pitchFamily="34" charset="0"/>
                <a:ea typeface="Tahoma" panose="020B0604030504040204" pitchFamily="34" charset="0"/>
                <a:cs typeface="Tahoma" panose="020B0604030504040204" pitchFamily="34" charset="0"/>
              </a:rPr>
              <a:t> harm.  Such meets the “but for” test.  </a:t>
            </a:r>
            <a:r>
              <a:rPr lang="en-US" sz="1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The railroad argued, however, that their employees’ negligence only posed a foreseeable risk of injury to the passenger or his package, and not to Mrs. </a:t>
            </a:r>
            <a:r>
              <a:rPr lang="en-US" sz="13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Palsgraf</a:t>
            </a:r>
            <a:r>
              <a:rPr lang="en-US" sz="13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Justice Cardozo, held that the duty to avoid injuring others, extends only to those risks the actor should anticipate from their negligent act. </a:t>
            </a:r>
            <a:endParaRPr lang="en-US" sz="13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62380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Liability and Foreseeability</a:t>
            </a:r>
          </a:p>
          <a:p>
            <a:pPr marL="342900" indent="-342900" algn="ctr">
              <a:lnSpc>
                <a:spcPct val="90000"/>
              </a:lnSpc>
              <a:spcBef>
                <a:spcPts val="0"/>
              </a:spcBef>
              <a:defRPr/>
            </a:pPr>
            <a:r>
              <a:rPr lang="en-US" sz="3200" b="1" i="1" dirty="0">
                <a:solidFill>
                  <a:srgbClr val="C00000"/>
                </a:solidFill>
              </a:rPr>
              <a:t>Determination of Liability</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4175061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Torts</a:t>
            </a:r>
          </a:p>
          <a:p>
            <a:pPr marL="342900" indent="-342900" algn="ctr">
              <a:lnSpc>
                <a:spcPct val="80000"/>
              </a:lnSpc>
              <a:spcBef>
                <a:spcPts val="0"/>
              </a:spcBef>
              <a:defRPr/>
            </a:pPr>
            <a:r>
              <a:rPr lang="en-US" sz="2800" b="1" i="1" dirty="0">
                <a:solidFill>
                  <a:srgbClr val="006600"/>
                </a:solidFill>
              </a:rPr>
              <a:t>General Principles – Types of Torts</a:t>
            </a:r>
          </a:p>
          <a:p>
            <a:pPr marL="609600" indent="-609600">
              <a:lnSpc>
                <a:spcPct val="80000"/>
              </a:lnSpc>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80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Liability:</a:t>
            </a:r>
          </a:p>
          <a:p>
            <a:pPr marL="609600" indent="-609600" algn="just">
              <a:lnSpc>
                <a:spcPct val="8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Defined: </a:t>
            </a:r>
            <a:r>
              <a:rPr lang="en-US" sz="17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Liability is defined as “the quality or </a:t>
            </a:r>
            <a:r>
              <a:rPr lang="en-US" sz="17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state of being legally obligated or accountable, pursuant to a legal responsibility to another, and enforced by means of a civil remedy.”</a:t>
            </a:r>
            <a:endParaRPr lang="en-US" sz="17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Determination of Liability:</a:t>
            </a:r>
            <a:r>
              <a:rPr lang="en-US" sz="17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The question as to whether liability exists in a tort action is determined by a jury.  In order to deliver a finding that liability exists, the jury must determine that all of the elements necessary for an action in negligence are present.  These elements are:</a:t>
            </a:r>
          </a:p>
          <a:p>
            <a:pPr marL="0" marR="0" algn="just">
              <a:lnSpc>
                <a:spcPct val="80000"/>
              </a:lnSpc>
              <a:spcBef>
                <a:spcPts val="0"/>
              </a:spcBef>
            </a:pPr>
            <a:endParaRPr lang="en-US" sz="3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Duty: </a:t>
            </a:r>
            <a:r>
              <a:rPr lang="en-US" sz="1300" i="1"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That the defendant owes, as a matter of law, a duty of reasonable care to the plaintiff</a:t>
            </a:r>
            <a:r>
              <a:rPr lang="en-US" sz="1300" dirty="0">
                <a:effectLst/>
                <a:latin typeface="Tahoma" panose="020B0604030504040204" pitchFamily="34" charset="0"/>
                <a:ea typeface="Tahoma" panose="020B0604030504040204" pitchFamily="34" charset="0"/>
                <a:cs typeface="Tahoma" panose="020B0604030504040204" pitchFamily="34" charset="0"/>
              </a:rPr>
              <a:t>;</a:t>
            </a:r>
          </a:p>
          <a:p>
            <a:pPr marL="0" marR="0" algn="just">
              <a:lnSpc>
                <a:spcPct val="80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Breach of Duty:</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300" dirty="0">
                <a:effectLst/>
                <a:latin typeface="Tahoma" panose="020B0604030504040204" pitchFamily="34" charset="0"/>
                <a:ea typeface="Tahoma" panose="020B0604030504040204" pitchFamily="34" charset="0"/>
                <a:cs typeface="Tahoma" panose="020B0604030504040204" pitchFamily="34" charset="0"/>
              </a:rPr>
              <a:t>That the defendant breached their duty of care by means of the failure to exercise reasonable care in their actions with respect to the plaintiff;</a:t>
            </a:r>
          </a:p>
          <a:p>
            <a:pPr marL="0" marR="0" algn="just">
              <a:lnSpc>
                <a:spcPct val="80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Harm:</a:t>
            </a:r>
            <a:r>
              <a:rPr lang="en-US" sz="1300" dirty="0">
                <a:effectLst/>
                <a:latin typeface="Tahoma" panose="020B0604030504040204" pitchFamily="34" charset="0"/>
                <a:ea typeface="Tahoma" panose="020B0604030504040204" pitchFamily="34" charset="0"/>
                <a:cs typeface="Tahoma" panose="020B0604030504040204" pitchFamily="34" charset="0"/>
              </a:rPr>
              <a:t>  That the plaintiff sustained provable harm (damages) as a result of the defendant’s breach of duty;</a:t>
            </a:r>
          </a:p>
          <a:p>
            <a:pPr marL="0" marR="0" algn="just">
              <a:lnSpc>
                <a:spcPct val="80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C</a:t>
            </a:r>
            <a:r>
              <a:rPr lang="en-US" sz="1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ausation:</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T</a:t>
            </a:r>
            <a:r>
              <a:rPr lang="en-US" sz="1300" dirty="0">
                <a:effectLst/>
                <a:latin typeface="Tahoma" panose="020B0604030504040204" pitchFamily="34" charset="0"/>
                <a:ea typeface="Tahoma" panose="020B0604030504040204" pitchFamily="34" charset="0"/>
                <a:cs typeface="Tahoma" panose="020B0604030504040204" pitchFamily="34" charset="0"/>
              </a:rPr>
              <a:t>hat the harm sustained by the plaintiff was caused by the breach of duty of the defendant; and</a:t>
            </a:r>
          </a:p>
          <a:p>
            <a:pPr marL="0" marR="0" algn="just">
              <a:lnSpc>
                <a:spcPct val="80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400" b="1" i="1" dirty="0" err="1">
                <a:solidFill>
                  <a:srgbClr val="663300"/>
                </a:solidFill>
                <a:latin typeface="Tahoma" panose="020B0604030504040204" pitchFamily="34" charset="0"/>
                <a:ea typeface="Tahoma" panose="020B0604030504040204" pitchFamily="34" charset="0"/>
                <a:cs typeface="Tahoma" panose="020B0604030504040204" pitchFamily="34" charset="0"/>
              </a:rPr>
              <a:t>Foreseeablity</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r>
              <a:rPr lang="en-US" sz="1300" dirty="0">
                <a:latin typeface="Tahoma" panose="020B0604030504040204" pitchFamily="34" charset="0"/>
                <a:ea typeface="Tahoma" panose="020B0604030504040204" pitchFamily="34" charset="0"/>
                <a:cs typeface="Tahoma" panose="020B0604030504040204" pitchFamily="34" charset="0"/>
              </a:rPr>
              <a:t> That the harm sustained by the plaintiff was foreseeable from the defendant’s breach of duty.</a:t>
            </a:r>
            <a:endParaRPr lang="en-US" sz="14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Liability and Damages: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Whereas</a:t>
            </a:r>
            <a:r>
              <a:rPr lang="en-US" sz="1600" dirty="0">
                <a:effectLst/>
                <a:latin typeface="Tahoma" panose="020B0604030504040204" pitchFamily="34" charset="0"/>
                <a:ea typeface="Tahoma" panose="020B0604030504040204" pitchFamily="34" charset="0"/>
                <a:cs typeface="Tahoma" panose="020B0604030504040204" pitchFamily="34" charset="0"/>
              </a:rPr>
              <a:t> the </a:t>
            </a:r>
            <a:r>
              <a:rPr lang="en-US" sz="1500" dirty="0">
                <a:effectLst/>
                <a:latin typeface="Tahoma" panose="020B0604030504040204" pitchFamily="34" charset="0"/>
                <a:ea typeface="Tahoma" panose="020B0604030504040204" pitchFamily="34" charset="0"/>
                <a:cs typeface="Tahoma" panose="020B0604030504040204" pitchFamily="34" charset="0"/>
              </a:rPr>
              <a:t>question as to whether liability exists in a tort action is a yes or no question, the issue of damages is a matter of degree.  The jury will determine that degree, by deciding what </a:t>
            </a:r>
            <a:r>
              <a:rPr lang="en-US" sz="1500" dirty="0">
                <a:latin typeface="Tahoma" panose="020B0604030504040204" pitchFamily="34" charset="0"/>
                <a:ea typeface="Tahoma" panose="020B0604030504040204" pitchFamily="34" charset="0"/>
                <a:cs typeface="Tahoma" panose="020B0604030504040204" pitchFamily="34" charset="0"/>
              </a:rPr>
              <a:t>is the monetary value of the plaintiff’s loss. In making that determination, the jury will assess the </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damages, considering both </a:t>
            </a:r>
            <a:r>
              <a:rPr lang="en-US" sz="1500" b="1" i="0" u="none" strike="noStrike" baseline="0" dirty="0">
                <a:latin typeface="Tahoma" panose="020B0604030504040204" pitchFamily="34" charset="0"/>
                <a:ea typeface="Tahoma" panose="020B0604030504040204" pitchFamily="34" charset="0"/>
                <a:cs typeface="Tahoma" panose="020B0604030504040204" pitchFamily="34" charset="0"/>
              </a:rPr>
              <a:t>economic</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 and </a:t>
            </a:r>
            <a:r>
              <a:rPr lang="en-US" sz="1500" b="1" i="0" u="none" strike="noStrike" baseline="0" dirty="0">
                <a:latin typeface="Tahoma" panose="020B0604030504040204" pitchFamily="34" charset="0"/>
                <a:ea typeface="Tahoma" panose="020B0604030504040204" pitchFamily="34" charset="0"/>
                <a:cs typeface="Tahoma" panose="020B0604030504040204" pitchFamily="34" charset="0"/>
              </a:rPr>
              <a:t>non-economic</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  damages.  </a:t>
            </a:r>
          </a:p>
          <a:p>
            <a:pPr algn="l">
              <a:lnSpc>
                <a:spcPct val="80000"/>
              </a:lnSpc>
              <a:spcBef>
                <a:spcPts val="0"/>
              </a:spcBef>
            </a:pPr>
            <a:endParaRPr lang="en-US" sz="5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Economic Damages:</a:t>
            </a:r>
            <a:r>
              <a:rPr lang="en-US" sz="1200" b="1" i="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Lost earnings, lost earning capacity, and medical and other out-of-pocket expenses are considered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economic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or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tangible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damages, since they are actual dollar losses that can be calculated. </a:t>
            </a:r>
          </a:p>
          <a:p>
            <a:pPr algn="just">
              <a:lnSpc>
                <a:spcPct val="80000"/>
              </a:lnSpc>
              <a:spcBef>
                <a:spcPts val="0"/>
              </a:spcBef>
            </a:pPr>
            <a:endParaRPr lang="en-US" sz="500" b="0" i="0" u="none" strike="noStrike" baseline="0" dirty="0">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Non-Economic Damages:</a:t>
            </a:r>
            <a:r>
              <a:rPr lang="en-US" sz="1200" b="1" i="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Conversely,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harm suffered, such as pain, suffering, Infliction of emotional distress and loss of consortium and loss of enjoyment are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non-economic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or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intangible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damages which the jury has no mathematical or accounting basis for valuing, and must be instead determined by a jury’s considered judgment.</a:t>
            </a:r>
            <a:endParaRPr lang="en-US" sz="12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a:p>
            <a:pPr marL="0" marR="0" algn="just"/>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11243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033CC"/>
                </a:solidFill>
              </a:rPr>
              <a:t>Torts</a:t>
            </a:r>
          </a:p>
          <a:p>
            <a:pPr marL="342900" indent="-342900" algn="ctr">
              <a:lnSpc>
                <a:spcPct val="77000"/>
              </a:lnSpc>
              <a:spcBef>
                <a:spcPts val="0"/>
              </a:spcBef>
              <a:defRPr/>
            </a:pPr>
            <a:r>
              <a:rPr lang="en-US" sz="2800" b="1" i="1" dirty="0">
                <a:solidFill>
                  <a:srgbClr val="006600"/>
                </a:solidFill>
              </a:rPr>
              <a:t>General Principles – Types of Torts</a:t>
            </a:r>
          </a:p>
          <a:p>
            <a:pPr marL="609600" indent="-609600">
              <a:lnSpc>
                <a:spcPct val="77000"/>
              </a:lnSpc>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77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Strict Liability:</a:t>
            </a:r>
          </a:p>
          <a:p>
            <a:pPr marL="609600" indent="-609600" algn="just">
              <a:lnSpc>
                <a:spcPct val="77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77000"/>
              </a:lnSpc>
              <a:spcBef>
                <a:spcPts val="0"/>
              </a:spcBef>
            </a:pPr>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Defined: </a:t>
            </a:r>
            <a:r>
              <a:rPr lang="en-US" sz="17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Strict Liability is defined as “liability that does not depend on a finding of actual negligence or intent to harm, but instead is based upon the breach of an absolute duty to make something safe.”</a:t>
            </a:r>
            <a:endParaRPr lang="en-US" sz="17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7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77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Determination of Strict Liability:</a:t>
            </a:r>
            <a:r>
              <a:rPr lang="en-US" sz="1700" dirty="0">
                <a:effectLst/>
                <a:latin typeface="Tahoma" panose="020B0604030504040204" pitchFamily="34" charset="0"/>
                <a:ea typeface="Tahoma" panose="020B0604030504040204" pitchFamily="34" charset="0"/>
                <a:cs typeface="Tahoma" panose="020B0604030504040204" pitchFamily="34" charset="0"/>
              </a:rPr>
              <a:t>  </a:t>
            </a:r>
            <a:r>
              <a:rPr lang="en-US" sz="1500" dirty="0">
                <a:latin typeface="Tahoma" panose="020B0604030504040204" pitchFamily="34" charset="0"/>
                <a:ea typeface="Tahoma" panose="020B0604030504040204" pitchFamily="34" charset="0"/>
                <a:cs typeface="Tahoma" panose="020B0604030504040204" pitchFamily="34" charset="0"/>
              </a:rPr>
              <a:t>S</a:t>
            </a:r>
            <a:r>
              <a:rPr lang="en-US" sz="1500" dirty="0">
                <a:effectLst/>
                <a:latin typeface="Tahoma" panose="020B0604030504040204" pitchFamily="34" charset="0"/>
                <a:ea typeface="Tahoma" panose="020B0604030504040204" pitchFamily="34" charset="0"/>
                <a:cs typeface="Tahoma" panose="020B0604030504040204" pitchFamily="34" charset="0"/>
              </a:rPr>
              <a:t>trict Liability is often the product of a statutorily defined obligation, or in certain instances of product liability (liability for the defective manufacture, design or sale of a consumer product).  It can also be found in certain ultra-hazardous activities, where society has a particular interest in making an important activity as safe as possible (such as scaffolds or explosives).  </a:t>
            </a:r>
          </a:p>
          <a:p>
            <a:pPr marL="0" marR="0" algn="just">
              <a:lnSpc>
                <a:spcPct val="77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77000"/>
              </a:lnSpc>
              <a:spcBef>
                <a:spcPts val="0"/>
              </a:spcBef>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What the Jury Does</a:t>
            </a: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 </a:t>
            </a:r>
            <a:r>
              <a:rPr lang="en-US" sz="1300" i="1" dirty="0">
                <a:solidFill>
                  <a:srgbClr val="996633"/>
                </a:solidFill>
                <a:latin typeface="Tahoma" panose="020B0604030504040204" pitchFamily="34" charset="0"/>
                <a:ea typeface="Tahoma" panose="020B0604030504040204" pitchFamily="34" charset="0"/>
                <a:cs typeface="Tahoma" panose="020B0604030504040204" pitchFamily="34" charset="0"/>
              </a:rPr>
              <a:t> </a:t>
            </a:r>
            <a:r>
              <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In strict liability cases, the jury merely determines that the defined duty was breached and then determines the extent of </a:t>
            </a:r>
            <a:r>
              <a:rPr lang="en-US" sz="130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damages sustained by </a:t>
            </a:r>
            <a:r>
              <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plaintiff.</a:t>
            </a:r>
          </a:p>
          <a:p>
            <a:pPr marL="0" marR="0" algn="just">
              <a:lnSpc>
                <a:spcPct val="77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77000"/>
              </a:lnSpc>
              <a:spcBef>
                <a:spcPts val="0"/>
              </a:spcBef>
            </a:pPr>
            <a:r>
              <a:rPr lang="en-US" sz="1300" b="1" i="1" dirty="0">
                <a:solidFill>
                  <a:srgbClr val="996633"/>
                </a:solidFill>
                <a:latin typeface="Tahoma" panose="020B0604030504040204" pitchFamily="34" charset="0"/>
                <a:ea typeface="Tahoma" panose="020B0604030504040204" pitchFamily="34" charset="0"/>
                <a:cs typeface="Tahoma" panose="020B0604030504040204" pitchFamily="34" charset="0"/>
              </a:rPr>
              <a:t>Statutory Defined Obligations</a:t>
            </a:r>
            <a:r>
              <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Certain state statutes proscribe for automatic, or near automatic “strict liability” as a public incentive to require people to assure a higher attention and quality of care.  Such statutes include dangerous dog bites, scaffold accidents, or accidents involving hazardous, toxic or radioactive materials.</a:t>
            </a:r>
          </a:p>
          <a:p>
            <a:pPr marL="0" marR="0" algn="just">
              <a:lnSpc>
                <a:spcPct val="77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Inherently Dangerous Activities: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Today, many jurisdictions accept the principle that actors should be held liable without fault for injuries resulting from activities that pose an unusually high risk of injury. The rationale for strict liability in such cases is based partly on the high level of risk posed by such activities. In part, it is also based on the unilateral nature of the risk the defendant has created. </a:t>
            </a:r>
          </a:p>
          <a:p>
            <a:pPr algn="just">
              <a:lnSpc>
                <a:spcPct val="77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u="none" strike="noStrike" baseline="0" dirty="0">
                <a:solidFill>
                  <a:srgbClr val="996633"/>
                </a:solidFill>
                <a:latin typeface="Tahoma" panose="020B0604030504040204" pitchFamily="34" charset="0"/>
                <a:ea typeface="Tahoma" panose="020B0604030504040204" pitchFamily="34" charset="0"/>
                <a:cs typeface="Tahoma" panose="020B0604030504040204" pitchFamily="34" charset="0"/>
              </a:rPr>
              <a:t>Product Liability: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In the mid-1960s, beginning with </a:t>
            </a:r>
            <a:r>
              <a:rPr lang="en-US" sz="1300" b="0" i="1" u="none" strike="noStrike" baseline="0" dirty="0">
                <a:latin typeface="Tahoma" panose="020B0604030504040204" pitchFamily="34" charset="0"/>
                <a:ea typeface="Tahoma" panose="020B0604030504040204" pitchFamily="34" charset="0"/>
                <a:cs typeface="Tahoma" panose="020B0604030504040204" pitchFamily="34" charset="0"/>
              </a:rPr>
              <a:t>Greenman v. Yuba Products, Inc.,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377 P.2d 897 (Cal. 1963), the courts began to recognize that a manufacturer is strictly liable for an injury caused by a defective product. The courts now find that that strict liability in such case is appropriate in order “to insure that the costs of injuries resulting from defective products are borne by the manufacturers that put such products on the market rather than by the injured persons who are powerless to protect themselves.” Moreover, the increasing sophistication of products makes it now even more difficult for consumers to assess their risks, emphasizing the need for manufacturers to do so. This is further compounded by the lack of any personal relationship between manufacturers and consumers so that that buyers cannot rely on such relationships to assure quality.</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49310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Liability and Foreseeability</a:t>
            </a:r>
          </a:p>
          <a:p>
            <a:pPr marL="342900" indent="-342900" algn="ctr">
              <a:lnSpc>
                <a:spcPct val="90000"/>
              </a:lnSpc>
              <a:spcBef>
                <a:spcPts val="0"/>
              </a:spcBef>
              <a:defRPr/>
            </a:pPr>
            <a:r>
              <a:rPr lang="en-US" sz="3200" b="1" i="1" dirty="0">
                <a:solidFill>
                  <a:srgbClr val="C00000"/>
                </a:solidFill>
              </a:rPr>
              <a:t>Defenses to a Negligence Action</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3471361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0000"/>
              </a:lnSpc>
              <a:spcBef>
                <a:spcPts val="0"/>
              </a:spcBef>
              <a:spcAft>
                <a:spcPts val="0"/>
              </a:spcAft>
              <a:defRPr/>
            </a:pPr>
            <a:r>
              <a:rPr lang="en-US" sz="3600" b="1" dirty="0">
                <a:solidFill>
                  <a:srgbClr val="0033CC"/>
                </a:solidFill>
              </a:rPr>
              <a:t>Torts</a:t>
            </a:r>
          </a:p>
          <a:p>
            <a:pPr marL="342900" indent="-342900" algn="ctr">
              <a:lnSpc>
                <a:spcPct val="90000"/>
              </a:lnSpc>
              <a:spcBef>
                <a:spcPts val="0"/>
              </a:spcBef>
              <a:spcAft>
                <a:spcPts val="0"/>
              </a:spcAft>
              <a:defRPr/>
            </a:pPr>
            <a:r>
              <a:rPr lang="en-US" sz="2800" b="1" i="1" dirty="0">
                <a:solidFill>
                  <a:srgbClr val="006600"/>
                </a:solidFill>
              </a:rPr>
              <a:t>Liability and Foreseeability</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Defenses to a Negligence Action:</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 </a:t>
            </a:r>
            <a:r>
              <a:rPr lang="en-US" sz="1600" dirty="0">
                <a:effectLst/>
                <a:latin typeface="Tahoma" panose="020B0604030504040204" pitchFamily="34" charset="0"/>
                <a:ea typeface="Tahoma" panose="020B0604030504040204" pitchFamily="34" charset="0"/>
                <a:cs typeface="Tahoma" panose="020B0604030504040204" pitchFamily="34" charset="0"/>
              </a:rPr>
              <a:t>Often in a negligence lawsuit, the defense will raise what are called “affirmative defenses.” This could mean that even if a plaintiff’s claims of negligence are true, the defendant may not be responsible if the affirmative defenses can be proven.  These defenses include:</a:t>
            </a:r>
          </a:p>
          <a:p>
            <a:pPr algn="just">
              <a:lnSpc>
                <a:spcPct val="90000"/>
              </a:lnSpc>
              <a:spcBef>
                <a:spcPts val="0"/>
              </a:spcBef>
              <a:spcAft>
                <a:spcPts val="0"/>
              </a:spcAft>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Comparative Negligence:  </a:t>
            </a:r>
            <a:r>
              <a:rPr lang="en-US" sz="1500" dirty="0">
                <a:effectLst/>
                <a:latin typeface="Tahoma" panose="020B0604030504040204" pitchFamily="34" charset="0"/>
                <a:ea typeface="Tahoma" panose="020B0604030504040204" pitchFamily="34" charset="0"/>
                <a:cs typeface="Tahoma" panose="020B0604030504040204" pitchFamily="34" charset="0"/>
              </a:rPr>
              <a:t>Sometimes, there is negligence on the part of both parties involved in a negligence lawsuit. When this happens, under New York law, the jury will be asked to consider the comparative negligence of the plaintiff, and reduce the percentage of the plaintiff’s recovery of damages by that percentage. New York is a pure comparative negligence state.</a:t>
            </a:r>
          </a:p>
          <a:p>
            <a:pPr algn="just">
              <a:lnSpc>
                <a:spcPct val="90000"/>
              </a:lnSpc>
              <a:spcBef>
                <a:spcPts val="0"/>
              </a:spcBef>
              <a:spcAft>
                <a:spcPts val="0"/>
              </a:spcAft>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Assumption of Risk:</a:t>
            </a:r>
            <a:r>
              <a:rPr lang="en-US" sz="1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The assumption of risk defense means the plaintiff, either expressly or by implication, understands that the risk of injury is inherent with the situation, and therefore waives the right to recover damages if injured.  This is most often the case with activities that inherently come with a certain risk.  Sky diving, playing </a:t>
            </a:r>
            <a:r>
              <a:rPr lang="en-US" sz="1500" dirty="0">
                <a:latin typeface="Tahoma" panose="020B0604030504040204" pitchFamily="34" charset="0"/>
                <a:ea typeface="Tahoma" panose="020B0604030504040204" pitchFamily="34" charset="0"/>
                <a:cs typeface="Tahoma" panose="020B0604030504040204" pitchFamily="34" charset="0"/>
              </a:rPr>
              <a:t>sports, or engaging in some sort of inherently dangerous activity.  For example, a person injured by a foul ball at a major league baseball game is deemed to have assumed the risk</a:t>
            </a:r>
            <a:r>
              <a:rPr lang="en-US" sz="1500" dirty="0">
                <a:effectLst/>
                <a:latin typeface="Tahoma" panose="020B0604030504040204" pitchFamily="34" charset="0"/>
                <a:ea typeface="Tahoma" panose="020B0604030504040204" pitchFamily="34" charset="0"/>
                <a:cs typeface="Tahoma" panose="020B0604030504040204" pitchFamily="34" charset="0"/>
              </a:rPr>
              <a:t>.</a:t>
            </a:r>
          </a:p>
          <a:p>
            <a:pPr algn="just">
              <a:lnSpc>
                <a:spcPct val="90000"/>
              </a:lnSpc>
              <a:spcBef>
                <a:spcPts val="0"/>
              </a:spcBef>
              <a:spcAft>
                <a:spcPts val="0"/>
              </a:spcAft>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Statutes of Limitations: </a:t>
            </a:r>
            <a:r>
              <a:rPr lang="en-US" sz="1500" dirty="0">
                <a:effectLst/>
                <a:latin typeface="Tahoma" panose="020B0604030504040204" pitchFamily="34" charset="0"/>
                <a:ea typeface="Tahoma" panose="020B0604030504040204" pitchFamily="34" charset="0"/>
                <a:cs typeface="Tahoma" panose="020B0604030504040204" pitchFamily="34" charset="0"/>
              </a:rPr>
              <a:t>The law also puts deadlines on when most legal actions can be commenced. These limits are called “statutes of limitations”, and they are set by statute. In New York, most, can be found in either the Civil Practice Law and Rules. Reasons for statutes of limitations include the fact that memories of witnesses diminish over time, evidence gets more difficult to obtain or may be lost, and people move, relocate or pass away. </a:t>
            </a:r>
          </a:p>
        </p:txBody>
      </p:sp>
    </p:spTree>
    <p:extLst>
      <p:ext uri="{BB962C8B-B14F-4D97-AF65-F5344CB8AC3E}">
        <p14:creationId xmlns:p14="http://schemas.microsoft.com/office/powerpoint/2010/main" val="489940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14400"/>
            <a:ext cx="8534400" cy="5583067"/>
          </a:xfrm>
          <a:prstGeom prst="rect">
            <a:avLst/>
          </a:prstGeom>
        </p:spPr>
        <p:txBody>
          <a:bodyPr wrap="square">
            <a:spAutoFit/>
          </a:bodyPr>
          <a:lstStyle/>
          <a:p>
            <a:pPr marL="342900" indent="-342900" algn="ctr">
              <a:spcBef>
                <a:spcPct val="20000"/>
              </a:spcBef>
            </a:pPr>
            <a:r>
              <a:rPr lang="en-US" sz="4000" b="1" dirty="0">
                <a:solidFill>
                  <a:srgbClr val="C00000"/>
                </a:solidFill>
              </a:rPr>
              <a:t>An Adventure into the Case Law </a:t>
            </a:r>
          </a:p>
          <a:p>
            <a:pPr marL="342900" indent="-342900" algn="ctr">
              <a:spcBef>
                <a:spcPct val="20000"/>
              </a:spcBef>
            </a:pPr>
            <a:r>
              <a:rPr lang="en-US" sz="4000" b="1" dirty="0">
                <a:solidFill>
                  <a:srgbClr val="C00000"/>
                </a:solidFill>
              </a:rPr>
              <a:t>The Law of Torts</a:t>
            </a:r>
          </a:p>
          <a:p>
            <a:pPr algn="ctr">
              <a:spcBef>
                <a:spcPct val="20000"/>
              </a:spcBef>
            </a:pPr>
            <a:r>
              <a:rPr lang="en-US" sz="2400" b="1" dirty="0">
                <a:solidFill>
                  <a:srgbClr val="002060"/>
                </a:solidFill>
              </a:rPr>
              <a:t>The Case of MacPherson v. Buick Motor Company</a:t>
            </a: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1000" b="1" dirty="0">
              <a:solidFill>
                <a:srgbClr val="002060"/>
              </a:solidFill>
            </a:endParaRPr>
          </a:p>
          <a:p>
            <a:pPr>
              <a:spcBef>
                <a:spcPct val="20000"/>
              </a:spcBef>
            </a:pPr>
            <a:endParaRPr lang="en-US" sz="1000" b="1" dirty="0">
              <a:solidFill>
                <a:srgbClr val="002060"/>
              </a:solidFill>
            </a:endParaRPr>
          </a:p>
          <a:p>
            <a:pPr algn="ctr">
              <a:spcBef>
                <a:spcPct val="20000"/>
              </a:spcBef>
            </a:pPr>
            <a:r>
              <a:rPr lang="en-US" sz="3000" b="1" i="1" dirty="0">
                <a:solidFill>
                  <a:srgbClr val="C81204"/>
                </a:solidFill>
              </a:rPr>
              <a:t>Examining the Elements of Foreseeability</a:t>
            </a:r>
          </a:p>
        </p:txBody>
      </p:sp>
      <p:pic>
        <p:nvPicPr>
          <p:cNvPr id="4" name="Picture 3" descr="A picture containing outdoor, tree, road, horse&#10;&#10;Description automatically generated">
            <a:extLst>
              <a:ext uri="{FF2B5EF4-FFF2-40B4-BE49-F238E27FC236}">
                <a16:creationId xmlns:a16="http://schemas.microsoft.com/office/drawing/2014/main" id="{1C57C730-FEE4-4121-B394-76AB5BCD84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2819400"/>
            <a:ext cx="4572000" cy="3048000"/>
          </a:xfrm>
          <a:prstGeom prst="rect">
            <a:avLst/>
          </a:prstGeom>
        </p:spPr>
      </p:pic>
    </p:spTree>
    <p:extLst>
      <p:ext uri="{BB962C8B-B14F-4D97-AF65-F5344CB8AC3E}">
        <p14:creationId xmlns:p14="http://schemas.microsoft.com/office/powerpoint/2010/main" val="2939138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C</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118563"/>
          </a:xfrm>
          <a:prstGeom prst="rect">
            <a:avLst/>
          </a:prstGeom>
          <a:solidFill>
            <a:schemeClr val="accent3"/>
          </a:solidFill>
        </p:spPr>
        <p:txBody>
          <a:bodyPr wrap="square">
            <a:spAutoFit/>
          </a:bodyPr>
          <a:lstStyle/>
          <a:p>
            <a:pPr>
              <a:lnSpc>
                <a:spcPct val="8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110000"/>
              </a:lnSpc>
              <a:defRPr/>
            </a:pPr>
            <a:r>
              <a:rPr lang="en-US" sz="3200" b="1" dirty="0">
                <a:solidFill>
                  <a:srgbClr val="008000"/>
                </a:solidFill>
              </a:rPr>
              <a:t>The Criminal Law</a:t>
            </a:r>
          </a:p>
          <a:p>
            <a:pPr>
              <a:lnSpc>
                <a:spcPct val="110000"/>
              </a:lnSpc>
              <a:buFont typeface="Arial" pitchFamily="34" charset="0"/>
              <a:buChar char="•"/>
              <a:defRPr/>
            </a:pPr>
            <a:r>
              <a:rPr lang="en-US" sz="2800" b="1" dirty="0">
                <a:solidFill>
                  <a:srgbClr val="002060"/>
                </a:solidFill>
              </a:rPr>
              <a:t> Structure and Purpose of Criminal Law</a:t>
            </a:r>
          </a:p>
          <a:p>
            <a:pPr algn="just">
              <a:lnSpc>
                <a:spcPct val="110000"/>
              </a:lnSpc>
              <a:defRPr/>
            </a:pPr>
            <a:r>
              <a:rPr lang="en-US" sz="1600" b="1" i="1" dirty="0">
                <a:solidFill>
                  <a:srgbClr val="C00000"/>
                </a:solidFill>
              </a:rPr>
              <a:t>Part One: Definitions / Substantive - Procedural / Purpose / Crimes / Torts</a:t>
            </a:r>
          </a:p>
          <a:p>
            <a:pPr>
              <a:lnSpc>
                <a:spcPct val="110000"/>
              </a:lnSpc>
              <a:buFont typeface="Arial" pitchFamily="34" charset="0"/>
              <a:buChar char="•"/>
              <a:defRPr/>
            </a:pPr>
            <a:r>
              <a:rPr lang="en-US" sz="2800" b="1" dirty="0">
                <a:solidFill>
                  <a:srgbClr val="002060"/>
                </a:solidFill>
              </a:rPr>
              <a:t> Theories of Criminal Punishment</a:t>
            </a:r>
          </a:p>
          <a:p>
            <a:pPr algn="just">
              <a:lnSpc>
                <a:spcPct val="110000"/>
              </a:lnSpc>
              <a:defRPr/>
            </a:pPr>
            <a:r>
              <a:rPr lang="en-US" sz="1600" b="1" i="1" dirty="0">
                <a:solidFill>
                  <a:srgbClr val="C00000"/>
                </a:solidFill>
              </a:rPr>
              <a:t>Part Two: Punishment Theories / Sentencing / Classification</a:t>
            </a:r>
          </a:p>
          <a:p>
            <a:pPr>
              <a:lnSpc>
                <a:spcPct val="110000"/>
              </a:lnSpc>
              <a:buFont typeface="Arial" pitchFamily="34" charset="0"/>
              <a:buChar char="•"/>
              <a:defRPr/>
            </a:pPr>
            <a:r>
              <a:rPr lang="en-US" sz="2800" b="1" dirty="0">
                <a:solidFill>
                  <a:srgbClr val="002060"/>
                </a:solidFill>
              </a:rPr>
              <a:t> Common Law Felonies</a:t>
            </a:r>
          </a:p>
          <a:p>
            <a:pPr>
              <a:lnSpc>
                <a:spcPct val="110000"/>
              </a:lnSpc>
              <a:defRPr/>
            </a:pPr>
            <a:r>
              <a:rPr lang="en-US" sz="1600" b="1" i="1" dirty="0">
                <a:solidFill>
                  <a:srgbClr val="C00000"/>
                </a:solidFill>
              </a:rPr>
              <a:t> Part Three: Common Law Felonies / Current Day Criminal Statutes</a:t>
            </a:r>
          </a:p>
          <a:p>
            <a:pPr>
              <a:lnSpc>
                <a:spcPct val="110000"/>
              </a:lnSpc>
              <a:buFont typeface="Arial" pitchFamily="34" charset="0"/>
              <a:buChar char="•"/>
              <a:defRPr/>
            </a:pPr>
            <a:r>
              <a:rPr lang="en-US" sz="2600" b="1" dirty="0">
                <a:solidFill>
                  <a:srgbClr val="002060"/>
                </a:solidFill>
              </a:rPr>
              <a:t> Class Case – Regina v. Dudley and Stephens</a:t>
            </a:r>
          </a:p>
          <a:p>
            <a:pPr algn="ctr">
              <a:lnSpc>
                <a:spcPct val="110000"/>
              </a:lnSpc>
              <a:defRPr/>
            </a:pPr>
            <a:r>
              <a:rPr lang="en-US" sz="1600" b="1" i="1" dirty="0">
                <a:solidFill>
                  <a:srgbClr val="C00000"/>
                </a:solidFill>
              </a:rPr>
              <a:t>     Necessity and </a:t>
            </a:r>
            <a:r>
              <a:rPr lang="en-US" sz="1600" b="1" i="1" dirty="0" err="1">
                <a:solidFill>
                  <a:srgbClr val="C00000"/>
                </a:solidFill>
              </a:rPr>
              <a:t>Mens</a:t>
            </a:r>
            <a:r>
              <a:rPr lang="en-US" sz="1600" b="1" i="1" dirty="0">
                <a:solidFill>
                  <a:srgbClr val="C00000"/>
                </a:solidFill>
              </a:rPr>
              <a:t> Rea</a:t>
            </a:r>
            <a:endParaRPr lang="en-US" b="1" i="1" dirty="0">
              <a:solidFill>
                <a:srgbClr val="C00000"/>
              </a:solidFill>
            </a:endParaRPr>
          </a:p>
        </p:txBody>
      </p:sp>
    </p:spTree>
    <p:extLst>
      <p:ext uri="{BB962C8B-B14F-4D97-AF65-F5344CB8AC3E}">
        <p14:creationId xmlns:p14="http://schemas.microsoft.com/office/powerpoint/2010/main" val="72541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Tonight We Will Speak About:</a:t>
            </a:r>
          </a:p>
          <a:p>
            <a:pPr>
              <a:lnSpc>
                <a:spcPct val="110000"/>
              </a:lnSpc>
              <a:defRPr/>
            </a:pPr>
            <a:endParaRPr lang="en-US" sz="600" b="1" dirty="0"/>
          </a:p>
          <a:p>
            <a:pPr>
              <a:lnSpc>
                <a:spcPct val="110000"/>
              </a:lnSpc>
              <a:defRPr/>
            </a:pPr>
            <a:r>
              <a:rPr lang="en-US" sz="3200" b="1" dirty="0">
                <a:solidFill>
                  <a:srgbClr val="008000"/>
                </a:solidFill>
              </a:rPr>
              <a:t>The Law of Torts</a:t>
            </a:r>
          </a:p>
          <a:p>
            <a:pPr>
              <a:lnSpc>
                <a:spcPct val="110000"/>
              </a:lnSpc>
              <a:buFont typeface="Arial" pitchFamily="34" charset="0"/>
              <a:buChar char="•"/>
              <a:defRPr/>
            </a:pPr>
            <a:r>
              <a:rPr lang="en-US" sz="2800" b="1" dirty="0">
                <a:solidFill>
                  <a:srgbClr val="002060"/>
                </a:solidFill>
              </a:rPr>
              <a:t> General Principles</a:t>
            </a:r>
          </a:p>
          <a:p>
            <a:pPr algn="just">
              <a:lnSpc>
                <a:spcPct val="110000"/>
              </a:lnSpc>
              <a:defRPr/>
            </a:pPr>
            <a:r>
              <a:rPr lang="en-US" sz="1600" b="1" i="1" dirty="0">
                <a:solidFill>
                  <a:srgbClr val="C00000"/>
                </a:solidFill>
              </a:rPr>
              <a:t>Part One: Definitions / Torts vs. Crimes / Types of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Negligence and Intentional Torts</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Definitions / Intentional Torts / Unintentional Torts – Negligence</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Liability and Foreseeability</a:t>
            </a:r>
          </a:p>
          <a:p>
            <a:pPr>
              <a:lnSpc>
                <a:spcPct val="110000"/>
              </a:lnSpc>
              <a:defRPr/>
            </a:pPr>
            <a:r>
              <a:rPr lang="en-US" b="1" i="1" dirty="0">
                <a:solidFill>
                  <a:srgbClr val="C00000"/>
                </a:solidFill>
              </a:rPr>
              <a:t> </a:t>
            </a:r>
            <a:r>
              <a:rPr lang="en-US" sz="1600" b="1" i="1" dirty="0">
                <a:solidFill>
                  <a:srgbClr val="C00000"/>
                </a:solidFill>
              </a:rPr>
              <a:t>Part Three: Definitions / Liability / Foreseeability / Strict Liability / Defenses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MacPherson v. Buick Motor Co.</a:t>
            </a:r>
          </a:p>
          <a:p>
            <a:pPr algn="ctr">
              <a:lnSpc>
                <a:spcPct val="110000"/>
              </a:lnSpc>
              <a:defRPr/>
            </a:pPr>
            <a:r>
              <a:rPr lang="en-US" sz="1600" b="1" i="1" dirty="0">
                <a:solidFill>
                  <a:srgbClr val="C00000"/>
                </a:solidFill>
              </a:rPr>
              <a:t>     The Elements of Foreseeability</a:t>
            </a:r>
          </a:p>
        </p:txBody>
      </p:sp>
    </p:spTree>
    <p:extLst>
      <p:ext uri="{BB962C8B-B14F-4D97-AF65-F5344CB8AC3E}">
        <p14:creationId xmlns:p14="http://schemas.microsoft.com/office/powerpoint/2010/main" val="146008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Liability and Foreseeability</a:t>
            </a:r>
          </a:p>
          <a:p>
            <a:pPr marL="342900" indent="-342900" algn="ctr">
              <a:lnSpc>
                <a:spcPct val="90000"/>
              </a:lnSpc>
              <a:spcBef>
                <a:spcPts val="0"/>
              </a:spcBef>
              <a:defRPr/>
            </a:pPr>
            <a:r>
              <a:rPr lang="en-US" sz="3200" b="1" i="1" dirty="0">
                <a:solidFill>
                  <a:srgbClr val="C00000"/>
                </a:solidFill>
              </a:rPr>
              <a:t>Elements of Negligence</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90000"/>
              </a:lnSpc>
              <a:spcBef>
                <a:spcPts val="0"/>
              </a:spcBef>
              <a:spcAft>
                <a:spcPts val="0"/>
              </a:spcAft>
              <a:defRPr/>
            </a:pPr>
            <a:r>
              <a:rPr lang="en-US" sz="3600" b="1" dirty="0">
                <a:solidFill>
                  <a:srgbClr val="0033CC"/>
                </a:solidFill>
              </a:rPr>
              <a:t>Torts</a:t>
            </a:r>
          </a:p>
          <a:p>
            <a:pPr marL="342900" indent="-342900" algn="ctr">
              <a:lnSpc>
                <a:spcPct val="90000"/>
              </a:lnSpc>
              <a:spcBef>
                <a:spcPts val="0"/>
              </a:spcBef>
              <a:spcAft>
                <a:spcPts val="0"/>
              </a:spcAft>
              <a:defRPr/>
            </a:pPr>
            <a:r>
              <a:rPr lang="en-US" sz="2800" b="1" i="1" dirty="0">
                <a:solidFill>
                  <a:srgbClr val="006600"/>
                </a:solidFill>
              </a:rPr>
              <a:t>Liability and Foreseeability</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dirty="0">
                <a:effectLst/>
                <a:latin typeface="Tahoma" panose="020B0604030504040204" pitchFamily="34" charset="0"/>
                <a:ea typeface="Tahoma" panose="020B0604030504040204" pitchFamily="34" charset="0"/>
                <a:cs typeface="Tahoma" panose="020B0604030504040204" pitchFamily="34" charset="0"/>
              </a:rPr>
              <a:t>The elements necessary to sustain an action in negligence are Duty, Breach of Duty, Harm, Causation and Foreseeability.</a:t>
            </a:r>
          </a:p>
          <a:p>
            <a:pPr>
              <a:lnSpc>
                <a:spcPct val="9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Actions in Negligence Represent Most Torts:</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The widest range of tort liability today arises in the field of negligence.  This is because accidents happen, and property is damaged and/or injuries occur as a result. </a:t>
            </a: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Not All Harm or Injuries is the Result of Negligence: </a:t>
            </a:r>
            <a:r>
              <a:rPr lang="en-US" sz="1500" dirty="0">
                <a:effectLst/>
                <a:latin typeface="Tahoma" panose="020B0604030504040204" pitchFamily="34" charset="0"/>
                <a:ea typeface="Tahoma" panose="020B0604030504040204" pitchFamily="34" charset="0"/>
                <a:cs typeface="Tahoma" panose="020B0604030504040204" pitchFamily="34" charset="0"/>
              </a:rPr>
              <a:t>The fact that an individual suffers an injury does not necessarily mean that the individual will be able to recover damages for the injury in an action for Negligence.  All the elements of Negligence, including Duty, Breach of Duty, Harm, Causation and Foreseeability, must be present to sustain an action for recovery.</a:t>
            </a: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90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Example: </a:t>
            </a:r>
            <a:r>
              <a:rPr lang="en-US" sz="1300" dirty="0">
                <a:effectLst/>
                <a:latin typeface="Tahoma" panose="020B0604030504040204" pitchFamily="34" charset="0"/>
                <a:ea typeface="Tahoma" panose="020B0604030504040204" pitchFamily="34" charset="0"/>
                <a:cs typeface="Tahoma" panose="020B0604030504040204" pitchFamily="34" charset="0"/>
              </a:rPr>
              <a:t>Plaintiff was shopping in the outdoor garden section of a Home Center when a “wild bird” flew into the back of her head, causing injuries.  Her negligence lawsuit against the Home Center was dismissed because the owner did not have a duty to protect her from a wild bird attack, since such was not reasonably foreseeable.</a:t>
            </a:r>
          </a:p>
          <a:p>
            <a:pPr marL="0" marR="0" algn="just">
              <a:lnSpc>
                <a:spcPct val="90000"/>
              </a:lnSpc>
              <a:spcBef>
                <a:spcPts val="0"/>
              </a:spcBef>
              <a:spcAft>
                <a:spcPts val="0"/>
              </a:spcAft>
            </a:pPr>
            <a:endParaRPr lang="en-US" sz="5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Example: </a:t>
            </a:r>
            <a:r>
              <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Plaintiff</a:t>
            </a:r>
            <a:r>
              <a:rPr lang="en-US" sz="1300" dirty="0">
                <a:effectLst/>
                <a:latin typeface="Tahoma" panose="020B0604030504040204" pitchFamily="34" charset="0"/>
                <a:ea typeface="Tahoma" panose="020B0604030504040204" pitchFamily="34" charset="0"/>
                <a:cs typeface="Tahoma" panose="020B0604030504040204" pitchFamily="34" charset="0"/>
              </a:rPr>
              <a:t> was passively watching a major league baseball game as a spectator at a ballpark.  A foul ball struck her in the face, causing severe and permanent injuries. Her negligence lawsuit against the baseball club was unsuccessful because it was held that the owners had no duty to warn her of the obvious danger of foul balls being hit into the stands. Although cases involving injury to spectators at baseball games in other jurisdictions have turned on other tort doctrines, such as assumption of risk, injured fans, like plaintiff, are generally held to bear the costs of their own injuries. Only when an injured person can demonstrate the elements of negligence, duty, breach of duty, harm, causation and foreseeability, can a right to recover be established.</a:t>
            </a:r>
          </a:p>
          <a:p>
            <a:pPr algn="l"/>
            <a:endParaRPr lang="en-US" sz="1300" dirty="0">
              <a:solidFill>
                <a:srgbClr val="211808"/>
              </a:solidFill>
              <a:effectLst/>
              <a:latin typeface="Tahoma" panose="020B0604030504040204" pitchFamily="34" charset="0"/>
              <a:ea typeface="Tahoma" panose="020B0604030504040204" pitchFamily="34" charset="0"/>
              <a:cs typeface="Tahoma" panose="020B0604030504040204" pitchFamily="34" charset="0"/>
            </a:endParaRPr>
          </a:p>
          <a:p>
            <a:pPr algn="l"/>
            <a:endParaRPr lang="en-US" sz="13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025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0000"/>
              </a:lnSpc>
              <a:spcBef>
                <a:spcPts val="0"/>
              </a:spcBef>
              <a:spcAft>
                <a:spcPts val="0"/>
              </a:spcAft>
              <a:defRPr/>
            </a:pPr>
            <a:r>
              <a:rPr lang="en-US" sz="3600" b="1" dirty="0">
                <a:solidFill>
                  <a:srgbClr val="0033CC"/>
                </a:solidFill>
              </a:rPr>
              <a:t>Torts</a:t>
            </a:r>
          </a:p>
          <a:p>
            <a:pPr marL="342900" indent="-342900" algn="ctr">
              <a:lnSpc>
                <a:spcPct val="80000"/>
              </a:lnSpc>
              <a:spcBef>
                <a:spcPts val="0"/>
              </a:spcBef>
              <a:spcAft>
                <a:spcPts val="0"/>
              </a:spcAft>
              <a:defRPr/>
            </a:pPr>
            <a:r>
              <a:rPr lang="en-US" sz="2800" b="1" i="1" dirty="0">
                <a:solidFill>
                  <a:srgbClr val="006600"/>
                </a:solidFill>
              </a:rPr>
              <a:t>Liability and Foreseeability</a:t>
            </a:r>
          </a:p>
          <a:p>
            <a:pPr marL="609600" indent="-609600">
              <a:lnSpc>
                <a:spcPct val="8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8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8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Duty:  </a:t>
            </a:r>
            <a:r>
              <a:rPr lang="en-US" sz="1600" dirty="0">
                <a:effectLst/>
                <a:latin typeface="Tahoma" panose="020B0604030504040204" pitchFamily="34" charset="0"/>
                <a:ea typeface="Tahoma" panose="020B0604030504040204" pitchFamily="34" charset="0"/>
                <a:cs typeface="Tahoma" panose="020B0604030504040204" pitchFamily="34" charset="0"/>
              </a:rPr>
              <a:t>The first element of negligence is a duty.</a:t>
            </a:r>
            <a:r>
              <a:rPr lang="en-US" sz="1600" i="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There is a duty of care imposed under law to act as a reasonably prudent person would in similar circumstances.</a:t>
            </a:r>
          </a:p>
          <a:p>
            <a:pPr marL="0" marR="0" algn="just">
              <a:lnSpc>
                <a:spcPct val="8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Duty Defined:</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the term “duty” to be “a legal obligation that is owed or due to another and that needs to be satisfied.”</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80000"/>
              </a:lnSpc>
              <a:spcBef>
                <a:spcPts val="0"/>
              </a:spcBef>
              <a:spcAft>
                <a:spcPts val="0"/>
              </a:spcAft>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Generally</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A general duty of care is imposed by law on all human activity.  When a person engages in an activity, he or she is under a legal duty to act as an </a:t>
            </a:r>
            <a:r>
              <a:rPr lang="en-US" sz="1500" b="1" dirty="0">
                <a:effectLst/>
                <a:latin typeface="Tahoma" panose="020B0604030504040204" pitchFamily="34" charset="0"/>
                <a:ea typeface="Tahoma" panose="020B0604030504040204" pitchFamily="34" charset="0"/>
                <a:cs typeface="Tahoma" panose="020B0604030504040204" pitchFamily="34" charset="0"/>
              </a:rPr>
              <a:t>ordinary, prudent, reasonable person.</a:t>
            </a:r>
            <a:r>
              <a:rPr lang="en-US" sz="1500" dirty="0">
                <a:effectLst/>
                <a:latin typeface="Tahoma" panose="020B0604030504040204" pitchFamily="34" charset="0"/>
                <a:ea typeface="Tahoma" panose="020B0604030504040204" pitchFamily="34" charset="0"/>
                <a:cs typeface="Tahoma" panose="020B0604030504040204" pitchFamily="34" charset="0"/>
              </a:rPr>
              <a:t>  It is presumed that an ordinary, prudent, reasonable person will take precautions against creating unreasonable risks of injury to other persons. </a:t>
            </a:r>
          </a:p>
          <a:p>
            <a:pPr marL="0" marR="0" algn="just">
              <a:lnSpc>
                <a:spcPct val="8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Duty As A Basic Premise</a:t>
            </a:r>
            <a:r>
              <a:rPr lang="en-US" sz="1400" b="1" i="1" u="none" strike="noStrike" baseline="0" dirty="0">
                <a:solidFill>
                  <a:srgbClr val="996633"/>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The basic premise of negligence law is that we generally owe our fellow citizens a duty to exercise reasonable care in the conduct of our own affairs.  This duty does not require that we avoid all injury to others, but only that we avoid injuring others by carelessness. That duty is breached by failing to exercise reasonable care.</a:t>
            </a:r>
            <a:endParaRPr lang="en-US" sz="13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The Reasonable Person Standard</a:t>
            </a: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The reasonable person standard is self-evident, in that we should all act reasonably to avoid injury to others.  Professionals can be held to the higher standard of a reasonable professional.</a:t>
            </a:r>
            <a:endParaRPr lang="en-US" sz="13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endParaRPr lang="en-US" sz="5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Special Circumstances</a:t>
            </a: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80000"/>
              </a:lnSpc>
              <a:spcBef>
                <a:spcPts val="0"/>
              </a:spcBef>
              <a:spcAft>
                <a:spcPts val="0"/>
              </a:spcAft>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Professionals:</a:t>
            </a: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 </a:t>
            </a:r>
            <a:r>
              <a:rPr lang="en-US" sz="1200" dirty="0">
                <a:effectLst/>
                <a:latin typeface="Tahoma" panose="020B0604030504040204" pitchFamily="34" charset="0"/>
                <a:ea typeface="Tahoma" panose="020B0604030504040204" pitchFamily="34" charset="0"/>
                <a:cs typeface="Tahoma" panose="020B0604030504040204" pitchFamily="34" charset="0"/>
              </a:rPr>
              <a:t>Professionals have a duty to perform their jobs at the level of a reasonable professional.  Accordingly, in order for a professional, such as an accountant, doctor, lawyer, dentist, or architect, to avoid liability for malpractice,</a:t>
            </a:r>
            <a:r>
              <a:rPr lang="en-US" sz="1200" b="1" dirty="0">
                <a:effectLst/>
                <a:latin typeface="Tahoma" panose="020B0604030504040204" pitchFamily="34" charset="0"/>
                <a:ea typeface="Tahoma" panose="020B0604030504040204" pitchFamily="34" charset="0"/>
                <a:cs typeface="Tahoma" panose="020B0604030504040204" pitchFamily="34" charset="0"/>
              </a:rPr>
              <a:t> </a:t>
            </a:r>
            <a:r>
              <a:rPr lang="en-US" sz="1200" dirty="0">
                <a:effectLst/>
                <a:latin typeface="Tahoma" panose="020B0604030504040204" pitchFamily="34" charset="0"/>
                <a:ea typeface="Tahoma" panose="020B0604030504040204" pitchFamily="34" charset="0"/>
                <a:cs typeface="Tahoma" panose="020B0604030504040204" pitchFamily="34" charset="0"/>
              </a:rPr>
              <a:t>the professional must perform their skill in the same manner as, and at the level of, other professionals in the same field.</a:t>
            </a:r>
          </a:p>
          <a:p>
            <a:pPr marL="0" marR="0" algn="just">
              <a:lnSpc>
                <a:spcPct val="80000"/>
              </a:lnSpc>
              <a:spcBef>
                <a:spcPts val="0"/>
              </a:spcBef>
              <a:spcAft>
                <a:spcPts val="0"/>
              </a:spcAft>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1300" b="1" i="1" dirty="0">
                <a:solidFill>
                  <a:srgbClr val="7030A0"/>
                </a:solidFill>
                <a:effectLst/>
                <a:latin typeface="Tahoma" panose="020B0604030504040204" pitchFamily="34" charset="0"/>
                <a:ea typeface="Tahoma" panose="020B0604030504040204" pitchFamily="34" charset="0"/>
                <a:cs typeface="Tahoma" panose="020B0604030504040204" pitchFamily="34" charset="0"/>
              </a:rPr>
              <a:t>Property Owners: </a:t>
            </a:r>
            <a:r>
              <a:rPr lang="en-US" sz="1200" dirty="0">
                <a:effectLst/>
                <a:latin typeface="Tahoma" panose="020B0604030504040204" pitchFamily="34" charset="0"/>
                <a:ea typeface="Tahoma" panose="020B0604030504040204" pitchFamily="34" charset="0"/>
                <a:cs typeface="Tahoma" panose="020B0604030504040204" pitchFamily="34" charset="0"/>
              </a:rPr>
              <a:t>Those who own real property have a duty of care to keep their property in a condition that does not create hazards for guests. </a:t>
            </a:r>
          </a:p>
          <a:p>
            <a:pPr marL="0" marR="0" algn="just">
              <a:lnSpc>
                <a:spcPct val="8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spcAft>
                <a:spcPts val="0"/>
              </a:spcAft>
            </a:pPr>
            <a:r>
              <a:rPr lang="en-US" sz="1300" b="1" i="1" dirty="0">
                <a:solidFill>
                  <a:srgbClr val="7030A0"/>
                </a:solidFill>
                <a:effectLst/>
                <a:latin typeface="Tahoma" panose="020B0604030504040204" pitchFamily="34" charset="0"/>
                <a:ea typeface="Tahoma" panose="020B0604030504040204" pitchFamily="34" charset="0"/>
                <a:cs typeface="Tahoma" panose="020B0604030504040204" pitchFamily="34" charset="0"/>
              </a:rPr>
              <a:t>Businesses:  </a:t>
            </a:r>
            <a:r>
              <a:rPr lang="en-US" sz="1200" dirty="0">
                <a:effectLst/>
                <a:latin typeface="Tahoma" panose="020B0604030504040204" pitchFamily="34" charset="0"/>
                <a:ea typeface="Tahoma" panose="020B0604030504040204" pitchFamily="34" charset="0"/>
                <a:cs typeface="Tahoma" panose="020B0604030504040204" pitchFamily="34" charset="0"/>
              </a:rPr>
              <a:t>Businesses have a duty to inspect and repair their property so that their customers are not injured by hazards, such as spills on the floor or uneven walking areas. When customer safety is a concern, businesses have a duty to provide adequate security, such as security patrols in mall parking lots.</a:t>
            </a:r>
          </a:p>
          <a:p>
            <a:pPr algn="l"/>
            <a:endParaRPr lang="en-US" sz="13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54413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90000"/>
              </a:lnSpc>
              <a:spcBef>
                <a:spcPts val="0"/>
              </a:spcBef>
              <a:spcAft>
                <a:spcPts val="0"/>
              </a:spcAft>
              <a:defRPr/>
            </a:pPr>
            <a:r>
              <a:rPr lang="en-US" sz="3600" b="1" dirty="0">
                <a:solidFill>
                  <a:srgbClr val="0033CC"/>
                </a:solidFill>
              </a:rPr>
              <a:t>Torts</a:t>
            </a:r>
          </a:p>
          <a:p>
            <a:pPr marL="342900" indent="-342900" algn="ctr">
              <a:lnSpc>
                <a:spcPct val="90000"/>
              </a:lnSpc>
              <a:spcBef>
                <a:spcPts val="0"/>
              </a:spcBef>
              <a:spcAft>
                <a:spcPts val="0"/>
              </a:spcAft>
              <a:defRPr/>
            </a:pPr>
            <a:r>
              <a:rPr lang="en-US" sz="2800" b="1" i="1" dirty="0">
                <a:solidFill>
                  <a:srgbClr val="006600"/>
                </a:solidFill>
              </a:rPr>
              <a:t>Liability and Foreseeability</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Breach of Duty:  </a:t>
            </a:r>
            <a:r>
              <a:rPr lang="en-US" sz="1600" dirty="0">
                <a:effectLst/>
                <a:latin typeface="Tahoma" panose="020B0604030504040204" pitchFamily="34" charset="0"/>
                <a:ea typeface="Tahoma" panose="020B0604030504040204" pitchFamily="34" charset="0"/>
                <a:cs typeface="Tahoma" panose="020B0604030504040204" pitchFamily="34" charset="0"/>
              </a:rPr>
              <a:t>The </a:t>
            </a:r>
            <a:r>
              <a:rPr lang="en-US" sz="1600" dirty="0">
                <a:latin typeface="Tahoma" panose="020B0604030504040204" pitchFamily="34" charset="0"/>
                <a:ea typeface="Tahoma" panose="020B0604030504040204" pitchFamily="34" charset="0"/>
                <a:cs typeface="Tahoma" panose="020B0604030504040204" pitchFamily="34" charset="0"/>
              </a:rPr>
              <a:t>second</a:t>
            </a:r>
            <a:r>
              <a:rPr lang="en-US" sz="1600" dirty="0">
                <a:effectLst/>
                <a:latin typeface="Tahoma" panose="020B0604030504040204" pitchFamily="34" charset="0"/>
                <a:ea typeface="Tahoma" panose="020B0604030504040204" pitchFamily="34" charset="0"/>
                <a:cs typeface="Tahoma" panose="020B0604030504040204" pitchFamily="34" charset="0"/>
              </a:rPr>
              <a:t> element of negligence is breach of duty.</a:t>
            </a:r>
            <a:r>
              <a:rPr lang="en-US" sz="1600" i="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Such breach of duty occurs when the tortfeasor fails to fulfill is a duty of care imposed under law, and thus does not act as a reasonably prudent person would have acted under the circumstances.</a:t>
            </a: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Breach Duty Defined:</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the term “breach of duty” to be “a violation of a legal or moral obligation, by means of the failure to act as the law obligates.”</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90000"/>
              </a:lnSpc>
              <a:spcBef>
                <a:spcPts val="0"/>
              </a:spcBef>
              <a:spcAft>
                <a:spcPts val="0"/>
              </a:spcAft>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Generally</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A general duty of care is imposed by law on all human activity.  When a person engages in an activity, and he or she is </a:t>
            </a:r>
            <a:r>
              <a:rPr lang="en-US" sz="1500" b="1" dirty="0">
                <a:effectLst/>
                <a:latin typeface="Tahoma" panose="020B0604030504040204" pitchFamily="34" charset="0"/>
                <a:ea typeface="Tahoma" panose="020B0604030504040204" pitchFamily="34" charset="0"/>
                <a:cs typeface="Tahoma" panose="020B0604030504040204" pitchFamily="34" charset="0"/>
              </a:rPr>
              <a:t>DOES NOT ACT </a:t>
            </a:r>
            <a:r>
              <a:rPr lang="en-US" sz="1500" dirty="0">
                <a:effectLst/>
                <a:latin typeface="Tahoma" panose="020B0604030504040204" pitchFamily="34" charset="0"/>
                <a:ea typeface="Tahoma" panose="020B0604030504040204" pitchFamily="34" charset="0"/>
                <a:cs typeface="Tahoma" panose="020B0604030504040204" pitchFamily="34" charset="0"/>
              </a:rPr>
              <a:t>as an </a:t>
            </a:r>
            <a:r>
              <a:rPr lang="en-US" sz="1500" b="1" dirty="0">
                <a:effectLst/>
                <a:latin typeface="Tahoma" panose="020B0604030504040204" pitchFamily="34" charset="0"/>
                <a:ea typeface="Tahoma" panose="020B0604030504040204" pitchFamily="34" charset="0"/>
                <a:cs typeface="Tahoma" panose="020B0604030504040204" pitchFamily="34" charset="0"/>
              </a:rPr>
              <a:t>ordinary, prudent, reasonable person</a:t>
            </a:r>
            <a:r>
              <a:rPr lang="en-US" sz="1500" dirty="0">
                <a:effectLst/>
                <a:latin typeface="Tahoma" panose="020B0604030504040204" pitchFamily="34" charset="0"/>
                <a:ea typeface="Tahoma" panose="020B0604030504040204" pitchFamily="34" charset="0"/>
                <a:cs typeface="Tahoma" panose="020B0604030504040204" pitchFamily="34" charset="0"/>
              </a:rPr>
              <a:t> would act, then they can be held to have breached their duty of care.  It is presumed that an ordinary, prudent, reasonable person will take precautions against creating unreasonable risks of injury to other persons, and if a person does not take such precautions, they could be found to have breached their duty. </a:t>
            </a:r>
          </a:p>
          <a:p>
            <a:pPr marL="0" marR="0" algn="just">
              <a:lnSpc>
                <a:spcPct val="9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Breach of Duty As A Basic Premise</a:t>
            </a:r>
            <a:r>
              <a:rPr lang="en-US" sz="1400" b="1" i="1" u="none" strike="noStrike" baseline="0" dirty="0">
                <a:solidFill>
                  <a:srgbClr val="996633"/>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The basic premise of negligence law is that we generally owe our fellow citizens a duty to exercise reasonable care in the conduct of our own affairs.  If a person so acting, by means of carelessness, does not exercise such reasonable measures, they could be found to have acted negligently.  A legally imposed duty does not require that all injury to others be avoided in all circumstances, but only that reasonable care is taken to prevent such.  </a:t>
            </a:r>
            <a:r>
              <a:rPr lang="en-US" sz="1300" dirty="0">
                <a:latin typeface="Tahoma" panose="020B0604030504040204" pitchFamily="34" charset="0"/>
                <a:ea typeface="Tahoma" panose="020B0604030504040204" pitchFamily="34" charset="0"/>
                <a:cs typeface="Tahoma" panose="020B0604030504040204" pitchFamily="34" charset="0"/>
              </a:rPr>
              <a:t>The person’s</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 duty is thereby breached by failing to exercise reasonable care.</a:t>
            </a:r>
            <a:endParaRPr lang="en-US" sz="13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9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The Reasonable Person Standard</a:t>
            </a: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The reasonable person standard is controlling in determining if there was a breach of duty.  </a:t>
            </a:r>
            <a:r>
              <a:rPr lang="en-US" sz="1300" dirty="0">
                <a:latin typeface="Tahoma" panose="020B0604030504040204" pitchFamily="34" charset="0"/>
                <a:ea typeface="Tahoma" panose="020B0604030504040204" pitchFamily="34" charset="0"/>
                <a:cs typeface="Tahoma" panose="020B0604030504040204" pitchFamily="34" charset="0"/>
              </a:rPr>
              <a:t>Meaning that all persons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must act reasonably to avoid injury to others.  Professionals can be held to the higher standard of being required to act as a reasonable professional would act.</a:t>
            </a:r>
            <a:endParaRPr lang="en-US" sz="13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5964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90000"/>
              </a:lnSpc>
              <a:spcBef>
                <a:spcPts val="0"/>
              </a:spcBef>
              <a:spcAft>
                <a:spcPts val="0"/>
              </a:spcAft>
              <a:defRPr/>
            </a:pPr>
            <a:r>
              <a:rPr lang="en-US" sz="3600" b="1" dirty="0">
                <a:solidFill>
                  <a:srgbClr val="0033CC"/>
                </a:solidFill>
              </a:rPr>
              <a:t>Torts</a:t>
            </a:r>
          </a:p>
          <a:p>
            <a:pPr marL="342900" indent="-342900" algn="ctr">
              <a:lnSpc>
                <a:spcPct val="90000"/>
              </a:lnSpc>
              <a:spcBef>
                <a:spcPts val="0"/>
              </a:spcBef>
              <a:spcAft>
                <a:spcPts val="0"/>
              </a:spcAft>
              <a:defRPr/>
            </a:pPr>
            <a:r>
              <a:rPr lang="en-US" sz="2800" b="1" i="1" dirty="0">
                <a:solidFill>
                  <a:srgbClr val="006600"/>
                </a:solidFill>
              </a:rPr>
              <a:t>Liability and Foreseeability</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90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Harm:  </a:t>
            </a:r>
            <a:r>
              <a:rPr lang="en-US" sz="1600" dirty="0">
                <a:effectLst/>
                <a:latin typeface="Tahoma" panose="020B0604030504040204" pitchFamily="34" charset="0"/>
                <a:ea typeface="Tahoma" panose="020B0604030504040204" pitchFamily="34" charset="0"/>
                <a:cs typeface="Tahoma" panose="020B0604030504040204" pitchFamily="34" charset="0"/>
              </a:rPr>
              <a:t>The thir</a:t>
            </a:r>
            <a:r>
              <a:rPr lang="en-US" sz="1600" dirty="0">
                <a:latin typeface="Tahoma" panose="020B0604030504040204" pitchFamily="34" charset="0"/>
                <a:ea typeface="Tahoma" panose="020B0604030504040204" pitchFamily="34" charset="0"/>
                <a:cs typeface="Tahoma" panose="020B0604030504040204" pitchFamily="34" charset="0"/>
              </a:rPr>
              <a:t>d</a:t>
            </a:r>
            <a:r>
              <a:rPr lang="en-US" sz="1600" dirty="0">
                <a:effectLst/>
                <a:latin typeface="Tahoma" panose="020B0604030504040204" pitchFamily="34" charset="0"/>
                <a:ea typeface="Tahoma" panose="020B0604030504040204" pitchFamily="34" charset="0"/>
                <a:cs typeface="Tahoma" panose="020B0604030504040204" pitchFamily="34" charset="0"/>
              </a:rPr>
              <a:t> element of negligence is h</a:t>
            </a:r>
            <a:r>
              <a:rPr lang="en-US" sz="1600" dirty="0">
                <a:latin typeface="Tahoma" panose="020B0604030504040204" pitchFamily="34" charset="0"/>
                <a:ea typeface="Tahoma" panose="020B0604030504040204" pitchFamily="34" charset="0"/>
                <a:cs typeface="Tahoma" panose="020B0604030504040204" pitchFamily="34" charset="0"/>
              </a:rPr>
              <a:t>arm</a:t>
            </a:r>
            <a:r>
              <a:rPr lang="en-US" sz="1600" dirty="0">
                <a:effectLst/>
                <a:latin typeface="Tahoma" panose="020B0604030504040204" pitchFamily="34" charset="0"/>
                <a:ea typeface="Tahoma" panose="020B0604030504040204" pitchFamily="34" charset="0"/>
                <a:cs typeface="Tahoma" panose="020B0604030504040204" pitchFamily="34" charset="0"/>
              </a:rPr>
              <a:t>.</a:t>
            </a:r>
            <a:r>
              <a:rPr lang="en-US" sz="1600" i="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In order for there to be a recovery in negligence, not only must a plaintiff demonstrate a duty and breach of duty, but they must also show that they suffered harm as a result of the duty being breached by the tortfeasor.</a:t>
            </a: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Harm</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Defined:</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the term “harm” to be “injury, loss and/or damage, which constitutes a material, tangible detriment.”</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90000"/>
              </a:lnSpc>
              <a:spcBef>
                <a:spcPts val="0"/>
              </a:spcBef>
              <a:spcAft>
                <a:spcPts val="0"/>
              </a:spcAft>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Damages: </a:t>
            </a:r>
            <a:r>
              <a:rPr lang="en-US" sz="1500" dirty="0">
                <a:effectLst/>
                <a:latin typeface="Tahoma" panose="020B0604030504040204" pitchFamily="34" charset="0"/>
                <a:ea typeface="Tahoma" panose="020B0604030504040204" pitchFamily="34" charset="0"/>
                <a:cs typeface="Tahoma" panose="020B0604030504040204" pitchFamily="34" charset="0"/>
              </a:rPr>
              <a:t>The measure of harm in a negligence is determined by damages.  To demonstrate and determine the extent of damages, actual injury (harm) is required.  Damages can be: </a:t>
            </a:r>
          </a:p>
          <a:p>
            <a:pPr marL="0" marR="0" algn="just">
              <a:lnSpc>
                <a:spcPct val="90000"/>
              </a:lnSpc>
              <a:spcBef>
                <a:spcPts val="0"/>
              </a:spcBef>
              <a:spcAft>
                <a:spcPts val="0"/>
              </a:spcAft>
            </a:pPr>
            <a:endParaRPr lang="en-US" sz="500" b="1"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ACTUAL:</a:t>
            </a:r>
            <a:r>
              <a:rPr lang="en-US" sz="1500" b="1" dirty="0">
                <a:effectLst/>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D</a:t>
            </a:r>
            <a:r>
              <a:rPr lang="en-US" sz="1300" dirty="0">
                <a:effectLst/>
                <a:latin typeface="Tahoma" panose="020B0604030504040204" pitchFamily="34" charset="0"/>
                <a:ea typeface="Tahoma" panose="020B0604030504040204" pitchFamily="34" charset="0"/>
                <a:cs typeface="Tahoma" panose="020B0604030504040204" pitchFamily="34" charset="0"/>
              </a:rPr>
              <a:t>emonstratable harm to a person or property that directly result from the breach of duty;</a:t>
            </a:r>
          </a:p>
          <a:p>
            <a:pPr marL="0" marR="0" algn="just">
              <a:lnSpc>
                <a:spcPct val="90000"/>
              </a:lnSpc>
              <a:spcBef>
                <a:spcPts val="0"/>
              </a:spcBef>
              <a:spcAft>
                <a:spcPts val="0"/>
              </a:spcAft>
            </a:pPr>
            <a:endParaRPr lang="en-US" sz="3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CONSEQUENTIAL:</a:t>
            </a:r>
            <a:r>
              <a:rPr lang="en-US" sz="1500" b="1" dirty="0">
                <a:effectLst/>
                <a:latin typeface="Tahoma" panose="020B0604030504040204" pitchFamily="34" charset="0"/>
                <a:ea typeface="Tahoma" panose="020B0604030504040204" pitchFamily="34" charset="0"/>
                <a:cs typeface="Tahoma" panose="020B0604030504040204" pitchFamily="34" charset="0"/>
              </a:rPr>
              <a:t> </a:t>
            </a:r>
            <a:r>
              <a:rPr lang="en-US" sz="1300" dirty="0">
                <a:effectLst/>
                <a:latin typeface="Tahoma" panose="020B0604030504040204" pitchFamily="34" charset="0"/>
                <a:ea typeface="Tahoma" panose="020B0604030504040204" pitchFamily="34" charset="0"/>
                <a:cs typeface="Tahoma" panose="020B0604030504040204" pitchFamily="34" charset="0"/>
              </a:rPr>
              <a:t>D</a:t>
            </a:r>
            <a:r>
              <a:rPr lang="en-US" sz="1300" dirty="0">
                <a:latin typeface="Tahoma" panose="020B0604030504040204" pitchFamily="34" charset="0"/>
                <a:ea typeface="Tahoma" panose="020B0604030504040204" pitchFamily="34" charset="0"/>
                <a:cs typeface="Tahoma" panose="020B0604030504040204" pitchFamily="34" charset="0"/>
              </a:rPr>
              <a:t>emonstratable harm resulting indirectly from the breach of duty;</a:t>
            </a:r>
            <a:r>
              <a:rPr lang="en-US" sz="1500" dirty="0">
                <a:latin typeface="Tahoma" panose="020B0604030504040204" pitchFamily="34" charset="0"/>
                <a:ea typeface="Tahoma" panose="020B0604030504040204" pitchFamily="34" charset="0"/>
                <a:cs typeface="Tahoma" panose="020B0604030504040204" pitchFamily="34" charset="0"/>
              </a:rPr>
              <a:t> </a:t>
            </a:r>
          </a:p>
          <a:p>
            <a:pPr marL="0" marR="0" algn="just">
              <a:lnSpc>
                <a:spcPct val="90000"/>
              </a:lnSpc>
              <a:spcBef>
                <a:spcPts val="0"/>
              </a:spcBef>
              <a:spcAft>
                <a:spcPts val="0"/>
              </a:spcAft>
            </a:pPr>
            <a:endParaRPr lang="en-US" sz="300" b="1"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NOMINAL:</a:t>
            </a:r>
            <a:r>
              <a:rPr lang="en-US" sz="1500" dirty="0">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Harm represented by a non-measurable loss such as in defamation); or</a:t>
            </a:r>
          </a:p>
          <a:p>
            <a:pPr marL="0" marR="0" algn="just">
              <a:lnSpc>
                <a:spcPct val="90000"/>
              </a:lnSpc>
              <a:spcBef>
                <a:spcPts val="0"/>
              </a:spcBef>
              <a:spcAft>
                <a:spcPts val="0"/>
              </a:spcAft>
            </a:pPr>
            <a:endParaRPr lang="en-US" sz="3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0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PUNATIVE:</a:t>
            </a:r>
            <a:r>
              <a:rPr lang="en-US" sz="1300" dirty="0">
                <a:latin typeface="Tahoma" panose="020B0604030504040204" pitchFamily="34" charset="0"/>
                <a:ea typeface="Tahoma" panose="020B0604030504040204" pitchFamily="34" charset="0"/>
                <a:cs typeface="Tahoma" panose="020B0604030504040204" pitchFamily="34" charset="0"/>
              </a:rPr>
              <a:t> Damages imposed by a court as punishment for misconduct and not related to the actual harm.</a:t>
            </a:r>
          </a:p>
          <a:p>
            <a:pPr marL="0" marR="0" algn="just">
              <a:lnSpc>
                <a:spcPct val="90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Elements of Damages: </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The elements of damages are categorized between </a:t>
            </a:r>
            <a:r>
              <a:rPr lang="en-US" sz="1500" b="1" i="0" u="none" strike="noStrike" baseline="0" dirty="0">
                <a:latin typeface="Tahoma" panose="020B0604030504040204" pitchFamily="34" charset="0"/>
                <a:ea typeface="Tahoma" panose="020B0604030504040204" pitchFamily="34" charset="0"/>
                <a:cs typeface="Tahoma" panose="020B0604030504040204" pitchFamily="34" charset="0"/>
              </a:rPr>
              <a:t>economic</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 and </a:t>
            </a:r>
            <a:r>
              <a:rPr lang="en-US" sz="1500" b="1" i="0" u="none" strike="noStrike" baseline="0" dirty="0">
                <a:latin typeface="Tahoma" panose="020B0604030504040204" pitchFamily="34" charset="0"/>
                <a:ea typeface="Tahoma" panose="020B0604030504040204" pitchFamily="34" charset="0"/>
                <a:cs typeface="Tahoma" panose="020B0604030504040204" pitchFamily="34" charset="0"/>
              </a:rPr>
              <a:t>non-economic</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  damages.  </a:t>
            </a:r>
          </a:p>
          <a:p>
            <a:pPr algn="l"/>
            <a:endParaRPr lang="en-US" sz="5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Economic Damages: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Lost earnings, lost earning capacity, and medical and other out-of-pocket expenses are considered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economic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or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tangible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damages, since they are actual dollar losses that can be calculated. </a:t>
            </a:r>
          </a:p>
          <a:p>
            <a:pPr algn="just"/>
            <a:endParaRPr lang="en-US" sz="300" b="0" i="0" u="none" strike="noStrike" baseline="0" dirty="0">
              <a:latin typeface="Tahoma" panose="020B0604030504040204" pitchFamily="34" charset="0"/>
              <a:ea typeface="Tahoma" panose="020B0604030504040204" pitchFamily="34" charset="0"/>
              <a:cs typeface="Tahoma" panose="020B0604030504040204" pitchFamily="34" charset="0"/>
            </a:endParaRPr>
          </a:p>
          <a:p>
            <a:pPr algn="just"/>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Non-Economic Damages:  </a:t>
            </a:r>
            <a:r>
              <a:rPr lang="en-US" sz="1200" dirty="0">
                <a:latin typeface="Tahoma" panose="020B0604030504040204" pitchFamily="34" charset="0"/>
                <a:ea typeface="Tahoma" panose="020B0604030504040204" pitchFamily="34" charset="0"/>
                <a:cs typeface="Tahoma" panose="020B0604030504040204" pitchFamily="34" charset="0"/>
              </a:rPr>
              <a:t>Conversely,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harm suffered, such as pain, suffering, Infliction of emotional distress and loss of consortium and loss of enjoyment are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non-economic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or </a:t>
            </a:r>
            <a:r>
              <a:rPr lang="en-US" sz="1200" b="0" i="1" u="none" strike="noStrike" baseline="0" dirty="0">
                <a:latin typeface="Tahoma" panose="020B0604030504040204" pitchFamily="34" charset="0"/>
                <a:ea typeface="Tahoma" panose="020B0604030504040204" pitchFamily="34" charset="0"/>
                <a:cs typeface="Tahoma" panose="020B0604030504040204" pitchFamily="34" charset="0"/>
              </a:rPr>
              <a:t>intangible </a:t>
            </a:r>
            <a:r>
              <a:rPr lang="en-US" sz="1200" b="0" i="0" u="none" strike="noStrike" baseline="0" dirty="0">
                <a:latin typeface="Tahoma" panose="020B0604030504040204" pitchFamily="34" charset="0"/>
                <a:ea typeface="Tahoma" panose="020B0604030504040204" pitchFamily="34" charset="0"/>
                <a:cs typeface="Tahoma" panose="020B0604030504040204" pitchFamily="34" charset="0"/>
              </a:rPr>
              <a:t>damages which the jury has no mathematical or accounting basis for valuing, and must be instead determined by a jury’s considered judgment</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a:t>
            </a:r>
            <a:endParaRPr lang="en-US" sz="13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191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762000"/>
            <a:ext cx="8458200" cy="5638800"/>
          </a:xfrm>
          <a:prstGeom prst="rect">
            <a:avLst/>
          </a:prstGeom>
          <a:noFill/>
          <a:ln w="9525">
            <a:noFill/>
            <a:miter lim="800000"/>
            <a:headEnd/>
            <a:tailEnd/>
          </a:ln>
        </p:spPr>
        <p:txBody>
          <a:bodyPr/>
          <a:lstStyle/>
          <a:p>
            <a:pPr marL="342900" indent="-342900" algn="ctr">
              <a:lnSpc>
                <a:spcPct val="85000"/>
              </a:lnSpc>
              <a:spcBef>
                <a:spcPts val="0"/>
              </a:spcBef>
              <a:spcAft>
                <a:spcPts val="0"/>
              </a:spcAft>
              <a:defRPr/>
            </a:pPr>
            <a:r>
              <a:rPr lang="en-US" sz="3600" b="1" dirty="0">
                <a:solidFill>
                  <a:srgbClr val="0033CC"/>
                </a:solidFill>
              </a:rPr>
              <a:t>Torts</a:t>
            </a:r>
          </a:p>
          <a:p>
            <a:pPr marL="342900" indent="-342900" algn="ctr">
              <a:lnSpc>
                <a:spcPct val="85000"/>
              </a:lnSpc>
              <a:spcBef>
                <a:spcPts val="0"/>
              </a:spcBef>
              <a:spcAft>
                <a:spcPts val="0"/>
              </a:spcAft>
              <a:defRPr/>
            </a:pPr>
            <a:r>
              <a:rPr lang="en-US" sz="2800" b="1" i="1" dirty="0">
                <a:solidFill>
                  <a:srgbClr val="006600"/>
                </a:solidFill>
              </a:rPr>
              <a:t>Liability and Foreseeability</a:t>
            </a:r>
          </a:p>
          <a:p>
            <a:pPr marL="609600" indent="-609600">
              <a:lnSpc>
                <a:spcPct val="85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85000"/>
              </a:lnSpc>
              <a:spcBef>
                <a:spcPts val="0"/>
              </a:spcBef>
              <a:spcAft>
                <a:spcPts val="0"/>
              </a:spcAft>
            </a:pPr>
            <a:r>
              <a:rPr lang="en-US" sz="2000" b="1" dirty="0">
                <a:solidFill>
                  <a:srgbClr val="CC0000"/>
                </a:solidFill>
                <a:latin typeface="Tahoma" panose="020B0604030504040204" pitchFamily="34" charset="0"/>
                <a:ea typeface="Tahoma" panose="020B0604030504040204" pitchFamily="34" charset="0"/>
                <a:cs typeface="Tahoma" panose="020B0604030504040204" pitchFamily="34" charset="0"/>
              </a:rPr>
              <a:t>Elements of Negligence:</a:t>
            </a:r>
          </a:p>
          <a:p>
            <a:pPr marL="609600" indent="-609600">
              <a:lnSpc>
                <a:spcPct val="85000"/>
              </a:lnSpc>
              <a:spcBef>
                <a:spcPts val="0"/>
              </a:spcBef>
              <a:spcAft>
                <a:spcPts val="0"/>
              </a:spcAft>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5000"/>
              </a:lnSpc>
              <a:spcBef>
                <a:spcPts val="0"/>
              </a:spcBef>
              <a:spcAft>
                <a:spcPts val="0"/>
              </a:spcAft>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Causation:  </a:t>
            </a:r>
            <a:r>
              <a:rPr lang="en-US" sz="1600" dirty="0">
                <a:effectLst/>
                <a:latin typeface="Tahoma" panose="020B0604030504040204" pitchFamily="34" charset="0"/>
                <a:ea typeface="Tahoma" panose="020B0604030504040204" pitchFamily="34" charset="0"/>
                <a:cs typeface="Tahoma" panose="020B0604030504040204" pitchFamily="34" charset="0"/>
              </a:rPr>
              <a:t>The </a:t>
            </a:r>
            <a:r>
              <a:rPr lang="en-US" sz="1600" dirty="0">
                <a:latin typeface="Tahoma" panose="020B0604030504040204" pitchFamily="34" charset="0"/>
                <a:ea typeface="Tahoma" panose="020B0604030504040204" pitchFamily="34" charset="0"/>
                <a:cs typeface="Tahoma" panose="020B0604030504040204" pitchFamily="34" charset="0"/>
              </a:rPr>
              <a:t>fourth</a:t>
            </a:r>
            <a:r>
              <a:rPr lang="en-US" sz="1600" dirty="0">
                <a:effectLst/>
                <a:latin typeface="Tahoma" panose="020B0604030504040204" pitchFamily="34" charset="0"/>
                <a:ea typeface="Tahoma" panose="020B0604030504040204" pitchFamily="34" charset="0"/>
                <a:cs typeface="Tahoma" panose="020B0604030504040204" pitchFamily="34" charset="0"/>
              </a:rPr>
              <a:t> element of negligence is </a:t>
            </a:r>
            <a:r>
              <a:rPr lang="en-US" sz="1600" dirty="0">
                <a:latin typeface="Tahoma" panose="020B0604030504040204" pitchFamily="34" charset="0"/>
                <a:ea typeface="Tahoma" panose="020B0604030504040204" pitchFamily="34" charset="0"/>
                <a:cs typeface="Tahoma" panose="020B0604030504040204" pitchFamily="34" charset="0"/>
              </a:rPr>
              <a:t>causation</a:t>
            </a:r>
            <a:r>
              <a:rPr lang="en-US" sz="1600" dirty="0">
                <a:effectLst/>
                <a:latin typeface="Tahoma" panose="020B0604030504040204" pitchFamily="34" charset="0"/>
                <a:ea typeface="Tahoma" panose="020B0604030504040204" pitchFamily="34" charset="0"/>
                <a:cs typeface="Tahoma" panose="020B0604030504040204" pitchFamily="34" charset="0"/>
              </a:rPr>
              <a:t>.</a:t>
            </a:r>
            <a:r>
              <a:rPr lang="en-US" sz="1600" i="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This is the element that connects the duty and the breach of duty to the harm suffered to the plaintiff.</a:t>
            </a:r>
          </a:p>
          <a:p>
            <a:pPr marL="0" marR="0" algn="just">
              <a:lnSpc>
                <a:spcPct val="85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5000"/>
              </a:lnSpc>
              <a:spcBef>
                <a:spcPts val="0"/>
              </a:spcBef>
              <a:spcAft>
                <a:spcPts val="0"/>
              </a:spcAft>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Causation</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Defined:</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the term “causation” to be “the causing or producing of an effect.”  Causation includes both cause in fact and proximate cause.</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5000"/>
              </a:lnSpc>
              <a:spcBef>
                <a:spcPts val="0"/>
              </a:spcBef>
              <a:spcAft>
                <a:spcPts val="0"/>
              </a:spcAft>
            </a:pPr>
            <a:r>
              <a:rPr lang="en-US" sz="500" dirty="0">
                <a:effectLst/>
                <a:latin typeface="Tahoma" panose="020B0604030504040204" pitchFamily="34" charset="0"/>
                <a:ea typeface="Tahoma" panose="020B0604030504040204" pitchFamily="34" charset="0"/>
                <a:cs typeface="Tahoma" panose="020B0604030504040204" pitchFamily="34" charset="0"/>
              </a:rPr>
              <a:t> </a:t>
            </a:r>
          </a:p>
          <a:p>
            <a:pPr marL="0" marR="0" algn="just">
              <a:lnSpc>
                <a:spcPct val="85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Cause in Fact: </a:t>
            </a:r>
            <a:r>
              <a:rPr lang="en-US" sz="13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This is the actual cause of the event, which without, the event which caused the plaintiff’s harm could not have occurred.</a:t>
            </a:r>
            <a:endPar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5000"/>
              </a:lnSpc>
              <a:spcBef>
                <a:spcPts val="0"/>
              </a:spcBef>
              <a:spcAft>
                <a:spcPts val="0"/>
              </a:spcAft>
            </a:pPr>
            <a:endParaRPr lang="en-US" sz="500" b="1" i="1" dirty="0">
              <a:solidFill>
                <a:srgbClr val="996633"/>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5000"/>
              </a:lnSpc>
              <a:spcBef>
                <a:spcPts val="0"/>
              </a:spcBef>
              <a:spcAft>
                <a:spcPts val="0"/>
              </a:spcAft>
            </a:pPr>
            <a:r>
              <a:rPr lang="en-US" sz="1400" b="1" i="1" dirty="0">
                <a:solidFill>
                  <a:srgbClr val="996633"/>
                </a:solidFill>
                <a:effectLst/>
                <a:latin typeface="Tahoma" panose="020B0604030504040204" pitchFamily="34" charset="0"/>
                <a:ea typeface="Tahoma" panose="020B0604030504040204" pitchFamily="34" charset="0"/>
                <a:cs typeface="Tahoma" panose="020B0604030504040204" pitchFamily="34" charset="0"/>
              </a:rPr>
              <a:t>Proximate Cause: </a:t>
            </a:r>
            <a:r>
              <a:rPr lang="en-US" sz="1300" dirty="0">
                <a:effectLst/>
                <a:latin typeface="Tahoma" panose="020B0604030504040204" pitchFamily="34" charset="0"/>
                <a:ea typeface="Tahoma" panose="020B0604030504040204" pitchFamily="34" charset="0"/>
                <a:cs typeface="Tahoma" panose="020B0604030504040204" pitchFamily="34" charset="0"/>
              </a:rPr>
              <a:t>Once the cause in fact is established, the plaintiff must also establish proximate cause.</a:t>
            </a:r>
            <a:r>
              <a:rPr lang="en-US" sz="1300" i="1" dirty="0">
                <a:effectLst/>
                <a:latin typeface="Tahoma" panose="020B0604030504040204" pitchFamily="34" charset="0"/>
                <a:ea typeface="Tahoma" panose="020B0604030504040204" pitchFamily="34" charset="0"/>
                <a:cs typeface="Tahoma" panose="020B0604030504040204" pitchFamily="34" charset="0"/>
              </a:rPr>
              <a:t> </a:t>
            </a:r>
            <a:r>
              <a:rPr lang="en-US" sz="1300" dirty="0">
                <a:latin typeface="Tahoma" panose="020B0604030504040204" pitchFamily="34" charset="0"/>
                <a:ea typeface="Tahoma" panose="020B0604030504040204" pitchFamily="34" charset="0"/>
                <a:cs typeface="Tahoma" panose="020B0604030504040204" pitchFamily="34" charset="0"/>
              </a:rPr>
              <a:t>This means that the plaintiff not only show causation in fact (the fact that the breach of duty resulted in the plaintiff’s harm), but also that the </a:t>
            </a:r>
            <a:r>
              <a:rPr lang="en-US" sz="1300" dirty="0">
                <a:effectLst/>
                <a:latin typeface="Tahoma" panose="020B0604030504040204" pitchFamily="34" charset="0"/>
                <a:ea typeface="Tahoma" panose="020B0604030504040204" pitchFamily="34" charset="0"/>
                <a:cs typeface="Tahoma" panose="020B0604030504040204" pitchFamily="34" charset="0"/>
              </a:rPr>
              <a:t>harm suffered by the injured person was a </a:t>
            </a:r>
            <a:r>
              <a:rPr lang="en-US" sz="1300" b="1" i="1" dirty="0">
                <a:effectLst/>
                <a:latin typeface="Tahoma" panose="020B0604030504040204" pitchFamily="34" charset="0"/>
                <a:ea typeface="Tahoma" panose="020B0604030504040204" pitchFamily="34" charset="0"/>
                <a:cs typeface="Tahoma" panose="020B0604030504040204" pitchFamily="34" charset="0"/>
              </a:rPr>
              <a:t>foreseeable</a:t>
            </a:r>
            <a:r>
              <a:rPr lang="en-US" sz="1300" dirty="0">
                <a:effectLst/>
                <a:latin typeface="Tahoma" panose="020B0604030504040204" pitchFamily="34" charset="0"/>
                <a:ea typeface="Tahoma" panose="020B0604030504040204" pitchFamily="34" charset="0"/>
                <a:cs typeface="Tahoma" panose="020B0604030504040204" pitchFamily="34" charset="0"/>
              </a:rPr>
              <a:t> consequence of the defendant’s negligent actions. </a:t>
            </a:r>
          </a:p>
          <a:p>
            <a:pPr marL="0" marR="0" algn="just">
              <a:lnSpc>
                <a:spcPct val="85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spcAft>
                <a:spcPts val="0"/>
              </a:spcAft>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The “But For”  and Sine Qua Non Tests: </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Traditionally, courts have used the “but for” and Sine Qua </a:t>
            </a:r>
            <a:r>
              <a:rPr lang="en-US" sz="1500" dirty="0">
                <a:latin typeface="Tahoma" panose="020B0604030504040204" pitchFamily="34" charset="0"/>
                <a:ea typeface="Tahoma" panose="020B0604030504040204" pitchFamily="34" charset="0"/>
                <a:cs typeface="Tahoma" panose="020B0604030504040204" pitchFamily="34" charset="0"/>
              </a:rPr>
              <a:t>Non </a:t>
            </a:r>
            <a:r>
              <a:rPr lang="en-US" sz="1500" b="0" i="0" u="none" strike="noStrike" baseline="0" dirty="0">
                <a:latin typeface="Tahoma" panose="020B0604030504040204" pitchFamily="34" charset="0"/>
                <a:ea typeface="Tahoma" panose="020B0604030504040204" pitchFamily="34" charset="0"/>
                <a:cs typeface="Tahoma" panose="020B0604030504040204" pitchFamily="34" charset="0"/>
              </a:rPr>
              <a:t>tests to determine whether the defendant’s act was a cause in fact of the harm.  </a:t>
            </a:r>
          </a:p>
          <a:p>
            <a:pPr algn="just">
              <a:lnSpc>
                <a:spcPct val="85000"/>
              </a:lnSpc>
              <a:spcBef>
                <a:spcPts val="0"/>
              </a:spcBef>
              <a:spcAft>
                <a:spcPts val="0"/>
              </a:spcAft>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But For: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Under the “but for” test, the question is posed, whether the event that caused the plaintiff’s harm,  would have occurred “but for” the conduct of the defendant</a:t>
            </a:r>
            <a:r>
              <a:rPr lang="en-US" sz="1300" dirty="0">
                <a:latin typeface="Tahoma" panose="020B0604030504040204" pitchFamily="34" charset="0"/>
                <a:ea typeface="Tahoma" panose="020B0604030504040204" pitchFamily="34" charset="0"/>
                <a:cs typeface="Tahoma" panose="020B0604030504040204" pitchFamily="34" charset="0"/>
              </a:rPr>
              <a:t>.  C</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onversely, would such event not have occurred without the defendant’s breach of duty. Under this approach, the court asks whether the plaintiff would not have suffered the harm “but for” the defendant’s negligence. Under this test, if we go back and replay the accident, but take away the defendant’s negligent act, would plaintiff have escaped injury?</a:t>
            </a:r>
          </a:p>
          <a:p>
            <a:pPr algn="just">
              <a:lnSpc>
                <a:spcPct val="85000"/>
              </a:lnSpc>
              <a:spcBef>
                <a:spcPts val="0"/>
              </a:spcBef>
              <a:spcAft>
                <a:spcPts val="0"/>
              </a:spcAft>
            </a:pPr>
            <a:r>
              <a:rPr lang="en-US" sz="500" b="0" i="0" u="none" strike="noStrike" baseline="0" dirty="0">
                <a:latin typeface="Tahoma" panose="020B0604030504040204" pitchFamily="34" charset="0"/>
                <a:ea typeface="Tahoma" panose="020B0604030504040204" pitchFamily="34" charset="0"/>
                <a:cs typeface="Tahoma" panose="020B0604030504040204" pitchFamily="34" charset="0"/>
              </a:rPr>
              <a:t> </a:t>
            </a:r>
          </a:p>
          <a:p>
            <a:pPr algn="just">
              <a:lnSpc>
                <a:spcPct val="85000"/>
              </a:lnSpc>
              <a:spcBef>
                <a:spcPts val="0"/>
              </a:spcBef>
              <a:spcAft>
                <a:spcPts val="0"/>
              </a:spcAft>
            </a:pPr>
            <a:r>
              <a:rPr lang="en-US" sz="1400" b="1" i="1" dirty="0">
                <a:solidFill>
                  <a:srgbClr val="996633"/>
                </a:solidFill>
                <a:latin typeface="Tahoma" panose="020B0604030504040204" pitchFamily="34" charset="0"/>
                <a:ea typeface="Tahoma" panose="020B0604030504040204" pitchFamily="34" charset="0"/>
                <a:cs typeface="Tahoma" panose="020B0604030504040204" pitchFamily="34" charset="0"/>
              </a:rPr>
              <a:t>Sine Qua Non: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Another perspective, is to ask whether the defendant’s act was a “sine qua non” of the plaintiff’s injury.  “Sine qua non” means “without which it is not, and an indispensable requisite”.  This means that the injury would not have happened without the defendant’s act.  </a:t>
            </a:r>
            <a:r>
              <a:rPr lang="en-US" sz="1300" dirty="0">
                <a:latin typeface="Tahoma" panose="020B0604030504040204" pitchFamily="34" charset="0"/>
                <a:ea typeface="Tahoma" panose="020B0604030504040204" pitchFamily="34" charset="0"/>
                <a:cs typeface="Tahoma" panose="020B0604030504040204" pitchFamily="34" charset="0"/>
              </a:rPr>
              <a:t>This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test invites us to look at what </a:t>
            </a:r>
            <a:r>
              <a:rPr lang="en-US" sz="1300" b="0" i="1" u="none" strike="noStrike" baseline="0" dirty="0">
                <a:latin typeface="Tahoma" panose="020B0604030504040204" pitchFamily="34" charset="0"/>
                <a:ea typeface="Tahoma" panose="020B0604030504040204" pitchFamily="34" charset="0"/>
                <a:cs typeface="Tahoma" panose="020B0604030504040204" pitchFamily="34" charset="0"/>
              </a:rPr>
              <a:t>did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happen and compare it to what </a:t>
            </a:r>
            <a:r>
              <a:rPr lang="en-US" sz="1300" b="0" i="1" u="none" strike="noStrike" baseline="0" dirty="0">
                <a:latin typeface="Tahoma" panose="020B0604030504040204" pitchFamily="34" charset="0"/>
                <a:ea typeface="Tahoma" panose="020B0604030504040204" pitchFamily="34" charset="0"/>
                <a:cs typeface="Tahoma" panose="020B0604030504040204" pitchFamily="34" charset="0"/>
              </a:rPr>
              <a:t>would have </a:t>
            </a:r>
            <a:r>
              <a:rPr lang="en-US" sz="1300" b="0" i="0" u="none" strike="noStrike" baseline="0" dirty="0">
                <a:latin typeface="Tahoma" panose="020B0604030504040204" pitchFamily="34" charset="0"/>
                <a:ea typeface="Tahoma" panose="020B0604030504040204" pitchFamily="34" charset="0"/>
                <a:cs typeface="Tahoma" panose="020B0604030504040204" pitchFamily="34" charset="0"/>
              </a:rPr>
              <a:t>happened, if defendant had not been negligent. If the injury would not have resulted without the defendant’s negligence, then the negligence is a sine qua non of the injury, and the cause-in-fact element is met.</a:t>
            </a:r>
            <a:endParaRPr lang="en-US" sz="1300" b="1" i="1" dirty="0">
              <a:solidFill>
                <a:srgbClr val="996633"/>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0299051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9697</TotalTime>
  <Words>3664</Words>
  <Application>Microsoft Office PowerPoint</Application>
  <PresentationFormat>On-screen Show (4:3)</PresentationFormat>
  <Paragraphs>239</Paragraphs>
  <Slides>17</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483</cp:revision>
  <cp:lastPrinted>2020-10-06T21:52:53Z</cp:lastPrinted>
  <dcterms:created xsi:type="dcterms:W3CDTF">2007-08-27T19:04:39Z</dcterms:created>
  <dcterms:modified xsi:type="dcterms:W3CDTF">2021-03-11T00:26:41Z</dcterms:modified>
</cp:coreProperties>
</file>