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handoutMasterIdLst>
    <p:handoutMasterId r:id="rId21"/>
  </p:handoutMasterIdLst>
  <p:sldIdLst>
    <p:sldId id="409" r:id="rId2"/>
    <p:sldId id="524" r:id="rId3"/>
    <p:sldId id="596" r:id="rId4"/>
    <p:sldId id="565" r:id="rId5"/>
    <p:sldId id="597" r:id="rId6"/>
    <p:sldId id="619" r:id="rId7"/>
    <p:sldId id="620" r:id="rId8"/>
    <p:sldId id="609" r:id="rId9"/>
    <p:sldId id="610" r:id="rId10"/>
    <p:sldId id="612" r:id="rId11"/>
    <p:sldId id="613" r:id="rId12"/>
    <p:sldId id="614" r:id="rId13"/>
    <p:sldId id="615" r:id="rId14"/>
    <p:sldId id="617" r:id="rId15"/>
    <p:sldId id="618" r:id="rId16"/>
    <p:sldId id="600" r:id="rId17"/>
    <p:sldId id="599" r:id="rId18"/>
    <p:sldId id="439" r:id="rId19"/>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CC"/>
    <a:srgbClr val="006600"/>
    <a:srgbClr val="663300"/>
    <a:srgbClr val="C81204"/>
    <a:srgbClr val="006666"/>
    <a:srgbClr val="4C1441"/>
    <a:srgbClr val="FFFF00"/>
    <a:srgbClr val="CC00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87" autoAdjust="0"/>
    <p:restoredTop sz="94664" autoAdjust="0"/>
  </p:normalViewPr>
  <p:slideViewPr>
    <p:cSldViewPr>
      <p:cViewPr varScale="1">
        <p:scale>
          <a:sx n="104" d="100"/>
          <a:sy n="104" d="100"/>
        </p:scale>
        <p:origin x="1728" y="10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obert Farley" userId="1b2cfada0102257f" providerId="LiveId" clId="{CBBF7073-8A39-4EED-A22E-74586E1731A0}"/>
    <pc:docChg chg="custSel addSld delSld modSld">
      <pc:chgData name="Robert Farley" userId="1b2cfada0102257f" providerId="LiveId" clId="{CBBF7073-8A39-4EED-A22E-74586E1731A0}" dt="2021-03-25T15:50:07.102" v="71" actId="948"/>
      <pc:docMkLst>
        <pc:docMk/>
      </pc:docMkLst>
      <pc:sldChg chg="modSp mod">
        <pc:chgData name="Robert Farley" userId="1b2cfada0102257f" providerId="LiveId" clId="{CBBF7073-8A39-4EED-A22E-74586E1731A0}" dt="2021-03-25T15:46:27.704" v="38" actId="255"/>
        <pc:sldMkLst>
          <pc:docMk/>
          <pc:sldMk cId="3022887851" sldId="597"/>
        </pc:sldMkLst>
        <pc:spChg chg="mod">
          <ac:chgData name="Robert Farley" userId="1b2cfada0102257f" providerId="LiveId" clId="{CBBF7073-8A39-4EED-A22E-74586E1731A0}" dt="2021-03-25T15:46:27.704" v="38" actId="255"/>
          <ac:spMkLst>
            <pc:docMk/>
            <pc:sldMk cId="3022887851" sldId="597"/>
            <ac:spMk id="4100" creationId="{00000000-0000-0000-0000-000000000000}"/>
          </ac:spMkLst>
        </pc:spChg>
        <pc:picChg chg="mod">
          <ac:chgData name="Robert Farley" userId="1b2cfada0102257f" providerId="LiveId" clId="{CBBF7073-8A39-4EED-A22E-74586E1731A0}" dt="2021-03-25T15:42:28.241" v="11" actId="14100"/>
          <ac:picMkLst>
            <pc:docMk/>
            <pc:sldMk cId="3022887851" sldId="597"/>
            <ac:picMk id="3" creationId="{958B6BC0-B483-4597-90A3-EC550C82A53D}"/>
          </ac:picMkLst>
        </pc:picChg>
      </pc:sldChg>
      <pc:sldChg chg="del">
        <pc:chgData name="Robert Farley" userId="1b2cfada0102257f" providerId="LiveId" clId="{CBBF7073-8A39-4EED-A22E-74586E1731A0}" dt="2021-03-25T15:40:34.514" v="0" actId="47"/>
        <pc:sldMkLst>
          <pc:docMk/>
          <pc:sldMk cId="3090738088" sldId="616"/>
        </pc:sldMkLst>
      </pc:sldChg>
      <pc:sldChg chg="delSp modSp add mod">
        <pc:chgData name="Robert Farley" userId="1b2cfada0102257f" providerId="LiveId" clId="{CBBF7073-8A39-4EED-A22E-74586E1731A0}" dt="2021-03-25T15:46:09.271" v="37" actId="948"/>
        <pc:sldMkLst>
          <pc:docMk/>
          <pc:sldMk cId="1780828200" sldId="619"/>
        </pc:sldMkLst>
        <pc:spChg chg="mod">
          <ac:chgData name="Robert Farley" userId="1b2cfada0102257f" providerId="LiveId" clId="{CBBF7073-8A39-4EED-A22E-74586E1731A0}" dt="2021-03-25T15:46:09.271" v="37" actId="948"/>
          <ac:spMkLst>
            <pc:docMk/>
            <pc:sldMk cId="1780828200" sldId="619"/>
            <ac:spMk id="4100" creationId="{00000000-0000-0000-0000-000000000000}"/>
          </ac:spMkLst>
        </pc:spChg>
        <pc:picChg chg="del">
          <ac:chgData name="Robert Farley" userId="1b2cfada0102257f" providerId="LiveId" clId="{CBBF7073-8A39-4EED-A22E-74586E1731A0}" dt="2021-03-25T15:44:36.519" v="28" actId="478"/>
          <ac:picMkLst>
            <pc:docMk/>
            <pc:sldMk cId="1780828200" sldId="619"/>
            <ac:picMk id="3" creationId="{958B6BC0-B483-4597-90A3-EC550C82A53D}"/>
          </ac:picMkLst>
        </pc:picChg>
      </pc:sldChg>
      <pc:sldChg chg="add del">
        <pc:chgData name="Robert Farley" userId="1b2cfada0102257f" providerId="LiveId" clId="{CBBF7073-8A39-4EED-A22E-74586E1731A0}" dt="2021-03-25T15:40:50.488" v="2" actId="2696"/>
        <pc:sldMkLst>
          <pc:docMk/>
          <pc:sldMk cId="4276694596" sldId="619"/>
        </pc:sldMkLst>
      </pc:sldChg>
      <pc:sldChg chg="delSp modSp add mod">
        <pc:chgData name="Robert Farley" userId="1b2cfada0102257f" providerId="LiveId" clId="{CBBF7073-8A39-4EED-A22E-74586E1731A0}" dt="2021-03-25T15:50:07.102" v="71" actId="948"/>
        <pc:sldMkLst>
          <pc:docMk/>
          <pc:sldMk cId="1786690469" sldId="620"/>
        </pc:sldMkLst>
        <pc:spChg chg="mod">
          <ac:chgData name="Robert Farley" userId="1b2cfada0102257f" providerId="LiveId" clId="{CBBF7073-8A39-4EED-A22E-74586E1731A0}" dt="2021-03-25T15:50:07.102" v="71" actId="948"/>
          <ac:spMkLst>
            <pc:docMk/>
            <pc:sldMk cId="1786690469" sldId="620"/>
            <ac:spMk id="4100" creationId="{00000000-0000-0000-0000-000000000000}"/>
          </ac:spMkLst>
        </pc:spChg>
        <pc:picChg chg="del">
          <ac:chgData name="Robert Farley" userId="1b2cfada0102257f" providerId="LiveId" clId="{CBBF7073-8A39-4EED-A22E-74586E1731A0}" dt="2021-03-25T15:47:52.967" v="49" actId="478"/>
          <ac:picMkLst>
            <pc:docMk/>
            <pc:sldMk cId="1786690469" sldId="620"/>
            <ac:picMk id="3" creationId="{958B6BC0-B483-4597-90A3-EC550C82A53D}"/>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8275" y="0"/>
            <a:ext cx="3043238" cy="465138"/>
          </a:xfrm>
          <a:prstGeom prst="rect">
            <a:avLst/>
          </a:prstGeom>
        </p:spPr>
        <p:txBody>
          <a:bodyPr vert="horz" lIns="91440" tIns="45720" rIns="91440" bIns="45720" rtlCol="0"/>
          <a:lstStyle>
            <a:lvl1pPr algn="r">
              <a:defRPr sz="1200"/>
            </a:lvl1pPr>
          </a:lstStyle>
          <a:p>
            <a:fld id="{CD67732B-3931-4C78-8DBB-AD53B398B0CD}" type="datetimeFigureOut">
              <a:rPr lang="en-US" smtClean="0"/>
              <a:pPr/>
              <a:t>3/25/2021</a:t>
            </a:fld>
            <a:endParaRPr lang="en-US"/>
          </a:p>
        </p:txBody>
      </p:sp>
      <p:sp>
        <p:nvSpPr>
          <p:cNvPr id="4" name="Footer Placeholder 3"/>
          <p:cNvSpPr>
            <a:spLocks noGrp="1"/>
          </p:cNvSpPr>
          <p:nvPr>
            <p:ph type="ftr" sz="quarter" idx="2"/>
          </p:nvPr>
        </p:nvSpPr>
        <p:spPr>
          <a:xfrm>
            <a:off x="0" y="8842375"/>
            <a:ext cx="3043238"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8275" y="8842375"/>
            <a:ext cx="3043238" cy="465138"/>
          </a:xfrm>
          <a:prstGeom prst="rect">
            <a:avLst/>
          </a:prstGeom>
        </p:spPr>
        <p:txBody>
          <a:bodyPr vert="horz" lIns="91440" tIns="45720" rIns="91440" bIns="45720" rtlCol="0" anchor="b"/>
          <a:lstStyle>
            <a:lvl1pPr algn="r">
              <a:defRPr sz="1200"/>
            </a:lvl1pPr>
          </a:lstStyle>
          <a:p>
            <a:fld id="{C7FCAE9A-D2A7-455A-9066-FB3381E1DC8E}" type="slidenum">
              <a:rPr lang="en-US" smtClean="0"/>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pPr>
              <a:defRPr/>
            </a:pPr>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pPr>
              <a:defRPr/>
            </a:pPr>
            <a:fld id="{E8468ECA-FCD4-4767-A441-9AD0A66A9B02}" type="datetimeFigureOut">
              <a:rPr lang="en-US"/>
              <a:pPr>
                <a:defRPr/>
              </a:pPr>
              <a:t>3/25/2021</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pPr lvl="0"/>
            <a:endParaRPr lang="en-US" noProof="0"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pPr>
              <a:defRPr/>
            </a:pPr>
            <a:fld id="{95A1D999-1AA3-4AF7-B474-A087E9E088D0}"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5613" algn="l" rtl="0" eaLnBrk="0" fontAlgn="base" hangingPunct="0">
      <a:spcBef>
        <a:spcPct val="30000"/>
      </a:spcBef>
      <a:spcAft>
        <a:spcPct val="0"/>
      </a:spcAft>
      <a:defRPr sz="1200" kern="1200">
        <a:solidFill>
          <a:schemeClr val="tx1"/>
        </a:solidFill>
        <a:latin typeface="+mn-lt"/>
        <a:ea typeface="+mn-ea"/>
        <a:cs typeface="+mn-cs"/>
      </a:defRPr>
    </a:lvl2pPr>
    <a:lvl3pPr marL="912813" algn="l" rtl="0" eaLnBrk="0" fontAlgn="base" hangingPunct="0">
      <a:spcBef>
        <a:spcPct val="30000"/>
      </a:spcBef>
      <a:spcAft>
        <a:spcPct val="0"/>
      </a:spcAft>
      <a:defRPr sz="1200" kern="1200">
        <a:solidFill>
          <a:schemeClr val="tx1"/>
        </a:solidFill>
        <a:latin typeface="+mn-lt"/>
        <a:ea typeface="+mn-ea"/>
        <a:cs typeface="+mn-cs"/>
      </a:defRPr>
    </a:lvl3pPr>
    <a:lvl4pPr marL="1370013" algn="l" rtl="0" eaLnBrk="0" fontAlgn="base" hangingPunct="0">
      <a:spcBef>
        <a:spcPct val="30000"/>
      </a:spcBef>
      <a:spcAft>
        <a:spcPct val="0"/>
      </a:spcAft>
      <a:defRPr sz="1200" kern="1200">
        <a:solidFill>
          <a:schemeClr val="tx1"/>
        </a:solidFill>
        <a:latin typeface="+mn-lt"/>
        <a:ea typeface="+mn-ea"/>
        <a:cs typeface="+mn-cs"/>
      </a:defRPr>
    </a:lvl4pPr>
    <a:lvl5pPr marL="1827213" algn="l" rtl="0" eaLnBrk="0" fontAlgn="base" hangingPunct="0">
      <a:spcBef>
        <a:spcPct val="30000"/>
      </a:spcBef>
      <a:spcAft>
        <a:spcPct val="0"/>
      </a:spcAft>
      <a:defRPr sz="1200" kern="1200">
        <a:solidFill>
          <a:schemeClr val="tx1"/>
        </a:solidFill>
        <a:latin typeface="+mn-lt"/>
        <a:ea typeface="+mn-ea"/>
        <a:cs typeface="+mn-cs"/>
      </a:defRPr>
    </a:lvl5pPr>
    <a:lvl6pPr marL="2285922" algn="l" defTabSz="914368" rtl="0" eaLnBrk="1" latinLnBrk="0" hangingPunct="1">
      <a:defRPr sz="1200" kern="1200">
        <a:solidFill>
          <a:schemeClr val="tx1"/>
        </a:solidFill>
        <a:latin typeface="+mn-lt"/>
        <a:ea typeface="+mn-ea"/>
        <a:cs typeface="+mn-cs"/>
      </a:defRPr>
    </a:lvl6pPr>
    <a:lvl7pPr marL="2743106" algn="l" defTabSz="914368" rtl="0" eaLnBrk="1" latinLnBrk="0" hangingPunct="1">
      <a:defRPr sz="1200" kern="1200">
        <a:solidFill>
          <a:schemeClr val="tx1"/>
        </a:solidFill>
        <a:latin typeface="+mn-lt"/>
        <a:ea typeface="+mn-ea"/>
        <a:cs typeface="+mn-cs"/>
      </a:defRPr>
    </a:lvl7pPr>
    <a:lvl8pPr marL="3200290" algn="l" defTabSz="914368" rtl="0" eaLnBrk="1" latinLnBrk="0" hangingPunct="1">
      <a:defRPr sz="1200" kern="1200">
        <a:solidFill>
          <a:schemeClr val="tx1"/>
        </a:solidFill>
        <a:latin typeface="+mn-lt"/>
        <a:ea typeface="+mn-ea"/>
        <a:cs typeface="+mn-cs"/>
      </a:defRPr>
    </a:lvl8pPr>
    <a:lvl9pPr marL="3657475" algn="l" defTabSz="914368"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4B7DDD08-FB92-4644-8B65-4FC6B41D2F43}" type="slidenum">
              <a:rPr lang="en-US" smtClean="0"/>
              <a:pPr/>
              <a:t>4</a:t>
            </a:fld>
            <a:endParaRPr 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54246546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13</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55765748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14</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413537946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15</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5535554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4B7DDD08-FB92-4644-8B65-4FC6B41D2F43}" type="slidenum">
              <a:rPr lang="en-US" smtClean="0"/>
              <a:pPr/>
              <a:t>16</a:t>
            </a:fld>
            <a:endParaRPr 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6041031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17</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53719771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5</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795516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6</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92993036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7</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410078318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p:spPr>
        <p:txBody>
          <a:bodyPr/>
          <a:lstStyle/>
          <a:p>
            <a:fld id="{4B7DDD08-FB92-4644-8B65-4FC6B41D2F43}" type="slidenum">
              <a:rPr lang="en-US" smtClean="0"/>
              <a:pPr/>
              <a:t>8</a:t>
            </a:fld>
            <a:endParaRPr lang="en-US"/>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7854563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9</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323196562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10</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143943376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11</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743157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7"/>
          <p:cNvSpPr>
            <a:spLocks noGrp="1" noChangeArrowheads="1"/>
          </p:cNvSpPr>
          <p:nvPr>
            <p:ph type="sldNum" sz="quarter" idx="5"/>
          </p:nvPr>
        </p:nvSpPr>
        <p:spPr>
          <a:noFill/>
        </p:spPr>
        <p:txBody>
          <a:bodyPr/>
          <a:lstStyle/>
          <a:p>
            <a:fld id="{7B98F7DF-855A-4D56-9327-E51D3752B10F}" type="slidenum">
              <a:rPr lang="en-US" smtClean="0"/>
              <a:pPr/>
              <a:t>12</a:t>
            </a:fld>
            <a:endParaRPr lang="en-US"/>
          </a:p>
        </p:txBody>
      </p:sp>
      <p:sp>
        <p:nvSpPr>
          <p:cNvPr id="22531" name="Rectangle 2"/>
          <p:cNvSpPr>
            <a:spLocks noGrp="1" noRot="1" noChangeAspect="1" noChangeArrowheads="1" noTextEdit="1"/>
          </p:cNvSpPr>
          <p:nvPr>
            <p:ph type="sldImg"/>
          </p:nvPr>
        </p:nvSpPr>
        <p:spPr>
          <a:ln/>
        </p:spPr>
      </p:sp>
      <p:sp>
        <p:nvSpPr>
          <p:cNvPr id="22532" name="Rectangle 3"/>
          <p:cNvSpPr>
            <a:spLocks noGrp="1" noChangeArrowheads="1"/>
          </p:cNvSpPr>
          <p:nvPr>
            <p:ph type="body" idx="1"/>
          </p:nvPr>
        </p:nvSpPr>
        <p:spPr>
          <a:noFill/>
          <a:ln/>
        </p:spPr>
        <p:txBody>
          <a:bodyPr/>
          <a:lstStyle/>
          <a:p>
            <a:pPr eaLnBrk="1" hangingPunct="1"/>
            <a:endParaRPr lang="en-US"/>
          </a:p>
        </p:txBody>
      </p:sp>
    </p:spTree>
    <p:extLst>
      <p:ext uri="{BB962C8B-B14F-4D97-AF65-F5344CB8AC3E}">
        <p14:creationId xmlns:p14="http://schemas.microsoft.com/office/powerpoint/2010/main" val="240479130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184" indent="0" algn="ctr">
              <a:buNone/>
              <a:defRPr/>
            </a:lvl2pPr>
            <a:lvl3pPr marL="914368" indent="0" algn="ctr">
              <a:buNone/>
              <a:defRPr/>
            </a:lvl3pPr>
            <a:lvl4pPr marL="1371553" indent="0" algn="ctr">
              <a:buNone/>
              <a:defRPr/>
            </a:lvl4pPr>
            <a:lvl5pPr marL="1828737" indent="0" algn="ctr">
              <a:buNone/>
              <a:defRPr/>
            </a:lvl5pPr>
            <a:lvl6pPr marL="2285922" indent="0" algn="ctr">
              <a:buNone/>
              <a:defRPr/>
            </a:lvl6pPr>
            <a:lvl7pPr marL="2743106" indent="0" algn="ctr">
              <a:buNone/>
              <a:defRPr/>
            </a:lvl7pPr>
            <a:lvl8pPr marL="3200290" indent="0" algn="ctr">
              <a:buNone/>
              <a:defRPr/>
            </a:lvl8pPr>
            <a:lvl9pPr marL="3657475"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907A24A-EE01-4FFF-B865-DEFEBA299DC7}"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CF8CDE-1D61-4434-A8D4-A12664F1F034}"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6FAE680-E495-40E8-B03E-91F8AD5072AA}"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9"/>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9D1F987-C306-4481-BAE6-C66747CE0704}"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102E0F-2943-4D8F-B5F0-CA55A7B3DB5D}"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BD93321-8854-45D3-87E5-FFBD7A5A4797}"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lvl1pPr>
            <a:lvl2pPr marL="457184" indent="0">
              <a:buNone/>
              <a:defRPr sz="1800"/>
            </a:lvl2pPr>
            <a:lvl3pPr marL="914368" indent="0">
              <a:buNone/>
              <a:defRPr sz="1600"/>
            </a:lvl3pPr>
            <a:lvl4pPr marL="1371553" indent="0">
              <a:buNone/>
              <a:defRPr sz="1400"/>
            </a:lvl4pPr>
            <a:lvl5pPr marL="1828737" indent="0">
              <a:buNone/>
              <a:defRPr sz="1400"/>
            </a:lvl5pPr>
            <a:lvl6pPr marL="2285922" indent="0">
              <a:buNone/>
              <a:defRPr sz="1400"/>
            </a:lvl6pPr>
            <a:lvl7pPr marL="2743106" indent="0">
              <a:buNone/>
              <a:defRPr sz="1400"/>
            </a:lvl7pPr>
            <a:lvl8pPr marL="3200290" indent="0">
              <a:buNone/>
              <a:defRPr sz="1400"/>
            </a:lvl8pPr>
            <a:lvl9pPr marL="3657475"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2775097-BB54-4FF8-8DDF-31830133C08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8E3CAA6-6DF7-41A0-AD45-4D44881C190D}"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E7D18A5-6C48-4D58-9486-2D323D8681ED}"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3F1F614-9A60-41F9-9E0D-1A2BD4A8218F}"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E144401-F39B-429E-B9F0-916835699354}"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62658A6-2895-4F8E-9569-2718370C716B}"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84" indent="0">
              <a:buNone/>
              <a:defRPr sz="2800"/>
            </a:lvl2pPr>
            <a:lvl3pPr marL="914368" indent="0">
              <a:buNone/>
              <a:defRPr sz="2400"/>
            </a:lvl3pPr>
            <a:lvl4pPr marL="1371553" indent="0">
              <a:buNone/>
              <a:defRPr sz="2000"/>
            </a:lvl4pPr>
            <a:lvl5pPr marL="1828737" indent="0">
              <a:buNone/>
              <a:defRPr sz="2000"/>
            </a:lvl5pPr>
            <a:lvl6pPr marL="2285922" indent="0">
              <a:buNone/>
              <a:defRPr sz="2000"/>
            </a:lvl6pPr>
            <a:lvl7pPr marL="2743106" indent="0">
              <a:buNone/>
              <a:defRPr sz="2000"/>
            </a:lvl7pPr>
            <a:lvl8pPr marL="3200290" indent="0">
              <a:buNone/>
              <a:defRPr sz="2000"/>
            </a:lvl8pPr>
            <a:lvl9pPr marL="3657475"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C6807C2-C407-4AEA-8611-0B86175B11C3}"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36" tIns="45718" rIns="91436" bIns="45718"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36" tIns="45718" rIns="91436" bIns="4571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r">
              <a:defRPr sz="1400"/>
            </a:lvl1pPr>
          </a:lstStyle>
          <a:p>
            <a:pPr>
              <a:defRPr/>
            </a:pPr>
            <a:fld id="{23E440FD-95CB-4EBB-A5FF-B0FADC389D68}"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184" algn="ctr" rtl="0" fontAlgn="base">
        <a:spcBef>
          <a:spcPct val="0"/>
        </a:spcBef>
        <a:spcAft>
          <a:spcPct val="0"/>
        </a:spcAft>
        <a:defRPr sz="4400">
          <a:solidFill>
            <a:schemeClr val="tx2"/>
          </a:solidFill>
          <a:latin typeface="Arial" charset="0"/>
        </a:defRPr>
      </a:lvl6pPr>
      <a:lvl7pPr marL="914368" algn="ctr" rtl="0" fontAlgn="base">
        <a:spcBef>
          <a:spcPct val="0"/>
        </a:spcBef>
        <a:spcAft>
          <a:spcPct val="0"/>
        </a:spcAft>
        <a:defRPr sz="4400">
          <a:solidFill>
            <a:schemeClr val="tx2"/>
          </a:solidFill>
          <a:latin typeface="Arial" charset="0"/>
        </a:defRPr>
      </a:lvl7pPr>
      <a:lvl8pPr marL="1371553" algn="ctr" rtl="0" fontAlgn="base">
        <a:spcBef>
          <a:spcPct val="0"/>
        </a:spcBef>
        <a:spcAft>
          <a:spcPct val="0"/>
        </a:spcAft>
        <a:defRPr sz="4400">
          <a:solidFill>
            <a:schemeClr val="tx2"/>
          </a:solidFill>
          <a:latin typeface="Arial" charset="0"/>
        </a:defRPr>
      </a:lvl8pPr>
      <a:lvl9pPr marL="1828737" algn="ctr" rtl="0" fontAlgn="base">
        <a:spcBef>
          <a:spcPct val="0"/>
        </a:spcBef>
        <a:spcAft>
          <a:spcPct val="0"/>
        </a:spcAft>
        <a:defRPr sz="4400">
          <a:solidFill>
            <a:schemeClr val="tx2"/>
          </a:solidFill>
          <a:latin typeface="Arial" charset="0"/>
        </a:defRPr>
      </a:lvl9pPr>
    </p:titleStyle>
    <p:bodyStyle>
      <a:lvl1pPr marL="341313" indent="-341313" algn="l" rtl="0" eaLnBrk="0" fontAlgn="base" hangingPunct="0">
        <a:spcBef>
          <a:spcPct val="20000"/>
        </a:spcBef>
        <a:spcAft>
          <a:spcPct val="0"/>
        </a:spcAft>
        <a:buChar char="•"/>
        <a:defRPr sz="3200">
          <a:solidFill>
            <a:schemeClr val="tx1"/>
          </a:solidFill>
          <a:latin typeface="+mn-lt"/>
          <a:ea typeface="+mn-ea"/>
          <a:cs typeface="+mn-cs"/>
        </a:defRPr>
      </a:lvl1pPr>
      <a:lvl2pPr marL="741363" indent="-284163" algn="l" rtl="0" eaLnBrk="0" fontAlgn="base" hangingPunct="0">
        <a:spcBef>
          <a:spcPct val="20000"/>
        </a:spcBef>
        <a:spcAft>
          <a:spcPct val="0"/>
        </a:spcAft>
        <a:buChar char="–"/>
        <a:defRPr sz="2800">
          <a:solidFill>
            <a:schemeClr val="tx1"/>
          </a:solidFill>
          <a:latin typeface="+mn-lt"/>
        </a:defRPr>
      </a:lvl2pPr>
      <a:lvl3pPr marL="1141413" indent="-227013" algn="l" rtl="0" eaLnBrk="0" fontAlgn="base" hangingPunct="0">
        <a:spcBef>
          <a:spcPct val="20000"/>
        </a:spcBef>
        <a:spcAft>
          <a:spcPct val="0"/>
        </a:spcAft>
        <a:buChar char="•"/>
        <a:defRPr sz="2400">
          <a:solidFill>
            <a:schemeClr val="tx1"/>
          </a:solidFill>
          <a:latin typeface="+mn-lt"/>
        </a:defRPr>
      </a:lvl3pPr>
      <a:lvl4pPr marL="1598613" indent="-227013" algn="l" rtl="0" eaLnBrk="0" fontAlgn="base" hangingPunct="0">
        <a:spcBef>
          <a:spcPct val="20000"/>
        </a:spcBef>
        <a:spcAft>
          <a:spcPct val="0"/>
        </a:spcAft>
        <a:buChar char="–"/>
        <a:defRPr sz="2000">
          <a:solidFill>
            <a:schemeClr val="tx1"/>
          </a:solidFill>
          <a:latin typeface="+mn-lt"/>
        </a:defRPr>
      </a:lvl4pPr>
      <a:lvl5pPr marL="2055813" indent="-227013" algn="l" rtl="0" eaLnBrk="0" fontAlgn="base" hangingPunct="0">
        <a:spcBef>
          <a:spcPct val="20000"/>
        </a:spcBef>
        <a:spcAft>
          <a:spcPct val="0"/>
        </a:spcAft>
        <a:buChar char="»"/>
        <a:defRPr sz="2000">
          <a:solidFill>
            <a:schemeClr val="tx1"/>
          </a:solidFill>
          <a:latin typeface="+mn-lt"/>
        </a:defRPr>
      </a:lvl5pPr>
      <a:lvl6pPr marL="2514514" indent="-228592" algn="l" rtl="0" fontAlgn="base">
        <a:spcBef>
          <a:spcPct val="20000"/>
        </a:spcBef>
        <a:spcAft>
          <a:spcPct val="0"/>
        </a:spcAft>
        <a:buChar char="»"/>
        <a:defRPr sz="2000">
          <a:solidFill>
            <a:schemeClr val="tx1"/>
          </a:solidFill>
          <a:latin typeface="+mn-lt"/>
        </a:defRPr>
      </a:lvl6pPr>
      <a:lvl7pPr marL="2971698" indent="-228592" algn="l" rtl="0" fontAlgn="base">
        <a:spcBef>
          <a:spcPct val="20000"/>
        </a:spcBef>
        <a:spcAft>
          <a:spcPct val="0"/>
        </a:spcAft>
        <a:buChar char="»"/>
        <a:defRPr sz="2000">
          <a:solidFill>
            <a:schemeClr val="tx1"/>
          </a:solidFill>
          <a:latin typeface="+mn-lt"/>
        </a:defRPr>
      </a:lvl7pPr>
      <a:lvl8pPr marL="3428883" indent="-228592" algn="l" rtl="0" fontAlgn="base">
        <a:spcBef>
          <a:spcPct val="20000"/>
        </a:spcBef>
        <a:spcAft>
          <a:spcPct val="0"/>
        </a:spcAft>
        <a:buChar char="»"/>
        <a:defRPr sz="2000">
          <a:solidFill>
            <a:schemeClr val="tx1"/>
          </a:solidFill>
          <a:latin typeface="+mn-lt"/>
        </a:defRPr>
      </a:lvl8pPr>
      <a:lvl9pPr marL="3886067" indent="-228592"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368" rtl="0" eaLnBrk="1" latinLnBrk="0" hangingPunct="1">
        <a:defRPr sz="1800" kern="1200">
          <a:solidFill>
            <a:schemeClr val="tx1"/>
          </a:solidFill>
          <a:latin typeface="+mn-lt"/>
          <a:ea typeface="+mn-ea"/>
          <a:cs typeface="+mn-cs"/>
        </a:defRPr>
      </a:lvl1pPr>
      <a:lvl2pPr marL="457184" algn="l" defTabSz="914368" rtl="0" eaLnBrk="1" latinLnBrk="0" hangingPunct="1">
        <a:defRPr sz="1800" kern="1200">
          <a:solidFill>
            <a:schemeClr val="tx1"/>
          </a:solidFill>
          <a:latin typeface="+mn-lt"/>
          <a:ea typeface="+mn-ea"/>
          <a:cs typeface="+mn-cs"/>
        </a:defRPr>
      </a:lvl2pPr>
      <a:lvl3pPr marL="914368" algn="l" defTabSz="914368" rtl="0" eaLnBrk="1" latinLnBrk="0" hangingPunct="1">
        <a:defRPr sz="1800" kern="1200">
          <a:solidFill>
            <a:schemeClr val="tx1"/>
          </a:solidFill>
          <a:latin typeface="+mn-lt"/>
          <a:ea typeface="+mn-ea"/>
          <a:cs typeface="+mn-cs"/>
        </a:defRPr>
      </a:lvl3pPr>
      <a:lvl4pPr marL="1371553" algn="l" defTabSz="914368" rtl="0" eaLnBrk="1" latinLnBrk="0" hangingPunct="1">
        <a:defRPr sz="1800" kern="1200">
          <a:solidFill>
            <a:schemeClr val="tx1"/>
          </a:solidFill>
          <a:latin typeface="+mn-lt"/>
          <a:ea typeface="+mn-ea"/>
          <a:cs typeface="+mn-cs"/>
        </a:defRPr>
      </a:lvl4pPr>
      <a:lvl5pPr marL="1828737" algn="l" defTabSz="914368" rtl="0" eaLnBrk="1" latinLnBrk="0" hangingPunct="1">
        <a:defRPr sz="1800" kern="1200">
          <a:solidFill>
            <a:schemeClr val="tx1"/>
          </a:solidFill>
          <a:latin typeface="+mn-lt"/>
          <a:ea typeface="+mn-ea"/>
          <a:cs typeface="+mn-cs"/>
        </a:defRPr>
      </a:lvl5pPr>
      <a:lvl6pPr marL="2285922" algn="l" defTabSz="914368" rtl="0" eaLnBrk="1" latinLnBrk="0" hangingPunct="1">
        <a:defRPr sz="1800" kern="1200">
          <a:solidFill>
            <a:schemeClr val="tx1"/>
          </a:solidFill>
          <a:latin typeface="+mn-lt"/>
          <a:ea typeface="+mn-ea"/>
          <a:cs typeface="+mn-cs"/>
        </a:defRPr>
      </a:lvl6pPr>
      <a:lvl7pPr marL="2743106" algn="l" defTabSz="914368" rtl="0" eaLnBrk="1" latinLnBrk="0" hangingPunct="1">
        <a:defRPr sz="1800" kern="1200">
          <a:solidFill>
            <a:schemeClr val="tx1"/>
          </a:solidFill>
          <a:latin typeface="+mn-lt"/>
          <a:ea typeface="+mn-ea"/>
          <a:cs typeface="+mn-cs"/>
        </a:defRPr>
      </a:lvl7pPr>
      <a:lvl8pPr marL="3200290" algn="l" defTabSz="914368" rtl="0" eaLnBrk="1" latinLnBrk="0" hangingPunct="1">
        <a:defRPr sz="1800" kern="1200">
          <a:solidFill>
            <a:schemeClr val="tx1"/>
          </a:solidFill>
          <a:latin typeface="+mn-lt"/>
          <a:ea typeface="+mn-ea"/>
          <a:cs typeface="+mn-cs"/>
        </a:defRPr>
      </a:lvl8pPr>
      <a:lvl9pPr marL="3657475" algn="l" defTabSz="91436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3" descr="G:\23blaw421\myIMG_12.gif"/>
          <p:cNvPicPr>
            <a:picLocks noChangeAspect="1" noChangeArrowheads="1" noCrop="1"/>
          </p:cNvPicPr>
          <p:nvPr/>
        </p:nvPicPr>
        <p:blipFill>
          <a:blip r:embed="rId2" cstate="print"/>
          <a:srcRect/>
          <a:stretch>
            <a:fillRect/>
          </a:stretch>
        </p:blipFill>
        <p:spPr bwMode="auto">
          <a:xfrm>
            <a:off x="2867243" y="1828801"/>
            <a:ext cx="3135095" cy="3136900"/>
          </a:xfrm>
          <a:prstGeom prst="rect">
            <a:avLst/>
          </a:prstGeom>
          <a:noFill/>
          <a:ln w="9525">
            <a:noFill/>
            <a:miter lim="800000"/>
            <a:headEnd/>
            <a:tailEnd/>
          </a:ln>
        </p:spPr>
      </p:pic>
      <p:sp>
        <p:nvSpPr>
          <p:cNvPr id="8" name="Rectangle 3"/>
          <p:cNvSpPr txBox="1">
            <a:spLocks noChangeArrowheads="1"/>
          </p:cNvSpPr>
          <p:nvPr/>
        </p:nvSpPr>
        <p:spPr>
          <a:xfrm>
            <a:off x="838200" y="5334000"/>
            <a:ext cx="7675563" cy="1169988"/>
          </a:xfrm>
          <a:prstGeom prst="rect">
            <a:avLst/>
          </a:prstGeom>
          <a:solidFill>
            <a:schemeClr val="tx1"/>
          </a:solidFill>
        </p:spPr>
        <p:txBody>
          <a:bodyPr lIns="91436" tIns="45718" rIns="91436" bIns="45718"/>
          <a:lstStyle/>
          <a:p>
            <a:pPr marL="342889" indent="-342889" algn="ctr">
              <a:spcBef>
                <a:spcPct val="20000"/>
              </a:spcBef>
              <a:defRPr/>
            </a:pPr>
            <a:r>
              <a:rPr lang="en-US" sz="3200" b="1" kern="0" dirty="0">
                <a:solidFill>
                  <a:srgbClr val="FFFF00"/>
                </a:solidFill>
                <a:latin typeface="+mn-lt"/>
              </a:rPr>
              <a:t>Slide Set Twelve B:</a:t>
            </a:r>
          </a:p>
          <a:p>
            <a:pPr marL="342889" indent="-342889" algn="ctr">
              <a:spcBef>
                <a:spcPct val="20000"/>
              </a:spcBef>
              <a:defRPr/>
            </a:pPr>
            <a:r>
              <a:rPr lang="en-US" sz="2800" b="1" kern="0" dirty="0">
                <a:solidFill>
                  <a:srgbClr val="FFFF00"/>
                </a:solidFill>
                <a:latin typeface="+mn-lt"/>
              </a:rPr>
              <a:t>Payment Systems – Negotiability</a:t>
            </a:r>
          </a:p>
        </p:txBody>
      </p:sp>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048000" y="228600"/>
            <a:ext cx="3025146" cy="714757"/>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914400"/>
            <a:ext cx="8382000" cy="5638800"/>
          </a:xfrm>
          <a:prstGeom prst="rect">
            <a:avLst/>
          </a:prstGeom>
          <a:noFill/>
          <a:ln w="9525">
            <a:noFill/>
            <a:miter lim="800000"/>
            <a:headEnd/>
            <a:tailEnd/>
          </a:ln>
        </p:spPr>
        <p:txBody>
          <a:bodyPr/>
          <a:lstStyle/>
          <a:p>
            <a:pPr marL="342900" indent="-342900" algn="ctr">
              <a:lnSpc>
                <a:spcPct val="80000"/>
              </a:lnSpc>
              <a:spcBef>
                <a:spcPts val="0"/>
              </a:spcBef>
              <a:defRPr/>
            </a:pPr>
            <a:r>
              <a:rPr lang="en-US" sz="3600" b="1" dirty="0">
                <a:solidFill>
                  <a:srgbClr val="0033CC"/>
                </a:solidFill>
              </a:rPr>
              <a:t>Negotiable Instruments</a:t>
            </a:r>
          </a:p>
          <a:p>
            <a:pPr marL="342900" indent="-342900" algn="ctr">
              <a:lnSpc>
                <a:spcPct val="80000"/>
              </a:lnSpc>
              <a:spcBef>
                <a:spcPts val="0"/>
              </a:spcBef>
              <a:defRPr/>
            </a:pPr>
            <a:r>
              <a:rPr lang="en-US" sz="2500" b="1" i="1" dirty="0">
                <a:solidFill>
                  <a:srgbClr val="006600"/>
                </a:solidFill>
              </a:rPr>
              <a:t>Negotiability – Types of Negotiable Instruments</a:t>
            </a:r>
          </a:p>
          <a:p>
            <a:pPr algn="l">
              <a:lnSpc>
                <a:spcPct val="8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l">
              <a:lnSpc>
                <a:spcPct val="80000"/>
              </a:lnSpc>
              <a:spcBef>
                <a:spcPts val="0"/>
              </a:spcBef>
            </a:pP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Requirements of Negotiability:</a:t>
            </a:r>
          </a:p>
          <a:p>
            <a:pPr algn="just">
              <a:lnSpc>
                <a:spcPct val="80000"/>
              </a:lnSpc>
              <a:spcBef>
                <a:spcPts val="0"/>
              </a:spcBef>
            </a:pPr>
            <a:endParaRPr lang="en-US" sz="500" b="1" i="1" dirty="0">
              <a:solidFill>
                <a:srgbClr val="0033CC"/>
              </a:solidFill>
              <a:effectLst/>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b="1" i="1" dirty="0">
                <a:solidFill>
                  <a:srgbClr val="0033CC"/>
                </a:solidFill>
                <a:effectLst/>
                <a:latin typeface="Tahoma" panose="020B0604030504040204" pitchFamily="34" charset="0"/>
                <a:ea typeface="Tahoma" panose="020B0604030504040204" pitchFamily="34" charset="0"/>
                <a:cs typeface="Tahoma" panose="020B0604030504040204" pitchFamily="34" charset="0"/>
              </a:rPr>
              <a:t>Generally:</a:t>
            </a:r>
            <a:r>
              <a:rPr lang="en-US" dirty="0">
                <a:solidFill>
                  <a:srgbClr val="0033CC"/>
                </a:solidFill>
                <a:latin typeface="Tahoma" panose="020B0604030504040204" pitchFamily="34" charset="0"/>
                <a:ea typeface="Tahoma" panose="020B0604030504040204" pitchFamily="34" charset="0"/>
                <a:cs typeface="Tahoma" panose="020B0604030504040204" pitchFamily="34" charset="0"/>
              </a:rPr>
              <a:t> </a:t>
            </a: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Negotiability has certain fundamental requirements. </a:t>
            </a:r>
            <a:r>
              <a:rPr lang="en-US" sz="1600" b="0"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To be negotiable, an instrument must be:</a:t>
            </a:r>
          </a:p>
          <a:p>
            <a:pPr marL="176213" indent="-176213" algn="just">
              <a:lnSpc>
                <a:spcPct val="80000"/>
              </a:lnSpc>
              <a:spcBef>
                <a:spcPts val="0"/>
              </a:spcBef>
              <a:buFont typeface="Arial" panose="020B0604020202020204" pitchFamily="34" charset="0"/>
              <a:buChar char="•"/>
            </a:pPr>
            <a:r>
              <a:rPr lang="en-US" sz="1600"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i</a:t>
            </a:r>
            <a:r>
              <a:rPr lang="en-US" sz="160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n </a:t>
            </a: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w</a:t>
            </a:r>
            <a:r>
              <a:rPr lang="en-US" sz="160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riting; </a:t>
            </a:r>
          </a:p>
          <a:p>
            <a:pPr marL="176213" indent="-176213" algn="just">
              <a:lnSpc>
                <a:spcPct val="80000"/>
              </a:lnSpc>
              <a:spcBef>
                <a:spcPts val="0"/>
              </a:spcBef>
              <a:buFont typeface="Arial" panose="020B0604020202020204" pitchFamily="34" charset="0"/>
              <a:buChar char="•"/>
            </a:pPr>
            <a:r>
              <a:rPr lang="en-US" sz="1600" b="1"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s</a:t>
            </a:r>
            <a:r>
              <a:rPr lang="en-US" sz="1600" b="1"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igned; </a:t>
            </a:r>
          </a:p>
          <a:p>
            <a:pPr marL="176213" indent="-176213" algn="just">
              <a:lnSpc>
                <a:spcPct val="80000"/>
              </a:lnSpc>
              <a:spcBef>
                <a:spcPts val="0"/>
              </a:spcBef>
              <a:buFont typeface="Arial" panose="020B0604020202020204" pitchFamily="34" charset="0"/>
              <a:buChar char="•"/>
            </a:pP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a promise or order to pay; </a:t>
            </a:r>
          </a:p>
          <a:p>
            <a:pPr marL="176213" indent="-176213" algn="just">
              <a:lnSpc>
                <a:spcPct val="80000"/>
              </a:lnSpc>
              <a:spcBef>
                <a:spcPts val="0"/>
              </a:spcBef>
              <a:buFont typeface="Arial" panose="020B0604020202020204" pitchFamily="34" charset="0"/>
              <a:buChar char="•"/>
            </a:pP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for an amount certain; </a:t>
            </a:r>
          </a:p>
          <a:p>
            <a:pPr marL="176213" indent="-176213" algn="just">
              <a:lnSpc>
                <a:spcPct val="80000"/>
              </a:lnSpc>
              <a:spcBef>
                <a:spcPts val="0"/>
              </a:spcBef>
              <a:buFont typeface="Arial" panose="020B0604020202020204" pitchFamily="34" charset="0"/>
              <a:buChar char="•"/>
            </a:pP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payable in money; </a:t>
            </a:r>
          </a:p>
          <a:p>
            <a:pPr marL="176213" indent="-176213" algn="just">
              <a:lnSpc>
                <a:spcPct val="80000"/>
              </a:lnSpc>
              <a:spcBef>
                <a:spcPts val="0"/>
              </a:spcBef>
              <a:buFont typeface="Arial" panose="020B0604020202020204" pitchFamily="34" charset="0"/>
              <a:buChar char="•"/>
            </a:pP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payable on demand or at a defined time; and </a:t>
            </a:r>
          </a:p>
          <a:p>
            <a:pPr marL="176213" indent="-176213" algn="just">
              <a:lnSpc>
                <a:spcPct val="80000"/>
              </a:lnSpc>
              <a:spcBef>
                <a:spcPts val="0"/>
              </a:spcBef>
              <a:buFont typeface="Arial" panose="020B0604020202020204" pitchFamily="34" charset="0"/>
              <a:buChar char="•"/>
            </a:pP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payable to order or bearer.</a:t>
            </a:r>
          </a:p>
          <a:p>
            <a:pPr algn="just">
              <a:lnSpc>
                <a:spcPct val="80000"/>
              </a:lnSpc>
              <a:spcBef>
                <a:spcPts val="0"/>
              </a:spcBef>
            </a:pPr>
            <a:endParaRPr lang="en-US" sz="5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endParaRPr lang="en-US" sz="5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800" b="1" i="1" u="none" strike="noStrike" baseline="0" dirty="0">
                <a:solidFill>
                  <a:srgbClr val="0033CC"/>
                </a:solidFill>
                <a:latin typeface="Tahoma" panose="020B0604030504040204" pitchFamily="34" charset="0"/>
                <a:ea typeface="Tahoma" panose="020B0604030504040204" pitchFamily="34" charset="0"/>
                <a:cs typeface="Tahoma" panose="020B0604030504040204" pitchFamily="34" charset="0"/>
              </a:rPr>
              <a:t>Authenticated (Signed) by the Maker or Drawer: </a:t>
            </a:r>
            <a:r>
              <a:rPr lang="en-US" sz="1600" b="1" i="1" dirty="0">
                <a:solidFill>
                  <a:srgbClr val="0033CC"/>
                </a:solidFill>
                <a:latin typeface="Tahoma" panose="020B0604030504040204" pitchFamily="34" charset="0"/>
                <a:ea typeface="Tahoma" panose="020B0604030504040204" pitchFamily="34" charset="0"/>
                <a:cs typeface="Tahoma" panose="020B0604030504040204" pitchFamily="34" charset="0"/>
              </a:rPr>
              <a:t> </a:t>
            </a: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instrument must be authenticated (signed) by the maker or the drawer. </a:t>
            </a:r>
          </a:p>
          <a:p>
            <a:pPr algn="just">
              <a:lnSpc>
                <a:spcPct val="8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When a signature is used as authentication, it usually appears at the lower righthand corner of the face of the instrument, but there is no requirement for where the signature must be placed on the instrument.</a:t>
            </a:r>
          </a:p>
          <a:p>
            <a:pPr algn="just">
              <a:lnSpc>
                <a:spcPct val="80000"/>
              </a:lnSpc>
              <a:spcBef>
                <a:spcPts val="0"/>
              </a:spcBef>
            </a:pPr>
            <a:endParaRPr lang="en-US" sz="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authentication may consist of the full name or of any symbol placed with the intent to authenticate the instrument. </a:t>
            </a:r>
          </a:p>
          <a:p>
            <a:pPr algn="just">
              <a:lnSpc>
                <a:spcPct val="8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Other means of authentication that are valid as signatures, include initials and marks. </a:t>
            </a:r>
          </a:p>
          <a:p>
            <a:pPr algn="just">
              <a:lnSpc>
                <a:spcPct val="8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Electronic security devices can be used as a means of authentication for electronic records. </a:t>
            </a:r>
          </a:p>
          <a:p>
            <a:pPr algn="just">
              <a:lnSpc>
                <a:spcPct val="8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0000"/>
              </a:lnSpc>
              <a:spcBef>
                <a:spcPts val="0"/>
              </a:spcBef>
            </a:pP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 person signing a trade name or an assumed name is liable just as if the signer’s own name had been used.</a:t>
            </a:r>
            <a:endPar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6854408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458200" cy="5638800"/>
          </a:xfrm>
          <a:prstGeom prst="rect">
            <a:avLst/>
          </a:prstGeom>
          <a:noFill/>
          <a:ln w="9525">
            <a:noFill/>
            <a:miter lim="800000"/>
            <a:headEnd/>
            <a:tailEnd/>
          </a:ln>
        </p:spPr>
        <p:txBody>
          <a:bodyPr/>
          <a:lstStyle/>
          <a:p>
            <a:pPr marL="342900" indent="-342900" algn="ctr">
              <a:lnSpc>
                <a:spcPct val="95000"/>
              </a:lnSpc>
              <a:spcBef>
                <a:spcPts val="0"/>
              </a:spcBef>
              <a:defRPr/>
            </a:pPr>
            <a:r>
              <a:rPr lang="en-US" sz="3600" b="1" dirty="0">
                <a:solidFill>
                  <a:srgbClr val="0033CC"/>
                </a:solidFill>
              </a:rPr>
              <a:t>Negotiable Instruments</a:t>
            </a:r>
          </a:p>
          <a:p>
            <a:pPr marL="342900" indent="-342900" algn="ctr">
              <a:lnSpc>
                <a:spcPct val="95000"/>
              </a:lnSpc>
              <a:spcBef>
                <a:spcPts val="0"/>
              </a:spcBef>
              <a:defRPr/>
            </a:pPr>
            <a:r>
              <a:rPr lang="en-US" sz="2500" b="1" i="1" dirty="0">
                <a:solidFill>
                  <a:srgbClr val="006600"/>
                </a:solidFill>
              </a:rPr>
              <a:t>Negotiability – Types of Negotiable Instruments</a:t>
            </a:r>
          </a:p>
          <a:p>
            <a:pPr algn="l">
              <a:lnSpc>
                <a:spcPct val="95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l">
              <a:lnSpc>
                <a:spcPct val="95000"/>
              </a:lnSpc>
              <a:spcBef>
                <a:spcPts val="0"/>
              </a:spcBef>
            </a:pP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Requirements of Negotiability:</a:t>
            </a:r>
          </a:p>
          <a:p>
            <a:pPr algn="just">
              <a:lnSpc>
                <a:spcPct val="95000"/>
              </a:lnSpc>
              <a:spcBef>
                <a:spcPts val="0"/>
              </a:spcBef>
            </a:pPr>
            <a:endParaRPr lang="en-US" sz="500" b="1" i="1" dirty="0">
              <a:solidFill>
                <a:srgbClr val="0033CC"/>
              </a:solidFill>
              <a:effectLst/>
              <a:latin typeface="Tahoma" panose="020B0604030504040204" pitchFamily="34" charset="0"/>
              <a:ea typeface="Tahoma" panose="020B0604030504040204" pitchFamily="34" charset="0"/>
              <a:cs typeface="Tahoma" panose="020B0604030504040204" pitchFamily="34" charset="0"/>
            </a:endParaRPr>
          </a:p>
          <a:p>
            <a:pPr algn="just">
              <a:lnSpc>
                <a:spcPct val="95000"/>
              </a:lnSpc>
              <a:spcBef>
                <a:spcPts val="0"/>
              </a:spcBef>
            </a:pPr>
            <a:r>
              <a:rPr lang="en-US" b="1" i="1" dirty="0">
                <a:solidFill>
                  <a:srgbClr val="0033CC"/>
                </a:solidFill>
                <a:effectLst/>
                <a:latin typeface="Tahoma" panose="020B0604030504040204" pitchFamily="34" charset="0"/>
                <a:ea typeface="Tahoma" panose="020B0604030504040204" pitchFamily="34" charset="0"/>
                <a:cs typeface="Tahoma" panose="020B0604030504040204" pitchFamily="34" charset="0"/>
              </a:rPr>
              <a:t>Generally:</a:t>
            </a:r>
            <a:r>
              <a:rPr lang="en-US" dirty="0">
                <a:solidFill>
                  <a:srgbClr val="0033CC"/>
                </a:solidFill>
                <a:latin typeface="Tahoma" panose="020B0604030504040204" pitchFamily="34" charset="0"/>
                <a:ea typeface="Tahoma" panose="020B0604030504040204" pitchFamily="34" charset="0"/>
                <a:cs typeface="Tahoma" panose="020B0604030504040204" pitchFamily="34" charset="0"/>
              </a:rPr>
              <a:t> </a:t>
            </a: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Negotiability has certain fundamental requirements. </a:t>
            </a:r>
            <a:r>
              <a:rPr lang="en-US" sz="1600" b="0"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To be negotiable, an instrument must be:</a:t>
            </a:r>
          </a:p>
          <a:p>
            <a:pPr marL="176213" indent="-176213" algn="just">
              <a:lnSpc>
                <a:spcPct val="95000"/>
              </a:lnSpc>
              <a:spcBef>
                <a:spcPts val="0"/>
              </a:spcBef>
              <a:buFont typeface="Arial" panose="020B0604020202020204" pitchFamily="34" charset="0"/>
              <a:buChar char="•"/>
            </a:pPr>
            <a:r>
              <a:rPr lang="en-US" sz="1600"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i</a:t>
            </a:r>
            <a:r>
              <a:rPr lang="en-US" sz="160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n </a:t>
            </a: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w</a:t>
            </a:r>
            <a:r>
              <a:rPr lang="en-US" sz="160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riting; </a:t>
            </a:r>
          </a:p>
          <a:p>
            <a:pPr marL="176213" indent="-176213" algn="just">
              <a:lnSpc>
                <a:spcPct val="95000"/>
              </a:lnSpc>
              <a:spcBef>
                <a:spcPts val="0"/>
              </a:spcBef>
              <a:buFont typeface="Arial" panose="020B0604020202020204" pitchFamily="34" charset="0"/>
              <a:buChar char="•"/>
            </a:pPr>
            <a:r>
              <a:rPr lang="en-US" sz="160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s</a:t>
            </a: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igned; </a:t>
            </a:r>
          </a:p>
          <a:p>
            <a:pPr marL="176213" indent="-176213" algn="just">
              <a:lnSpc>
                <a:spcPct val="95000"/>
              </a:lnSpc>
              <a:spcBef>
                <a:spcPts val="0"/>
              </a:spcBef>
              <a:buFont typeface="Arial" panose="020B0604020202020204" pitchFamily="34" charset="0"/>
              <a:buChar char="•"/>
            </a:pPr>
            <a:r>
              <a:rPr lang="en-US" sz="1600" b="1"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a promise or order to pay; </a:t>
            </a:r>
          </a:p>
          <a:p>
            <a:pPr marL="176213" indent="-176213" algn="just">
              <a:lnSpc>
                <a:spcPct val="95000"/>
              </a:lnSpc>
              <a:spcBef>
                <a:spcPts val="0"/>
              </a:spcBef>
              <a:buFont typeface="Arial" panose="020B0604020202020204" pitchFamily="34" charset="0"/>
              <a:buChar char="•"/>
            </a:pP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for an amount certain; </a:t>
            </a:r>
          </a:p>
          <a:p>
            <a:pPr marL="176213" indent="-176213" algn="just">
              <a:lnSpc>
                <a:spcPct val="95000"/>
              </a:lnSpc>
              <a:spcBef>
                <a:spcPts val="0"/>
              </a:spcBef>
              <a:buFont typeface="Arial" panose="020B0604020202020204" pitchFamily="34" charset="0"/>
              <a:buChar char="•"/>
            </a:pP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payable in money; </a:t>
            </a:r>
          </a:p>
          <a:p>
            <a:pPr marL="176213" indent="-176213" algn="just">
              <a:lnSpc>
                <a:spcPct val="95000"/>
              </a:lnSpc>
              <a:spcBef>
                <a:spcPts val="0"/>
              </a:spcBef>
              <a:buFont typeface="Arial" panose="020B0604020202020204" pitchFamily="34" charset="0"/>
              <a:buChar char="•"/>
            </a:pP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payable on demand or at a defined time; and </a:t>
            </a:r>
          </a:p>
          <a:p>
            <a:pPr marL="176213" indent="-176213" algn="just">
              <a:lnSpc>
                <a:spcPct val="95000"/>
              </a:lnSpc>
              <a:spcBef>
                <a:spcPts val="0"/>
              </a:spcBef>
              <a:buFont typeface="Arial" panose="020B0604020202020204" pitchFamily="34" charset="0"/>
              <a:buChar char="•"/>
            </a:pP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payable to order or bearer.</a:t>
            </a:r>
          </a:p>
          <a:p>
            <a:pPr algn="just">
              <a:lnSpc>
                <a:spcPct val="95000"/>
              </a:lnSpc>
              <a:spcBef>
                <a:spcPts val="0"/>
              </a:spcBef>
            </a:pPr>
            <a:endParaRPr lang="en-US" sz="5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algn="just">
              <a:lnSpc>
                <a:spcPct val="95000"/>
              </a:lnSpc>
              <a:spcBef>
                <a:spcPts val="0"/>
              </a:spcBef>
            </a:pPr>
            <a:endParaRPr lang="en-US" sz="5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algn="l">
              <a:lnSpc>
                <a:spcPct val="95000"/>
              </a:lnSpc>
              <a:spcBef>
                <a:spcPts val="0"/>
              </a:spcBef>
            </a:pPr>
            <a:r>
              <a:rPr lang="en-US" sz="1800" b="1" i="1" u="none" strike="noStrike" baseline="0" dirty="0">
                <a:solidFill>
                  <a:srgbClr val="0033CC"/>
                </a:solidFill>
                <a:latin typeface="Tahoma" panose="020B0604030504040204" pitchFamily="34" charset="0"/>
                <a:ea typeface="Tahoma" panose="020B0604030504040204" pitchFamily="34" charset="0"/>
                <a:cs typeface="Tahoma" panose="020B0604030504040204" pitchFamily="34" charset="0"/>
              </a:rPr>
              <a:t>Promise or Order to Pay:  </a:t>
            </a: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 promissory note must contain a promise to pay money. </a:t>
            </a:r>
          </a:p>
          <a:p>
            <a:pPr algn="l">
              <a:lnSpc>
                <a:spcPct val="95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l">
              <a:lnSpc>
                <a:spcPct val="95000"/>
              </a:lnSpc>
              <a:spcBef>
                <a:spcPts val="0"/>
              </a:spcBef>
            </a:pP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 mere acknowledgment of a debt, such as a record stating “I.O.U.,” is not a promise. </a:t>
            </a:r>
          </a:p>
          <a:p>
            <a:pPr algn="l">
              <a:lnSpc>
                <a:spcPct val="95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l">
              <a:lnSpc>
                <a:spcPct val="95000"/>
              </a:lnSpc>
              <a:spcBef>
                <a:spcPts val="0"/>
              </a:spcBef>
            </a:pP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 draft or check must contain an order or command to pay money.</a:t>
            </a:r>
          </a:p>
          <a:p>
            <a:pPr algn="l">
              <a:lnSpc>
                <a:spcPct val="95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l">
              <a:lnSpc>
                <a:spcPct val="95000"/>
              </a:lnSpc>
              <a:spcBef>
                <a:spcPts val="0"/>
              </a:spcBef>
            </a:pP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For an instrument to be negotiable, the promise or order to pay must be unconditional. </a:t>
            </a:r>
          </a:p>
          <a:p>
            <a:pPr algn="l">
              <a:lnSpc>
                <a:spcPct val="95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95000"/>
              </a:lnSpc>
              <a:spcBef>
                <a:spcPts val="0"/>
              </a:spcBef>
            </a:pP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An order for the payment of money out of a particular fund is negotiable, but </a:t>
            </a:r>
            <a:r>
              <a:rPr lang="en-US" sz="1600" dirty="0">
                <a:solidFill>
                  <a:srgbClr val="211808"/>
                </a:solidFill>
                <a:latin typeface="Tahoma" panose="020B0604030504040204" pitchFamily="34" charset="0"/>
                <a:ea typeface="Tahoma" panose="020B0604030504040204" pitchFamily="34" charset="0"/>
                <a:cs typeface="Tahoma" panose="020B0604030504040204" pitchFamily="34" charset="0"/>
              </a:rPr>
              <a:t>t</a:t>
            </a: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he instrument can refer to a particular account or merely indicate a source of reimbursement for the drawee, such as “Charge my expense account.”</a:t>
            </a:r>
            <a:endPar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7166803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458200" cy="5638800"/>
          </a:xfrm>
          <a:prstGeom prst="rect">
            <a:avLst/>
          </a:prstGeom>
          <a:noFill/>
          <a:ln w="9525">
            <a:noFill/>
            <a:miter lim="800000"/>
            <a:headEnd/>
            <a:tailEnd/>
          </a:ln>
        </p:spPr>
        <p:txBody>
          <a:bodyPr/>
          <a:lstStyle/>
          <a:p>
            <a:pPr marL="342900" indent="-342900" algn="ctr">
              <a:lnSpc>
                <a:spcPct val="83000"/>
              </a:lnSpc>
              <a:spcBef>
                <a:spcPts val="0"/>
              </a:spcBef>
              <a:defRPr/>
            </a:pPr>
            <a:r>
              <a:rPr lang="en-US" sz="3600" b="1" dirty="0">
                <a:solidFill>
                  <a:srgbClr val="0033CC"/>
                </a:solidFill>
              </a:rPr>
              <a:t>Negotiable Instruments</a:t>
            </a:r>
          </a:p>
          <a:p>
            <a:pPr marL="342900" indent="-342900" algn="ctr">
              <a:lnSpc>
                <a:spcPct val="83000"/>
              </a:lnSpc>
              <a:spcBef>
                <a:spcPts val="0"/>
              </a:spcBef>
              <a:defRPr/>
            </a:pPr>
            <a:r>
              <a:rPr lang="en-US" sz="2500" b="1" i="1" dirty="0">
                <a:solidFill>
                  <a:srgbClr val="006600"/>
                </a:solidFill>
              </a:rPr>
              <a:t>Negotiability – Types of Negotiable Instruments</a:t>
            </a:r>
          </a:p>
          <a:p>
            <a:pPr algn="l">
              <a:lnSpc>
                <a:spcPct val="83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l">
              <a:lnSpc>
                <a:spcPct val="83000"/>
              </a:lnSpc>
              <a:spcBef>
                <a:spcPts val="0"/>
              </a:spcBef>
            </a:pP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Requirements of Negotiability:</a:t>
            </a:r>
          </a:p>
          <a:p>
            <a:pPr algn="just">
              <a:lnSpc>
                <a:spcPct val="83000"/>
              </a:lnSpc>
              <a:spcBef>
                <a:spcPts val="0"/>
              </a:spcBef>
            </a:pPr>
            <a:endParaRPr lang="en-US" sz="500" b="1" i="1" dirty="0">
              <a:solidFill>
                <a:srgbClr val="0033CC"/>
              </a:solidFill>
              <a:effectLst/>
              <a:latin typeface="Tahoma" panose="020B0604030504040204" pitchFamily="34" charset="0"/>
              <a:ea typeface="Tahoma" panose="020B0604030504040204" pitchFamily="34" charset="0"/>
              <a:cs typeface="Tahoma" panose="020B0604030504040204" pitchFamily="34" charset="0"/>
            </a:endParaRPr>
          </a:p>
          <a:p>
            <a:pPr algn="just">
              <a:lnSpc>
                <a:spcPct val="83000"/>
              </a:lnSpc>
              <a:spcBef>
                <a:spcPts val="0"/>
              </a:spcBef>
            </a:pPr>
            <a:r>
              <a:rPr lang="en-US" b="1" i="1" dirty="0">
                <a:solidFill>
                  <a:srgbClr val="0033CC"/>
                </a:solidFill>
                <a:effectLst/>
                <a:latin typeface="Tahoma" panose="020B0604030504040204" pitchFamily="34" charset="0"/>
                <a:ea typeface="Tahoma" panose="020B0604030504040204" pitchFamily="34" charset="0"/>
                <a:cs typeface="Tahoma" panose="020B0604030504040204" pitchFamily="34" charset="0"/>
              </a:rPr>
              <a:t>Generally:</a:t>
            </a:r>
            <a:r>
              <a:rPr lang="en-US" dirty="0">
                <a:solidFill>
                  <a:srgbClr val="0033CC"/>
                </a:solidFill>
                <a:latin typeface="Tahoma" panose="020B0604030504040204" pitchFamily="34" charset="0"/>
                <a:ea typeface="Tahoma" panose="020B0604030504040204" pitchFamily="34" charset="0"/>
                <a:cs typeface="Tahoma" panose="020B0604030504040204" pitchFamily="34" charset="0"/>
              </a:rPr>
              <a:t> </a:t>
            </a: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Negotiability has certain fundamental requirements. </a:t>
            </a:r>
            <a:r>
              <a:rPr lang="en-US" sz="1600" b="0"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To be negotiable, an instrument must be:</a:t>
            </a:r>
          </a:p>
          <a:p>
            <a:pPr marL="176213" indent="-176213" algn="just">
              <a:lnSpc>
                <a:spcPct val="83000"/>
              </a:lnSpc>
              <a:spcBef>
                <a:spcPts val="0"/>
              </a:spcBef>
              <a:buFont typeface="Arial" panose="020B0604020202020204" pitchFamily="34" charset="0"/>
              <a:buChar char="•"/>
            </a:pPr>
            <a:r>
              <a:rPr lang="en-US" sz="1600"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i</a:t>
            </a:r>
            <a:r>
              <a:rPr lang="en-US" sz="160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n </a:t>
            </a: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w</a:t>
            </a:r>
            <a:r>
              <a:rPr lang="en-US" sz="160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riting; </a:t>
            </a:r>
          </a:p>
          <a:p>
            <a:pPr marL="176213" indent="-176213" algn="just">
              <a:lnSpc>
                <a:spcPct val="83000"/>
              </a:lnSpc>
              <a:spcBef>
                <a:spcPts val="0"/>
              </a:spcBef>
              <a:buFont typeface="Arial" panose="020B0604020202020204" pitchFamily="34" charset="0"/>
              <a:buChar char="•"/>
            </a:pPr>
            <a:r>
              <a:rPr lang="en-US" sz="160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s</a:t>
            </a: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igned; </a:t>
            </a:r>
          </a:p>
          <a:p>
            <a:pPr marL="176213" indent="-176213" algn="just">
              <a:lnSpc>
                <a:spcPct val="83000"/>
              </a:lnSpc>
              <a:spcBef>
                <a:spcPts val="0"/>
              </a:spcBef>
              <a:buFont typeface="Arial" panose="020B0604020202020204" pitchFamily="34" charset="0"/>
              <a:buChar char="•"/>
            </a:pP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a promise or order to pay; </a:t>
            </a:r>
          </a:p>
          <a:p>
            <a:pPr marL="176213" indent="-176213" algn="just">
              <a:lnSpc>
                <a:spcPct val="83000"/>
              </a:lnSpc>
              <a:spcBef>
                <a:spcPts val="0"/>
              </a:spcBef>
              <a:buFont typeface="Arial" panose="020B0604020202020204" pitchFamily="34" charset="0"/>
              <a:buChar char="•"/>
            </a:pPr>
            <a:r>
              <a:rPr lang="en-US" sz="1600" b="1"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for an amount certain; </a:t>
            </a:r>
          </a:p>
          <a:p>
            <a:pPr marL="176213" indent="-176213" algn="just">
              <a:lnSpc>
                <a:spcPct val="83000"/>
              </a:lnSpc>
              <a:spcBef>
                <a:spcPts val="0"/>
              </a:spcBef>
              <a:buFont typeface="Arial" panose="020B0604020202020204" pitchFamily="34" charset="0"/>
              <a:buChar char="•"/>
            </a:pP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payable in money; </a:t>
            </a:r>
          </a:p>
          <a:p>
            <a:pPr marL="176213" indent="-176213" algn="just">
              <a:lnSpc>
                <a:spcPct val="83000"/>
              </a:lnSpc>
              <a:spcBef>
                <a:spcPts val="0"/>
              </a:spcBef>
              <a:buFont typeface="Arial" panose="020B0604020202020204" pitchFamily="34" charset="0"/>
              <a:buChar char="•"/>
            </a:pP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payable on demand or at a defined time; and </a:t>
            </a:r>
          </a:p>
          <a:p>
            <a:pPr marL="176213" indent="-176213" algn="just">
              <a:lnSpc>
                <a:spcPct val="83000"/>
              </a:lnSpc>
              <a:spcBef>
                <a:spcPts val="0"/>
              </a:spcBef>
              <a:buFont typeface="Arial" panose="020B0604020202020204" pitchFamily="34" charset="0"/>
              <a:buChar char="•"/>
            </a:pP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payable to order or bearer.</a:t>
            </a:r>
          </a:p>
          <a:p>
            <a:pPr algn="just">
              <a:lnSpc>
                <a:spcPct val="83000"/>
              </a:lnSpc>
              <a:spcBef>
                <a:spcPts val="0"/>
              </a:spcBef>
            </a:pPr>
            <a:endParaRPr lang="en-US" sz="5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algn="just">
              <a:lnSpc>
                <a:spcPct val="83000"/>
              </a:lnSpc>
              <a:spcBef>
                <a:spcPts val="0"/>
              </a:spcBef>
            </a:pPr>
            <a:endParaRPr lang="en-US" sz="5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algn="just">
              <a:lnSpc>
                <a:spcPct val="83000"/>
              </a:lnSpc>
              <a:spcBef>
                <a:spcPts val="0"/>
              </a:spcBef>
            </a:pPr>
            <a:r>
              <a:rPr 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Amount</a:t>
            </a:r>
            <a:r>
              <a:rPr lang="en-US" sz="1800" b="1" i="1" u="none" strike="noStrike" baseline="0" dirty="0">
                <a:solidFill>
                  <a:srgbClr val="0033CC"/>
                </a:solidFill>
                <a:latin typeface="Tahoma" panose="020B0604030504040204" pitchFamily="34" charset="0"/>
                <a:ea typeface="Tahoma" panose="020B0604030504040204" pitchFamily="34" charset="0"/>
                <a:cs typeface="Tahoma" panose="020B0604030504040204" pitchFamily="34" charset="0"/>
              </a:rPr>
              <a:t> Certain:  </a:t>
            </a: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Negotiable instruments must include a statement of an </a:t>
            </a:r>
            <a:r>
              <a:rPr lang="en-US" sz="16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amount certain, </a:t>
            </a: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or an exact amount of money.</a:t>
            </a:r>
          </a:p>
          <a:p>
            <a:pPr algn="just">
              <a:lnSpc>
                <a:spcPct val="83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3000"/>
              </a:lnSpc>
              <a:spcBef>
                <a:spcPts val="0"/>
              </a:spcBef>
            </a:pP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Without a definite statement as to how much is to be paid under the terms of the instrument, there is no way to determine how much the instrument is worth.</a:t>
            </a:r>
          </a:p>
          <a:p>
            <a:pPr algn="just">
              <a:lnSpc>
                <a:spcPct val="83000"/>
              </a:lnSpc>
              <a:spcBef>
                <a:spcPts val="0"/>
              </a:spcBef>
            </a:pPr>
            <a:endParaRPr lang="en-US" sz="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3000"/>
              </a:lnSpc>
              <a:spcBef>
                <a:spcPts val="0"/>
              </a:spcBef>
            </a:pP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There are some minor variations from amount certain requirement. </a:t>
            </a:r>
            <a:endParaRPr lang="en-US" sz="1600" b="1"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endParaRPr>
          </a:p>
          <a:p>
            <a:pPr algn="just">
              <a:lnSpc>
                <a:spcPct val="83000"/>
              </a:lnSpc>
              <a:spcBef>
                <a:spcPts val="0"/>
              </a:spcBef>
            </a:pPr>
            <a:endParaRPr lang="en-US" sz="500" b="1" dirty="0">
              <a:solidFill>
                <a:srgbClr val="000000"/>
              </a:solidFill>
              <a:latin typeface="Tahoma" panose="020B0604030504040204" pitchFamily="34" charset="0"/>
              <a:ea typeface="Tahoma" panose="020B0604030504040204" pitchFamily="34" charset="0"/>
              <a:cs typeface="Tahoma" panose="020B0604030504040204" pitchFamily="34" charset="0"/>
            </a:endParaRPr>
          </a:p>
          <a:p>
            <a:pPr algn="just">
              <a:lnSpc>
                <a:spcPct val="83000"/>
              </a:lnSpc>
              <a:spcBef>
                <a:spcPts val="0"/>
              </a:spcBef>
            </a:pP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UCC provides that the amount payable under an instrument is certain, even though it calls for the payment of a floating or variable interest rate. </a:t>
            </a:r>
          </a:p>
          <a:p>
            <a:pPr algn="just">
              <a:lnSpc>
                <a:spcPct val="83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3000"/>
              </a:lnSpc>
              <a:spcBef>
                <a:spcPts val="0"/>
              </a:spcBef>
            </a:pP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Accordingly, the instrument is negotiable even though it provides for an interest rate of one percent above the prime rate of a named bank. </a:t>
            </a:r>
          </a:p>
          <a:p>
            <a:pPr algn="just">
              <a:lnSpc>
                <a:spcPct val="83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3000"/>
              </a:lnSpc>
              <a:spcBef>
                <a:spcPts val="0"/>
              </a:spcBef>
            </a:pP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As such, it is immaterial that the exact amount of interest that will be paid cannot be determined at the time the paper is issued because the rate may later change.</a:t>
            </a:r>
            <a:endPar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4891014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458200" cy="5638800"/>
          </a:xfrm>
          <a:prstGeom prst="rect">
            <a:avLst/>
          </a:prstGeom>
          <a:noFill/>
          <a:ln w="9525">
            <a:noFill/>
            <a:miter lim="800000"/>
            <a:headEnd/>
            <a:tailEnd/>
          </a:ln>
        </p:spPr>
        <p:txBody>
          <a:bodyPr/>
          <a:lstStyle/>
          <a:p>
            <a:pPr marL="342900" indent="-342900" algn="ctr">
              <a:lnSpc>
                <a:spcPct val="85000"/>
              </a:lnSpc>
              <a:spcBef>
                <a:spcPts val="0"/>
              </a:spcBef>
              <a:defRPr/>
            </a:pPr>
            <a:r>
              <a:rPr lang="en-US" sz="3600" b="1" dirty="0">
                <a:solidFill>
                  <a:srgbClr val="0033CC"/>
                </a:solidFill>
              </a:rPr>
              <a:t>Negotiable Instruments</a:t>
            </a:r>
          </a:p>
          <a:p>
            <a:pPr marL="342900" indent="-342900" algn="ctr">
              <a:lnSpc>
                <a:spcPct val="85000"/>
              </a:lnSpc>
              <a:spcBef>
                <a:spcPts val="0"/>
              </a:spcBef>
              <a:defRPr/>
            </a:pPr>
            <a:r>
              <a:rPr lang="en-US" sz="2500" b="1" i="1" dirty="0">
                <a:solidFill>
                  <a:srgbClr val="006600"/>
                </a:solidFill>
              </a:rPr>
              <a:t>Negotiability – Types of Negotiable Instruments</a:t>
            </a:r>
          </a:p>
          <a:p>
            <a:pPr algn="l">
              <a:lnSpc>
                <a:spcPct val="85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l">
              <a:lnSpc>
                <a:spcPct val="85000"/>
              </a:lnSpc>
              <a:spcBef>
                <a:spcPts val="0"/>
              </a:spcBef>
            </a:pP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Requirements of Negotiability:</a:t>
            </a:r>
          </a:p>
          <a:p>
            <a:pPr algn="just">
              <a:lnSpc>
                <a:spcPct val="85000"/>
              </a:lnSpc>
              <a:spcBef>
                <a:spcPts val="0"/>
              </a:spcBef>
            </a:pPr>
            <a:endParaRPr lang="en-US" sz="500" b="1" i="1" dirty="0">
              <a:solidFill>
                <a:srgbClr val="0033CC"/>
              </a:solidFill>
              <a:effectLst/>
              <a:latin typeface="Tahoma" panose="020B0604030504040204" pitchFamily="34" charset="0"/>
              <a:ea typeface="Tahoma" panose="020B0604030504040204" pitchFamily="34" charset="0"/>
              <a:cs typeface="Tahoma" panose="020B0604030504040204" pitchFamily="34" charset="0"/>
            </a:endParaRPr>
          </a:p>
          <a:p>
            <a:pPr algn="just">
              <a:lnSpc>
                <a:spcPct val="85000"/>
              </a:lnSpc>
              <a:spcBef>
                <a:spcPts val="0"/>
              </a:spcBef>
            </a:pPr>
            <a:r>
              <a:rPr lang="en-US" b="1" i="1" dirty="0">
                <a:solidFill>
                  <a:srgbClr val="0033CC"/>
                </a:solidFill>
                <a:effectLst/>
                <a:latin typeface="Tahoma" panose="020B0604030504040204" pitchFamily="34" charset="0"/>
                <a:ea typeface="Tahoma" panose="020B0604030504040204" pitchFamily="34" charset="0"/>
                <a:cs typeface="Tahoma" panose="020B0604030504040204" pitchFamily="34" charset="0"/>
              </a:rPr>
              <a:t>Generally:</a:t>
            </a:r>
            <a:r>
              <a:rPr lang="en-US" dirty="0">
                <a:solidFill>
                  <a:srgbClr val="0033CC"/>
                </a:solidFill>
                <a:latin typeface="Tahoma" panose="020B0604030504040204" pitchFamily="34" charset="0"/>
                <a:ea typeface="Tahoma" panose="020B0604030504040204" pitchFamily="34" charset="0"/>
                <a:cs typeface="Tahoma" panose="020B0604030504040204" pitchFamily="34" charset="0"/>
              </a:rPr>
              <a:t> </a:t>
            </a: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Negotiability has certain fundamental requirements. </a:t>
            </a:r>
            <a:r>
              <a:rPr lang="en-US" sz="1600" b="0"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To be negotiable, an instrument must be:</a:t>
            </a:r>
          </a:p>
          <a:p>
            <a:pPr marL="176213" indent="-176213" algn="just">
              <a:lnSpc>
                <a:spcPct val="85000"/>
              </a:lnSpc>
              <a:spcBef>
                <a:spcPts val="0"/>
              </a:spcBef>
              <a:buFont typeface="Arial" panose="020B0604020202020204" pitchFamily="34" charset="0"/>
              <a:buChar char="•"/>
            </a:pPr>
            <a:r>
              <a:rPr lang="en-US" sz="1600"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i</a:t>
            </a:r>
            <a:r>
              <a:rPr lang="en-US" sz="160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n </a:t>
            </a: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w</a:t>
            </a:r>
            <a:r>
              <a:rPr lang="en-US" sz="160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riting; </a:t>
            </a:r>
          </a:p>
          <a:p>
            <a:pPr marL="176213" indent="-176213" algn="just">
              <a:lnSpc>
                <a:spcPct val="85000"/>
              </a:lnSpc>
              <a:spcBef>
                <a:spcPts val="0"/>
              </a:spcBef>
              <a:buFont typeface="Arial" panose="020B0604020202020204" pitchFamily="34" charset="0"/>
              <a:buChar char="•"/>
            </a:pPr>
            <a:r>
              <a:rPr lang="en-US" sz="160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s</a:t>
            </a: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igned; </a:t>
            </a:r>
          </a:p>
          <a:p>
            <a:pPr marL="176213" indent="-176213" algn="just">
              <a:lnSpc>
                <a:spcPct val="85000"/>
              </a:lnSpc>
              <a:spcBef>
                <a:spcPts val="0"/>
              </a:spcBef>
              <a:buFont typeface="Arial" panose="020B0604020202020204" pitchFamily="34" charset="0"/>
              <a:buChar char="•"/>
            </a:pP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a promise or order to pay; </a:t>
            </a:r>
          </a:p>
          <a:p>
            <a:pPr marL="176213" indent="-176213" algn="just">
              <a:lnSpc>
                <a:spcPct val="85000"/>
              </a:lnSpc>
              <a:spcBef>
                <a:spcPts val="0"/>
              </a:spcBef>
              <a:buFont typeface="Arial" panose="020B0604020202020204" pitchFamily="34" charset="0"/>
              <a:buChar char="•"/>
            </a:pP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for an amount certain; </a:t>
            </a:r>
          </a:p>
          <a:p>
            <a:pPr marL="176213" indent="-176213" algn="just">
              <a:lnSpc>
                <a:spcPct val="85000"/>
              </a:lnSpc>
              <a:spcBef>
                <a:spcPts val="0"/>
              </a:spcBef>
              <a:buFont typeface="Arial" panose="020B0604020202020204" pitchFamily="34" charset="0"/>
              <a:buChar char="•"/>
            </a:pPr>
            <a:r>
              <a:rPr lang="en-US" sz="1600" b="1"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payable in money; </a:t>
            </a:r>
          </a:p>
          <a:p>
            <a:pPr marL="176213" indent="-176213" algn="just">
              <a:lnSpc>
                <a:spcPct val="85000"/>
              </a:lnSpc>
              <a:spcBef>
                <a:spcPts val="0"/>
              </a:spcBef>
              <a:buFont typeface="Arial" panose="020B0604020202020204" pitchFamily="34" charset="0"/>
              <a:buChar char="•"/>
            </a:pP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payable on demand or at a defined time; and </a:t>
            </a:r>
          </a:p>
          <a:p>
            <a:pPr marL="176213" indent="-176213" algn="just">
              <a:lnSpc>
                <a:spcPct val="85000"/>
              </a:lnSpc>
              <a:spcBef>
                <a:spcPts val="0"/>
              </a:spcBef>
              <a:buFont typeface="Arial" panose="020B0604020202020204" pitchFamily="34" charset="0"/>
              <a:buChar char="•"/>
            </a:pP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payable to order or bearer.</a:t>
            </a:r>
          </a:p>
          <a:p>
            <a:pPr algn="just">
              <a:lnSpc>
                <a:spcPct val="85000"/>
              </a:lnSpc>
              <a:spcBef>
                <a:spcPts val="0"/>
              </a:spcBef>
            </a:pPr>
            <a:endParaRPr lang="en-US" sz="5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algn="just">
              <a:lnSpc>
                <a:spcPct val="85000"/>
              </a:lnSpc>
              <a:spcBef>
                <a:spcPts val="0"/>
              </a:spcBef>
            </a:pPr>
            <a:endParaRPr lang="en-US" sz="5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algn="just">
              <a:lnSpc>
                <a:spcPct val="85000"/>
              </a:lnSpc>
              <a:spcBef>
                <a:spcPts val="0"/>
              </a:spcBef>
            </a:pPr>
            <a:r>
              <a:rPr 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Payment in Money</a:t>
            </a:r>
            <a:r>
              <a:rPr lang="en-US" sz="1800" b="1" i="1" u="none" strike="noStrike" baseline="0" dirty="0">
                <a:solidFill>
                  <a:srgbClr val="0033CC"/>
                </a:solidFill>
                <a:latin typeface="Tahoma" panose="020B0604030504040204" pitchFamily="34" charset="0"/>
                <a:ea typeface="Tahoma" panose="020B0604030504040204" pitchFamily="34" charset="0"/>
                <a:cs typeface="Tahoma" panose="020B0604030504040204" pitchFamily="34" charset="0"/>
              </a:rPr>
              <a:t>:  </a:t>
            </a: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 negotiable instrument must be payable in money. </a:t>
            </a:r>
          </a:p>
          <a:p>
            <a:pPr algn="just">
              <a:lnSpc>
                <a:spcPct val="85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5000"/>
              </a:lnSpc>
              <a:spcBef>
                <a:spcPts val="0"/>
              </a:spcBef>
            </a:pPr>
            <a:r>
              <a:rPr lang="en-US" sz="160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Money</a:t>
            </a:r>
            <a:r>
              <a:rPr lang="en-US" sz="16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is defined to include any medium of exchange adopted or authorized by the United States, a foreign government, or an intergovernmental organization. </a:t>
            </a:r>
          </a:p>
          <a:p>
            <a:pPr algn="just">
              <a:lnSpc>
                <a:spcPct val="85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5000"/>
              </a:lnSpc>
              <a:spcBef>
                <a:spcPts val="0"/>
              </a:spcBef>
            </a:pP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parties to an instrument are free to decide which currency will be used for payment even though their transaction may occur in a different country. </a:t>
            </a:r>
          </a:p>
          <a:p>
            <a:pPr algn="just">
              <a:lnSpc>
                <a:spcPct val="85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5000"/>
              </a:lnSpc>
              <a:spcBef>
                <a:spcPts val="0"/>
              </a:spcBef>
            </a:pP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If the order or promise is not for money, the instrument is not negotiable.</a:t>
            </a:r>
          </a:p>
          <a:p>
            <a:pPr algn="just">
              <a:lnSpc>
                <a:spcPct val="85000"/>
              </a:lnSpc>
              <a:spcBef>
                <a:spcPts val="0"/>
              </a:spcBef>
            </a:pPr>
            <a:endParaRPr lang="en-US" sz="500" b="1" i="0"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endParaRPr>
          </a:p>
          <a:p>
            <a:pPr algn="just">
              <a:lnSpc>
                <a:spcPct val="85000"/>
              </a:lnSpc>
              <a:spcBef>
                <a:spcPts val="0"/>
              </a:spcBef>
            </a:pP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This means that an instrument that requires the holder to take stock or goods in place of</a:t>
            </a:r>
          </a:p>
          <a:p>
            <a:pPr algn="just">
              <a:lnSpc>
                <a:spcPct val="85000"/>
              </a:lnSpc>
              <a:spcBef>
                <a:spcPts val="0"/>
              </a:spcBef>
            </a:pP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money is nonnegotiable. </a:t>
            </a:r>
          </a:p>
          <a:p>
            <a:pPr algn="just">
              <a:lnSpc>
                <a:spcPct val="85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5000"/>
              </a:lnSpc>
              <a:spcBef>
                <a:spcPts val="0"/>
              </a:spcBef>
            </a:pP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instrument may be enforceable as a contract, but it cannot qualify as a negotiable instrument for purposes of Article 3 rights.</a:t>
            </a:r>
            <a:endPar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358176587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914400"/>
            <a:ext cx="8458200" cy="5638800"/>
          </a:xfrm>
          <a:prstGeom prst="rect">
            <a:avLst/>
          </a:prstGeom>
          <a:noFill/>
          <a:ln w="9525">
            <a:noFill/>
            <a:miter lim="800000"/>
            <a:headEnd/>
            <a:tailEnd/>
          </a:ln>
        </p:spPr>
        <p:txBody>
          <a:bodyPr/>
          <a:lstStyle/>
          <a:p>
            <a:pPr marL="342900" indent="-342900" algn="ctr">
              <a:lnSpc>
                <a:spcPct val="70000"/>
              </a:lnSpc>
              <a:spcBef>
                <a:spcPts val="0"/>
              </a:spcBef>
              <a:defRPr/>
            </a:pPr>
            <a:r>
              <a:rPr lang="en-US" sz="3600" b="1" dirty="0">
                <a:solidFill>
                  <a:srgbClr val="0033CC"/>
                </a:solidFill>
              </a:rPr>
              <a:t>Negotiable Instruments</a:t>
            </a:r>
          </a:p>
          <a:p>
            <a:pPr marL="342900" indent="-342900" algn="ctr">
              <a:lnSpc>
                <a:spcPct val="70000"/>
              </a:lnSpc>
              <a:spcBef>
                <a:spcPts val="0"/>
              </a:spcBef>
              <a:defRPr/>
            </a:pPr>
            <a:r>
              <a:rPr lang="en-US" sz="2500" b="1" i="1" dirty="0">
                <a:solidFill>
                  <a:srgbClr val="006600"/>
                </a:solidFill>
              </a:rPr>
              <a:t>Negotiability – Types of Negotiable Instruments</a:t>
            </a:r>
          </a:p>
          <a:p>
            <a:pPr algn="l">
              <a:lnSpc>
                <a:spcPct val="7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l">
              <a:lnSpc>
                <a:spcPct val="70000"/>
              </a:lnSpc>
              <a:spcBef>
                <a:spcPts val="0"/>
              </a:spcBef>
            </a:pP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Requirements of Negotiability:</a:t>
            </a:r>
          </a:p>
          <a:p>
            <a:pPr algn="just">
              <a:lnSpc>
                <a:spcPct val="70000"/>
              </a:lnSpc>
              <a:spcBef>
                <a:spcPts val="0"/>
              </a:spcBef>
            </a:pPr>
            <a:endParaRPr lang="en-US" sz="500" b="1" i="1" dirty="0">
              <a:solidFill>
                <a:srgbClr val="0033CC"/>
              </a:solidFill>
              <a:effectLst/>
              <a:latin typeface="Tahoma" panose="020B0604030504040204" pitchFamily="34" charset="0"/>
              <a:ea typeface="Tahoma" panose="020B0604030504040204" pitchFamily="34" charset="0"/>
              <a:cs typeface="Tahoma" panose="020B0604030504040204" pitchFamily="34" charset="0"/>
            </a:endParaRPr>
          </a:p>
          <a:p>
            <a:pPr algn="just">
              <a:lnSpc>
                <a:spcPct val="70000"/>
              </a:lnSpc>
              <a:spcBef>
                <a:spcPts val="0"/>
              </a:spcBef>
            </a:pPr>
            <a:r>
              <a:rPr lang="en-US" b="1" i="1" dirty="0">
                <a:solidFill>
                  <a:srgbClr val="0033CC"/>
                </a:solidFill>
                <a:effectLst/>
                <a:latin typeface="Tahoma" panose="020B0604030504040204" pitchFamily="34" charset="0"/>
                <a:ea typeface="Tahoma" panose="020B0604030504040204" pitchFamily="34" charset="0"/>
                <a:cs typeface="Tahoma" panose="020B0604030504040204" pitchFamily="34" charset="0"/>
              </a:rPr>
              <a:t>Generally:</a:t>
            </a:r>
            <a:r>
              <a:rPr lang="en-US" dirty="0">
                <a:solidFill>
                  <a:srgbClr val="0033CC"/>
                </a:solidFill>
                <a:latin typeface="Tahoma" panose="020B0604030504040204" pitchFamily="34" charset="0"/>
                <a:ea typeface="Tahoma" panose="020B0604030504040204" pitchFamily="34" charset="0"/>
                <a:cs typeface="Tahoma" panose="020B0604030504040204" pitchFamily="34" charset="0"/>
              </a:rPr>
              <a:t> </a:t>
            </a: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Negotiability has certain fundamental requirements. </a:t>
            </a:r>
            <a:r>
              <a:rPr lang="en-US" sz="1600" b="0"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To be negotiable, an instrument must be:</a:t>
            </a:r>
          </a:p>
          <a:p>
            <a:pPr marL="176213" indent="-176213" algn="just">
              <a:lnSpc>
                <a:spcPct val="70000"/>
              </a:lnSpc>
              <a:spcBef>
                <a:spcPts val="0"/>
              </a:spcBef>
              <a:buFont typeface="Arial" panose="020B0604020202020204" pitchFamily="34" charset="0"/>
              <a:buChar char="•"/>
            </a:pPr>
            <a:r>
              <a:rPr lang="en-US" sz="1600"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i</a:t>
            </a:r>
            <a:r>
              <a:rPr lang="en-US" sz="160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n </a:t>
            </a: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w</a:t>
            </a:r>
            <a:r>
              <a:rPr lang="en-US" sz="160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riting; </a:t>
            </a:r>
          </a:p>
          <a:p>
            <a:pPr marL="176213" indent="-176213" algn="just">
              <a:lnSpc>
                <a:spcPct val="70000"/>
              </a:lnSpc>
              <a:spcBef>
                <a:spcPts val="0"/>
              </a:spcBef>
              <a:buFont typeface="Arial" panose="020B0604020202020204" pitchFamily="34" charset="0"/>
              <a:buChar char="•"/>
            </a:pPr>
            <a:r>
              <a:rPr lang="en-US" sz="160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s</a:t>
            </a: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igned; </a:t>
            </a:r>
          </a:p>
          <a:p>
            <a:pPr marL="176213" indent="-176213" algn="just">
              <a:lnSpc>
                <a:spcPct val="70000"/>
              </a:lnSpc>
              <a:spcBef>
                <a:spcPts val="0"/>
              </a:spcBef>
              <a:buFont typeface="Arial" panose="020B0604020202020204" pitchFamily="34" charset="0"/>
              <a:buChar char="•"/>
            </a:pP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a promise or order to pay; </a:t>
            </a:r>
          </a:p>
          <a:p>
            <a:pPr marL="176213" indent="-176213" algn="just">
              <a:lnSpc>
                <a:spcPct val="70000"/>
              </a:lnSpc>
              <a:spcBef>
                <a:spcPts val="0"/>
              </a:spcBef>
              <a:buFont typeface="Arial" panose="020B0604020202020204" pitchFamily="34" charset="0"/>
              <a:buChar char="•"/>
            </a:pP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for an amount certain; </a:t>
            </a:r>
          </a:p>
          <a:p>
            <a:pPr marL="176213" indent="-176213" algn="just">
              <a:lnSpc>
                <a:spcPct val="70000"/>
              </a:lnSpc>
              <a:spcBef>
                <a:spcPts val="0"/>
              </a:spcBef>
              <a:buFont typeface="Arial" panose="020B0604020202020204" pitchFamily="34" charset="0"/>
              <a:buChar char="•"/>
            </a:pP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payable in money; </a:t>
            </a:r>
          </a:p>
          <a:p>
            <a:pPr marL="176213" indent="-176213" algn="just">
              <a:lnSpc>
                <a:spcPct val="70000"/>
              </a:lnSpc>
              <a:spcBef>
                <a:spcPts val="0"/>
              </a:spcBef>
              <a:buFont typeface="Arial" panose="020B0604020202020204" pitchFamily="34" charset="0"/>
              <a:buChar char="•"/>
            </a:pPr>
            <a:r>
              <a:rPr lang="en-US" sz="1600" b="1"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payable on demand or at a defined time; and </a:t>
            </a:r>
          </a:p>
          <a:p>
            <a:pPr marL="176213" indent="-176213" algn="just">
              <a:lnSpc>
                <a:spcPct val="70000"/>
              </a:lnSpc>
              <a:spcBef>
                <a:spcPts val="0"/>
              </a:spcBef>
              <a:buFont typeface="Arial" panose="020B0604020202020204" pitchFamily="34" charset="0"/>
              <a:buChar char="•"/>
            </a:pP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payable to order or bearer.</a:t>
            </a:r>
          </a:p>
          <a:p>
            <a:pPr algn="just">
              <a:lnSpc>
                <a:spcPct val="70000"/>
              </a:lnSpc>
              <a:spcBef>
                <a:spcPts val="0"/>
              </a:spcBef>
            </a:pPr>
            <a:endParaRPr lang="en-US" sz="5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algn="just">
              <a:lnSpc>
                <a:spcPct val="70000"/>
              </a:lnSpc>
              <a:spcBef>
                <a:spcPts val="0"/>
              </a:spcBef>
            </a:pPr>
            <a:endParaRPr lang="en-US" sz="5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algn="just">
              <a:lnSpc>
                <a:spcPct val="70000"/>
              </a:lnSpc>
              <a:spcBef>
                <a:spcPts val="0"/>
              </a:spcBef>
            </a:pPr>
            <a:r>
              <a:rPr lang="en-US" b="1" i="1" u="none" strike="noStrike" baseline="0" dirty="0">
                <a:solidFill>
                  <a:srgbClr val="0033CC"/>
                </a:solidFill>
                <a:latin typeface="Tahoma" panose="020B0604030504040204" pitchFamily="34" charset="0"/>
                <a:ea typeface="Tahoma" panose="020B0604030504040204" pitchFamily="34" charset="0"/>
                <a:cs typeface="Tahoma" panose="020B0604030504040204" pitchFamily="34" charset="0"/>
              </a:rPr>
              <a:t>Time of Payment:  </a:t>
            </a: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 negotiable instrument must be payable on demand or at a definite time. If an instrument is payable “when convenient,” it is nonnegotiable because the day of payment may never arrive. An instrument payable only upon the happening of a particular event that may or may not happen is not negotiable. </a:t>
            </a:r>
          </a:p>
          <a:p>
            <a:pPr algn="just">
              <a:lnSpc>
                <a:spcPct val="7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70000"/>
              </a:lnSpc>
              <a:spcBef>
                <a:spcPts val="0"/>
              </a:spcBef>
            </a:pPr>
            <a:r>
              <a:rPr lang="en-US" sz="16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rPr>
              <a:t>Demand: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An instrument is </a:t>
            </a:r>
            <a:r>
              <a:rPr lang="en-US" sz="1400" b="0" i="1"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payable on demand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when it expressly states that it is payable “on demand,” at sight, or on presentation.  Presentation occurs when a holder demands payment.  Commercial paper is deemed to be payable on demand when no time for payment is stated in the instrument.</a:t>
            </a:r>
          </a:p>
          <a:p>
            <a:pPr algn="just">
              <a:lnSpc>
                <a:spcPct val="70000"/>
              </a:lnSpc>
              <a:spcBef>
                <a:spcPts val="0"/>
              </a:spcBef>
            </a:pPr>
            <a:endParaRPr lang="en-US" sz="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70000"/>
              </a:lnSpc>
              <a:spcBef>
                <a:spcPts val="0"/>
              </a:spcBef>
            </a:pPr>
            <a:r>
              <a:rPr lang="en-US" sz="16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rPr>
              <a:t>Definite Time: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time of payment is a </a:t>
            </a:r>
            <a:r>
              <a:rPr lang="en-US" sz="140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definite time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if an exact time or times are specified or if the instrument is payable at a fixed time after sight or acceptance or at a time that is readily ascertainable. The time of payment is definite even though the instrument provides for prepayment, for acceleration, or for extensions at the option of a party or automatically on the occurrence of a specified contingency.</a:t>
            </a:r>
          </a:p>
          <a:p>
            <a:pPr algn="just">
              <a:lnSpc>
                <a:spcPct val="7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70000"/>
              </a:lnSpc>
              <a:spcBef>
                <a:spcPts val="0"/>
              </a:spcBef>
            </a:pPr>
            <a:r>
              <a:rPr lang="en-US" sz="16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rPr>
              <a:t>Missing Date.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An instrument that is not dated is deemed dated on the day it is issued to the payee. Any holder may add the correct date to the instrument.</a:t>
            </a:r>
          </a:p>
          <a:p>
            <a:pPr algn="just">
              <a:lnSpc>
                <a:spcPct val="7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70000"/>
              </a:lnSpc>
              <a:spcBef>
                <a:spcPts val="0"/>
              </a:spcBef>
            </a:pPr>
            <a:r>
              <a:rPr lang="en-US" sz="16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rPr>
              <a:t>Effect of Date on a Demand Instrument:</a:t>
            </a:r>
            <a:r>
              <a:rPr lang="en-US" sz="16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date on a demand instrument controls the time of payment, and the paper is not due before its date. Consequently, a check that is postdated, ceases to be demand paper, and is not properly payable before the date stated. A bank making earlier payment does not incur any liability for doing so unless the drawer gave the bank a postdated check notice.</a:t>
            </a:r>
            <a:endParaRPr lang="en-US" sz="14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l"/>
            <a:endPar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6982880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914400"/>
            <a:ext cx="8458200" cy="5638800"/>
          </a:xfrm>
          <a:prstGeom prst="rect">
            <a:avLst/>
          </a:prstGeom>
          <a:noFill/>
          <a:ln w="9525">
            <a:noFill/>
            <a:miter lim="800000"/>
            <a:headEnd/>
            <a:tailEnd/>
          </a:ln>
        </p:spPr>
        <p:txBody>
          <a:bodyPr/>
          <a:lstStyle/>
          <a:p>
            <a:pPr marL="342900" indent="-342900" algn="ctr">
              <a:lnSpc>
                <a:spcPct val="77000"/>
              </a:lnSpc>
              <a:spcBef>
                <a:spcPts val="0"/>
              </a:spcBef>
              <a:defRPr/>
            </a:pPr>
            <a:r>
              <a:rPr lang="en-US" sz="3600" b="1" dirty="0">
                <a:solidFill>
                  <a:srgbClr val="0033CC"/>
                </a:solidFill>
              </a:rPr>
              <a:t>Negotiable Instruments</a:t>
            </a:r>
          </a:p>
          <a:p>
            <a:pPr marL="342900" indent="-342900" algn="ctr">
              <a:lnSpc>
                <a:spcPct val="77000"/>
              </a:lnSpc>
              <a:spcBef>
                <a:spcPts val="0"/>
              </a:spcBef>
              <a:defRPr/>
            </a:pPr>
            <a:r>
              <a:rPr lang="en-US" sz="2500" b="1" i="1" dirty="0">
                <a:solidFill>
                  <a:srgbClr val="006600"/>
                </a:solidFill>
              </a:rPr>
              <a:t>Negotiability – Types of Negotiable Instruments</a:t>
            </a:r>
          </a:p>
          <a:p>
            <a:pPr algn="l">
              <a:lnSpc>
                <a:spcPct val="77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l">
              <a:lnSpc>
                <a:spcPct val="77000"/>
              </a:lnSpc>
              <a:spcBef>
                <a:spcPts val="0"/>
              </a:spcBef>
            </a:pP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Requirements of Negotiability:</a:t>
            </a:r>
          </a:p>
          <a:p>
            <a:pPr algn="just">
              <a:lnSpc>
                <a:spcPct val="77000"/>
              </a:lnSpc>
              <a:spcBef>
                <a:spcPts val="0"/>
              </a:spcBef>
            </a:pPr>
            <a:endParaRPr lang="en-US" sz="500" b="1" i="1" dirty="0">
              <a:solidFill>
                <a:srgbClr val="0033CC"/>
              </a:solidFill>
              <a:effectLst/>
              <a:latin typeface="Tahoma" panose="020B0604030504040204" pitchFamily="34" charset="0"/>
              <a:ea typeface="Tahoma" panose="020B0604030504040204" pitchFamily="34" charset="0"/>
              <a:cs typeface="Tahoma" panose="020B0604030504040204" pitchFamily="34" charset="0"/>
            </a:endParaRPr>
          </a:p>
          <a:p>
            <a:pPr algn="just">
              <a:lnSpc>
                <a:spcPct val="77000"/>
              </a:lnSpc>
              <a:spcBef>
                <a:spcPts val="0"/>
              </a:spcBef>
            </a:pPr>
            <a:r>
              <a:rPr lang="en-US" b="1" i="1" dirty="0">
                <a:solidFill>
                  <a:srgbClr val="0033CC"/>
                </a:solidFill>
                <a:effectLst/>
                <a:latin typeface="Tahoma" panose="020B0604030504040204" pitchFamily="34" charset="0"/>
                <a:ea typeface="Tahoma" panose="020B0604030504040204" pitchFamily="34" charset="0"/>
                <a:cs typeface="Tahoma" panose="020B0604030504040204" pitchFamily="34" charset="0"/>
              </a:rPr>
              <a:t>Generally:</a:t>
            </a:r>
            <a:r>
              <a:rPr lang="en-US" dirty="0">
                <a:solidFill>
                  <a:srgbClr val="0033CC"/>
                </a:solidFill>
                <a:latin typeface="Tahoma" panose="020B0604030504040204" pitchFamily="34" charset="0"/>
                <a:ea typeface="Tahoma" panose="020B0604030504040204" pitchFamily="34" charset="0"/>
                <a:cs typeface="Tahoma" panose="020B0604030504040204" pitchFamily="34" charset="0"/>
              </a:rPr>
              <a:t> </a:t>
            </a: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Negotiability has certain fundamental requirements. </a:t>
            </a:r>
            <a:r>
              <a:rPr lang="en-US" sz="1600" b="0"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To be negotiable, an instrument must be:</a:t>
            </a:r>
          </a:p>
          <a:p>
            <a:pPr marL="176213" indent="-176213" algn="just">
              <a:lnSpc>
                <a:spcPct val="77000"/>
              </a:lnSpc>
              <a:spcBef>
                <a:spcPts val="0"/>
              </a:spcBef>
              <a:buFont typeface="Arial" panose="020B0604020202020204" pitchFamily="34" charset="0"/>
              <a:buChar char="•"/>
            </a:pPr>
            <a:r>
              <a:rPr lang="en-US" sz="1600"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i</a:t>
            </a:r>
            <a:r>
              <a:rPr lang="en-US" sz="160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n </a:t>
            </a: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w</a:t>
            </a:r>
            <a:r>
              <a:rPr lang="en-US" sz="160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riting; </a:t>
            </a:r>
          </a:p>
          <a:p>
            <a:pPr marL="176213" indent="-176213" algn="just">
              <a:lnSpc>
                <a:spcPct val="77000"/>
              </a:lnSpc>
              <a:spcBef>
                <a:spcPts val="0"/>
              </a:spcBef>
              <a:buFont typeface="Arial" panose="020B0604020202020204" pitchFamily="34" charset="0"/>
              <a:buChar char="•"/>
            </a:pPr>
            <a:r>
              <a:rPr lang="en-US" sz="160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s</a:t>
            </a: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igned; </a:t>
            </a:r>
          </a:p>
          <a:p>
            <a:pPr marL="176213" indent="-176213" algn="just">
              <a:lnSpc>
                <a:spcPct val="77000"/>
              </a:lnSpc>
              <a:spcBef>
                <a:spcPts val="0"/>
              </a:spcBef>
              <a:buFont typeface="Arial" panose="020B0604020202020204" pitchFamily="34" charset="0"/>
              <a:buChar char="•"/>
            </a:pP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a promise or order to pay; </a:t>
            </a:r>
          </a:p>
          <a:p>
            <a:pPr marL="176213" indent="-176213" algn="just">
              <a:lnSpc>
                <a:spcPct val="77000"/>
              </a:lnSpc>
              <a:spcBef>
                <a:spcPts val="0"/>
              </a:spcBef>
              <a:buFont typeface="Arial" panose="020B0604020202020204" pitchFamily="34" charset="0"/>
              <a:buChar char="•"/>
            </a:pP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for an amount certain; </a:t>
            </a:r>
          </a:p>
          <a:p>
            <a:pPr marL="176213" indent="-176213" algn="just">
              <a:lnSpc>
                <a:spcPct val="77000"/>
              </a:lnSpc>
              <a:spcBef>
                <a:spcPts val="0"/>
              </a:spcBef>
              <a:buFont typeface="Arial" panose="020B0604020202020204" pitchFamily="34" charset="0"/>
              <a:buChar char="•"/>
            </a:pP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payable in money; </a:t>
            </a:r>
          </a:p>
          <a:p>
            <a:pPr marL="176213" indent="-176213" algn="just">
              <a:lnSpc>
                <a:spcPct val="77000"/>
              </a:lnSpc>
              <a:spcBef>
                <a:spcPts val="0"/>
              </a:spcBef>
              <a:buFont typeface="Arial" panose="020B0604020202020204" pitchFamily="34" charset="0"/>
              <a:buChar char="•"/>
            </a:pP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payable on demand or at a defined time; and </a:t>
            </a:r>
          </a:p>
          <a:p>
            <a:pPr marL="176213" indent="-176213" algn="just">
              <a:lnSpc>
                <a:spcPct val="77000"/>
              </a:lnSpc>
              <a:spcBef>
                <a:spcPts val="0"/>
              </a:spcBef>
              <a:buFont typeface="Arial" panose="020B0604020202020204" pitchFamily="34" charset="0"/>
              <a:buChar char="•"/>
            </a:pPr>
            <a:r>
              <a:rPr lang="en-US" sz="1600" b="1"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payable to order or bearer.</a:t>
            </a:r>
          </a:p>
          <a:p>
            <a:pPr algn="just">
              <a:lnSpc>
                <a:spcPct val="77000"/>
              </a:lnSpc>
              <a:spcBef>
                <a:spcPts val="0"/>
              </a:spcBef>
            </a:pPr>
            <a:endParaRPr lang="en-US" sz="5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algn="just">
              <a:lnSpc>
                <a:spcPct val="77000"/>
              </a:lnSpc>
              <a:spcBef>
                <a:spcPts val="0"/>
              </a:spcBef>
            </a:pPr>
            <a:endParaRPr lang="en-US" sz="5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algn="just">
              <a:lnSpc>
                <a:spcPct val="77000"/>
              </a:lnSpc>
              <a:spcBef>
                <a:spcPts val="0"/>
              </a:spcBef>
            </a:pPr>
            <a:r>
              <a:rPr lang="en-US" sz="1800" b="1" i="1" u="none" strike="noStrike" baseline="0" dirty="0">
                <a:solidFill>
                  <a:srgbClr val="0033CC"/>
                </a:solidFill>
                <a:latin typeface="Tahoma" panose="020B0604030504040204" pitchFamily="34" charset="0"/>
                <a:ea typeface="Tahoma" panose="020B0604030504040204" pitchFamily="34" charset="0"/>
                <a:cs typeface="Tahoma" panose="020B0604030504040204" pitchFamily="34" charset="0"/>
              </a:rPr>
              <a:t>Words of Negotiability: Payable to Order or Bearer:  </a:t>
            </a: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An instrument that is not a check must be </a:t>
            </a:r>
            <a:r>
              <a:rPr lang="en-US" sz="160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payable to order or bearer.</a:t>
            </a: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p>
          <a:p>
            <a:pPr algn="just">
              <a:lnSpc>
                <a:spcPct val="77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77000"/>
              </a:lnSpc>
              <a:spcBef>
                <a:spcPts val="0"/>
              </a:spcBef>
            </a:pP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Whether an instrument is bearer or order paper is important because the two instruments are transferred in different ways and because the liability of the transferors can be different.</a:t>
            </a:r>
          </a:p>
          <a:p>
            <a:pPr algn="l">
              <a:lnSpc>
                <a:spcPct val="77000"/>
              </a:lnSpc>
              <a:spcBef>
                <a:spcPts val="0"/>
              </a:spcBef>
            </a:pPr>
            <a:endParaRPr lang="en-US" sz="5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77000"/>
              </a:lnSpc>
              <a:spcBef>
                <a:spcPts val="0"/>
              </a:spcBef>
            </a:pPr>
            <a:r>
              <a:rPr lang="en-US" sz="16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rPr>
              <a:t>Order Paper:</a:t>
            </a:r>
            <a:r>
              <a:rPr lang="en-US" sz="1600" b="1" i="0"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rPr>
              <a:t>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An instrument is payable to order, or </a:t>
            </a:r>
            <a:r>
              <a:rPr lang="en-US" sz="14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order paper,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when by its terms it is payable to the order of any person described in it (“Pay to the order of K. Read”) or to a person or order (“Pay to K. Read or order”).</a:t>
            </a:r>
          </a:p>
          <a:p>
            <a:pPr algn="just">
              <a:lnSpc>
                <a:spcPct val="77000"/>
              </a:lnSpc>
              <a:spcBef>
                <a:spcPts val="0"/>
              </a:spcBef>
            </a:pPr>
            <a:endParaRPr lang="en-US" sz="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77000"/>
              </a:lnSpc>
              <a:spcBef>
                <a:spcPts val="0"/>
              </a:spcBef>
            </a:pPr>
            <a:r>
              <a:rPr lang="en-US" sz="1600" b="1" i="1" u="none" strike="noStrike" baseline="0" dirty="0">
                <a:solidFill>
                  <a:srgbClr val="006600"/>
                </a:solidFill>
                <a:latin typeface="Tahoma" panose="020B0604030504040204" pitchFamily="34" charset="0"/>
                <a:ea typeface="Tahoma" panose="020B0604030504040204" pitchFamily="34" charset="0"/>
                <a:cs typeface="Tahoma" panose="020B0604030504040204" pitchFamily="34" charset="0"/>
              </a:rPr>
              <a:t>Bearer Paper: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An instrument is payable to bearer, or </a:t>
            </a:r>
            <a:r>
              <a:rPr lang="en-US" sz="14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bearer paper, </a:t>
            </a: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when it is payable (1) to bearer or the order of bearer, (2) to a specified person or bearer, or (3) to “cash,” “the order of cash,” or any other designation that does not purport to identify a person or when (4) the last or only indorsement is a blank indorsement (an indorsement that does not name the person to whom the instrument is negotiated).  An instrument that does not identify any payee is payable to bearer.  Whether an instrument is bearer or order paper is important for determining how the instrument is transferred and what the liability of the parties under the instrument is.</a:t>
            </a:r>
          </a:p>
          <a:p>
            <a:pPr algn="l"/>
            <a:endPar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21971706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8"/>
          <p:cNvSpPr>
            <a:spLocks noChangeArrowheads="1"/>
          </p:cNvSpPr>
          <p:nvPr/>
        </p:nvSpPr>
        <p:spPr bwMode="auto">
          <a:xfrm>
            <a:off x="228600" y="990600"/>
            <a:ext cx="8686800" cy="5715000"/>
          </a:xfrm>
          <a:prstGeom prst="rect">
            <a:avLst/>
          </a:prstGeom>
          <a:noFill/>
          <a:ln w="9525">
            <a:noFill/>
            <a:miter lim="800000"/>
            <a:headEnd/>
            <a:tailEnd/>
          </a:ln>
        </p:spPr>
        <p:txBody>
          <a:bodyPr/>
          <a:lstStyle/>
          <a:p>
            <a:pPr marL="342900" indent="-342900" algn="ctr">
              <a:spcBef>
                <a:spcPts val="0"/>
              </a:spcBef>
            </a:pPr>
            <a:endParaRPr lang="en-US" sz="4400" b="1" i="1" dirty="0">
              <a:solidFill>
                <a:srgbClr val="002060"/>
              </a:solidFill>
            </a:endParaRPr>
          </a:p>
          <a:p>
            <a:pPr marL="342900" indent="-342900" algn="ctr">
              <a:lnSpc>
                <a:spcPct val="90000"/>
              </a:lnSpc>
              <a:spcBef>
                <a:spcPts val="0"/>
              </a:spcBef>
              <a:defRPr/>
            </a:pPr>
            <a:r>
              <a:rPr lang="en-US" sz="5400" b="1" dirty="0">
                <a:solidFill>
                  <a:srgbClr val="0033CC"/>
                </a:solidFill>
              </a:rPr>
              <a:t>Negotiable Instruments</a:t>
            </a:r>
          </a:p>
          <a:p>
            <a:pPr marL="342900" indent="-342900" algn="ctr">
              <a:lnSpc>
                <a:spcPct val="90000"/>
              </a:lnSpc>
              <a:spcBef>
                <a:spcPts val="0"/>
              </a:spcBef>
              <a:defRPr/>
            </a:pPr>
            <a:r>
              <a:rPr lang="en-US" sz="4000" b="1" i="1" dirty="0">
                <a:solidFill>
                  <a:srgbClr val="006600"/>
                </a:solidFill>
              </a:rPr>
              <a:t>Negotiability</a:t>
            </a:r>
          </a:p>
          <a:p>
            <a:pPr marL="342900" indent="-342900" algn="ctr">
              <a:lnSpc>
                <a:spcPct val="90000"/>
              </a:lnSpc>
              <a:spcBef>
                <a:spcPts val="0"/>
              </a:spcBef>
              <a:defRPr/>
            </a:pPr>
            <a:r>
              <a:rPr lang="en-US" sz="2800" b="1" i="1" dirty="0">
                <a:solidFill>
                  <a:srgbClr val="C00000"/>
                </a:solidFill>
              </a:rPr>
              <a:t>Factors, Language and Statute of Limitations</a:t>
            </a:r>
          </a:p>
          <a:p>
            <a:pPr marL="342900" indent="-342900" algn="ctr">
              <a:lnSpc>
                <a:spcPct val="90000"/>
              </a:lnSpc>
              <a:spcBef>
                <a:spcPts val="0"/>
              </a:spcBef>
              <a:defRPr/>
            </a:pPr>
            <a:endParaRPr lang="en-US" sz="2800" b="1" i="1" dirty="0">
              <a:solidFill>
                <a:srgbClr val="006600"/>
              </a:solidFill>
            </a:endParaRPr>
          </a:p>
          <a:p>
            <a:pPr marL="342900" indent="-342900" algn="ctr">
              <a:spcBef>
                <a:spcPts val="0"/>
              </a:spcBef>
            </a:pPr>
            <a:r>
              <a:rPr lang="en-US" sz="4400" b="1" i="1" dirty="0">
                <a:solidFill>
                  <a:srgbClr val="C00000"/>
                </a:solidFill>
              </a:rPr>
              <a:t>  </a:t>
            </a:r>
          </a:p>
          <a:p>
            <a:pPr marL="342900" indent="-342900">
              <a:spcBef>
                <a:spcPts val="0"/>
              </a:spcBef>
            </a:pPr>
            <a:endParaRPr lang="en-US" sz="1000" b="1" i="1" dirty="0">
              <a:solidFill>
                <a:srgbClr val="002060"/>
              </a:solidFill>
            </a:endParaRPr>
          </a:p>
        </p:txBody>
      </p:sp>
    </p:spTree>
    <p:extLst>
      <p:ext uri="{BB962C8B-B14F-4D97-AF65-F5344CB8AC3E}">
        <p14:creationId xmlns:p14="http://schemas.microsoft.com/office/powerpoint/2010/main" val="52477647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382000" cy="5638800"/>
          </a:xfrm>
          <a:prstGeom prst="rect">
            <a:avLst/>
          </a:prstGeom>
          <a:noFill/>
          <a:ln w="9525">
            <a:noFill/>
            <a:miter lim="800000"/>
            <a:headEnd/>
            <a:tailEnd/>
          </a:ln>
        </p:spPr>
        <p:txBody>
          <a:bodyPr/>
          <a:lstStyle/>
          <a:p>
            <a:pPr marL="342900" indent="-342900" algn="ctr">
              <a:lnSpc>
                <a:spcPct val="85000"/>
              </a:lnSpc>
              <a:spcBef>
                <a:spcPts val="0"/>
              </a:spcBef>
              <a:defRPr/>
            </a:pPr>
            <a:r>
              <a:rPr lang="en-US" sz="3600" b="1" dirty="0">
                <a:solidFill>
                  <a:srgbClr val="0033CC"/>
                </a:solidFill>
                <a:latin typeface="Tahoma" panose="020B0604030504040204" pitchFamily="34" charset="0"/>
                <a:ea typeface="Tahoma" panose="020B0604030504040204" pitchFamily="34" charset="0"/>
                <a:cs typeface="Tahoma" panose="020B0604030504040204" pitchFamily="34" charset="0"/>
              </a:rPr>
              <a:t>Negotiable Instruments</a:t>
            </a:r>
          </a:p>
          <a:p>
            <a:pPr marL="342900" indent="-342900" algn="ctr">
              <a:lnSpc>
                <a:spcPct val="85000"/>
              </a:lnSpc>
              <a:spcBef>
                <a:spcPts val="0"/>
              </a:spcBef>
              <a:defRPr/>
            </a:pPr>
            <a:r>
              <a:rPr lang="en-US" sz="2800" b="1" i="1" dirty="0">
                <a:solidFill>
                  <a:srgbClr val="006600"/>
                </a:solidFill>
                <a:latin typeface="Tahoma" panose="020B0604030504040204" pitchFamily="34" charset="0"/>
                <a:ea typeface="Tahoma" panose="020B0604030504040204" pitchFamily="34" charset="0"/>
                <a:cs typeface="Tahoma" panose="020B0604030504040204" pitchFamily="34" charset="0"/>
              </a:rPr>
              <a:t>Negotiability</a:t>
            </a:r>
          </a:p>
          <a:p>
            <a:pPr marL="609600" indent="-609600">
              <a:lnSpc>
                <a:spcPct val="85000"/>
              </a:lnSpc>
              <a:spcBef>
                <a:spcPts val="0"/>
              </a:spcBef>
            </a:pPr>
            <a:endParaRPr lang="en-US" sz="500" b="1" i="1" dirty="0">
              <a:solidFill>
                <a:srgbClr val="CC0000"/>
              </a:solidFill>
              <a:latin typeface="Tahoma" panose="020B0604030504040204" pitchFamily="34" charset="0"/>
              <a:ea typeface="Tahoma" panose="020B0604030504040204" pitchFamily="34" charset="0"/>
              <a:cs typeface="Tahoma" panose="020B0604030504040204" pitchFamily="34" charset="0"/>
            </a:endParaRPr>
          </a:p>
          <a:p>
            <a:pPr marL="342900" indent="-342900">
              <a:lnSpc>
                <a:spcPct val="85000"/>
              </a:lnSpc>
              <a:spcBef>
                <a:spcPts val="0"/>
              </a:spcBef>
              <a:defRPr/>
            </a:pPr>
            <a:r>
              <a:rPr lang="en-US" sz="2000" b="1" i="1" dirty="0">
                <a:solidFill>
                  <a:srgbClr val="C00000"/>
                </a:solidFill>
                <a:latin typeface="Tahoma" panose="020B0604030504040204" pitchFamily="34" charset="0"/>
                <a:ea typeface="Tahoma" panose="020B0604030504040204" pitchFamily="34" charset="0"/>
                <a:cs typeface="Tahoma" panose="020B0604030504040204" pitchFamily="34" charset="0"/>
              </a:rPr>
              <a:t>Factors, Language and Statute of Limitations:</a:t>
            </a:r>
          </a:p>
          <a:p>
            <a:pPr marL="609600" indent="-609600" algn="just">
              <a:lnSpc>
                <a:spcPct val="85000"/>
              </a:lnSpc>
              <a:spcBef>
                <a:spcPts val="0"/>
              </a:spcBef>
            </a:pPr>
            <a:endParaRPr lang="en-US" sz="500" b="1" dirty="0">
              <a:solidFill>
                <a:srgbClr val="0033CC"/>
              </a:solidFill>
              <a:latin typeface="Tahoma" panose="020B0604030504040204" pitchFamily="34" charset="0"/>
              <a:ea typeface="Tahoma" panose="020B0604030504040204" pitchFamily="34" charset="0"/>
              <a:cs typeface="Tahoma" panose="020B0604030504040204" pitchFamily="34" charset="0"/>
            </a:endParaRPr>
          </a:p>
          <a:p>
            <a:pPr algn="just">
              <a:lnSpc>
                <a:spcPct val="85000"/>
              </a:lnSpc>
              <a:spcBef>
                <a:spcPts val="0"/>
              </a:spcBef>
            </a:pPr>
            <a:r>
              <a:rPr lang="en-US" sz="1800" b="1" i="1" u="none" strike="noStrike" baseline="0" dirty="0">
                <a:solidFill>
                  <a:srgbClr val="0033CC"/>
                </a:solidFill>
                <a:latin typeface="Tahoma" panose="020B0604030504040204" pitchFamily="34" charset="0"/>
                <a:ea typeface="Tahoma" panose="020B0604030504040204" pitchFamily="34" charset="0"/>
                <a:cs typeface="Tahoma" panose="020B0604030504040204" pitchFamily="34" charset="0"/>
              </a:rPr>
              <a:t>Factors Not Affecting Negotiability:  </a:t>
            </a: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Omitting a date of execution or antedating </a:t>
            </a:r>
            <a:r>
              <a:rPr lang="en-US" sz="160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or postdating </a:t>
            </a: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an instrument has no effect on its negotiability.  </a:t>
            </a:r>
            <a:r>
              <a:rPr lang="en-US" sz="1600" b="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P</a:t>
            </a:r>
            <a:r>
              <a:rPr lang="en-US" sz="1600"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ostdating</a:t>
            </a:r>
            <a:r>
              <a:rPr lang="en-US" sz="1600" dirty="0">
                <a:solidFill>
                  <a:srgbClr val="211808"/>
                </a:solidFill>
                <a:latin typeface="Tahoma" panose="020B0604030504040204" pitchFamily="34" charset="0"/>
                <a:ea typeface="Tahoma" panose="020B0604030504040204" pitchFamily="34" charset="0"/>
                <a:cs typeface="Tahoma" panose="020B0604030504040204" pitchFamily="34" charset="0"/>
              </a:rPr>
              <a:t> is </a:t>
            </a: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inserting or placing on an instrument a later date than the actual date on which it was executed.</a:t>
            </a:r>
          </a:p>
          <a:p>
            <a:pPr algn="just">
              <a:lnSpc>
                <a:spcPct val="85000"/>
              </a:lnSpc>
              <a:spcBef>
                <a:spcPts val="0"/>
              </a:spcBef>
            </a:pPr>
            <a:endParaRPr lang="en-US" sz="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l">
              <a:lnSpc>
                <a:spcPct val="85000"/>
              </a:lnSpc>
              <a:spcBef>
                <a:spcPts val="0"/>
              </a:spcBef>
            </a:pP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Provisions relating to </a:t>
            </a:r>
            <a:r>
              <a:rPr lang="en-US" sz="160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collateral,</a:t>
            </a:r>
            <a:r>
              <a:rPr lang="en-US" sz="16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such as specifying the collateral as security for the debt or a promise to maintain, protect, or give additional collateral, do not affect negotiability. Collateral is property pledged by a borrower as security for a debt. </a:t>
            </a:r>
          </a:p>
          <a:p>
            <a:pPr algn="just">
              <a:lnSpc>
                <a:spcPct val="85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5000"/>
              </a:lnSpc>
              <a:spcBef>
                <a:spcPts val="0"/>
              </a:spcBef>
            </a:pPr>
            <a:r>
              <a:rPr lang="en-US" sz="1800" b="1" i="1" u="none" strike="noStrike" baseline="0" dirty="0">
                <a:solidFill>
                  <a:srgbClr val="0033CC"/>
                </a:solidFill>
                <a:latin typeface="Tahoma" panose="020B0604030504040204" pitchFamily="34" charset="0"/>
                <a:ea typeface="Tahoma" panose="020B0604030504040204" pitchFamily="34" charset="0"/>
                <a:cs typeface="Tahoma" panose="020B0604030504040204" pitchFamily="34" charset="0"/>
              </a:rPr>
              <a:t>Ambiguous Language:  </a:t>
            </a: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Ambiguous </a:t>
            </a:r>
            <a:r>
              <a:rPr lang="en-US" sz="1600" dirty="0">
                <a:solidFill>
                  <a:srgbClr val="211808"/>
                </a:solidFill>
                <a:latin typeface="Tahoma" panose="020B0604030504040204" pitchFamily="34" charset="0"/>
                <a:ea typeface="Tahoma" panose="020B0604030504040204" pitchFamily="34" charset="0"/>
                <a:cs typeface="Tahoma" panose="020B0604030504040204" pitchFamily="34" charset="0"/>
              </a:rPr>
              <a:t>language is language that has</a:t>
            </a: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more than one reasonable interpretation.</a:t>
            </a:r>
            <a:r>
              <a:rPr lang="en-US" sz="1600" b="1" i="1" u="none" strike="noStrike" baseline="0" dirty="0">
                <a:solidFill>
                  <a:srgbClr val="0033CC"/>
                </a:solidFill>
                <a:latin typeface="Tahoma" panose="020B0604030504040204" pitchFamily="34" charset="0"/>
                <a:ea typeface="Tahoma" panose="020B0604030504040204" pitchFamily="34" charset="0"/>
                <a:cs typeface="Tahoma" panose="020B0604030504040204" pitchFamily="34" charset="0"/>
              </a:rPr>
              <a:t> </a:t>
            </a: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following rules are applied when </a:t>
            </a:r>
            <a:r>
              <a:rPr lang="en-US" sz="160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ambiguous</a:t>
            </a:r>
            <a:r>
              <a:rPr lang="en-US" sz="1600" b="1"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language exists in words or descriptions:</a:t>
            </a:r>
          </a:p>
          <a:p>
            <a:pPr algn="just">
              <a:lnSpc>
                <a:spcPct val="85000"/>
              </a:lnSpc>
              <a:spcBef>
                <a:spcPts val="0"/>
              </a:spcBef>
            </a:pPr>
            <a:endParaRPr lang="en-US" sz="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marL="285750" indent="-285750" algn="l">
              <a:lnSpc>
                <a:spcPct val="85000"/>
              </a:lnSpc>
              <a:spcBef>
                <a:spcPts val="0"/>
              </a:spcBef>
              <a:buFont typeface="Arial" panose="020B0604020202020204" pitchFamily="34" charset="0"/>
              <a:buChar char="•"/>
            </a:pP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Words control figures where conflict exists;</a:t>
            </a:r>
          </a:p>
          <a:p>
            <a:pPr marL="285750" indent="-285750" algn="l">
              <a:lnSpc>
                <a:spcPct val="85000"/>
              </a:lnSpc>
              <a:spcBef>
                <a:spcPts val="0"/>
              </a:spcBef>
              <a:buFont typeface="Arial" panose="020B0604020202020204" pitchFamily="34" charset="0"/>
              <a:buChar char="•"/>
            </a:pP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Handwriting supersedes conflicting typewritten and printed terms;</a:t>
            </a:r>
          </a:p>
          <a:p>
            <a:pPr marL="285750" indent="-285750" algn="l">
              <a:lnSpc>
                <a:spcPct val="85000"/>
              </a:lnSpc>
              <a:spcBef>
                <a:spcPts val="0"/>
              </a:spcBef>
              <a:buFont typeface="Arial" panose="020B0604020202020204" pitchFamily="34" charset="0"/>
              <a:buChar char="•"/>
            </a:pP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Typewritten terms supersede preprinted terms; and</a:t>
            </a:r>
          </a:p>
          <a:p>
            <a:pPr marL="285750" indent="-285750" algn="l">
              <a:lnSpc>
                <a:spcPct val="85000"/>
              </a:lnSpc>
              <a:spcBef>
                <a:spcPts val="0"/>
              </a:spcBef>
              <a:buFont typeface="Arial" panose="020B0604020202020204" pitchFamily="34" charset="0"/>
              <a:buChar char="•"/>
            </a:pPr>
            <a:r>
              <a:rPr lang="en-US" sz="14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If there is a failure to provide for the payment of interest or if there is a provision for the payment of interest but no rate is mentioned, the judgment rate at the place of payment applies from the date of the instrument.</a:t>
            </a:r>
          </a:p>
          <a:p>
            <a:pPr marL="285750" indent="-285750" algn="l">
              <a:lnSpc>
                <a:spcPct val="85000"/>
              </a:lnSpc>
              <a:spcBef>
                <a:spcPts val="0"/>
              </a:spcBef>
              <a:buFont typeface="Arial" panose="020B0604020202020204" pitchFamily="34" charset="0"/>
              <a:buChar char="•"/>
            </a:pPr>
            <a:endParaRPr lang="en-US" sz="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5000"/>
              </a:lnSpc>
              <a:spcBef>
                <a:spcPts val="0"/>
              </a:spcBef>
            </a:pPr>
            <a:r>
              <a:rPr lang="en-US" sz="1800" b="1" i="1" u="none" strike="noStrike" baseline="0" dirty="0">
                <a:solidFill>
                  <a:srgbClr val="0033CC"/>
                </a:solidFill>
                <a:latin typeface="Tahoma" panose="020B0604030504040204" pitchFamily="34" charset="0"/>
                <a:ea typeface="Tahoma" panose="020B0604030504040204" pitchFamily="34" charset="0"/>
                <a:cs typeface="Tahoma" panose="020B0604030504040204" pitchFamily="34" charset="0"/>
              </a:rPr>
              <a:t>Statute of Limitations:  </a:t>
            </a: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Article 3 of the UCC establishes a three-year statute of limitations for most actions involving negotiable instruments. </a:t>
            </a:r>
          </a:p>
          <a:p>
            <a:pPr algn="just">
              <a:lnSpc>
                <a:spcPct val="85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85000"/>
              </a:lnSpc>
              <a:spcBef>
                <a:spcPts val="0"/>
              </a:spcBef>
            </a:pP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This limitation also applies to actions for the conversion of such instruments and for breach of warranty. There is a six-year statute of limitations for suits on certificates of deposit and accepted drafts.</a:t>
            </a:r>
            <a:endParaRPr lang="en-US" sz="1600" b="1" i="1" dirty="0">
              <a:solidFill>
                <a:schemeClr val="tx2"/>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823245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5"/>
          <p:cNvSpPr>
            <a:spLocks noChangeArrowheads="1"/>
          </p:cNvSpPr>
          <p:nvPr/>
        </p:nvSpPr>
        <p:spPr bwMode="auto">
          <a:xfrm>
            <a:off x="381000" y="990600"/>
            <a:ext cx="8458200" cy="5486400"/>
          </a:xfrm>
          <a:prstGeom prst="rect">
            <a:avLst/>
          </a:prstGeom>
          <a:noFill/>
          <a:ln w="9525">
            <a:noFill/>
            <a:miter lim="800000"/>
            <a:headEnd/>
            <a:tailEnd/>
          </a:ln>
        </p:spPr>
        <p:txBody>
          <a:bodyPr lIns="91436" tIns="45718" rIns="91436" bIns="45718"/>
          <a:lstStyle/>
          <a:p>
            <a:pPr marL="341313" indent="-341313" algn="ctr">
              <a:spcBef>
                <a:spcPct val="20000"/>
              </a:spcBef>
            </a:pPr>
            <a:r>
              <a:rPr lang="en-US" sz="4400" b="1" i="1" dirty="0">
                <a:solidFill>
                  <a:srgbClr val="C00000"/>
                </a:solidFill>
              </a:rPr>
              <a:t>End of Class Twelve B</a:t>
            </a:r>
            <a:endParaRPr lang="en-US" sz="4400" i="1" dirty="0">
              <a:solidFill>
                <a:srgbClr val="C00000"/>
              </a:solidFill>
            </a:endParaRPr>
          </a:p>
          <a:p>
            <a:pPr marL="341313" indent="-341313">
              <a:spcBef>
                <a:spcPct val="20000"/>
              </a:spcBef>
              <a:buFontTx/>
              <a:buChar char="•"/>
            </a:pPr>
            <a:endParaRPr lang="en-US" sz="1000" b="1" dirty="0">
              <a:solidFill>
                <a:srgbClr val="002060"/>
              </a:solidFill>
            </a:endParaRPr>
          </a:p>
          <a:p>
            <a:pPr marL="341313" indent="-341313">
              <a:spcBef>
                <a:spcPct val="20000"/>
              </a:spcBef>
              <a:buFontTx/>
              <a:buChar char="•"/>
            </a:pPr>
            <a:r>
              <a:rPr lang="en-US" sz="2800" b="1" dirty="0">
                <a:solidFill>
                  <a:srgbClr val="002060"/>
                </a:solidFill>
              </a:rPr>
              <a:t>For next time – Review Assignments as follows on the Webpage:</a:t>
            </a:r>
          </a:p>
          <a:p>
            <a:pPr marL="342900" indent="-342900">
              <a:spcBef>
                <a:spcPts val="0"/>
              </a:spcBef>
              <a:buFontTx/>
              <a:buChar char="•"/>
            </a:pPr>
            <a:endParaRPr lang="en-US" sz="1000" b="1" dirty="0">
              <a:solidFill>
                <a:srgbClr val="002060"/>
              </a:solidFill>
            </a:endParaRPr>
          </a:p>
          <a:p>
            <a:pPr marL="800100" lvl="1" indent="-342900">
              <a:spcBef>
                <a:spcPts val="0"/>
              </a:spcBef>
              <a:buFontTx/>
              <a:buChar char="•"/>
            </a:pPr>
            <a:r>
              <a:rPr lang="en-US" sz="2400" b="1" i="1" dirty="0">
                <a:solidFill>
                  <a:srgbClr val="C00000"/>
                </a:solidFill>
              </a:rPr>
              <a:t>Lecture Slides</a:t>
            </a:r>
          </a:p>
          <a:p>
            <a:pPr marL="800100" lvl="1" indent="-342900">
              <a:spcBef>
                <a:spcPts val="0"/>
              </a:spcBef>
              <a:buFontTx/>
              <a:buChar char="•"/>
            </a:pPr>
            <a:r>
              <a:rPr lang="en-US" sz="2400" b="1" i="1" dirty="0">
                <a:solidFill>
                  <a:srgbClr val="C00000"/>
                </a:solidFill>
              </a:rPr>
              <a:t>Selected Readings</a:t>
            </a:r>
          </a:p>
          <a:p>
            <a:pPr marL="800100" lvl="1" indent="-342900">
              <a:spcBef>
                <a:spcPts val="0"/>
              </a:spcBef>
              <a:buFontTx/>
              <a:buChar char="•"/>
            </a:pPr>
            <a:r>
              <a:rPr lang="en-US" sz="2400" b="1" i="1" dirty="0">
                <a:solidFill>
                  <a:srgbClr val="C00000"/>
                </a:solidFill>
              </a:rPr>
              <a:t>Cases and Exercises</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We are a hot bench.</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Questions?</a:t>
            </a:r>
          </a:p>
          <a:p>
            <a:pPr marL="341313" indent="-341313">
              <a:spcBef>
                <a:spcPct val="20000"/>
              </a:spcBef>
            </a:pPr>
            <a:endParaRPr lang="en-US" sz="2400" dirty="0">
              <a:solidFill>
                <a:srgbClr val="0033CC"/>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9" name="TextBox 8"/>
          <p:cNvSpPr txBox="1"/>
          <p:nvPr/>
        </p:nvSpPr>
        <p:spPr>
          <a:xfrm>
            <a:off x="762719" y="1447800"/>
            <a:ext cx="7694762" cy="4766690"/>
          </a:xfrm>
          <a:prstGeom prst="rect">
            <a:avLst/>
          </a:prstGeom>
          <a:solidFill>
            <a:schemeClr val="accent3"/>
          </a:solidFill>
        </p:spPr>
        <p:txBody>
          <a:bodyPr wrap="square">
            <a:spAutoFit/>
          </a:bodyPr>
          <a:lstStyle/>
          <a:p>
            <a:pPr>
              <a:lnSpc>
                <a:spcPct val="110000"/>
              </a:lnSpc>
              <a:defRPr/>
            </a:pPr>
            <a:r>
              <a:rPr lang="en-US" sz="3600" b="1" dirty="0"/>
              <a:t>Last Time We Spoke About:</a:t>
            </a:r>
          </a:p>
          <a:p>
            <a:pPr>
              <a:lnSpc>
                <a:spcPct val="110000"/>
              </a:lnSpc>
              <a:defRPr/>
            </a:pPr>
            <a:endParaRPr lang="en-US" sz="600" b="1" dirty="0"/>
          </a:p>
          <a:p>
            <a:pPr>
              <a:lnSpc>
                <a:spcPct val="110000"/>
              </a:lnSpc>
              <a:defRPr/>
            </a:pPr>
            <a:r>
              <a:rPr lang="en-US" sz="3200" b="1" dirty="0">
                <a:solidFill>
                  <a:srgbClr val="008000"/>
                </a:solidFill>
              </a:rPr>
              <a:t>The Law of Torts</a:t>
            </a:r>
          </a:p>
          <a:p>
            <a:pPr>
              <a:lnSpc>
                <a:spcPct val="110000"/>
              </a:lnSpc>
              <a:buFont typeface="Arial" pitchFamily="34" charset="0"/>
              <a:buChar char="•"/>
              <a:defRPr/>
            </a:pPr>
            <a:r>
              <a:rPr lang="en-US" sz="2800" b="1" dirty="0">
                <a:solidFill>
                  <a:srgbClr val="002060"/>
                </a:solidFill>
              </a:rPr>
              <a:t> General Principles</a:t>
            </a:r>
          </a:p>
          <a:p>
            <a:pPr algn="just">
              <a:lnSpc>
                <a:spcPct val="110000"/>
              </a:lnSpc>
              <a:defRPr/>
            </a:pPr>
            <a:r>
              <a:rPr lang="en-US" sz="1600" b="1" i="1" dirty="0">
                <a:solidFill>
                  <a:srgbClr val="C00000"/>
                </a:solidFill>
              </a:rPr>
              <a:t>Part One: Definitions / Torts vs. Crimes / Types of Torts</a:t>
            </a:r>
          </a:p>
          <a:p>
            <a:pPr>
              <a:lnSpc>
                <a:spcPct val="110000"/>
              </a:lnSpc>
              <a:buFont typeface="Arial" pitchFamily="34" charset="0"/>
              <a:buChar char="•"/>
              <a:defRPr/>
            </a:pPr>
            <a:endParaRPr lang="en-US" sz="600" b="1" dirty="0">
              <a:solidFill>
                <a:srgbClr val="002060"/>
              </a:solidFill>
            </a:endParaRPr>
          </a:p>
          <a:p>
            <a:pPr>
              <a:lnSpc>
                <a:spcPct val="110000"/>
              </a:lnSpc>
              <a:buFont typeface="Arial" pitchFamily="34" charset="0"/>
              <a:buChar char="•"/>
              <a:defRPr/>
            </a:pPr>
            <a:r>
              <a:rPr lang="en-US" sz="2800" b="1" dirty="0">
                <a:solidFill>
                  <a:srgbClr val="002060"/>
                </a:solidFill>
              </a:rPr>
              <a:t> Negligence and Intentional Torts</a:t>
            </a:r>
          </a:p>
          <a:p>
            <a:pPr algn="just">
              <a:lnSpc>
                <a:spcPct val="110000"/>
              </a:lnSpc>
              <a:defRPr/>
            </a:pPr>
            <a:r>
              <a:rPr lang="en-US" b="1" i="1" dirty="0">
                <a:solidFill>
                  <a:srgbClr val="C00000"/>
                </a:solidFill>
              </a:rPr>
              <a:t>  </a:t>
            </a:r>
            <a:r>
              <a:rPr lang="en-US" sz="1700" b="1" i="1" dirty="0">
                <a:solidFill>
                  <a:srgbClr val="C00000"/>
                </a:solidFill>
              </a:rPr>
              <a:t>Part</a:t>
            </a:r>
            <a:r>
              <a:rPr lang="en-US" sz="1000" b="1" i="1" dirty="0">
                <a:solidFill>
                  <a:srgbClr val="C00000"/>
                </a:solidFill>
              </a:rPr>
              <a:t> </a:t>
            </a:r>
            <a:r>
              <a:rPr lang="en-US" sz="1700" b="1" i="1" dirty="0">
                <a:solidFill>
                  <a:srgbClr val="C00000"/>
                </a:solidFill>
              </a:rPr>
              <a:t>Two:</a:t>
            </a:r>
            <a:r>
              <a:rPr lang="en-US" sz="1000" b="1" i="1" dirty="0">
                <a:solidFill>
                  <a:srgbClr val="C00000"/>
                </a:solidFill>
              </a:rPr>
              <a:t> </a:t>
            </a:r>
            <a:r>
              <a:rPr lang="en-US" sz="1600" b="1" i="1" dirty="0">
                <a:solidFill>
                  <a:srgbClr val="C00000"/>
                </a:solidFill>
              </a:rPr>
              <a:t>Definitions / Intentional Torts / Unintentional Torts – Negligence</a:t>
            </a:r>
          </a:p>
          <a:p>
            <a:pPr>
              <a:lnSpc>
                <a:spcPct val="110000"/>
              </a:lnSpc>
              <a:defRPr/>
            </a:pPr>
            <a:endParaRPr lang="en-US" sz="600" b="1" i="1" dirty="0">
              <a:solidFill>
                <a:srgbClr val="C00000"/>
              </a:solidFill>
            </a:endParaRPr>
          </a:p>
          <a:p>
            <a:pPr>
              <a:lnSpc>
                <a:spcPct val="110000"/>
              </a:lnSpc>
              <a:buFont typeface="Arial" pitchFamily="34" charset="0"/>
              <a:buChar char="•"/>
              <a:defRPr/>
            </a:pPr>
            <a:r>
              <a:rPr lang="en-US" sz="2800" b="1" dirty="0">
                <a:solidFill>
                  <a:srgbClr val="002060"/>
                </a:solidFill>
              </a:rPr>
              <a:t> Liability and Foreseeability</a:t>
            </a:r>
          </a:p>
          <a:p>
            <a:pPr>
              <a:lnSpc>
                <a:spcPct val="110000"/>
              </a:lnSpc>
              <a:defRPr/>
            </a:pPr>
            <a:r>
              <a:rPr lang="en-US" b="1" i="1" dirty="0">
                <a:solidFill>
                  <a:srgbClr val="C00000"/>
                </a:solidFill>
              </a:rPr>
              <a:t> </a:t>
            </a:r>
            <a:r>
              <a:rPr lang="en-US" sz="1600" b="1" i="1" dirty="0">
                <a:solidFill>
                  <a:srgbClr val="C00000"/>
                </a:solidFill>
              </a:rPr>
              <a:t>Part Three: Definitions / Liability / Foreseeability / Strict Liability / Defenses</a:t>
            </a:r>
          </a:p>
          <a:p>
            <a:pPr defTabSz="685800">
              <a:lnSpc>
                <a:spcPct val="110000"/>
              </a:lnSpc>
              <a:defRPr/>
            </a:pPr>
            <a:endParaRPr lang="en-US" sz="600" b="1" i="1" dirty="0">
              <a:solidFill>
                <a:srgbClr val="C00000"/>
              </a:solidFill>
            </a:endParaRPr>
          </a:p>
          <a:p>
            <a:pPr>
              <a:lnSpc>
                <a:spcPct val="110000"/>
              </a:lnSpc>
              <a:buFont typeface="Arial" pitchFamily="34" charset="0"/>
              <a:buChar char="•"/>
              <a:defRPr/>
            </a:pPr>
            <a:r>
              <a:rPr lang="en-US" sz="2600" b="1" dirty="0">
                <a:solidFill>
                  <a:srgbClr val="002060"/>
                </a:solidFill>
              </a:rPr>
              <a:t> Class Case – MacPherson v. Buick Motor Co.</a:t>
            </a:r>
          </a:p>
          <a:p>
            <a:pPr algn="ctr">
              <a:lnSpc>
                <a:spcPct val="110000"/>
              </a:lnSpc>
              <a:defRPr/>
            </a:pPr>
            <a:r>
              <a:rPr lang="en-US" sz="1600" b="1" i="1" dirty="0">
                <a:solidFill>
                  <a:srgbClr val="C00000"/>
                </a:solidFill>
              </a:rPr>
              <a:t>     The Elements of Foreseeability</a:t>
            </a:r>
          </a:p>
        </p:txBody>
      </p:sp>
    </p:spTree>
    <p:extLst>
      <p:ext uri="{BB962C8B-B14F-4D97-AF65-F5344CB8AC3E}">
        <p14:creationId xmlns:p14="http://schemas.microsoft.com/office/powerpoint/2010/main" val="14600861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9" name="TextBox 8"/>
          <p:cNvSpPr txBox="1"/>
          <p:nvPr/>
        </p:nvSpPr>
        <p:spPr>
          <a:xfrm>
            <a:off x="759125" y="1371600"/>
            <a:ext cx="7763773" cy="4865947"/>
          </a:xfrm>
          <a:prstGeom prst="rect">
            <a:avLst/>
          </a:prstGeom>
          <a:solidFill>
            <a:schemeClr val="accent3"/>
          </a:solidFill>
        </p:spPr>
        <p:txBody>
          <a:bodyPr wrap="square">
            <a:spAutoFit/>
          </a:bodyPr>
          <a:lstStyle/>
          <a:p>
            <a:pPr>
              <a:lnSpc>
                <a:spcPct val="95000"/>
              </a:lnSpc>
              <a:defRPr/>
            </a:pPr>
            <a:r>
              <a:rPr lang="en-US" sz="3200" b="1" dirty="0"/>
              <a:t>Tonight We Will Speak About:</a:t>
            </a:r>
          </a:p>
          <a:p>
            <a:pPr>
              <a:lnSpc>
                <a:spcPct val="95000"/>
              </a:lnSpc>
              <a:defRPr/>
            </a:pPr>
            <a:endParaRPr lang="en-US" sz="600" b="1" dirty="0"/>
          </a:p>
          <a:p>
            <a:pPr>
              <a:lnSpc>
                <a:spcPct val="95000"/>
              </a:lnSpc>
              <a:defRPr/>
            </a:pPr>
            <a:r>
              <a:rPr lang="en-US" sz="3200" b="1" dirty="0">
                <a:solidFill>
                  <a:srgbClr val="008000"/>
                </a:solidFill>
                <a:latin typeface="Tahoma" panose="020B0604030504040204" pitchFamily="34" charset="0"/>
                <a:ea typeface="Tahoma" panose="020B0604030504040204" pitchFamily="34" charset="0"/>
                <a:cs typeface="Tahoma" panose="020B0604030504040204" pitchFamily="34" charset="0"/>
              </a:rPr>
              <a:t>Payment Systems - Introduction</a:t>
            </a:r>
          </a:p>
          <a:p>
            <a:pPr marL="230188" indent="-230188">
              <a:lnSpc>
                <a:spcPct val="95000"/>
              </a:lnSpc>
              <a:buFont typeface="Arial" panose="020B0604020202020204" pitchFamily="34" charset="0"/>
              <a:buChar char="•"/>
            </a:pPr>
            <a:r>
              <a:rPr lang="en-US" sz="2800" b="1"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rPr>
              <a:t>Negotiable Instruments – Types/Parties </a:t>
            </a:r>
            <a:endParaRPr lang="en-US" sz="2800" b="0"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endParaRPr>
          </a:p>
          <a:p>
            <a:pPr>
              <a:lnSpc>
                <a:spcPct val="95000"/>
              </a:lnSpc>
            </a:pPr>
            <a:r>
              <a:rPr lang="en-US" b="1" i="1" u="none" strike="noStrike" baseline="0" dirty="0">
                <a:solidFill>
                  <a:srgbClr val="C81204"/>
                </a:solidFill>
                <a:latin typeface="Tahoma" panose="020B0604030504040204" pitchFamily="34" charset="0"/>
                <a:ea typeface="Tahoma" panose="020B0604030504040204" pitchFamily="34" charset="0"/>
                <a:cs typeface="Tahoma" panose="020B0604030504040204" pitchFamily="34" charset="0"/>
              </a:rPr>
              <a:t>Part One: Definitions / Types of Negotiable Instruments / Parties  </a:t>
            </a:r>
          </a:p>
          <a:p>
            <a:pPr>
              <a:lnSpc>
                <a:spcPct val="95000"/>
              </a:lnSpc>
            </a:pPr>
            <a:endParaRPr lang="en-US" sz="500" b="1" dirty="0">
              <a:solidFill>
                <a:srgbClr val="002060"/>
              </a:solidFill>
              <a:latin typeface="Tahoma" panose="020B0604030504040204" pitchFamily="34" charset="0"/>
              <a:ea typeface="Tahoma" panose="020B0604030504040204" pitchFamily="34" charset="0"/>
              <a:cs typeface="Tahoma" panose="020B0604030504040204" pitchFamily="34" charset="0"/>
            </a:endParaRPr>
          </a:p>
          <a:p>
            <a:pPr marL="230188" indent="-230188">
              <a:lnSpc>
                <a:spcPct val="95000"/>
              </a:lnSpc>
              <a:buFont typeface="Arial" panose="020B0604020202020204" pitchFamily="34" charset="0"/>
              <a:buChar char="•"/>
            </a:pPr>
            <a:r>
              <a:rPr lang="en-US" sz="2800" b="1"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rPr>
              <a:t>Negotiability </a:t>
            </a:r>
            <a:endParaRPr lang="en-US" sz="2800" b="0"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endParaRPr>
          </a:p>
          <a:p>
            <a:pPr>
              <a:lnSpc>
                <a:spcPct val="95000"/>
              </a:lnSpc>
            </a:pPr>
            <a:r>
              <a:rPr lang="en-US" sz="1800" b="1" i="1" u="none" strike="noStrike" baseline="0" dirty="0">
                <a:solidFill>
                  <a:srgbClr val="C81204"/>
                </a:solidFill>
                <a:latin typeface="Tahoma" panose="020B0604030504040204" pitchFamily="34" charset="0"/>
                <a:ea typeface="Tahoma" panose="020B0604030504040204" pitchFamily="34" charset="0"/>
                <a:cs typeface="Tahoma" panose="020B0604030504040204" pitchFamily="34" charset="0"/>
              </a:rPr>
              <a:t>Part Two: Definitions / Requirements of Negotiability / Factors</a:t>
            </a:r>
          </a:p>
          <a:p>
            <a:pPr>
              <a:lnSpc>
                <a:spcPct val="95000"/>
              </a:lnSpc>
            </a:pPr>
            <a:r>
              <a:rPr lang="en-US" sz="1800" b="1" i="1" u="none" strike="noStrike" baseline="0" dirty="0">
                <a:solidFill>
                  <a:srgbClr val="C81204"/>
                </a:solidFill>
                <a:latin typeface="Tahoma" panose="020B0604030504040204" pitchFamily="34" charset="0"/>
                <a:ea typeface="Tahoma" panose="020B0604030504040204" pitchFamily="34" charset="0"/>
                <a:cs typeface="Tahoma" panose="020B0604030504040204" pitchFamily="34" charset="0"/>
              </a:rPr>
              <a:t>Language / Statute of Limitations Issues </a:t>
            </a:r>
            <a:endParaRPr lang="en-US" sz="1800" b="1" i="1"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endParaRPr>
          </a:p>
          <a:p>
            <a:pPr>
              <a:lnSpc>
                <a:spcPct val="95000"/>
              </a:lnSpc>
            </a:pPr>
            <a:endParaRPr lang="en-US" sz="500" b="1"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endParaRPr>
          </a:p>
          <a:p>
            <a:pPr marL="230188" indent="-230188">
              <a:lnSpc>
                <a:spcPct val="95000"/>
              </a:lnSpc>
              <a:buFont typeface="Arial" panose="020B0604020202020204" pitchFamily="34" charset="0"/>
              <a:buChar char="•"/>
            </a:pPr>
            <a:r>
              <a:rPr lang="en-US" sz="2800" b="1"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rPr>
              <a:t>Transfer/Problems/Warrantees </a:t>
            </a:r>
            <a:endParaRPr lang="en-US" sz="2800" b="0"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endParaRPr>
          </a:p>
          <a:p>
            <a:pPr>
              <a:lnSpc>
                <a:spcPct val="95000"/>
              </a:lnSpc>
            </a:pPr>
            <a:r>
              <a:rPr lang="en-US" sz="1700" b="1" i="1" u="none" strike="noStrike" baseline="0" dirty="0">
                <a:solidFill>
                  <a:srgbClr val="C81204"/>
                </a:solidFill>
                <a:latin typeface="Tahoma" panose="020B0604030504040204" pitchFamily="34" charset="0"/>
                <a:ea typeface="Tahoma" panose="020B0604030504040204" pitchFamily="34" charset="0"/>
                <a:cs typeface="Tahoma" panose="020B0604030504040204" pitchFamily="34" charset="0"/>
              </a:rPr>
              <a:t>Part Three: Definitions / Effect of Transfer / Process of Negotiation </a:t>
            </a:r>
          </a:p>
          <a:p>
            <a:pPr>
              <a:lnSpc>
                <a:spcPct val="95000"/>
              </a:lnSpc>
            </a:pPr>
            <a:r>
              <a:rPr lang="en-US" sz="1700" b="1" i="1" u="none" strike="noStrike" baseline="0" dirty="0">
                <a:solidFill>
                  <a:srgbClr val="C81204"/>
                </a:solidFill>
                <a:latin typeface="Tahoma" panose="020B0604030504040204" pitchFamily="34" charset="0"/>
                <a:ea typeface="Tahoma" panose="020B0604030504040204" pitchFamily="34" charset="0"/>
                <a:cs typeface="Tahoma" panose="020B0604030504040204" pitchFamily="34" charset="0"/>
              </a:rPr>
              <a:t>Forgery / Unauthorized Documents / Imposters / Lost Instruments Warrantees / Other Parties</a:t>
            </a:r>
          </a:p>
          <a:p>
            <a:pPr>
              <a:lnSpc>
                <a:spcPct val="95000"/>
              </a:lnSpc>
            </a:pPr>
            <a:r>
              <a:rPr lang="en-US" sz="500" b="1" i="1" u="none" strike="noStrike" baseline="0" dirty="0">
                <a:solidFill>
                  <a:srgbClr val="C81204"/>
                </a:solidFill>
                <a:latin typeface="Tahoma" panose="020B0604030504040204" pitchFamily="34" charset="0"/>
                <a:ea typeface="Tahoma" panose="020B0604030504040204" pitchFamily="34" charset="0"/>
                <a:cs typeface="Tahoma" panose="020B0604030504040204" pitchFamily="34" charset="0"/>
              </a:rPr>
              <a:t> </a:t>
            </a:r>
          </a:p>
          <a:p>
            <a:pPr>
              <a:lnSpc>
                <a:spcPct val="95000"/>
              </a:lnSpc>
            </a:pPr>
            <a:r>
              <a:rPr lang="en-US" sz="2200" b="1"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rPr>
              <a:t>Case Study: Manhattan Savings v. NY Natl Exchange </a:t>
            </a:r>
            <a:endParaRPr lang="en-US" sz="2200" b="0" i="0" u="none" strike="noStrike" baseline="0" dirty="0">
              <a:solidFill>
                <a:srgbClr val="002060"/>
              </a:solidFill>
              <a:latin typeface="Tahoma" panose="020B0604030504040204" pitchFamily="34" charset="0"/>
              <a:ea typeface="Tahoma" panose="020B0604030504040204" pitchFamily="34" charset="0"/>
              <a:cs typeface="Tahoma" panose="020B0604030504040204" pitchFamily="34" charset="0"/>
            </a:endParaRPr>
          </a:p>
          <a:p>
            <a:pPr algn="ctr">
              <a:lnSpc>
                <a:spcPct val="95000"/>
              </a:lnSpc>
            </a:pPr>
            <a:r>
              <a:rPr lang="en-US" sz="1800" b="1" i="1" u="none" strike="noStrike" baseline="0" dirty="0">
                <a:solidFill>
                  <a:srgbClr val="C81204"/>
                </a:solidFill>
                <a:latin typeface="Tahoma" panose="020B0604030504040204" pitchFamily="34" charset="0"/>
                <a:ea typeface="Tahoma" panose="020B0604030504040204" pitchFamily="34" charset="0"/>
                <a:cs typeface="Tahoma" panose="020B0604030504040204" pitchFamily="34" charset="0"/>
              </a:rPr>
              <a:t>The Elements of Commercial Paper </a:t>
            </a:r>
            <a:endParaRPr lang="en-US" b="1" i="1" dirty="0">
              <a:solidFill>
                <a:srgbClr val="C81204"/>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7254110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8"/>
          <p:cNvSpPr>
            <a:spLocks noChangeArrowheads="1"/>
          </p:cNvSpPr>
          <p:nvPr/>
        </p:nvSpPr>
        <p:spPr bwMode="auto">
          <a:xfrm>
            <a:off x="228600" y="990600"/>
            <a:ext cx="8686800" cy="5715000"/>
          </a:xfrm>
          <a:prstGeom prst="rect">
            <a:avLst/>
          </a:prstGeom>
          <a:noFill/>
          <a:ln w="9525">
            <a:noFill/>
            <a:miter lim="800000"/>
            <a:headEnd/>
            <a:tailEnd/>
          </a:ln>
        </p:spPr>
        <p:txBody>
          <a:bodyPr/>
          <a:lstStyle/>
          <a:p>
            <a:pPr marL="342900" indent="-342900" algn="ctr">
              <a:spcBef>
                <a:spcPts val="0"/>
              </a:spcBef>
            </a:pPr>
            <a:endParaRPr lang="en-US" sz="4400" b="1" i="1" dirty="0">
              <a:solidFill>
                <a:srgbClr val="002060"/>
              </a:solidFill>
            </a:endParaRPr>
          </a:p>
          <a:p>
            <a:pPr marL="342900" indent="-342900" algn="ctr">
              <a:lnSpc>
                <a:spcPct val="90000"/>
              </a:lnSpc>
              <a:spcBef>
                <a:spcPts val="0"/>
              </a:spcBef>
              <a:defRPr/>
            </a:pPr>
            <a:r>
              <a:rPr lang="en-US" sz="5400" b="1" dirty="0">
                <a:solidFill>
                  <a:srgbClr val="0033CC"/>
                </a:solidFill>
              </a:rPr>
              <a:t>Negotiable Instruments</a:t>
            </a:r>
          </a:p>
          <a:p>
            <a:pPr marL="342900" indent="-342900" algn="ctr">
              <a:lnSpc>
                <a:spcPct val="90000"/>
              </a:lnSpc>
              <a:spcBef>
                <a:spcPts val="0"/>
              </a:spcBef>
              <a:defRPr/>
            </a:pPr>
            <a:r>
              <a:rPr lang="en-US" sz="4000" b="1" i="1" dirty="0">
                <a:solidFill>
                  <a:srgbClr val="006600"/>
                </a:solidFill>
              </a:rPr>
              <a:t>Negotiability</a:t>
            </a:r>
          </a:p>
          <a:p>
            <a:pPr marL="342900" indent="-342900" algn="ctr">
              <a:lnSpc>
                <a:spcPct val="90000"/>
              </a:lnSpc>
              <a:spcBef>
                <a:spcPts val="0"/>
              </a:spcBef>
              <a:defRPr/>
            </a:pPr>
            <a:r>
              <a:rPr lang="en-US" sz="3200" b="1" i="1" dirty="0">
                <a:solidFill>
                  <a:srgbClr val="C00000"/>
                </a:solidFill>
              </a:rPr>
              <a:t>Definitions</a:t>
            </a:r>
          </a:p>
          <a:p>
            <a:pPr marL="342900" indent="-342900" algn="ctr">
              <a:lnSpc>
                <a:spcPct val="90000"/>
              </a:lnSpc>
              <a:spcBef>
                <a:spcPts val="0"/>
              </a:spcBef>
              <a:defRPr/>
            </a:pPr>
            <a:endParaRPr lang="en-US" sz="2800" b="1" i="1" dirty="0">
              <a:solidFill>
                <a:srgbClr val="006600"/>
              </a:solidFill>
            </a:endParaRPr>
          </a:p>
          <a:p>
            <a:pPr marL="342900" indent="-342900" algn="ctr">
              <a:spcBef>
                <a:spcPts val="0"/>
              </a:spcBef>
            </a:pPr>
            <a:r>
              <a:rPr lang="en-US" sz="4400" b="1" i="1" dirty="0">
                <a:solidFill>
                  <a:srgbClr val="C00000"/>
                </a:solidFill>
              </a:rPr>
              <a:t>  </a:t>
            </a:r>
          </a:p>
          <a:p>
            <a:pPr marL="342900" indent="-342900">
              <a:spcBef>
                <a:spcPts val="0"/>
              </a:spcBef>
            </a:pPr>
            <a:endParaRPr lang="en-US" sz="1000" b="1" i="1" dirty="0">
              <a:solidFill>
                <a:srgbClr val="002060"/>
              </a:solidFill>
            </a:endParaRPr>
          </a:p>
        </p:txBody>
      </p:sp>
    </p:spTree>
    <p:extLst>
      <p:ext uri="{BB962C8B-B14F-4D97-AF65-F5344CB8AC3E}">
        <p14:creationId xmlns:p14="http://schemas.microsoft.com/office/powerpoint/2010/main" val="27439519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A picture containing graphical user interface&#10;&#10;Description automatically generated">
            <a:extLst>
              <a:ext uri="{FF2B5EF4-FFF2-40B4-BE49-F238E27FC236}">
                <a16:creationId xmlns:a16="http://schemas.microsoft.com/office/drawing/2014/main" id="{958B6BC0-B483-4597-90A3-EC550C82A53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524039" y="1828800"/>
            <a:ext cx="1289761" cy="1600200"/>
          </a:xfrm>
          <a:prstGeom prst="rect">
            <a:avLst/>
          </a:prstGeom>
        </p:spPr>
      </p:pic>
      <p:sp>
        <p:nvSpPr>
          <p:cNvPr id="4100" name="Rectangle 4"/>
          <p:cNvSpPr>
            <a:spLocks noChangeArrowheads="1"/>
          </p:cNvSpPr>
          <p:nvPr/>
        </p:nvSpPr>
        <p:spPr bwMode="auto">
          <a:xfrm>
            <a:off x="304800" y="838200"/>
            <a:ext cx="8509000" cy="5638800"/>
          </a:xfrm>
          <a:prstGeom prst="rect">
            <a:avLst/>
          </a:prstGeom>
          <a:noFill/>
          <a:ln w="9525">
            <a:noFill/>
            <a:miter lim="800000"/>
            <a:headEnd/>
            <a:tailEnd/>
          </a:ln>
        </p:spPr>
        <p:txBody>
          <a:bodyPr/>
          <a:lstStyle/>
          <a:p>
            <a:pPr marL="342900" indent="-342900" algn="ctr">
              <a:lnSpc>
                <a:spcPct val="110000"/>
              </a:lnSpc>
              <a:spcBef>
                <a:spcPts val="0"/>
              </a:spcBef>
              <a:defRPr/>
            </a:pPr>
            <a:r>
              <a:rPr lang="en-US" sz="3600" b="1" dirty="0">
                <a:solidFill>
                  <a:srgbClr val="0033CC"/>
                </a:solidFill>
              </a:rPr>
              <a:t>Negotiable Instruments</a:t>
            </a:r>
          </a:p>
          <a:p>
            <a:pPr marL="342900" indent="-342900" algn="ctr">
              <a:lnSpc>
                <a:spcPct val="110000"/>
              </a:lnSpc>
              <a:spcBef>
                <a:spcPts val="0"/>
              </a:spcBef>
              <a:defRPr/>
            </a:pPr>
            <a:r>
              <a:rPr lang="en-US" sz="2800" b="1" i="1" dirty="0">
                <a:solidFill>
                  <a:srgbClr val="006600"/>
                </a:solidFill>
              </a:rPr>
              <a:t>Negotiability</a:t>
            </a:r>
          </a:p>
          <a:p>
            <a:pPr marL="609600" indent="-609600">
              <a:lnSpc>
                <a:spcPct val="110000"/>
              </a:lnSpc>
              <a:spcBef>
                <a:spcPts val="0"/>
              </a:spcBef>
            </a:pPr>
            <a:endParaRPr lang="en-US" sz="1000" b="1" dirty="0">
              <a:solidFill>
                <a:srgbClr val="CC0000"/>
              </a:solidFill>
            </a:endParaRPr>
          </a:p>
          <a:p>
            <a:pPr marL="609600" indent="-609600">
              <a:lnSpc>
                <a:spcPct val="110000"/>
              </a:lnSpc>
              <a:spcBef>
                <a:spcPts val="0"/>
              </a:spcBef>
            </a:pPr>
            <a:r>
              <a:rPr lang="en-US" sz="2000" b="1" i="1" dirty="0">
                <a:solidFill>
                  <a:srgbClr val="CC0000"/>
                </a:solidFill>
                <a:latin typeface="Tahoma" panose="020B0604030504040204" pitchFamily="34" charset="0"/>
                <a:ea typeface="Tahoma" panose="020B0604030504040204" pitchFamily="34" charset="0"/>
                <a:cs typeface="Tahoma" panose="020B0604030504040204" pitchFamily="34" charset="0"/>
              </a:rPr>
              <a:t>Negotiability:</a:t>
            </a:r>
          </a:p>
          <a:p>
            <a:pPr marL="609600" indent="-609600" algn="just">
              <a:lnSpc>
                <a:spcPct val="110000"/>
              </a:lnSpc>
              <a:spcBef>
                <a:spcPts val="0"/>
              </a:spcBef>
            </a:pPr>
            <a:endParaRPr lang="en-US" sz="300" b="1" dirty="0">
              <a:solidFill>
                <a:srgbClr val="0033CC"/>
              </a:solidFill>
              <a:latin typeface="Tahoma" panose="020B0604030504040204" pitchFamily="34" charset="0"/>
              <a:ea typeface="Tahoma" panose="020B0604030504040204" pitchFamily="34" charset="0"/>
              <a:cs typeface="Tahoma" panose="020B0604030504040204" pitchFamily="34" charset="0"/>
            </a:endParaRPr>
          </a:p>
          <a:p>
            <a:pPr algn="l">
              <a:lnSpc>
                <a:spcPct val="110000"/>
              </a:lnSpc>
              <a:spcBef>
                <a:spcPts val="0"/>
              </a:spcBef>
            </a:pPr>
            <a:r>
              <a:rPr lang="en-US" alt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Defined: </a:t>
            </a:r>
            <a:r>
              <a:rPr lang="en-US" sz="160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Article 3 of the UCC determines whether an instrument is</a:t>
            </a:r>
          </a:p>
          <a:p>
            <a:pPr algn="l">
              <a:lnSpc>
                <a:spcPct val="110000"/>
              </a:lnSpc>
              <a:spcBef>
                <a:spcPts val="0"/>
              </a:spcBef>
            </a:pPr>
            <a:r>
              <a:rPr lang="en-US" sz="1600" dirty="0">
                <a:solidFill>
                  <a:srgbClr val="211808"/>
                </a:solidFill>
                <a:latin typeface="Tahoma" panose="020B0604030504040204" pitchFamily="34" charset="0"/>
                <a:ea typeface="Tahoma" panose="020B0604030504040204" pitchFamily="34" charset="0"/>
                <a:cs typeface="Tahoma" panose="020B0604030504040204" pitchFamily="34" charset="0"/>
              </a:rPr>
              <a:t>N</a:t>
            </a:r>
            <a:r>
              <a:rPr lang="en-US" sz="160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egotiable.</a:t>
            </a:r>
            <a:r>
              <a:rPr lang="en-US" sz="1600" i="1"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a:t>
            </a: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If an instrument is negotiable, it is governed by Article 3 of the </a:t>
            </a:r>
          </a:p>
          <a:p>
            <a:pPr algn="l">
              <a:lnSpc>
                <a:spcPct val="110000"/>
              </a:lnSpc>
              <a:spcBef>
                <a:spcPts val="0"/>
              </a:spcBef>
            </a:pP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UCC, and it may be transferred by negotiation. </a:t>
            </a:r>
          </a:p>
          <a:p>
            <a:pPr algn="l">
              <a:lnSpc>
                <a:spcPct val="11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nSpc>
                <a:spcPct val="110000"/>
              </a:lnSpc>
              <a:spcBef>
                <a:spcPts val="0"/>
              </a:spcBef>
            </a:pPr>
            <a:r>
              <a:rPr 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UCC Section 3-103:  </a:t>
            </a: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This section of law defines </a:t>
            </a:r>
            <a:r>
              <a:rPr lang="en-US" sz="1600" b="1" i="1" dirty="0">
                <a:latin typeface="Tahoma" panose="020B0604030504040204" pitchFamily="34" charset="0"/>
                <a:ea typeface="Tahoma" panose="020B0604030504040204" pitchFamily="34" charset="0"/>
                <a:cs typeface="Tahoma" panose="020B0604030504040204" pitchFamily="34" charset="0"/>
              </a:rPr>
              <a:t>"Negotiation"  </a:t>
            </a:r>
            <a:r>
              <a:rPr lang="en-US" sz="1600" dirty="0">
                <a:latin typeface="Tahoma" panose="020B0604030504040204" pitchFamily="34" charset="0"/>
                <a:ea typeface="Tahoma" panose="020B0604030504040204" pitchFamily="34" charset="0"/>
                <a:cs typeface="Tahoma" panose="020B0604030504040204" pitchFamily="34" charset="0"/>
              </a:rPr>
              <a:t>to mean:</a:t>
            </a:r>
            <a:r>
              <a:rPr lang="en-US" sz="1600" b="1" dirty="0">
                <a:latin typeface="Tahoma" panose="020B0604030504040204" pitchFamily="34" charset="0"/>
                <a:ea typeface="Tahoma" panose="020B0604030504040204" pitchFamily="34" charset="0"/>
                <a:cs typeface="Tahoma" panose="020B0604030504040204" pitchFamily="34" charset="0"/>
              </a:rPr>
              <a:t> </a:t>
            </a:r>
          </a:p>
          <a:p>
            <a:pPr algn="ctr">
              <a:lnSpc>
                <a:spcPct val="110000"/>
              </a:lnSpc>
              <a:spcBef>
                <a:spcPts val="0"/>
              </a:spcBef>
            </a:pPr>
            <a:r>
              <a:rPr lang="en-US" sz="2000" b="1" i="1" dirty="0">
                <a:solidFill>
                  <a:schemeClr val="tx1">
                    <a:lumMod val="95000"/>
                    <a:lumOff val="5000"/>
                  </a:schemeClr>
                </a:solidFill>
              </a:rPr>
              <a:t>“a  transfer of possession, </a:t>
            </a:r>
          </a:p>
          <a:p>
            <a:pPr algn="ctr">
              <a:lnSpc>
                <a:spcPct val="110000"/>
              </a:lnSpc>
              <a:spcBef>
                <a:spcPts val="0"/>
              </a:spcBef>
            </a:pPr>
            <a:r>
              <a:rPr lang="en-US" sz="2000" b="1" i="1" dirty="0">
                <a:solidFill>
                  <a:schemeClr val="tx1">
                    <a:lumMod val="95000"/>
                    <a:lumOff val="5000"/>
                  </a:schemeClr>
                </a:solidFill>
              </a:rPr>
              <a:t>whether voluntary or involuntary, </a:t>
            </a:r>
          </a:p>
          <a:p>
            <a:pPr algn="ctr">
              <a:lnSpc>
                <a:spcPct val="110000"/>
              </a:lnSpc>
              <a:spcBef>
                <a:spcPts val="0"/>
              </a:spcBef>
            </a:pPr>
            <a:r>
              <a:rPr lang="en-US" sz="2000" b="1" i="1" dirty="0">
                <a:solidFill>
                  <a:schemeClr val="tx1">
                    <a:lumMod val="95000"/>
                    <a:lumOff val="5000"/>
                  </a:schemeClr>
                </a:solidFill>
              </a:rPr>
              <a:t>of an instrument, </a:t>
            </a:r>
          </a:p>
          <a:p>
            <a:pPr algn="ctr">
              <a:lnSpc>
                <a:spcPct val="110000"/>
              </a:lnSpc>
              <a:spcBef>
                <a:spcPts val="0"/>
              </a:spcBef>
            </a:pPr>
            <a:r>
              <a:rPr lang="en-US" sz="2000" b="1" i="1" dirty="0">
                <a:solidFill>
                  <a:schemeClr val="tx1">
                    <a:lumMod val="95000"/>
                    <a:lumOff val="5000"/>
                  </a:schemeClr>
                </a:solidFill>
              </a:rPr>
              <a:t>by a person, </a:t>
            </a:r>
          </a:p>
          <a:p>
            <a:pPr algn="ctr">
              <a:lnSpc>
                <a:spcPct val="110000"/>
              </a:lnSpc>
              <a:spcBef>
                <a:spcPts val="0"/>
              </a:spcBef>
            </a:pPr>
            <a:r>
              <a:rPr lang="en-US" sz="2000" b="1" i="1" dirty="0">
                <a:solidFill>
                  <a:schemeClr val="tx1">
                    <a:lumMod val="95000"/>
                    <a:lumOff val="5000"/>
                  </a:schemeClr>
                </a:solidFill>
              </a:rPr>
              <a:t>other than the issuer, </a:t>
            </a:r>
          </a:p>
          <a:p>
            <a:pPr algn="ctr">
              <a:lnSpc>
                <a:spcPct val="110000"/>
              </a:lnSpc>
              <a:spcBef>
                <a:spcPts val="0"/>
              </a:spcBef>
            </a:pPr>
            <a:r>
              <a:rPr lang="en-US" sz="2000" b="1" i="1" dirty="0">
                <a:solidFill>
                  <a:schemeClr val="tx1">
                    <a:lumMod val="95000"/>
                    <a:lumOff val="5000"/>
                  </a:schemeClr>
                </a:solidFill>
              </a:rPr>
              <a:t>to a person </a:t>
            </a:r>
          </a:p>
          <a:p>
            <a:pPr algn="ctr">
              <a:lnSpc>
                <a:spcPct val="110000"/>
              </a:lnSpc>
              <a:spcBef>
                <a:spcPts val="0"/>
              </a:spcBef>
            </a:pPr>
            <a:r>
              <a:rPr lang="en-US" sz="2000" b="1" i="1" dirty="0">
                <a:solidFill>
                  <a:schemeClr val="tx1">
                    <a:lumMod val="95000"/>
                    <a:lumOff val="5000"/>
                  </a:schemeClr>
                </a:solidFill>
              </a:rPr>
              <a:t>who thereby becomes its holder.”</a:t>
            </a:r>
          </a:p>
          <a:p>
            <a:pPr algn="l">
              <a:lnSpc>
                <a:spcPct val="11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marL="609600" indent="-609600" algn="just">
              <a:lnSpc>
                <a:spcPct val="110000"/>
              </a:lnSpc>
              <a:spcBef>
                <a:spcPts val="0"/>
              </a:spcBef>
            </a:pPr>
            <a:r>
              <a:rPr lang="en-US" sz="100" b="1" dirty="0">
                <a:solidFill>
                  <a:srgbClr val="0033CC"/>
                </a:solidFill>
                <a:latin typeface="Tahoma" panose="020B0604030504040204" pitchFamily="34" charset="0"/>
                <a:ea typeface="Tahoma" panose="020B0604030504040204" pitchFamily="34" charset="0"/>
                <a:cs typeface="Tahoma" panose="020B0604030504040204" pitchFamily="34" charset="0"/>
              </a:rPr>
              <a:t>	</a:t>
            </a:r>
          </a:p>
        </p:txBody>
      </p:sp>
    </p:spTree>
    <p:extLst>
      <p:ext uri="{BB962C8B-B14F-4D97-AF65-F5344CB8AC3E}">
        <p14:creationId xmlns:p14="http://schemas.microsoft.com/office/powerpoint/2010/main" val="30228878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509000" cy="5638800"/>
          </a:xfrm>
          <a:prstGeom prst="rect">
            <a:avLst/>
          </a:prstGeom>
          <a:noFill/>
          <a:ln w="9525">
            <a:noFill/>
            <a:miter lim="800000"/>
            <a:headEnd/>
            <a:tailEnd/>
          </a:ln>
        </p:spPr>
        <p:txBody>
          <a:bodyPr/>
          <a:lstStyle/>
          <a:p>
            <a:pPr marL="342900" indent="-342900" algn="ctr">
              <a:lnSpc>
                <a:spcPct val="110000"/>
              </a:lnSpc>
              <a:spcBef>
                <a:spcPts val="0"/>
              </a:spcBef>
              <a:defRPr/>
            </a:pPr>
            <a:r>
              <a:rPr lang="en-US" sz="3600" b="1" dirty="0">
                <a:solidFill>
                  <a:srgbClr val="0033CC"/>
                </a:solidFill>
              </a:rPr>
              <a:t>Negotiable Instruments</a:t>
            </a:r>
          </a:p>
          <a:p>
            <a:pPr marL="342900" indent="-342900" algn="ctr">
              <a:lnSpc>
                <a:spcPct val="110000"/>
              </a:lnSpc>
              <a:spcBef>
                <a:spcPts val="0"/>
              </a:spcBef>
              <a:defRPr/>
            </a:pPr>
            <a:r>
              <a:rPr lang="en-US" sz="2800" b="1" i="1" dirty="0">
                <a:solidFill>
                  <a:srgbClr val="006600"/>
                </a:solidFill>
              </a:rPr>
              <a:t>Negotiability</a:t>
            </a:r>
          </a:p>
          <a:p>
            <a:pPr marL="609600" indent="-609600">
              <a:lnSpc>
                <a:spcPct val="110000"/>
              </a:lnSpc>
              <a:spcBef>
                <a:spcPts val="0"/>
              </a:spcBef>
            </a:pPr>
            <a:endParaRPr lang="en-US" sz="1000" b="1" dirty="0">
              <a:solidFill>
                <a:srgbClr val="CC0000"/>
              </a:solidFill>
            </a:endParaRPr>
          </a:p>
          <a:p>
            <a:pPr marL="609600" indent="-609600">
              <a:lnSpc>
                <a:spcPct val="110000"/>
              </a:lnSpc>
              <a:spcBef>
                <a:spcPts val="0"/>
              </a:spcBef>
            </a:pPr>
            <a:r>
              <a:rPr lang="en-US" sz="2000" b="1" i="1" dirty="0">
                <a:solidFill>
                  <a:srgbClr val="CC0000"/>
                </a:solidFill>
                <a:latin typeface="Tahoma" panose="020B0604030504040204" pitchFamily="34" charset="0"/>
                <a:ea typeface="Tahoma" panose="020B0604030504040204" pitchFamily="34" charset="0"/>
                <a:cs typeface="Tahoma" panose="020B0604030504040204" pitchFamily="34" charset="0"/>
              </a:rPr>
              <a:t>Negotiability:</a:t>
            </a:r>
          </a:p>
          <a:p>
            <a:pPr marL="609600" indent="-609600" algn="just">
              <a:lnSpc>
                <a:spcPct val="110000"/>
              </a:lnSpc>
              <a:spcBef>
                <a:spcPts val="0"/>
              </a:spcBef>
            </a:pPr>
            <a:endParaRPr lang="en-US" sz="300" b="1" dirty="0">
              <a:solidFill>
                <a:srgbClr val="0033CC"/>
              </a:solidFill>
              <a:latin typeface="Tahoma" panose="020B0604030504040204" pitchFamily="34" charset="0"/>
              <a:ea typeface="Tahoma" panose="020B0604030504040204" pitchFamily="34" charset="0"/>
              <a:cs typeface="Tahoma" panose="020B0604030504040204" pitchFamily="34" charset="0"/>
            </a:endParaRPr>
          </a:p>
          <a:p>
            <a:pPr marL="609600" indent="-609600" algn="just">
              <a:lnSpc>
                <a:spcPct val="110000"/>
              </a:lnSpc>
              <a:spcBef>
                <a:spcPts val="0"/>
              </a:spcBef>
            </a:pPr>
            <a:endParaRPr lang="en-US" sz="300" b="1" dirty="0">
              <a:solidFill>
                <a:srgbClr val="0033CC"/>
              </a:solidFill>
              <a:latin typeface="Tahoma" panose="020B0604030504040204" pitchFamily="34" charset="0"/>
              <a:ea typeface="Tahoma" panose="020B0604030504040204" pitchFamily="34" charset="0"/>
              <a:cs typeface="Tahoma" panose="020B0604030504040204" pitchFamily="34" charset="0"/>
            </a:endParaRPr>
          </a:p>
          <a:p>
            <a:pPr marL="609600" indent="-609600" algn="just">
              <a:lnSpc>
                <a:spcPct val="110000"/>
              </a:lnSpc>
              <a:spcBef>
                <a:spcPts val="0"/>
              </a:spcBef>
            </a:pPr>
            <a:r>
              <a:rPr lang="en-US" sz="100" b="1" dirty="0">
                <a:solidFill>
                  <a:srgbClr val="0033CC"/>
                </a:solidFill>
                <a:latin typeface="Tahoma" panose="020B0604030504040204" pitchFamily="34" charset="0"/>
                <a:ea typeface="Tahoma" panose="020B0604030504040204" pitchFamily="34" charset="0"/>
                <a:cs typeface="Tahoma" panose="020B0604030504040204" pitchFamily="34" charset="0"/>
              </a:rPr>
              <a:t>	</a:t>
            </a:r>
          </a:p>
          <a:p>
            <a:pPr algn="just">
              <a:lnSpc>
                <a:spcPct val="110000"/>
              </a:lnSpc>
              <a:spcBef>
                <a:spcPts val="0"/>
              </a:spcBef>
            </a:pPr>
            <a:r>
              <a:rPr lang="en-US" b="1" i="1" dirty="0">
                <a:solidFill>
                  <a:srgbClr val="0033CC"/>
                </a:solidFill>
                <a:latin typeface="Tahoma" panose="020B0604030504040204" pitchFamily="34" charset="0"/>
                <a:ea typeface="Tahoma" panose="020B0604030504040204" pitchFamily="34" charset="0"/>
                <a:cs typeface="Tahoma" panose="020B0604030504040204" pitchFamily="34" charset="0"/>
              </a:rPr>
              <a:t>Purpose of Negotiability:</a:t>
            </a:r>
            <a:r>
              <a:rPr lang="en-US" sz="1600" dirty="0">
                <a:solidFill>
                  <a:srgbClr val="211808"/>
                </a:solidFill>
                <a:latin typeface="Tahoma" panose="020B0604030504040204" pitchFamily="34" charset="0"/>
                <a:ea typeface="Tahoma" panose="020B0604030504040204" pitchFamily="34" charset="0"/>
                <a:cs typeface="Tahoma" panose="020B0604030504040204" pitchFamily="34" charset="0"/>
              </a:rPr>
              <a:t>  </a:t>
            </a:r>
          </a:p>
          <a:p>
            <a:pPr algn="just">
              <a:lnSpc>
                <a:spcPct val="11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110000"/>
              </a:lnSpc>
              <a:spcBef>
                <a:spcPts val="0"/>
              </a:spcBef>
            </a:pPr>
            <a:r>
              <a:rPr lang="en-US" sz="1600" b="1" i="1" dirty="0">
                <a:solidFill>
                  <a:srgbClr val="006600"/>
                </a:solidFill>
                <a:latin typeface="Tahoma" panose="020B0604030504040204" pitchFamily="34" charset="0"/>
                <a:ea typeface="Tahoma" panose="020B0604030504040204" pitchFamily="34" charset="0"/>
                <a:cs typeface="Tahoma" panose="020B0604030504040204" pitchFamily="34" charset="0"/>
              </a:rPr>
              <a:t>Generally: </a:t>
            </a:r>
            <a:r>
              <a:rPr lang="en-US" sz="1500" dirty="0">
                <a:solidFill>
                  <a:srgbClr val="211808"/>
                </a:solidFill>
                <a:latin typeface="Tahoma" panose="020B0604030504040204" pitchFamily="34" charset="0"/>
                <a:ea typeface="Tahoma" panose="020B0604030504040204" pitchFamily="34" charset="0"/>
                <a:cs typeface="Tahoma" panose="020B0604030504040204" pitchFamily="34" charset="0"/>
              </a:rPr>
              <a:t>Negotiability, as a</a:t>
            </a: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form of transfer, permits the transferee to acquire rights greater than those afforded assignees of contracts under contract law. </a:t>
            </a:r>
          </a:p>
          <a:p>
            <a:pPr algn="just">
              <a:lnSpc>
                <a:spcPct val="11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110000"/>
              </a:lnSpc>
              <a:spcBef>
                <a:spcPts val="0"/>
              </a:spcBef>
            </a:pP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quality of negotiability in instruments creates opportunities for transfers and financings that streamline payments in commerce. </a:t>
            </a:r>
          </a:p>
          <a:p>
            <a:pPr algn="l">
              <a:lnSpc>
                <a:spcPct val="11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110000"/>
              </a:lnSpc>
              <a:spcBef>
                <a:spcPts val="0"/>
              </a:spcBef>
            </a:pPr>
            <a:r>
              <a:rPr lang="en-US" sz="15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Transfers can be made with assurance of payment without the need for investigation of the underlying contract.</a:t>
            </a:r>
          </a:p>
          <a:p>
            <a:pPr algn="l">
              <a:lnSpc>
                <a:spcPct val="8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l">
              <a:lnSpc>
                <a:spcPct val="8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7808282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838200"/>
            <a:ext cx="8509000" cy="5638800"/>
          </a:xfrm>
          <a:prstGeom prst="rect">
            <a:avLst/>
          </a:prstGeom>
          <a:noFill/>
          <a:ln w="9525">
            <a:noFill/>
            <a:miter lim="800000"/>
            <a:headEnd/>
            <a:tailEnd/>
          </a:ln>
        </p:spPr>
        <p:txBody>
          <a:bodyPr/>
          <a:lstStyle/>
          <a:p>
            <a:pPr marL="342900" indent="-342900" algn="ctr">
              <a:lnSpc>
                <a:spcPct val="110000"/>
              </a:lnSpc>
              <a:spcBef>
                <a:spcPts val="0"/>
              </a:spcBef>
              <a:defRPr/>
            </a:pPr>
            <a:r>
              <a:rPr lang="en-US" sz="3600" b="1" dirty="0">
                <a:solidFill>
                  <a:srgbClr val="0033CC"/>
                </a:solidFill>
              </a:rPr>
              <a:t>Negotiable Instruments</a:t>
            </a:r>
          </a:p>
          <a:p>
            <a:pPr marL="342900" indent="-342900" algn="ctr">
              <a:lnSpc>
                <a:spcPct val="110000"/>
              </a:lnSpc>
              <a:spcBef>
                <a:spcPts val="0"/>
              </a:spcBef>
              <a:defRPr/>
            </a:pPr>
            <a:r>
              <a:rPr lang="en-US" sz="2800" b="1" i="1" dirty="0">
                <a:solidFill>
                  <a:srgbClr val="006600"/>
                </a:solidFill>
              </a:rPr>
              <a:t>Negotiability</a:t>
            </a:r>
          </a:p>
          <a:p>
            <a:pPr marL="609600" indent="-609600">
              <a:lnSpc>
                <a:spcPct val="110000"/>
              </a:lnSpc>
              <a:spcBef>
                <a:spcPts val="0"/>
              </a:spcBef>
            </a:pPr>
            <a:endParaRPr lang="en-US" sz="1000" b="1" dirty="0">
              <a:solidFill>
                <a:srgbClr val="CC0000"/>
              </a:solidFill>
            </a:endParaRPr>
          </a:p>
          <a:p>
            <a:pPr marL="609600" indent="-609600">
              <a:lnSpc>
                <a:spcPct val="110000"/>
              </a:lnSpc>
              <a:spcBef>
                <a:spcPts val="0"/>
              </a:spcBef>
            </a:pPr>
            <a:r>
              <a:rPr lang="en-US" sz="2000" b="1" i="1" dirty="0">
                <a:solidFill>
                  <a:srgbClr val="CC0000"/>
                </a:solidFill>
                <a:latin typeface="Tahoma" panose="020B0604030504040204" pitchFamily="34" charset="0"/>
                <a:ea typeface="Tahoma" panose="020B0604030504040204" pitchFamily="34" charset="0"/>
                <a:cs typeface="Tahoma" panose="020B0604030504040204" pitchFamily="34" charset="0"/>
              </a:rPr>
              <a:t>Negotiability:</a:t>
            </a:r>
          </a:p>
          <a:p>
            <a:pPr marL="609600" indent="-609600" algn="just">
              <a:lnSpc>
                <a:spcPct val="110000"/>
              </a:lnSpc>
              <a:spcBef>
                <a:spcPts val="0"/>
              </a:spcBef>
            </a:pPr>
            <a:endParaRPr lang="en-US" sz="500" b="1" dirty="0">
              <a:solidFill>
                <a:srgbClr val="0033CC"/>
              </a:solidFill>
              <a:latin typeface="Tahoma" panose="020B0604030504040204" pitchFamily="34" charset="0"/>
              <a:ea typeface="Tahoma" panose="020B0604030504040204" pitchFamily="34" charset="0"/>
              <a:cs typeface="Tahoma" panose="020B0604030504040204" pitchFamily="34" charset="0"/>
            </a:endParaRPr>
          </a:p>
          <a:p>
            <a:pPr algn="l">
              <a:lnSpc>
                <a:spcPct val="110000"/>
              </a:lnSpc>
              <a:spcBef>
                <a:spcPts val="0"/>
              </a:spcBef>
            </a:pPr>
            <a:r>
              <a:rPr lang="en-US" sz="1800" b="1" i="1" u="none" strike="noStrike" baseline="0" dirty="0">
                <a:solidFill>
                  <a:srgbClr val="0033CC"/>
                </a:solidFill>
                <a:latin typeface="Tahoma" panose="020B0604030504040204" pitchFamily="34" charset="0"/>
                <a:ea typeface="Tahoma" panose="020B0604030504040204" pitchFamily="34" charset="0"/>
                <a:cs typeface="Tahoma" panose="020B0604030504040204" pitchFamily="34" charset="0"/>
              </a:rPr>
              <a:t>Requirements of Negotiability:</a:t>
            </a:r>
          </a:p>
          <a:p>
            <a:pPr algn="just">
              <a:lnSpc>
                <a:spcPct val="110000"/>
              </a:lnSpc>
              <a:spcBef>
                <a:spcPts val="0"/>
              </a:spcBef>
            </a:pPr>
            <a:endParaRPr lang="en-US" sz="500" b="1" i="1" dirty="0">
              <a:solidFill>
                <a:srgbClr val="006600"/>
              </a:solidFill>
              <a:effectLst/>
              <a:latin typeface="Tahoma" panose="020B0604030504040204" pitchFamily="34" charset="0"/>
              <a:ea typeface="Tahoma" panose="020B0604030504040204" pitchFamily="34" charset="0"/>
              <a:cs typeface="Tahoma" panose="020B0604030504040204" pitchFamily="34" charset="0"/>
            </a:endParaRPr>
          </a:p>
          <a:p>
            <a:pPr algn="just">
              <a:lnSpc>
                <a:spcPct val="110000"/>
              </a:lnSpc>
              <a:spcBef>
                <a:spcPts val="0"/>
              </a:spcBef>
            </a:pPr>
            <a:r>
              <a:rPr lang="en-US" sz="1600" b="1" i="1" dirty="0">
                <a:solidFill>
                  <a:srgbClr val="006600"/>
                </a:solidFill>
                <a:effectLst/>
                <a:latin typeface="Tahoma" panose="020B0604030504040204" pitchFamily="34" charset="0"/>
                <a:ea typeface="Tahoma" panose="020B0604030504040204" pitchFamily="34" charset="0"/>
                <a:cs typeface="Tahoma" panose="020B0604030504040204" pitchFamily="34" charset="0"/>
              </a:rPr>
              <a:t>Generally:</a:t>
            </a:r>
            <a:r>
              <a:rPr lang="en-US" sz="1600" dirty="0">
                <a:solidFill>
                  <a:srgbClr val="006600"/>
                </a:solidFill>
                <a:latin typeface="Tahoma" panose="020B0604030504040204" pitchFamily="34" charset="0"/>
                <a:ea typeface="Tahoma" panose="020B0604030504040204" pitchFamily="34" charset="0"/>
                <a:cs typeface="Tahoma" panose="020B0604030504040204" pitchFamily="34" charset="0"/>
              </a:rPr>
              <a:t> </a:t>
            </a:r>
            <a:r>
              <a:rPr lang="en-US" sz="15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Negotiability has certain fundamental requirements. </a:t>
            </a:r>
          </a:p>
          <a:p>
            <a:pPr algn="just">
              <a:lnSpc>
                <a:spcPct val="110000"/>
              </a:lnSpc>
              <a:spcBef>
                <a:spcPts val="0"/>
              </a:spcBef>
            </a:pPr>
            <a:endParaRPr lang="en-US" sz="500" b="0"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algn="just">
              <a:lnSpc>
                <a:spcPct val="110000"/>
              </a:lnSpc>
              <a:spcBef>
                <a:spcPts val="0"/>
              </a:spcBef>
            </a:pPr>
            <a:r>
              <a:rPr lang="en-US" sz="1500" b="0"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To be negotiable, an instrument must</a:t>
            </a:r>
            <a:r>
              <a:rPr lang="en-US" sz="1400" b="0"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a:t>
            </a:r>
          </a:p>
          <a:p>
            <a:pPr algn="l">
              <a:lnSpc>
                <a:spcPct val="110000"/>
              </a:lnSpc>
              <a:spcBef>
                <a:spcPts val="0"/>
              </a:spcBef>
            </a:pPr>
            <a:endParaRPr lang="en-US" sz="500" b="0"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algn="just">
              <a:lnSpc>
                <a:spcPct val="110000"/>
              </a:lnSpc>
              <a:spcBef>
                <a:spcPts val="0"/>
              </a:spcBef>
            </a:pPr>
            <a:r>
              <a:rPr lang="en-US" sz="1500" b="1" i="1" u="none" strike="noStrike" baseline="0" dirty="0">
                <a:solidFill>
                  <a:srgbClr val="663300"/>
                </a:solidFill>
                <a:latin typeface="Tahoma" panose="020B0604030504040204" pitchFamily="34" charset="0"/>
                <a:ea typeface="Tahoma" panose="020B0604030504040204" pitchFamily="34" charset="0"/>
                <a:cs typeface="Tahoma" panose="020B0604030504040204" pitchFamily="34" charset="0"/>
              </a:rPr>
              <a:t>Be In Writing: </a:t>
            </a:r>
            <a:r>
              <a:rPr lang="en-US" sz="1400" b="0"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The instrument must be evidenced by a record;</a:t>
            </a:r>
          </a:p>
          <a:p>
            <a:pPr algn="just">
              <a:lnSpc>
                <a:spcPct val="110000"/>
              </a:lnSpc>
              <a:spcBef>
                <a:spcPts val="0"/>
              </a:spcBef>
            </a:pPr>
            <a:r>
              <a:rPr lang="en-US" sz="500" b="0"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 </a:t>
            </a:r>
          </a:p>
          <a:p>
            <a:pPr algn="just">
              <a:lnSpc>
                <a:spcPct val="110000"/>
              </a:lnSpc>
              <a:spcBef>
                <a:spcPts val="0"/>
              </a:spcBef>
            </a:pPr>
            <a:r>
              <a:rPr lang="en-US" sz="1500" b="1" i="1" dirty="0">
                <a:solidFill>
                  <a:srgbClr val="663300"/>
                </a:solidFill>
                <a:latin typeface="Tahoma" panose="020B0604030504040204" pitchFamily="34" charset="0"/>
                <a:ea typeface="Tahoma" panose="020B0604030504040204" pitchFamily="34" charset="0"/>
                <a:cs typeface="Tahoma" panose="020B0604030504040204" pitchFamily="34" charset="0"/>
              </a:rPr>
              <a:t>Signed: </a:t>
            </a:r>
            <a:r>
              <a:rPr lang="en-US" sz="14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The instrument </a:t>
            </a:r>
            <a:r>
              <a:rPr lang="en-US" sz="1400" b="0"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must be signed (authenticated) by the maker or the drawer;</a:t>
            </a:r>
          </a:p>
          <a:p>
            <a:pPr algn="just">
              <a:lnSpc>
                <a:spcPct val="110000"/>
              </a:lnSpc>
              <a:spcBef>
                <a:spcPts val="0"/>
              </a:spcBef>
            </a:pPr>
            <a:r>
              <a:rPr lang="en-US" sz="500" b="0"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 </a:t>
            </a:r>
          </a:p>
          <a:p>
            <a:pPr algn="just">
              <a:lnSpc>
                <a:spcPct val="110000"/>
              </a:lnSpc>
              <a:spcBef>
                <a:spcPts val="0"/>
              </a:spcBef>
            </a:pPr>
            <a:r>
              <a:rPr lang="en-US" sz="1500" b="1" i="1" dirty="0">
                <a:solidFill>
                  <a:srgbClr val="663300"/>
                </a:solidFill>
                <a:latin typeface="Tahoma" panose="020B0604030504040204" pitchFamily="34" charset="0"/>
                <a:ea typeface="Tahoma" panose="020B0604030504040204" pitchFamily="34" charset="0"/>
                <a:cs typeface="Tahoma" panose="020B0604030504040204" pitchFamily="34" charset="0"/>
              </a:rPr>
              <a:t>Promise or Order to Pay: </a:t>
            </a:r>
            <a:r>
              <a:rPr lang="en-US" sz="14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The instrument</a:t>
            </a:r>
            <a:r>
              <a:rPr lang="en-US" sz="1400" b="0"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 must contain an unconditional promise or order to pay;</a:t>
            </a:r>
          </a:p>
          <a:p>
            <a:pPr algn="just">
              <a:lnSpc>
                <a:spcPct val="110000"/>
              </a:lnSpc>
              <a:spcBef>
                <a:spcPts val="0"/>
              </a:spcBef>
            </a:pPr>
            <a:endParaRPr lang="en-US" sz="500" b="0"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algn="just">
              <a:lnSpc>
                <a:spcPct val="110000"/>
              </a:lnSpc>
              <a:spcBef>
                <a:spcPts val="0"/>
              </a:spcBef>
            </a:pPr>
            <a:r>
              <a:rPr lang="en-US" sz="1500" b="1" i="1" dirty="0">
                <a:solidFill>
                  <a:srgbClr val="663300"/>
                </a:solidFill>
                <a:latin typeface="Tahoma" panose="020B0604030504040204" pitchFamily="34" charset="0"/>
                <a:ea typeface="Tahoma" panose="020B0604030504040204" pitchFamily="34" charset="0"/>
                <a:cs typeface="Tahoma" panose="020B0604030504040204" pitchFamily="34" charset="0"/>
              </a:rPr>
              <a:t>Amount Certain: </a:t>
            </a:r>
            <a:r>
              <a:rPr lang="en-US" sz="14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The instrument must </a:t>
            </a:r>
            <a:r>
              <a:rPr lang="en-US" sz="1400" b="0"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pay a sum certain;</a:t>
            </a:r>
          </a:p>
          <a:p>
            <a:pPr algn="just">
              <a:lnSpc>
                <a:spcPct val="110000"/>
              </a:lnSpc>
              <a:spcBef>
                <a:spcPts val="0"/>
              </a:spcBef>
            </a:pPr>
            <a:r>
              <a:rPr lang="en-US" sz="500" b="0"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 </a:t>
            </a:r>
          </a:p>
          <a:p>
            <a:pPr algn="just">
              <a:lnSpc>
                <a:spcPct val="110000"/>
              </a:lnSpc>
              <a:spcBef>
                <a:spcPts val="0"/>
              </a:spcBef>
            </a:pPr>
            <a:r>
              <a:rPr lang="en-US" sz="1500" b="1" i="1" dirty="0">
                <a:solidFill>
                  <a:srgbClr val="663300"/>
                </a:solidFill>
                <a:latin typeface="Tahoma" panose="020B0604030504040204" pitchFamily="34" charset="0"/>
                <a:ea typeface="Tahoma" panose="020B0604030504040204" pitchFamily="34" charset="0"/>
                <a:cs typeface="Tahoma" panose="020B0604030504040204" pitchFamily="34" charset="0"/>
              </a:rPr>
              <a:t>Payable in Money: </a:t>
            </a:r>
            <a:r>
              <a:rPr lang="en-US" sz="14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The instrument </a:t>
            </a:r>
            <a:r>
              <a:rPr lang="en-US" sz="1400" b="0"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must be payable in money;</a:t>
            </a:r>
          </a:p>
          <a:p>
            <a:pPr algn="just">
              <a:lnSpc>
                <a:spcPct val="110000"/>
              </a:lnSpc>
              <a:spcBef>
                <a:spcPts val="0"/>
              </a:spcBef>
            </a:pPr>
            <a:r>
              <a:rPr lang="en-US" sz="500" b="0"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 </a:t>
            </a:r>
          </a:p>
          <a:p>
            <a:pPr algn="just">
              <a:lnSpc>
                <a:spcPct val="110000"/>
              </a:lnSpc>
              <a:spcBef>
                <a:spcPts val="0"/>
              </a:spcBef>
            </a:pPr>
            <a:r>
              <a:rPr lang="en-US" sz="1500" b="1" i="1" dirty="0">
                <a:solidFill>
                  <a:srgbClr val="663300"/>
                </a:solidFill>
                <a:latin typeface="Tahoma" panose="020B0604030504040204" pitchFamily="34" charset="0"/>
                <a:ea typeface="Tahoma" panose="020B0604030504040204" pitchFamily="34" charset="0"/>
                <a:cs typeface="Tahoma" panose="020B0604030504040204" pitchFamily="34" charset="0"/>
              </a:rPr>
              <a:t>Payable on Demand or at a Defined Time: </a:t>
            </a:r>
            <a:r>
              <a:rPr lang="en-US" sz="14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The instrument</a:t>
            </a:r>
            <a:r>
              <a:rPr lang="en-US" sz="1400" b="0"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 must be payable on demand, or at a definite time; and</a:t>
            </a:r>
          </a:p>
          <a:p>
            <a:pPr algn="just">
              <a:lnSpc>
                <a:spcPct val="110000"/>
              </a:lnSpc>
              <a:spcBef>
                <a:spcPts val="0"/>
              </a:spcBef>
            </a:pPr>
            <a:endParaRPr lang="en-US" sz="500" b="0"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algn="just">
              <a:lnSpc>
                <a:spcPct val="110000"/>
              </a:lnSpc>
              <a:spcBef>
                <a:spcPts val="0"/>
              </a:spcBef>
            </a:pPr>
            <a:r>
              <a:rPr lang="en-US" sz="1500" b="1" i="1" dirty="0">
                <a:solidFill>
                  <a:srgbClr val="663300"/>
                </a:solidFill>
                <a:latin typeface="Tahoma" panose="020B0604030504040204" pitchFamily="34" charset="0"/>
                <a:ea typeface="Tahoma" panose="020B0604030504040204" pitchFamily="34" charset="0"/>
                <a:cs typeface="Tahoma" panose="020B0604030504040204" pitchFamily="34" charset="0"/>
              </a:rPr>
              <a:t>Payable to Order or Bearer: </a:t>
            </a:r>
            <a:r>
              <a:rPr lang="en-US" sz="14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The instrument must be </a:t>
            </a:r>
            <a:r>
              <a:rPr lang="en-US" sz="1400" b="0"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payable to order or bearer, using what are known as words of negotiability.</a:t>
            </a:r>
            <a:endParaRPr lang="en-US" sz="1400" b="1"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78669046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8"/>
          <p:cNvSpPr>
            <a:spLocks noChangeArrowheads="1"/>
          </p:cNvSpPr>
          <p:nvPr/>
        </p:nvSpPr>
        <p:spPr bwMode="auto">
          <a:xfrm>
            <a:off x="228600" y="990600"/>
            <a:ext cx="8686800" cy="5715000"/>
          </a:xfrm>
          <a:prstGeom prst="rect">
            <a:avLst/>
          </a:prstGeom>
          <a:noFill/>
          <a:ln w="9525">
            <a:noFill/>
            <a:miter lim="800000"/>
            <a:headEnd/>
            <a:tailEnd/>
          </a:ln>
        </p:spPr>
        <p:txBody>
          <a:bodyPr/>
          <a:lstStyle/>
          <a:p>
            <a:pPr marL="342900" indent="-342900" algn="ctr">
              <a:spcBef>
                <a:spcPts val="0"/>
              </a:spcBef>
            </a:pPr>
            <a:endParaRPr lang="en-US" sz="4400" b="1" i="1" dirty="0">
              <a:solidFill>
                <a:srgbClr val="002060"/>
              </a:solidFill>
            </a:endParaRPr>
          </a:p>
          <a:p>
            <a:pPr marL="342900" indent="-342900" algn="ctr">
              <a:lnSpc>
                <a:spcPct val="90000"/>
              </a:lnSpc>
              <a:spcBef>
                <a:spcPts val="0"/>
              </a:spcBef>
              <a:defRPr/>
            </a:pPr>
            <a:r>
              <a:rPr lang="en-US" sz="5400" b="1" dirty="0">
                <a:solidFill>
                  <a:srgbClr val="0033CC"/>
                </a:solidFill>
              </a:rPr>
              <a:t>Negotiable Instruments</a:t>
            </a:r>
          </a:p>
          <a:p>
            <a:pPr marL="342900" indent="-342900" algn="ctr">
              <a:lnSpc>
                <a:spcPct val="90000"/>
              </a:lnSpc>
              <a:spcBef>
                <a:spcPts val="0"/>
              </a:spcBef>
              <a:defRPr/>
            </a:pPr>
            <a:r>
              <a:rPr lang="en-US" sz="4000" b="1" i="1" dirty="0">
                <a:solidFill>
                  <a:srgbClr val="006600"/>
                </a:solidFill>
              </a:rPr>
              <a:t>Negotiability</a:t>
            </a:r>
          </a:p>
          <a:p>
            <a:pPr marL="342900" indent="-342900" algn="ctr">
              <a:lnSpc>
                <a:spcPct val="90000"/>
              </a:lnSpc>
              <a:spcBef>
                <a:spcPts val="0"/>
              </a:spcBef>
              <a:defRPr/>
            </a:pPr>
            <a:r>
              <a:rPr lang="en-US" sz="3200" b="1" i="1" dirty="0">
                <a:solidFill>
                  <a:srgbClr val="C00000"/>
                </a:solidFill>
              </a:rPr>
              <a:t>Requirements of Negotiability</a:t>
            </a:r>
          </a:p>
          <a:p>
            <a:pPr marL="342900" indent="-342900" algn="ctr">
              <a:lnSpc>
                <a:spcPct val="90000"/>
              </a:lnSpc>
              <a:spcBef>
                <a:spcPts val="0"/>
              </a:spcBef>
              <a:defRPr/>
            </a:pPr>
            <a:endParaRPr lang="en-US" sz="2800" b="1" i="1" dirty="0">
              <a:solidFill>
                <a:srgbClr val="006600"/>
              </a:solidFill>
            </a:endParaRPr>
          </a:p>
          <a:p>
            <a:pPr marL="342900" indent="-342900" algn="ctr">
              <a:spcBef>
                <a:spcPts val="0"/>
              </a:spcBef>
            </a:pPr>
            <a:r>
              <a:rPr lang="en-US" sz="4400" b="1" i="1" dirty="0">
                <a:solidFill>
                  <a:srgbClr val="C00000"/>
                </a:solidFill>
              </a:rPr>
              <a:t>  </a:t>
            </a:r>
          </a:p>
          <a:p>
            <a:pPr marL="342900" indent="-342900">
              <a:spcBef>
                <a:spcPts val="0"/>
              </a:spcBef>
            </a:pPr>
            <a:endParaRPr lang="en-US" sz="1000" b="1" i="1" dirty="0">
              <a:solidFill>
                <a:srgbClr val="002060"/>
              </a:solidFill>
            </a:endParaRPr>
          </a:p>
        </p:txBody>
      </p:sp>
    </p:spTree>
    <p:extLst>
      <p:ext uri="{BB962C8B-B14F-4D97-AF65-F5344CB8AC3E}">
        <p14:creationId xmlns:p14="http://schemas.microsoft.com/office/powerpoint/2010/main" val="19834771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ChangeArrowheads="1"/>
          </p:cNvSpPr>
          <p:nvPr/>
        </p:nvSpPr>
        <p:spPr bwMode="auto">
          <a:xfrm>
            <a:off x="304800" y="914400"/>
            <a:ext cx="8382000" cy="5638800"/>
          </a:xfrm>
          <a:prstGeom prst="rect">
            <a:avLst/>
          </a:prstGeom>
          <a:noFill/>
          <a:ln w="9525">
            <a:noFill/>
            <a:miter lim="800000"/>
            <a:headEnd/>
            <a:tailEnd/>
          </a:ln>
        </p:spPr>
        <p:txBody>
          <a:bodyPr/>
          <a:lstStyle/>
          <a:p>
            <a:pPr marL="342900" indent="-342900" algn="ctr">
              <a:lnSpc>
                <a:spcPct val="90000"/>
              </a:lnSpc>
              <a:spcBef>
                <a:spcPts val="0"/>
              </a:spcBef>
              <a:defRPr/>
            </a:pPr>
            <a:r>
              <a:rPr lang="en-US" sz="3600" b="1" dirty="0">
                <a:solidFill>
                  <a:srgbClr val="0033CC"/>
                </a:solidFill>
              </a:rPr>
              <a:t>Negotiable Instruments</a:t>
            </a:r>
          </a:p>
          <a:p>
            <a:pPr marL="342900" indent="-342900" algn="ctr">
              <a:lnSpc>
                <a:spcPct val="90000"/>
              </a:lnSpc>
              <a:spcBef>
                <a:spcPts val="0"/>
              </a:spcBef>
              <a:defRPr/>
            </a:pPr>
            <a:r>
              <a:rPr lang="en-US" sz="2500" b="1" i="1" dirty="0">
                <a:solidFill>
                  <a:srgbClr val="006600"/>
                </a:solidFill>
              </a:rPr>
              <a:t>Negotiability – Types of Negotiable Instruments</a:t>
            </a:r>
          </a:p>
          <a:p>
            <a:pPr algn="l">
              <a:lnSpc>
                <a:spcPct val="9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l">
              <a:lnSpc>
                <a:spcPct val="90000"/>
              </a:lnSpc>
              <a:spcBef>
                <a:spcPts val="0"/>
              </a:spcBef>
            </a:pPr>
            <a:r>
              <a:rPr lang="en-US" sz="2000" b="1" i="1" u="none" strike="noStrike" baseline="0" dirty="0">
                <a:solidFill>
                  <a:srgbClr val="C00000"/>
                </a:solidFill>
                <a:latin typeface="Tahoma" panose="020B0604030504040204" pitchFamily="34" charset="0"/>
                <a:ea typeface="Tahoma" panose="020B0604030504040204" pitchFamily="34" charset="0"/>
                <a:cs typeface="Tahoma" panose="020B0604030504040204" pitchFamily="34" charset="0"/>
              </a:rPr>
              <a:t>Requirements of Negotiability:</a:t>
            </a:r>
          </a:p>
          <a:p>
            <a:pPr algn="just">
              <a:lnSpc>
                <a:spcPct val="90000"/>
              </a:lnSpc>
              <a:spcBef>
                <a:spcPts val="0"/>
              </a:spcBef>
            </a:pPr>
            <a:endParaRPr lang="en-US" sz="500" b="1" i="1" dirty="0">
              <a:solidFill>
                <a:srgbClr val="0033CC"/>
              </a:solidFill>
              <a:effectLst/>
              <a:latin typeface="Tahoma" panose="020B0604030504040204" pitchFamily="34" charset="0"/>
              <a:ea typeface="Tahoma" panose="020B0604030504040204" pitchFamily="34" charset="0"/>
              <a:cs typeface="Tahoma" panose="020B0604030504040204" pitchFamily="34" charset="0"/>
            </a:endParaRPr>
          </a:p>
          <a:p>
            <a:pPr algn="just">
              <a:lnSpc>
                <a:spcPct val="90000"/>
              </a:lnSpc>
              <a:spcBef>
                <a:spcPts val="0"/>
              </a:spcBef>
            </a:pPr>
            <a:r>
              <a:rPr lang="en-US" b="1" i="1" dirty="0">
                <a:solidFill>
                  <a:srgbClr val="0033CC"/>
                </a:solidFill>
                <a:effectLst/>
                <a:latin typeface="Tahoma" panose="020B0604030504040204" pitchFamily="34" charset="0"/>
                <a:ea typeface="Tahoma" panose="020B0604030504040204" pitchFamily="34" charset="0"/>
                <a:cs typeface="Tahoma" panose="020B0604030504040204" pitchFamily="34" charset="0"/>
              </a:rPr>
              <a:t>Generally:</a:t>
            </a:r>
            <a:r>
              <a:rPr lang="en-US" dirty="0">
                <a:solidFill>
                  <a:srgbClr val="0033CC"/>
                </a:solidFill>
                <a:latin typeface="Tahoma" panose="020B0604030504040204" pitchFamily="34" charset="0"/>
                <a:ea typeface="Tahoma" panose="020B0604030504040204" pitchFamily="34" charset="0"/>
                <a:cs typeface="Tahoma" panose="020B0604030504040204" pitchFamily="34" charset="0"/>
              </a:rPr>
              <a:t> </a:t>
            </a: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Negotiability has certain fundamental requirements. </a:t>
            </a:r>
            <a:r>
              <a:rPr lang="en-US" sz="1600" b="0"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To be negotiable, an instrument must be:</a:t>
            </a:r>
          </a:p>
          <a:p>
            <a:pPr marL="176213" indent="-176213" algn="just">
              <a:lnSpc>
                <a:spcPct val="90000"/>
              </a:lnSpc>
              <a:spcBef>
                <a:spcPts val="0"/>
              </a:spcBef>
              <a:buFont typeface="Arial" panose="020B0604020202020204" pitchFamily="34" charset="0"/>
              <a:buChar char="•"/>
            </a:pPr>
            <a:r>
              <a:rPr lang="en-US" sz="1600" b="1" i="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i</a:t>
            </a:r>
            <a:r>
              <a:rPr lang="en-US" sz="1600" b="1"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n </a:t>
            </a:r>
            <a:r>
              <a:rPr lang="en-US" sz="1600" b="1"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w</a:t>
            </a:r>
            <a:r>
              <a:rPr lang="en-US" sz="1600" b="1"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riting</a:t>
            </a:r>
            <a:r>
              <a:rPr lang="en-US" sz="160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 </a:t>
            </a:r>
          </a:p>
          <a:p>
            <a:pPr marL="176213" indent="-176213" algn="just">
              <a:lnSpc>
                <a:spcPct val="90000"/>
              </a:lnSpc>
              <a:spcBef>
                <a:spcPts val="0"/>
              </a:spcBef>
              <a:buFont typeface="Arial" panose="020B0604020202020204" pitchFamily="34" charset="0"/>
              <a:buChar char="•"/>
            </a:pPr>
            <a:r>
              <a:rPr lang="en-US" sz="1600" u="none" strike="noStrike" baseline="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s</a:t>
            </a: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igned; </a:t>
            </a:r>
          </a:p>
          <a:p>
            <a:pPr marL="176213" indent="-176213" algn="just">
              <a:lnSpc>
                <a:spcPct val="90000"/>
              </a:lnSpc>
              <a:spcBef>
                <a:spcPts val="0"/>
              </a:spcBef>
              <a:buFont typeface="Arial" panose="020B0604020202020204" pitchFamily="34" charset="0"/>
              <a:buChar char="•"/>
            </a:pP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a promise or order to pay; </a:t>
            </a:r>
          </a:p>
          <a:p>
            <a:pPr marL="176213" indent="-176213" algn="just">
              <a:lnSpc>
                <a:spcPct val="90000"/>
              </a:lnSpc>
              <a:spcBef>
                <a:spcPts val="0"/>
              </a:spcBef>
              <a:buFont typeface="Arial" panose="020B0604020202020204" pitchFamily="34" charset="0"/>
              <a:buChar char="•"/>
            </a:pP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for an amount certain; </a:t>
            </a:r>
          </a:p>
          <a:p>
            <a:pPr marL="176213" indent="-176213" algn="just">
              <a:lnSpc>
                <a:spcPct val="90000"/>
              </a:lnSpc>
              <a:spcBef>
                <a:spcPts val="0"/>
              </a:spcBef>
              <a:buFont typeface="Arial" panose="020B0604020202020204" pitchFamily="34" charset="0"/>
              <a:buChar char="•"/>
            </a:pP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payable in money; </a:t>
            </a:r>
          </a:p>
          <a:p>
            <a:pPr marL="176213" indent="-176213" algn="just">
              <a:lnSpc>
                <a:spcPct val="90000"/>
              </a:lnSpc>
              <a:spcBef>
                <a:spcPts val="0"/>
              </a:spcBef>
              <a:buFont typeface="Arial" panose="020B0604020202020204" pitchFamily="34" charset="0"/>
              <a:buChar char="•"/>
            </a:pP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payable on demand or at a defined time; and </a:t>
            </a:r>
          </a:p>
          <a:p>
            <a:pPr marL="176213" indent="-176213" algn="just">
              <a:lnSpc>
                <a:spcPct val="90000"/>
              </a:lnSpc>
              <a:spcBef>
                <a:spcPts val="0"/>
              </a:spcBef>
              <a:buFont typeface="Arial" panose="020B0604020202020204" pitchFamily="34" charset="0"/>
              <a:buChar char="•"/>
            </a:pPr>
            <a:r>
              <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rPr>
              <a:t>payable to order or bearer.</a:t>
            </a:r>
          </a:p>
          <a:p>
            <a:pPr algn="just">
              <a:lnSpc>
                <a:spcPct val="90000"/>
              </a:lnSpc>
              <a:spcBef>
                <a:spcPts val="0"/>
              </a:spcBef>
            </a:pPr>
            <a:endParaRPr lang="en-US" sz="5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algn="just">
              <a:lnSpc>
                <a:spcPct val="90000"/>
              </a:lnSpc>
              <a:spcBef>
                <a:spcPts val="0"/>
              </a:spcBef>
            </a:pPr>
            <a:endParaRPr lang="en-US" sz="5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a:p>
            <a:pPr algn="just">
              <a:lnSpc>
                <a:spcPct val="90000"/>
              </a:lnSpc>
              <a:spcBef>
                <a:spcPts val="0"/>
              </a:spcBef>
            </a:pPr>
            <a:r>
              <a:rPr lang="en-US" sz="1800" b="1" i="1" u="none" strike="noStrike" baseline="0" dirty="0">
                <a:solidFill>
                  <a:srgbClr val="0033CC"/>
                </a:solidFill>
                <a:latin typeface="Tahoma" panose="020B0604030504040204" pitchFamily="34" charset="0"/>
                <a:ea typeface="Tahoma" panose="020B0604030504040204" pitchFamily="34" charset="0"/>
                <a:cs typeface="Tahoma" panose="020B0604030504040204" pitchFamily="34" charset="0"/>
              </a:rPr>
              <a:t>A Record (Writing):  </a:t>
            </a: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 negotiable instrument must be evidenced by a record. </a:t>
            </a:r>
          </a:p>
          <a:p>
            <a:pPr algn="just">
              <a:lnSpc>
                <a:spcPct val="9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90000"/>
              </a:lnSpc>
              <a:spcBef>
                <a:spcPts val="0"/>
              </a:spcBef>
            </a:pP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The requirement of a </a:t>
            </a:r>
            <a:r>
              <a:rPr lang="en-US" sz="1600" b="0" i="1" u="none" strike="noStrike" baseline="0" dirty="0">
                <a:solidFill>
                  <a:srgbClr val="000000"/>
                </a:solidFill>
                <a:latin typeface="Tahoma" panose="020B0604030504040204" pitchFamily="34" charset="0"/>
                <a:ea typeface="Tahoma" panose="020B0604030504040204" pitchFamily="34" charset="0"/>
                <a:cs typeface="Tahoma" panose="020B0604030504040204" pitchFamily="34" charset="0"/>
              </a:rPr>
              <a:t>record</a:t>
            </a: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 under Article 3 of the UCC, is satisfied by handwriting, typing, printing, electronic record, and any other method of making a record. </a:t>
            </a:r>
          </a:p>
          <a:p>
            <a:pPr algn="just">
              <a:lnSpc>
                <a:spcPct val="9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90000"/>
              </a:lnSpc>
              <a:spcBef>
                <a:spcPts val="0"/>
              </a:spcBef>
            </a:pP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A negotiable instrument may be partly printed and partly typewritten. </a:t>
            </a:r>
          </a:p>
          <a:p>
            <a:pPr algn="just">
              <a:lnSpc>
                <a:spcPct val="9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90000"/>
              </a:lnSpc>
              <a:spcBef>
                <a:spcPts val="0"/>
              </a:spcBef>
            </a:pP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No particular form is required for an instrument to satisfy the record requirement, although customers of banks may agree to use the banks’ forms as part of their contractual agreement with their banks. </a:t>
            </a:r>
          </a:p>
          <a:p>
            <a:pPr algn="just">
              <a:lnSpc>
                <a:spcPct val="90000"/>
              </a:lnSpc>
              <a:spcBef>
                <a:spcPts val="0"/>
              </a:spcBef>
            </a:pPr>
            <a:endParaRPr lang="en-US" sz="500" dirty="0">
              <a:solidFill>
                <a:srgbClr val="211808"/>
              </a:solidFill>
              <a:latin typeface="Tahoma" panose="020B0604030504040204" pitchFamily="34" charset="0"/>
              <a:ea typeface="Tahoma" panose="020B0604030504040204" pitchFamily="34" charset="0"/>
              <a:cs typeface="Tahoma" panose="020B0604030504040204" pitchFamily="34" charset="0"/>
            </a:endParaRPr>
          </a:p>
          <a:p>
            <a:pPr algn="just">
              <a:lnSpc>
                <a:spcPct val="90000"/>
              </a:lnSpc>
              <a:spcBef>
                <a:spcPts val="0"/>
              </a:spcBef>
            </a:pPr>
            <a:r>
              <a:rPr lang="en-US" sz="1600" b="0" i="0" u="none" strike="noStrike" baseline="0" dirty="0">
                <a:solidFill>
                  <a:srgbClr val="211808"/>
                </a:solidFill>
                <a:latin typeface="Tahoma" panose="020B0604030504040204" pitchFamily="34" charset="0"/>
                <a:ea typeface="Tahoma" panose="020B0604030504040204" pitchFamily="34" charset="0"/>
                <a:cs typeface="Tahoma" panose="020B0604030504040204" pitchFamily="34" charset="0"/>
              </a:rPr>
              <a:t>Telephonic checks are a complete record for purposes of Article 3 rights and obligations.</a:t>
            </a:r>
            <a:endParaRPr lang="en-US" sz="1600" dirty="0">
              <a:solidFill>
                <a:schemeClr val="tx1">
                  <a:lumMod val="95000"/>
                  <a:lumOff val="5000"/>
                </a:schemeClr>
              </a:solidFill>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302254053"/>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9987</TotalTime>
  <Words>2468</Words>
  <Application>Microsoft Office PowerPoint</Application>
  <PresentationFormat>On-screen Show (4:3)</PresentationFormat>
  <Paragraphs>324</Paragraphs>
  <Slides>18</Slides>
  <Notes>14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Arial</vt:lpstr>
      <vt:lpstr>Calibri</vt:lpstr>
      <vt:lpstr>Tahoma</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517</cp:revision>
  <cp:lastPrinted>2020-10-06T21:52:53Z</cp:lastPrinted>
  <dcterms:created xsi:type="dcterms:W3CDTF">2007-08-27T19:04:39Z</dcterms:created>
  <dcterms:modified xsi:type="dcterms:W3CDTF">2021-03-25T15:50:12Z</dcterms:modified>
</cp:coreProperties>
</file>