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409" r:id="rId2"/>
    <p:sldId id="524" r:id="rId3"/>
    <p:sldId id="596" r:id="rId4"/>
    <p:sldId id="565" r:id="rId5"/>
    <p:sldId id="636" r:id="rId6"/>
    <p:sldId id="609" r:id="rId7"/>
    <p:sldId id="610" r:id="rId8"/>
    <p:sldId id="637" r:id="rId9"/>
    <p:sldId id="620" r:id="rId10"/>
    <p:sldId id="622" r:id="rId11"/>
    <p:sldId id="623" r:id="rId12"/>
    <p:sldId id="625" r:id="rId13"/>
    <p:sldId id="626" r:id="rId14"/>
    <p:sldId id="627" r:id="rId15"/>
    <p:sldId id="628" r:id="rId16"/>
    <p:sldId id="629" r:id="rId17"/>
    <p:sldId id="630" r:id="rId18"/>
    <p:sldId id="599" r:id="rId19"/>
    <p:sldId id="631" r:id="rId20"/>
    <p:sldId id="632" r:id="rId21"/>
    <p:sldId id="634" r:id="rId22"/>
    <p:sldId id="633" r:id="rId23"/>
    <p:sldId id="635" r:id="rId24"/>
    <p:sldId id="593" r:id="rId25"/>
    <p:sldId id="439"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6600"/>
    <a:srgbClr val="0033CC"/>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4FB7C153-3F99-4C65-9662-7E443E9FC848}"/>
    <pc:docChg chg="addSld delSld modSld sldOrd">
      <pc:chgData name="Robert Farley" userId="1b2cfada0102257f" providerId="LiveId" clId="{4FB7C153-3F99-4C65-9662-7E443E9FC848}" dt="2021-03-25T16:58:28.445" v="455" actId="114"/>
      <pc:docMkLst>
        <pc:docMk/>
      </pc:docMkLst>
      <pc:sldChg chg="del">
        <pc:chgData name="Robert Farley" userId="1b2cfada0102257f" providerId="LiveId" clId="{4FB7C153-3F99-4C65-9662-7E443E9FC848}" dt="2021-03-25T15:53:33.072" v="4" actId="47"/>
        <pc:sldMkLst>
          <pc:docMk/>
          <pc:sldMk cId="3022887851" sldId="597"/>
        </pc:sldMkLst>
      </pc:sldChg>
      <pc:sldChg chg="modSp mod">
        <pc:chgData name="Robert Farley" userId="1b2cfada0102257f" providerId="LiveId" clId="{4FB7C153-3F99-4C65-9662-7E443E9FC848}" dt="2021-03-25T16:51:49.606" v="361" actId="20577"/>
        <pc:sldMkLst>
          <pc:docMk/>
          <pc:sldMk cId="18232451" sldId="599"/>
        </pc:sldMkLst>
        <pc:spChg chg="mod">
          <ac:chgData name="Robert Farley" userId="1b2cfada0102257f" providerId="LiveId" clId="{4FB7C153-3F99-4C65-9662-7E443E9FC848}" dt="2021-03-25T16:51:49.606" v="361" actId="20577"/>
          <ac:spMkLst>
            <pc:docMk/>
            <pc:sldMk cId="18232451" sldId="599"/>
            <ac:spMk id="4100" creationId="{00000000-0000-0000-0000-000000000000}"/>
          </ac:spMkLst>
        </pc:spChg>
      </pc:sldChg>
      <pc:sldChg chg="modSp mod">
        <pc:chgData name="Robert Farley" userId="1b2cfada0102257f" providerId="LiveId" clId="{4FB7C153-3F99-4C65-9662-7E443E9FC848}" dt="2021-03-25T15:55:04.961" v="11" actId="255"/>
        <pc:sldMkLst>
          <pc:docMk/>
          <pc:sldMk cId="1302254053" sldId="610"/>
        </pc:sldMkLst>
        <pc:spChg chg="mod">
          <ac:chgData name="Robert Farley" userId="1b2cfada0102257f" providerId="LiveId" clId="{4FB7C153-3F99-4C65-9662-7E443E9FC848}" dt="2021-03-25T15:55:04.961" v="11" actId="255"/>
          <ac:spMkLst>
            <pc:docMk/>
            <pc:sldMk cId="1302254053" sldId="610"/>
            <ac:spMk id="4100" creationId="{00000000-0000-0000-0000-000000000000}"/>
          </ac:spMkLst>
        </pc:spChg>
      </pc:sldChg>
      <pc:sldChg chg="modSp mod">
        <pc:chgData name="Robert Farley" userId="1b2cfada0102257f" providerId="LiveId" clId="{4FB7C153-3F99-4C65-9662-7E443E9FC848}" dt="2021-03-25T16:37:01.595" v="70" actId="948"/>
        <pc:sldMkLst>
          <pc:docMk/>
          <pc:sldMk cId="3592635686" sldId="628"/>
        </pc:sldMkLst>
        <pc:spChg chg="mod">
          <ac:chgData name="Robert Farley" userId="1b2cfada0102257f" providerId="LiveId" clId="{4FB7C153-3F99-4C65-9662-7E443E9FC848}" dt="2021-03-25T16:37:01.595" v="70" actId="948"/>
          <ac:spMkLst>
            <pc:docMk/>
            <pc:sldMk cId="3592635686" sldId="628"/>
            <ac:spMk id="4100" creationId="{00000000-0000-0000-0000-000000000000}"/>
          </ac:spMkLst>
        </pc:spChg>
      </pc:sldChg>
      <pc:sldChg chg="modSp mod">
        <pc:chgData name="Robert Farley" userId="1b2cfada0102257f" providerId="LiveId" clId="{4FB7C153-3F99-4C65-9662-7E443E9FC848}" dt="2021-03-25T16:39:17.927" v="113" actId="948"/>
        <pc:sldMkLst>
          <pc:docMk/>
          <pc:sldMk cId="1898992699" sldId="629"/>
        </pc:sldMkLst>
        <pc:spChg chg="mod">
          <ac:chgData name="Robert Farley" userId="1b2cfada0102257f" providerId="LiveId" clId="{4FB7C153-3F99-4C65-9662-7E443E9FC848}" dt="2021-03-25T16:39:17.927" v="113" actId="948"/>
          <ac:spMkLst>
            <pc:docMk/>
            <pc:sldMk cId="1898992699" sldId="629"/>
            <ac:spMk id="4100" creationId="{00000000-0000-0000-0000-000000000000}"/>
          </ac:spMkLst>
        </pc:spChg>
      </pc:sldChg>
      <pc:sldChg chg="modSp mod">
        <pc:chgData name="Robert Farley" userId="1b2cfada0102257f" providerId="LiveId" clId="{4FB7C153-3F99-4C65-9662-7E443E9FC848}" dt="2021-03-25T16:57:30.305" v="453" actId="113"/>
        <pc:sldMkLst>
          <pc:docMk/>
          <pc:sldMk cId="473229883" sldId="633"/>
        </pc:sldMkLst>
        <pc:spChg chg="mod">
          <ac:chgData name="Robert Farley" userId="1b2cfada0102257f" providerId="LiveId" clId="{4FB7C153-3F99-4C65-9662-7E443E9FC848}" dt="2021-03-25T16:57:30.305" v="453" actId="113"/>
          <ac:spMkLst>
            <pc:docMk/>
            <pc:sldMk cId="473229883" sldId="633"/>
            <ac:spMk id="4100" creationId="{00000000-0000-0000-0000-000000000000}"/>
          </ac:spMkLst>
        </pc:spChg>
      </pc:sldChg>
      <pc:sldChg chg="modSp mod">
        <pc:chgData name="Robert Farley" userId="1b2cfada0102257f" providerId="LiveId" clId="{4FB7C153-3F99-4C65-9662-7E443E9FC848}" dt="2021-03-25T16:56:19.768" v="436" actId="948"/>
        <pc:sldMkLst>
          <pc:docMk/>
          <pc:sldMk cId="1108442305" sldId="634"/>
        </pc:sldMkLst>
        <pc:spChg chg="mod">
          <ac:chgData name="Robert Farley" userId="1b2cfada0102257f" providerId="LiveId" clId="{4FB7C153-3F99-4C65-9662-7E443E9FC848}" dt="2021-03-25T16:56:19.768" v="436" actId="948"/>
          <ac:spMkLst>
            <pc:docMk/>
            <pc:sldMk cId="1108442305" sldId="634"/>
            <ac:spMk id="4100" creationId="{00000000-0000-0000-0000-000000000000}"/>
          </ac:spMkLst>
        </pc:spChg>
      </pc:sldChg>
      <pc:sldChg chg="modSp mod">
        <pc:chgData name="Robert Farley" userId="1b2cfada0102257f" providerId="LiveId" clId="{4FB7C153-3F99-4C65-9662-7E443E9FC848}" dt="2021-03-25T16:58:28.445" v="455" actId="114"/>
        <pc:sldMkLst>
          <pc:docMk/>
          <pc:sldMk cId="3872489365" sldId="635"/>
        </pc:sldMkLst>
        <pc:spChg chg="mod">
          <ac:chgData name="Robert Farley" userId="1b2cfada0102257f" providerId="LiveId" clId="{4FB7C153-3F99-4C65-9662-7E443E9FC848}" dt="2021-03-25T16:58:28.445" v="455" actId="114"/>
          <ac:spMkLst>
            <pc:docMk/>
            <pc:sldMk cId="3872489365" sldId="635"/>
            <ac:spMk id="4100" creationId="{00000000-0000-0000-0000-000000000000}"/>
          </ac:spMkLst>
        </pc:spChg>
      </pc:sldChg>
      <pc:sldChg chg="modSp add mod ord">
        <pc:chgData name="Robert Farley" userId="1b2cfada0102257f" providerId="LiveId" clId="{4FB7C153-3F99-4C65-9662-7E443E9FC848}" dt="2021-03-25T15:53:25.317" v="3"/>
        <pc:sldMkLst>
          <pc:docMk/>
          <pc:sldMk cId="3420334662" sldId="636"/>
        </pc:sldMkLst>
        <pc:spChg chg="mod">
          <ac:chgData name="Robert Farley" userId="1b2cfada0102257f" providerId="LiveId" clId="{4FB7C153-3F99-4C65-9662-7E443E9FC848}" dt="2021-03-25T15:53:25.317" v="3"/>
          <ac:spMkLst>
            <pc:docMk/>
            <pc:sldMk cId="3420334662" sldId="636"/>
            <ac:spMk id="4100" creationId="{00000000-0000-0000-0000-000000000000}"/>
          </ac:spMkLst>
        </pc:spChg>
      </pc:sldChg>
      <pc:sldChg chg="modSp add mod">
        <pc:chgData name="Robert Farley" userId="1b2cfada0102257f" providerId="LiveId" clId="{4FB7C153-3F99-4C65-9662-7E443E9FC848}" dt="2021-03-25T15:55:59.837" v="14" actId="948"/>
        <pc:sldMkLst>
          <pc:docMk/>
          <pc:sldMk cId="964617787" sldId="637"/>
        </pc:sldMkLst>
        <pc:spChg chg="mod">
          <ac:chgData name="Robert Farley" userId="1b2cfada0102257f" providerId="LiveId" clId="{4FB7C153-3F99-4C65-9662-7E443E9FC848}" dt="2021-03-25T15:55:59.837" v="14" actId="948"/>
          <ac:spMkLst>
            <pc:docMk/>
            <pc:sldMk cId="964617787" sldId="637"/>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4503"/>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0"/>
            <a:ext cx="3037735" cy="464503"/>
          </a:xfrm>
          <a:prstGeom prst="rect">
            <a:avLst/>
          </a:prstGeom>
        </p:spPr>
        <p:txBody>
          <a:bodyPr vert="horz" lIns="91294" tIns="45647" rIns="91294" bIns="45647" rtlCol="0"/>
          <a:lstStyle>
            <a:lvl1pPr algn="r">
              <a:defRPr sz="1200"/>
            </a:lvl1pPr>
          </a:lstStyle>
          <a:p>
            <a:fld id="{CD67732B-3931-4C78-8DBB-AD53B398B0CD}" type="datetimeFigureOut">
              <a:rPr lang="en-US" smtClean="0"/>
              <a:pPr/>
              <a:t>3/25/2021</a:t>
            </a:fld>
            <a:endParaRPr lang="en-US"/>
          </a:p>
        </p:txBody>
      </p:sp>
      <p:sp>
        <p:nvSpPr>
          <p:cNvPr id="4" name="Footer Placeholder 3"/>
          <p:cNvSpPr>
            <a:spLocks noGrp="1"/>
          </p:cNvSpPr>
          <p:nvPr>
            <p:ph type="ftr" sz="quarter" idx="2"/>
          </p:nvPr>
        </p:nvSpPr>
        <p:spPr>
          <a:xfrm>
            <a:off x="0" y="8830312"/>
            <a:ext cx="3037735" cy="464503"/>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4503"/>
          </a:xfrm>
          <a:prstGeom prst="rect">
            <a:avLst/>
          </a:prstGeom>
        </p:spPr>
        <p:txBody>
          <a:bodyPr vert="horz" lIns="91294" tIns="45647" rIns="91294" bIns="45647"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pPr>
              <a:defRPr/>
            </a:pPr>
            <a:fld id="{E8468ECA-FCD4-4767-A441-9AD0A66A9B02}" type="datetimeFigureOut">
              <a:rPr lang="en-US"/>
              <a:pPr>
                <a:defRPr/>
              </a:pPr>
              <a:t>3/25/2021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5" tIns="46587" rIns="93175" bIns="46587"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48301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14</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0497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02913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06821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08719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37197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15363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20</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5773033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21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88770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22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47243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23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23972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854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196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01855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864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06766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70248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36758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838200" y="5334000"/>
            <a:ext cx="76755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Twelve C:</a:t>
            </a:r>
          </a:p>
          <a:p>
            <a:pPr marL="342889" indent="-342889" algn="ctr">
              <a:spcBef>
                <a:spcPct val="20000"/>
              </a:spcBef>
              <a:defRPr/>
            </a:pPr>
            <a:r>
              <a:rPr lang="en-US" sz="2800" b="1" kern="0" dirty="0">
                <a:solidFill>
                  <a:srgbClr val="FFFF00"/>
                </a:solidFill>
                <a:latin typeface="+mn-lt"/>
              </a:rPr>
              <a:t>Payment Systems – Transfers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033CC"/>
                </a:solidFill>
              </a:rPr>
              <a:t>Negotiable Instruments</a:t>
            </a:r>
          </a:p>
          <a:p>
            <a:pPr marL="342900" indent="-342900" algn="ctr">
              <a:lnSpc>
                <a:spcPct val="85000"/>
              </a:lnSpc>
              <a:spcBef>
                <a:spcPts val="0"/>
              </a:spcBef>
              <a:defRPr/>
            </a:pPr>
            <a:r>
              <a:rPr lang="en-US" sz="2800" b="1" i="1" dirty="0">
                <a:solidFill>
                  <a:srgbClr val="006600"/>
                </a:solidFill>
              </a:rPr>
              <a:t>Transfers, Problems and Warrantees</a:t>
            </a:r>
          </a:p>
          <a:p>
            <a:pPr algn="l">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85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Indorsement: </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The signature of the payee on commercial paper is known as an indorsement.</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Defined: </a:t>
            </a:r>
            <a:r>
              <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and indorsement as “The placing of a signature, sometimes with an additional notation, on the back of a negotiable instrument to transfer or guarantee the instrument or to acknowledge payment.”</a:t>
            </a:r>
            <a:endPar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1" i="1" dirty="0" err="1">
                <a:solidFill>
                  <a:srgbClr val="006600"/>
                </a:solidFill>
                <a:latin typeface="Tahoma" panose="020B0604030504040204" pitchFamily="34" charset="0"/>
                <a:ea typeface="Tahoma" panose="020B0604030504040204" pitchFamily="34" charset="0"/>
                <a:cs typeface="Tahoma" panose="020B0604030504040204" pitchFamily="34" charset="0"/>
              </a:rPr>
              <a:t>Indorser</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The person making the indorsement on the commercial paper is known as the </a:t>
            </a:r>
            <a:r>
              <a:rPr lang="en-US" sz="1400" dirty="0" err="1">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1" i="1" dirty="0" err="1">
                <a:solidFill>
                  <a:srgbClr val="006600"/>
                </a:solidFill>
                <a:latin typeface="Tahoma" panose="020B0604030504040204" pitchFamily="34" charset="0"/>
                <a:ea typeface="Tahoma" panose="020B0604030504040204" pitchFamily="34" charset="0"/>
                <a:cs typeface="Tahoma" panose="020B0604030504040204" pitchFamily="34" charset="0"/>
              </a:rPr>
              <a:t>Indorsee</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The person to whom the indorsement is made on the commercial paper is known as the </a:t>
            </a:r>
            <a:r>
              <a:rPr lang="en-US" sz="1400" dirty="0" err="1">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ndorsee</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Types of </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Indorsements:</a:t>
            </a:r>
            <a:r>
              <a:rPr lang="en-US" sz="1600" b="1" i="0"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Indorsement and transfer of possession can be made by the payee or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indorsee</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or by an authorized agent of that person. Although words of negotiability are required on the front of negotiable instruments, it is not necessary that indorsements contain the word </a:t>
            </a:r>
            <a:r>
              <a:rPr lang="en-US" sz="14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order</a:t>
            </a:r>
            <a:r>
              <a:rPr lang="en-US" sz="14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a:t>
            </a:r>
            <a:r>
              <a:rPr lang="en-US" sz="14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bearer</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Indorsements include the following types: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5000"/>
              </a:lnSpc>
              <a:spcBef>
                <a:spcPts val="0"/>
              </a:spcBef>
            </a:pPr>
            <a:endParaRPr lang="en-US" sz="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Blank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Blank Indorsement is an indorsement that does not name the person to whom the paper, document of title, or investment security is negotiated.</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Special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3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special indorsement is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indorsement that specifies the person to whom the instrument is indorsed.</a:t>
            </a:r>
          </a:p>
          <a:p>
            <a:pPr algn="l">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Qualified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3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qualified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an indorsement that includes words such as “without recourse” that disclaims certain liability of the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to a maker or a drawee.</a:t>
            </a:r>
          </a:p>
          <a:p>
            <a:pPr algn="l">
              <a:lnSpc>
                <a:spcPct val="85000"/>
              </a:lnSpc>
              <a:spcBef>
                <a:spcPts val="0"/>
              </a:spcBef>
            </a:pPr>
            <a:r>
              <a:rPr lang="en-US" sz="500" dirty="0">
                <a:solidFill>
                  <a:srgbClr val="211808"/>
                </a:solidFill>
                <a:latin typeface="Tahoma" panose="020B0604030504040204" pitchFamily="34" charset="0"/>
                <a:ea typeface="Tahoma" panose="020B0604030504040204" pitchFamily="34" charset="0"/>
                <a:cs typeface="Tahoma" panose="020B0604030504040204" pitchFamily="34" charset="0"/>
              </a:rPr>
              <a:t>5</a:t>
            </a:r>
          </a:p>
          <a:p>
            <a:pPr algn="l">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Restrictive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3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restrictive indorsement is an indorsement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that restricts further transfer, such as in trust for or to the use of some other person, is conditional, or for collection or deposit.</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88533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Negotiable Instruments</a:t>
            </a:r>
          </a:p>
          <a:p>
            <a:pPr marL="342900" indent="-342900" algn="ctr">
              <a:spcBef>
                <a:spcPts val="0"/>
              </a:spcBef>
              <a:defRPr/>
            </a:pPr>
            <a:r>
              <a:rPr lang="en-US" sz="2800" b="1" i="1" dirty="0">
                <a:solidFill>
                  <a:srgbClr val="006600"/>
                </a:solidFill>
              </a:rPr>
              <a:t>Transfers, Problems and Warrantees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Blank </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Indorsement:</a:t>
            </a:r>
            <a:r>
              <a:rPr lang="en-US" sz="1600" b="1" i="0"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merely signs a negotiable instrument, the indorsement is called a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blank indorsement. </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blank indorsement does not indicate the person to whom the instrument is to be paid, that is, the transferee.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blank indorsement turns an order instrument into a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bearer instrument.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person who possesses an instrument on which the last indorsement is blank is the holder.</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Example of a Blank Endorsement</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 Box 2">
            <a:extLst>
              <a:ext uri="{FF2B5EF4-FFF2-40B4-BE49-F238E27FC236}">
                <a16:creationId xmlns:a16="http://schemas.microsoft.com/office/drawing/2014/main" id="{DD0166FA-4AF9-4372-BBEB-FE90B8972FFC}"/>
              </a:ext>
            </a:extLst>
          </p:cNvPr>
          <p:cNvSpPr txBox="1">
            <a:spLocks noChangeArrowheads="1"/>
          </p:cNvSpPr>
          <p:nvPr/>
        </p:nvSpPr>
        <p:spPr bwMode="auto">
          <a:xfrm>
            <a:off x="3276600" y="4572000"/>
            <a:ext cx="3352800" cy="1905000"/>
          </a:xfrm>
          <a:prstGeom prst="rect">
            <a:avLst/>
          </a:prstGeom>
          <a:solidFill>
            <a:srgbClr val="FFCC66"/>
          </a:solidFill>
          <a:ln w="9525" cmpd="dbl">
            <a:solidFill>
              <a:srgbClr val="000000"/>
            </a:solidFill>
            <a:miter lim="800000"/>
            <a:headEnd/>
            <a:tailEnd/>
          </a:ln>
        </p:spPr>
        <p:txBody>
          <a:bodyPr rot="0" vert="horz" wrap="square" lIns="91440" tIns="45720" rIns="91440" bIns="45720" anchor="t" anchorCtr="0">
            <a:noAutofit/>
          </a:bodyPr>
          <a:lstStyle/>
          <a:p>
            <a:pPr marL="0" marR="0">
              <a:lnSpc>
                <a:spcPct val="80000"/>
              </a:lnSpc>
              <a:spcBef>
                <a:spcPts val="0"/>
              </a:spcBef>
              <a:spcAft>
                <a:spcPts val="0"/>
              </a:spcAft>
            </a:pPr>
            <a:r>
              <a:rPr lang="en-US" sz="1000" b="1" dirty="0">
                <a:latin typeface="Calibri" panose="020F0502020204030204" pitchFamily="34" charset="0"/>
                <a:ea typeface="Calibri" panose="020F0502020204030204" pitchFamily="34" charset="0"/>
                <a:cs typeface="Times New Roman" panose="02020603050405020304" pitchFamily="18" charset="0"/>
              </a:rPr>
              <a:t>INDORSE HERE: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80000"/>
              </a:lnSpc>
              <a:spcBef>
                <a:spcPts val="0"/>
              </a:spcBef>
              <a:spcAft>
                <a:spcPts val="0"/>
              </a:spcAft>
            </a:pPr>
            <a:r>
              <a:rPr lang="en-US" sz="5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        John R. Smith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X ________________________________</a:t>
            </a:r>
          </a:p>
          <a:p>
            <a:pPr marL="0" marR="0" algn="just">
              <a:lnSpc>
                <a:spcPct val="80000"/>
              </a:lnSpc>
              <a:spcBef>
                <a:spcPts val="0"/>
              </a:spcBef>
              <a:spcAft>
                <a:spcPts val="0"/>
              </a:spcAft>
            </a:pPr>
            <a:endParaRPr lang="en-US" sz="5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r>
              <a:rPr lang="en-US" sz="3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371600" marR="0" indent="45720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1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endPar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0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DO NOT WRITE, STAMP, OR SIGN BELOW THIS </a:t>
            </a: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LINE</a:t>
            </a:r>
          </a:p>
          <a:p>
            <a:pPr marL="0" marR="0">
              <a:lnSpc>
                <a:spcPct val="80000"/>
              </a:lnSpc>
              <a:spcBef>
                <a:spcPts val="0"/>
              </a:spcBef>
              <a:spcAft>
                <a:spcPts val="0"/>
              </a:spcAft>
            </a:pP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         RESERVED FOR FINANCIAL INSTITITION USE</a:t>
            </a:r>
          </a:p>
          <a:p>
            <a:pPr marL="0" marR="0">
              <a:lnSpc>
                <a:spcPct val="80000"/>
              </a:lnSpc>
              <a:spcBef>
                <a:spcPts val="0"/>
              </a:spcBef>
              <a:spcAft>
                <a:spcPts val="0"/>
              </a:spcAft>
            </a:pPr>
            <a:r>
              <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rPr>
              <a:t>    _________________________________</a:t>
            </a:r>
          </a:p>
          <a:p>
            <a:pPr marL="0" marR="0">
              <a:lnSpc>
                <a:spcPct val="80000"/>
              </a:lnSpc>
              <a:spcBef>
                <a:spcPts val="0"/>
              </a:spcBef>
              <a:spcAft>
                <a:spcPts val="0"/>
              </a:spcAft>
            </a:pPr>
            <a:endPar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8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b="1"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8613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Negotiable Instruments</a:t>
            </a:r>
          </a:p>
          <a:p>
            <a:pPr marL="342900" indent="-342900" algn="ctr">
              <a:spcBef>
                <a:spcPts val="0"/>
              </a:spcBef>
              <a:defRPr/>
            </a:pPr>
            <a:r>
              <a:rPr lang="en-US" sz="2800" b="1" i="1" dirty="0">
                <a:solidFill>
                  <a:srgbClr val="006600"/>
                </a:solidFill>
              </a:rPr>
              <a:t>Transfers, Problems and Warrantees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Special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special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consists of the signature of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and words specifying the person to whom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makes the instrument payable, that is, the </a:t>
            </a:r>
            <a:r>
              <a:rPr lang="en-US" sz="140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indorsee</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indorsement of “Pay to account [number]”  or “Pay to the Order of John R. Smith” is a special indorsement.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contrast, the inclusion of a notation indicating the debt to be paid is not a special indorsement.</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Example of a Special Endorsement</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 Box 2">
            <a:extLst>
              <a:ext uri="{FF2B5EF4-FFF2-40B4-BE49-F238E27FC236}">
                <a16:creationId xmlns:a16="http://schemas.microsoft.com/office/drawing/2014/main" id="{DD0166FA-4AF9-4372-BBEB-FE90B8972FFC}"/>
              </a:ext>
            </a:extLst>
          </p:cNvPr>
          <p:cNvSpPr txBox="1">
            <a:spLocks noChangeArrowheads="1"/>
          </p:cNvSpPr>
          <p:nvPr/>
        </p:nvSpPr>
        <p:spPr bwMode="auto">
          <a:xfrm>
            <a:off x="3276600" y="4343400"/>
            <a:ext cx="3352800" cy="2133600"/>
          </a:xfrm>
          <a:prstGeom prst="rect">
            <a:avLst/>
          </a:prstGeom>
          <a:solidFill>
            <a:srgbClr val="FFCC66"/>
          </a:solidFill>
          <a:ln w="9525" cmpd="dbl">
            <a:solidFill>
              <a:srgbClr val="000000"/>
            </a:solidFill>
            <a:miter lim="800000"/>
            <a:headEnd/>
            <a:tailEnd/>
          </a:ln>
        </p:spPr>
        <p:txBody>
          <a:bodyPr rot="0" vert="horz" wrap="square" lIns="91440" tIns="45720" rIns="91440" bIns="45720" anchor="t" anchorCtr="0">
            <a:noAutofit/>
          </a:bodyPr>
          <a:lstStyle/>
          <a:p>
            <a:pPr marL="0" marR="0">
              <a:lnSpc>
                <a:spcPct val="80000"/>
              </a:lnSpc>
              <a:spcBef>
                <a:spcPts val="0"/>
              </a:spcBef>
              <a:spcAft>
                <a:spcPts val="0"/>
              </a:spcAft>
            </a:pPr>
            <a:r>
              <a:rPr lang="en-US" sz="1000" b="1" dirty="0">
                <a:latin typeface="Calibri" panose="020F0502020204030204" pitchFamily="34" charset="0"/>
                <a:ea typeface="Calibri" panose="020F0502020204030204" pitchFamily="34" charset="0"/>
                <a:cs typeface="Times New Roman" panose="02020603050405020304" pitchFamily="18" charset="0"/>
              </a:rPr>
              <a:t>INDORSE HERE: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80000"/>
              </a:lnSpc>
              <a:spcBef>
                <a:spcPts val="0"/>
              </a:spcBef>
              <a:spcAft>
                <a:spcPts val="0"/>
              </a:spcAft>
            </a:pPr>
            <a:r>
              <a:rPr lang="en-US" sz="5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    Pay to the Order of Tom Jones</a:t>
            </a:r>
          </a:p>
          <a:p>
            <a:pPr marL="0" marR="0" algn="just">
              <a:lnSpc>
                <a:spcPct val="80000"/>
              </a:lnSpc>
              <a:spcBef>
                <a:spcPts val="0"/>
              </a:spcBef>
              <a:spcAft>
                <a:spcPts val="0"/>
              </a:spcAft>
            </a:pPr>
            <a:endParaRPr lang="en-US" sz="500"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b="1" dirty="0">
                <a:solidFill>
                  <a:srgbClr val="0000CC"/>
                </a:solidFill>
                <a:latin typeface="Brush Script MT" panose="03060802040406070304" pitchFamily="66" charset="0"/>
                <a:ea typeface="Calibri" panose="020F0502020204030204" pitchFamily="34" charset="0"/>
                <a:cs typeface="Calibri" panose="020F0502020204030204" pitchFamily="34" charset="0"/>
              </a:rPr>
              <a:t>             </a:t>
            </a: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John R. Smith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X ________________________________</a:t>
            </a:r>
          </a:p>
          <a:p>
            <a:pPr marL="0" marR="0" algn="just">
              <a:lnSpc>
                <a:spcPct val="80000"/>
              </a:lnSpc>
              <a:spcBef>
                <a:spcPts val="0"/>
              </a:spcBef>
              <a:spcAft>
                <a:spcPts val="0"/>
              </a:spcAft>
            </a:pPr>
            <a:endParaRPr lang="en-US" sz="5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r>
              <a:rPr lang="en-US" sz="3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371600" marR="0" indent="45720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1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endPar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0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DO NOT WRITE, STAMP, OR SIGN BELOW THIS </a:t>
            </a: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LINE</a:t>
            </a:r>
          </a:p>
          <a:p>
            <a:pPr marL="0" marR="0">
              <a:lnSpc>
                <a:spcPct val="80000"/>
              </a:lnSpc>
              <a:spcBef>
                <a:spcPts val="0"/>
              </a:spcBef>
              <a:spcAft>
                <a:spcPts val="0"/>
              </a:spcAft>
            </a:pP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         RESERVED FOR FINANCIAL INSTITITION USE</a:t>
            </a:r>
          </a:p>
          <a:p>
            <a:pPr marL="0" marR="0">
              <a:lnSpc>
                <a:spcPct val="80000"/>
              </a:lnSpc>
              <a:spcBef>
                <a:spcPts val="0"/>
              </a:spcBef>
              <a:spcAft>
                <a:spcPts val="0"/>
              </a:spcAft>
            </a:pPr>
            <a:r>
              <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rPr>
              <a:t>    _________________________________</a:t>
            </a:r>
          </a:p>
          <a:p>
            <a:pPr marL="0" marR="0">
              <a:lnSpc>
                <a:spcPct val="80000"/>
              </a:lnSpc>
              <a:spcBef>
                <a:spcPts val="0"/>
              </a:spcBef>
              <a:spcAft>
                <a:spcPts val="0"/>
              </a:spcAft>
            </a:pPr>
            <a:endPar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8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b="1"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6626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Negotiable Instruments</a:t>
            </a:r>
          </a:p>
          <a:p>
            <a:pPr marL="342900" indent="-342900" algn="ctr">
              <a:lnSpc>
                <a:spcPct val="80000"/>
              </a:lnSpc>
              <a:spcBef>
                <a:spcPts val="0"/>
              </a:spcBef>
              <a:defRPr/>
            </a:pPr>
            <a:r>
              <a:rPr lang="en-US" sz="2800" b="1" i="1" dirty="0">
                <a:solidFill>
                  <a:srgbClr val="006600"/>
                </a:solidFill>
              </a:rPr>
              <a:t>Transfers, Problems and Warrantees</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Qualified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qualified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one that qualifies the effect of a blank or a special indorsement by disclaiming certain liability of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to a maker or a drawee.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disclaimer is given by using the phrase “Without recourse” as part of the indorsement.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Any other words that indicate an intent to limit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secondary liability in the event the maker or the drawee does not pay on the instrument can also be used.</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qualification of an indorsement does not affect the passage of title or the negotiable character of the instrument. It merely disclaims certain of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secondary liabilities for payment of the instrument in the event the original parties do not pay as the instrument provides.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qualified form of indorsement is most commonly used when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is a person who has no personal interest in the transaction.</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Example of a </a:t>
            </a:r>
            <a:r>
              <a:rPr lang="en-US" sz="1400" b="1" dirty="0">
                <a:solidFill>
                  <a:srgbClr val="211808"/>
                </a:solidFill>
                <a:latin typeface="Tahoma" panose="020B0604030504040204" pitchFamily="34" charset="0"/>
                <a:ea typeface="Tahoma" panose="020B0604030504040204" pitchFamily="34" charset="0"/>
                <a:cs typeface="Tahoma" panose="020B0604030504040204" pitchFamily="34" charset="0"/>
              </a:rPr>
              <a:t>Qualified</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Endorsement</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 Box 2">
            <a:extLst>
              <a:ext uri="{FF2B5EF4-FFF2-40B4-BE49-F238E27FC236}">
                <a16:creationId xmlns:a16="http://schemas.microsoft.com/office/drawing/2014/main" id="{DD0166FA-4AF9-4372-BBEB-FE90B8972FFC}"/>
              </a:ext>
            </a:extLst>
          </p:cNvPr>
          <p:cNvSpPr txBox="1">
            <a:spLocks noChangeArrowheads="1"/>
          </p:cNvSpPr>
          <p:nvPr/>
        </p:nvSpPr>
        <p:spPr bwMode="auto">
          <a:xfrm>
            <a:off x="3276600" y="4572000"/>
            <a:ext cx="3352800" cy="1981200"/>
          </a:xfrm>
          <a:prstGeom prst="rect">
            <a:avLst/>
          </a:prstGeom>
          <a:solidFill>
            <a:srgbClr val="FFCC66"/>
          </a:solidFill>
          <a:ln w="9525" cmpd="dbl">
            <a:solidFill>
              <a:srgbClr val="000000"/>
            </a:solidFill>
            <a:miter lim="800000"/>
            <a:headEnd/>
            <a:tailEnd/>
          </a:ln>
        </p:spPr>
        <p:txBody>
          <a:bodyPr rot="0" vert="horz" wrap="square" lIns="91440" tIns="45720" rIns="91440" bIns="45720" anchor="t" anchorCtr="0">
            <a:noAutofit/>
          </a:bodyPr>
          <a:lstStyle/>
          <a:p>
            <a:pPr marL="0" marR="0">
              <a:lnSpc>
                <a:spcPct val="80000"/>
              </a:lnSpc>
              <a:spcBef>
                <a:spcPts val="0"/>
              </a:spcBef>
              <a:spcAft>
                <a:spcPts val="0"/>
              </a:spcAft>
            </a:pPr>
            <a:r>
              <a:rPr lang="en-US" sz="1000" b="1" dirty="0">
                <a:latin typeface="Calibri" panose="020F0502020204030204" pitchFamily="34" charset="0"/>
                <a:ea typeface="Calibri" panose="020F0502020204030204" pitchFamily="34" charset="0"/>
                <a:cs typeface="Times New Roman" panose="02020603050405020304" pitchFamily="18" charset="0"/>
              </a:rPr>
              <a:t>INDORSE HERE: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80000"/>
              </a:lnSpc>
              <a:spcBef>
                <a:spcPts val="0"/>
              </a:spcBef>
              <a:spcAft>
                <a:spcPts val="0"/>
              </a:spcAft>
            </a:pPr>
            <a:r>
              <a:rPr lang="en-US" sz="5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    </a:t>
            </a:r>
            <a:r>
              <a:rPr lang="en-US" b="1" dirty="0">
                <a:solidFill>
                  <a:srgbClr val="0000CC"/>
                </a:solidFill>
                <a:latin typeface="Brush Script MT" panose="03060802040406070304" pitchFamily="66" charset="0"/>
                <a:ea typeface="Calibri" panose="020F0502020204030204" pitchFamily="34" charset="0"/>
                <a:cs typeface="Calibri" panose="020F0502020204030204" pitchFamily="34" charset="0"/>
              </a:rPr>
              <a:t>        Without Recourse</a:t>
            </a:r>
            <a:endPar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500"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b="1" dirty="0">
                <a:solidFill>
                  <a:srgbClr val="0000CC"/>
                </a:solidFill>
                <a:latin typeface="Brush Script MT" panose="03060802040406070304" pitchFamily="66" charset="0"/>
                <a:ea typeface="Calibri" panose="020F0502020204030204" pitchFamily="34" charset="0"/>
                <a:cs typeface="Calibri" panose="020F0502020204030204" pitchFamily="34" charset="0"/>
              </a:rPr>
              <a:t>             </a:t>
            </a: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John R. Smith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X ________________________________</a:t>
            </a:r>
          </a:p>
          <a:p>
            <a:pPr marL="0" marR="0" algn="just">
              <a:lnSpc>
                <a:spcPct val="80000"/>
              </a:lnSpc>
              <a:spcBef>
                <a:spcPts val="0"/>
              </a:spcBef>
              <a:spcAft>
                <a:spcPts val="0"/>
              </a:spcAft>
            </a:pPr>
            <a:endParaRPr lang="en-US" sz="5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r>
              <a:rPr lang="en-US" sz="3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371600" marR="0" indent="45720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1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endPar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0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DO NOT WRITE, STAMP, OR SIGN BELOW THIS </a:t>
            </a: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LINE</a:t>
            </a:r>
          </a:p>
          <a:p>
            <a:pPr marL="0" marR="0">
              <a:lnSpc>
                <a:spcPct val="80000"/>
              </a:lnSpc>
              <a:spcBef>
                <a:spcPts val="0"/>
              </a:spcBef>
              <a:spcAft>
                <a:spcPts val="0"/>
              </a:spcAft>
            </a:pP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         RESERVED FOR FINANCIAL INSTITITION USE</a:t>
            </a:r>
          </a:p>
          <a:p>
            <a:pPr marL="0" marR="0">
              <a:lnSpc>
                <a:spcPct val="80000"/>
              </a:lnSpc>
              <a:spcBef>
                <a:spcPts val="0"/>
              </a:spcBef>
              <a:spcAft>
                <a:spcPts val="0"/>
              </a:spcAft>
            </a:pPr>
            <a:r>
              <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rPr>
              <a:t>    _________________________________</a:t>
            </a:r>
          </a:p>
          <a:p>
            <a:pPr marL="0" marR="0">
              <a:lnSpc>
                <a:spcPct val="80000"/>
              </a:lnSpc>
              <a:spcBef>
                <a:spcPts val="0"/>
              </a:spcBef>
              <a:spcAft>
                <a:spcPts val="0"/>
              </a:spcAft>
            </a:pPr>
            <a:endPar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8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b="1"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4797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70000"/>
              </a:lnSpc>
              <a:spcBef>
                <a:spcPts val="0"/>
              </a:spcBef>
              <a:defRPr/>
            </a:pPr>
            <a:r>
              <a:rPr lang="en-US" sz="3600" b="1" dirty="0">
                <a:solidFill>
                  <a:srgbClr val="0033CC"/>
                </a:solidFill>
              </a:rPr>
              <a:t>Negotiable Instruments</a:t>
            </a:r>
          </a:p>
          <a:p>
            <a:pPr marL="342900" indent="-342900" algn="ctr">
              <a:lnSpc>
                <a:spcPct val="70000"/>
              </a:lnSpc>
              <a:spcBef>
                <a:spcPts val="0"/>
              </a:spcBef>
              <a:defRPr/>
            </a:pPr>
            <a:r>
              <a:rPr lang="en-US" sz="2800" b="1" i="1" dirty="0">
                <a:solidFill>
                  <a:srgbClr val="006600"/>
                </a:solidFill>
              </a:rPr>
              <a:t>Transfers, Problems and Warrantees</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7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70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Restrictive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restrictive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specifies the purpose of the indorsement or the use to be made of the instrument.  </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indorsement is restrictive when it includes words showing that the instrument is to be deposited (such as “For deposit only”), when it is negotiated for collection or to an agent or a trustee, or when the negotiation is conditional.  </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restrictive indorsement does not prevent transfer or negotiation of the instrument once the initial restriction is honored. </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indorsement “For deposit only” requires only that the first party who receives the instrument, after the restriction is placed on it, must comply with that restriction. As such, this indorsement makes the instrument a bearer instrument for any bank. If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account number is added to a “For deposit only” indorsement, then the only party who can take the instrument after this restrictive indorsement is a bank with that account number.  This reduces the risk of theft or unauthorized transfer by eliminating the bearer quality of a blank indorsement.</a:t>
            </a:r>
            <a:endPar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Example of a </a:t>
            </a:r>
            <a:r>
              <a:rPr lang="en-US" sz="1400" b="1" dirty="0">
                <a:solidFill>
                  <a:srgbClr val="211808"/>
                </a:solidFill>
                <a:latin typeface="Tahoma" panose="020B0604030504040204" pitchFamily="34" charset="0"/>
                <a:ea typeface="Tahoma" panose="020B0604030504040204" pitchFamily="34" charset="0"/>
                <a:cs typeface="Tahoma" panose="020B0604030504040204" pitchFamily="34" charset="0"/>
              </a:rPr>
              <a:t>Restrictive</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Endorsement</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 Box 2">
            <a:extLst>
              <a:ext uri="{FF2B5EF4-FFF2-40B4-BE49-F238E27FC236}">
                <a16:creationId xmlns:a16="http://schemas.microsoft.com/office/drawing/2014/main" id="{DD0166FA-4AF9-4372-BBEB-FE90B8972FFC}"/>
              </a:ext>
            </a:extLst>
          </p:cNvPr>
          <p:cNvSpPr txBox="1">
            <a:spLocks noChangeArrowheads="1"/>
          </p:cNvSpPr>
          <p:nvPr/>
        </p:nvSpPr>
        <p:spPr bwMode="auto">
          <a:xfrm>
            <a:off x="3276600" y="4572000"/>
            <a:ext cx="3352800" cy="1981200"/>
          </a:xfrm>
          <a:prstGeom prst="rect">
            <a:avLst/>
          </a:prstGeom>
          <a:solidFill>
            <a:srgbClr val="FFCC66"/>
          </a:solidFill>
          <a:ln w="9525" cmpd="dbl">
            <a:solidFill>
              <a:srgbClr val="000000"/>
            </a:solidFill>
            <a:miter lim="800000"/>
            <a:headEnd/>
            <a:tailEnd/>
          </a:ln>
        </p:spPr>
        <p:txBody>
          <a:bodyPr rot="0" vert="horz" wrap="square" lIns="91440" tIns="45720" rIns="91440" bIns="45720" anchor="t" anchorCtr="0">
            <a:noAutofit/>
          </a:bodyPr>
          <a:lstStyle/>
          <a:p>
            <a:pPr marL="0" marR="0">
              <a:lnSpc>
                <a:spcPct val="80000"/>
              </a:lnSpc>
              <a:spcBef>
                <a:spcPts val="0"/>
              </a:spcBef>
              <a:spcAft>
                <a:spcPts val="0"/>
              </a:spcAft>
            </a:pPr>
            <a:r>
              <a:rPr lang="en-US" sz="1000" b="1" dirty="0">
                <a:latin typeface="Calibri" panose="020F0502020204030204" pitchFamily="34" charset="0"/>
                <a:ea typeface="Calibri" panose="020F0502020204030204" pitchFamily="34" charset="0"/>
                <a:cs typeface="Times New Roman" panose="02020603050405020304" pitchFamily="18" charset="0"/>
              </a:rPr>
              <a:t>INDORSE HERE: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80000"/>
              </a:lnSpc>
              <a:spcBef>
                <a:spcPts val="0"/>
              </a:spcBef>
              <a:spcAft>
                <a:spcPts val="0"/>
              </a:spcAft>
            </a:pPr>
            <a:r>
              <a:rPr lang="en-US" sz="5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    </a:t>
            </a:r>
            <a:r>
              <a:rPr lang="en-US" b="1" dirty="0">
                <a:solidFill>
                  <a:srgbClr val="0000CC"/>
                </a:solidFill>
                <a:latin typeface="Brush Script MT" panose="03060802040406070304" pitchFamily="66" charset="0"/>
                <a:ea typeface="Calibri" panose="020F0502020204030204" pitchFamily="34" charset="0"/>
                <a:cs typeface="Calibri" panose="020F0502020204030204" pitchFamily="34" charset="0"/>
              </a:rPr>
              <a:t>        For Deposit Only</a:t>
            </a:r>
            <a:endPar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500"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b="1" dirty="0">
                <a:solidFill>
                  <a:srgbClr val="0000CC"/>
                </a:solidFill>
                <a:latin typeface="Brush Script MT" panose="03060802040406070304" pitchFamily="66" charset="0"/>
                <a:ea typeface="Calibri" panose="020F0502020204030204" pitchFamily="34" charset="0"/>
                <a:cs typeface="Calibri" panose="020F0502020204030204" pitchFamily="34" charset="0"/>
              </a:rPr>
              <a:t>             </a:t>
            </a:r>
            <a:r>
              <a:rPr lang="en-US" b="1" dirty="0">
                <a:solidFill>
                  <a:srgbClr val="0000CC"/>
                </a:solidFill>
                <a:effectLst/>
                <a:latin typeface="Brush Script MT" panose="03060802040406070304" pitchFamily="66" charset="0"/>
                <a:ea typeface="Calibri" panose="020F0502020204030204" pitchFamily="34" charset="0"/>
                <a:cs typeface="Calibri" panose="020F0502020204030204" pitchFamily="34" charset="0"/>
              </a:rPr>
              <a:t>John R. Smith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X ________________________________</a:t>
            </a:r>
          </a:p>
          <a:p>
            <a:pPr marL="0" marR="0" algn="just">
              <a:lnSpc>
                <a:spcPct val="80000"/>
              </a:lnSpc>
              <a:spcBef>
                <a:spcPts val="0"/>
              </a:spcBef>
              <a:spcAft>
                <a:spcPts val="0"/>
              </a:spcAft>
            </a:pPr>
            <a:endParaRPr lang="en-US" sz="5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r>
              <a:rPr lang="en-US" sz="3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371600" marR="0" indent="45720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gn="just">
              <a:lnSpc>
                <a:spcPct val="80000"/>
              </a:lnSpc>
              <a:spcBef>
                <a:spcPts val="0"/>
              </a:spcBef>
              <a:spcAft>
                <a:spcPts val="0"/>
              </a:spcAft>
            </a:pPr>
            <a:endParaRPr lang="en-US" sz="1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4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________________________________</a:t>
            </a:r>
            <a:endPar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endParaRPr lang="en-US" sz="500" b="1" dirty="0">
              <a:solidFill>
                <a:srgbClr val="0D0D0D"/>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10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DO NOT WRITE, STAMP, OR SIGN BELOW THIS </a:t>
            </a: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LINE</a:t>
            </a:r>
          </a:p>
          <a:p>
            <a:pPr marL="0" marR="0">
              <a:lnSpc>
                <a:spcPct val="80000"/>
              </a:lnSpc>
              <a:spcBef>
                <a:spcPts val="0"/>
              </a:spcBef>
              <a:spcAft>
                <a:spcPts val="0"/>
              </a:spcAft>
            </a:pPr>
            <a:r>
              <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rPr>
              <a:t>         RESERVED FOR FINANCIAL INSTITITION USE</a:t>
            </a:r>
          </a:p>
          <a:p>
            <a:pPr marL="0" marR="0">
              <a:lnSpc>
                <a:spcPct val="80000"/>
              </a:lnSpc>
              <a:spcBef>
                <a:spcPts val="0"/>
              </a:spcBef>
              <a:spcAft>
                <a:spcPts val="0"/>
              </a:spcAft>
            </a:pPr>
            <a:r>
              <a:rPr lang="en-US" sz="1400" b="1" dirty="0">
                <a:solidFill>
                  <a:srgbClr val="0D0D0D"/>
                </a:solidFill>
                <a:latin typeface="Calibri" panose="020F0502020204030204" pitchFamily="34" charset="0"/>
                <a:ea typeface="Calibri" panose="020F0502020204030204" pitchFamily="34" charset="0"/>
                <a:cs typeface="Calibri" panose="020F0502020204030204" pitchFamily="34" charset="0"/>
              </a:rPr>
              <a:t>    _________________________________</a:t>
            </a:r>
          </a:p>
          <a:p>
            <a:pPr marL="0" marR="0">
              <a:lnSpc>
                <a:spcPct val="80000"/>
              </a:lnSpc>
              <a:spcBef>
                <a:spcPts val="0"/>
              </a:spcBef>
              <a:spcAft>
                <a:spcPts val="0"/>
              </a:spcAft>
            </a:pPr>
            <a:endParaRPr lang="en-US" sz="1000" b="1" dirty="0">
              <a:solidFill>
                <a:srgbClr val="0D0D0D"/>
              </a:solidFill>
              <a:latin typeface="Calibri" panose="020F0502020204030204" pitchFamily="34" charset="0"/>
              <a:ea typeface="Calibri" panose="020F0502020204030204" pitchFamily="34" charset="0"/>
              <a:cs typeface="Calibri" panose="020F0502020204030204" pitchFamily="34" charset="0"/>
            </a:endParaRPr>
          </a:p>
          <a:p>
            <a:pPr marL="0" marR="0">
              <a:lnSpc>
                <a:spcPct val="80000"/>
              </a:lnSpc>
              <a:spcBef>
                <a:spcPts val="0"/>
              </a:spcBef>
              <a:spcAft>
                <a:spcPts val="0"/>
              </a:spcAft>
            </a:pPr>
            <a:r>
              <a:rPr lang="en-US" sz="800" b="1" dirty="0">
                <a:solidFill>
                  <a:srgbClr val="0D0D0D"/>
                </a:solidFill>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b="1"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8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5032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4000"/>
              </a:lnSpc>
              <a:spcBef>
                <a:spcPts val="0"/>
              </a:spcBef>
              <a:defRPr/>
            </a:pPr>
            <a:r>
              <a:rPr lang="en-US" sz="3600" b="1" dirty="0">
                <a:solidFill>
                  <a:srgbClr val="0033CC"/>
                </a:solidFill>
              </a:rPr>
              <a:t>Negotiable Instruments</a:t>
            </a:r>
          </a:p>
          <a:p>
            <a:pPr marL="342900" indent="-342900" algn="ctr">
              <a:lnSpc>
                <a:spcPct val="84000"/>
              </a:lnSpc>
              <a:spcBef>
                <a:spcPts val="0"/>
              </a:spcBef>
              <a:defRPr/>
            </a:pPr>
            <a:r>
              <a:rPr lang="en-US" sz="2800" b="1" i="1" dirty="0">
                <a:solidFill>
                  <a:srgbClr val="006600"/>
                </a:solidFill>
              </a:rPr>
              <a:t>Transfers, Problems and Warrantees</a:t>
            </a:r>
          </a:p>
          <a:p>
            <a:pPr algn="l">
              <a:lnSpc>
                <a:spcPct val="8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4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4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Additional Issues with 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84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Correction of Name by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Sometimes the name of the payee or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indorsee</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an instrument is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spelled improperly</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Article 3 of the UCC allows the payee or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indorsee</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whose name is misspelled to indorse the wrong name, 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correct name</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or both. This correction of name by indorsement may be used only when it was intended that the instrument should be payable to the person making the corrective indorsement. </a:t>
            </a:r>
          </a:p>
          <a:p>
            <a:pPr algn="just">
              <a:lnSpc>
                <a:spcPct val="8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Bank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To simplify the transfer and collection of negotiable instruments from one bank to another, “any agreed method which identifies the transferor bank is sufficient for the item’s further transfer to another bank.”  </a:t>
            </a:r>
          </a:p>
          <a:p>
            <a:pPr algn="just">
              <a:lnSpc>
                <a:spcPct val="8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How Accomplished:</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Accordingly, a bank can simply indorse with its Federal Reserve System number instead of using its name</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  Additionally,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customer has deposited an instrument with a bank but has failed to indorse it, the bank may make an indorsement for the customer, unless the instrument expressly requires the payee’s personal indorsement.  As a result, the mere stamping or marking on the item of any notation showing that it was deposited by the customer or credited to the customer’s account is effective as an indorsement by the customer.</a:t>
            </a:r>
          </a:p>
          <a:p>
            <a:pPr algn="just">
              <a:lnSpc>
                <a:spcPct val="8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Multiple Payees and Indorsements: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Ordinarily, one person is named as the payee in the instrument, but two or more payees may also be named. In that case, the instrument may specify that it is payable to any one or more of them or that it is payable to all jointly. </a:t>
            </a:r>
          </a:p>
          <a:p>
            <a:pPr algn="just">
              <a:lnSpc>
                <a:spcPct val="84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4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How Determined: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UCC Article 3, when a court is faced with two or more payees who are separated by a comma or other symbol, for example, “Pay to the order of John Smith – Susan Jones,” the court must first determine whether the symbols or separating marks are sufficiently clear to make the instrument payable jointly. If the court concludes that the instrument is ambiguous, then the preference is for alternative payees, which means that either John or Susan could negotiate the instrument with one signature, meaning that they would not have to have the other’s indorsement for negotiation.  Under Article 3, if the instrument is ambiguous, the payees or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indorsees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are considered payees in the alternative.</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2635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Transfers, Problems and Warrantees</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a:t>
            </a: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Indorsement</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11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Additional Issues with Indorsements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Agent or Officer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may be made payable to the order of an officeholder. </a:t>
            </a:r>
            <a:r>
              <a:rPr lang="en-US" sz="140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For Example,</a:t>
            </a:r>
            <a:r>
              <a:rPr lang="en-US" sz="14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check may read “Pay to the order of Receiver of Taxes.”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How Accomplished: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As a result, such a check may be received and negotiated by the person who at the time is the receiver of taxes. This general identification of a payee is a matter of convenience, and the drawer of the check is not required to find out the actual name of the receiver of taxes at that time.  If an instrument is drawn in favor of an officer of a named corporation, the instrument is payable to the corporation, the officer, or any successor to such officer.  Any of these parties in possession of the instrument is the holder and may accordingly negotiate the instrument.</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Missing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the parties intend to negotiate an order instrument but for some reason the holder fails to indorse it, there is no negotiation.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Effect:</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transfer without indorsement has only the effect of a contract assignment.  If the transferee gave value for the instrument, the transferee has the right to require that the transferor indorse the instrument unqualifiedly and thereby negotiate the instrument.</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98992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Transfers, Problems and Warrantees</a:t>
            </a:r>
          </a:p>
          <a:p>
            <a:pPr marL="342900" indent="-342900" algn="ctr">
              <a:lnSpc>
                <a:spcPct val="90000"/>
              </a:lnSpc>
              <a:spcBef>
                <a:spcPts val="0"/>
              </a:spcBef>
              <a:defRPr/>
            </a:pPr>
            <a:r>
              <a:rPr lang="en-US" sz="2800" b="1" i="1" dirty="0">
                <a:solidFill>
                  <a:srgbClr val="C00000"/>
                </a:solidFill>
              </a:rPr>
              <a:t>Problems in Negotiation of Commercial Paper</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580321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rPr>
              <a:t>Transfers, Problems and Warrantees</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Problems in the Negotiation of Commercial Paper:</a:t>
            </a:r>
          </a:p>
          <a:p>
            <a:pPr marL="609600" indent="-609600" algn="just">
              <a:lnSpc>
                <a:spcPct val="8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issues of signatures and requirements for negotiation can become quite complex when issues such as forgery, employee misconduct, and embezzlement arise.</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Forged and Unauthorized Indorsements: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forged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unauthorized indorsement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not a valid indorsement.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Effect:</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Accordingly, anyone who has possession of a forged instrument </a:t>
            </a:r>
            <a:r>
              <a:rPr lang="en-US" sz="12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not a holder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because the indorsement of the person whose signature was forged, was necessary for effective negotiation of the instrument.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Such</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forgery, however, requires clear proof.</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payment of an instrument is made to one by means of a forged indorsement, the payor ordinarily remains liable to the person who is the rightful owner of the paper.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There are three exceptions to these general rules on liability for forged indorsements under the imposter rule.</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Quasi Forgeries: The Impostor Rule: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impostor rule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provides three exceptions to the rule that a forged indorsement is not effective to validly negotiate an instrument.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Effect: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one of the three impostor exceptions applies, the instrument is still effectively negotiated, even though there may have been a forgery of an indorsement.</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Impersonating Payee:</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impersonation of a payee in the impostor rule exception includes impersonation of the agent of the person who is named as payee.</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Dummy Payee:</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Another impostor scenario arises when the preparer of the instrument intends that the named payee will never benefit from the instrument. Such a “dummy” payee may be an actual or a fictitious person. This situation arises when the owner of a checking account wishes to conceal the true purpose of taking money from the account at the bank.</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Dummy Payee Supplied by Employee:</a:t>
            </a:r>
            <a:r>
              <a:rPr lang="en-US" sz="1200" b="1" i="0"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third impostor situation arises when an agent or employee of the maker or the drawer has supplied the name to be used for the payee, intending that the payee should not have any interest in the paper. This last situation occurs when an employee fraudulently causes an employer to sign a check made to a customer or another person, whether existing or not.</a:t>
            </a:r>
            <a:endPar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endParaRPr lang="en-US" sz="14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232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rPr>
              <a:t>Transfers, Problems and Warrantees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Problems in the Negotiation of Commercial Paper:</a:t>
            </a:r>
          </a:p>
          <a:p>
            <a:pPr marL="609600" indent="-609600" algn="just">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issues of signatures and requirements for negotiation can become quite complex when issues such as forgery, employee misconduct, and embezzlement arise.</a:t>
            </a:r>
          </a:p>
          <a:p>
            <a:pPr algn="just">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Effect of Incapacity or Misconduct on Negotiation: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negotiation is effective even though:</a:t>
            </a:r>
          </a:p>
          <a:p>
            <a:pPr algn="just"/>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 was made by a minor or any other person lacking capacity;</a:t>
            </a:r>
          </a:p>
          <a:p>
            <a:pPr marL="285750" indent="-285750" algn="just">
              <a:buFont typeface="Arial" panose="020B0604020202020204" pitchFamily="34" charset="0"/>
              <a:buChar char="•"/>
            </a:pP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 was an act beyond the powers of a corporation; </a:t>
            </a:r>
          </a:p>
          <a:p>
            <a:pPr marL="285750" indent="-285750" algn="just">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It was obtained by fraud, duress, or a mistake of any kind; or </a:t>
            </a:r>
          </a:p>
          <a:p>
            <a:pPr marL="285750" indent="-285750" algn="just">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negotiation was part of an illegal transaction or was made in breach of duty. </a:t>
            </a:r>
          </a:p>
          <a:p>
            <a:pPr algn="just"/>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rights of the parties in these types of negotiations depends on who holds the instrument.</a:t>
            </a:r>
          </a:p>
          <a:p>
            <a:pPr algn="just"/>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Lost Instruments: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liability on lost instruments depends on who is demanding payment from whom and on whether the instrument was order or bearer paper when it was lost.</a:t>
            </a:r>
          </a:p>
          <a:p>
            <a:pPr algn="l"/>
            <a:endParaRPr lang="en-US" sz="5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Order Instruments: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lost instrument is order paper, the finder does not become the holder because the instrument has not been indorsed and delivered by the person to whom it was then payable.</a:t>
            </a:r>
          </a:p>
          <a:p>
            <a:pPr algn="just"/>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former holder who lost it is still the rightful owner of the instrument.</a:t>
            </a:r>
          </a:p>
          <a:p>
            <a:pPr algn="just"/>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Bearer Instruments: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lost instrument is in bearer form when it is lost, the finder, as the possessor of a bearer instrument, is the holder and is entitled to enforce payment.</a:t>
            </a:r>
            <a:endParaRPr lang="en-US" sz="13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043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Last Time We Spoke About:</a:t>
            </a:r>
          </a:p>
          <a:p>
            <a:pPr>
              <a:lnSpc>
                <a:spcPct val="110000"/>
              </a:lnSpc>
              <a:defRPr/>
            </a:pPr>
            <a:endParaRPr lang="en-US" sz="600" b="1" dirty="0"/>
          </a:p>
          <a:p>
            <a:pPr>
              <a:lnSpc>
                <a:spcPct val="110000"/>
              </a:lnSpc>
              <a:defRPr/>
            </a:pPr>
            <a:r>
              <a:rPr lang="en-US" sz="3200" b="1" dirty="0">
                <a:solidFill>
                  <a:srgbClr val="008000"/>
                </a:solidFill>
              </a:rPr>
              <a:t>The Law of Torts</a:t>
            </a:r>
          </a:p>
          <a:p>
            <a:pPr>
              <a:lnSpc>
                <a:spcPct val="110000"/>
              </a:lnSpc>
              <a:buFont typeface="Arial" pitchFamily="34" charset="0"/>
              <a:buChar char="•"/>
              <a:defRPr/>
            </a:pPr>
            <a:r>
              <a:rPr lang="en-US" sz="2800" b="1" dirty="0">
                <a:solidFill>
                  <a:srgbClr val="002060"/>
                </a:solidFill>
              </a:rPr>
              <a:t> General Principles</a:t>
            </a:r>
          </a:p>
          <a:p>
            <a:pPr algn="just">
              <a:lnSpc>
                <a:spcPct val="110000"/>
              </a:lnSpc>
              <a:defRPr/>
            </a:pPr>
            <a:r>
              <a:rPr lang="en-US" sz="1600" b="1" i="1" dirty="0">
                <a:solidFill>
                  <a:srgbClr val="C00000"/>
                </a:solidFill>
              </a:rPr>
              <a:t>Part One: Definitions / Torts vs. Crimes / Types of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Negligence and Intentional Torts</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Definitions / Intentional Torts / Unintentional Torts – Negligence</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Liability and Foreseeability</a:t>
            </a:r>
          </a:p>
          <a:p>
            <a:pPr>
              <a:lnSpc>
                <a:spcPct val="110000"/>
              </a:lnSpc>
              <a:defRPr/>
            </a:pPr>
            <a:r>
              <a:rPr lang="en-US" b="1" i="1" dirty="0">
                <a:solidFill>
                  <a:srgbClr val="C00000"/>
                </a:solidFill>
              </a:rPr>
              <a:t> </a:t>
            </a:r>
            <a:r>
              <a:rPr lang="en-US" sz="1600" b="1" i="1" dirty="0">
                <a:solidFill>
                  <a:srgbClr val="C00000"/>
                </a:solidFill>
              </a:rPr>
              <a:t>Part Three: Definitions / Liability / Foreseeability / Strict Liability / Defenses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MacPherson v. Buick Motor Co.</a:t>
            </a:r>
          </a:p>
          <a:p>
            <a:pPr algn="ctr">
              <a:lnSpc>
                <a:spcPct val="110000"/>
              </a:lnSpc>
              <a:defRPr/>
            </a:pPr>
            <a:r>
              <a:rPr lang="en-US" sz="1600" b="1" i="1" dirty="0">
                <a:solidFill>
                  <a:srgbClr val="C00000"/>
                </a:solidFill>
              </a:rPr>
              <a:t>     The Elements of Foreseeability</a:t>
            </a:r>
          </a:p>
        </p:txBody>
      </p:sp>
    </p:spTree>
    <p:extLst>
      <p:ext uri="{BB962C8B-B14F-4D97-AF65-F5344CB8AC3E}">
        <p14:creationId xmlns:p14="http://schemas.microsoft.com/office/powerpoint/2010/main" val="1460086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Transfers, Problems and Warrantees</a:t>
            </a:r>
          </a:p>
          <a:p>
            <a:pPr marL="342900" indent="-342900" algn="ctr">
              <a:lnSpc>
                <a:spcPct val="90000"/>
              </a:lnSpc>
              <a:spcBef>
                <a:spcPts val="0"/>
              </a:spcBef>
              <a:defRPr/>
            </a:pPr>
            <a:r>
              <a:rPr lang="en-US" sz="2800" b="1" i="1" dirty="0">
                <a:solidFill>
                  <a:srgbClr val="C00000"/>
                </a:solidFill>
              </a:rPr>
              <a:t>Warranties in Negotiation</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419393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71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71000"/>
              </a:lnSpc>
              <a:spcBef>
                <a:spcPts val="0"/>
              </a:spcBef>
              <a:defRPr/>
            </a:pPr>
            <a:r>
              <a:rPr lang="en-US" sz="2800" b="1" i="1" dirty="0">
                <a:solidFill>
                  <a:srgbClr val="006600"/>
                </a:solidFill>
              </a:rPr>
              <a:t>Transfers, Problems and Warrantees</a:t>
            </a:r>
          </a:p>
          <a:p>
            <a:pPr algn="l">
              <a:lnSpc>
                <a:spcPct val="71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71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Warrantees in Negotiation:</a:t>
            </a:r>
          </a:p>
          <a:p>
            <a:pPr marL="609600" indent="-609600" algn="just">
              <a:lnSpc>
                <a:spcPct val="71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negotiable instrument is transferred by negotiation, the transferors give certain implied warranties.</a:t>
            </a:r>
          </a:p>
          <a:p>
            <a:pPr algn="l">
              <a:lnSpc>
                <a:spcPct val="71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600" b="1" i="1" dirty="0">
                <a:solidFill>
                  <a:srgbClr val="5E804A"/>
                </a:solidFill>
                <a:latin typeface="Tahoma" panose="020B0604030504040204" pitchFamily="34" charset="0"/>
                <a:ea typeface="Tahoma" panose="020B0604030504040204" pitchFamily="34" charset="0"/>
                <a:cs typeface="Tahoma" panose="020B0604030504040204" pitchFamily="34" charset="0"/>
              </a:rPr>
              <a:t>Warranties of Unqualified </a:t>
            </a:r>
            <a:r>
              <a:rPr lang="en-US" sz="1600" b="1" i="1" dirty="0" err="1">
                <a:solidFill>
                  <a:srgbClr val="5E804A"/>
                </a:solidFill>
                <a:latin typeface="Tahoma" panose="020B0604030504040204" pitchFamily="34" charset="0"/>
                <a:ea typeface="Tahoma" panose="020B0604030504040204" pitchFamily="34" charset="0"/>
                <a:cs typeface="Tahoma" panose="020B0604030504040204" pitchFamily="34" charset="0"/>
              </a:rPr>
              <a:t>Indorser</a:t>
            </a: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the transferor receives consideration for the indorsement and makes an unqualified indorsement, certain warranties are given by the transferor by implication. It should be noted, that no distinction is made between an unqualified blank indorsement and an unqualified special indorsement.</a:t>
            </a:r>
          </a:p>
          <a:p>
            <a:pPr algn="just">
              <a:lnSpc>
                <a:spcPct val="71000"/>
              </a:lnSpc>
              <a:spcBef>
                <a:spcPts val="0"/>
              </a:spcBef>
            </a:pPr>
            <a:endParaRPr lang="en-US" sz="5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Scope of </a:t>
            </a:r>
            <a:r>
              <a:rPr lang="en-US" sz="1400" b="1" i="1" dirty="0" err="1">
                <a:solidFill>
                  <a:srgbClr val="663300"/>
                </a:solidFill>
                <a:latin typeface="Tahoma" panose="020B0604030504040204" pitchFamily="34" charset="0"/>
                <a:ea typeface="Tahoma" panose="020B0604030504040204" pitchFamily="34" charset="0"/>
                <a:cs typeface="Tahoma" panose="020B0604030504040204" pitchFamily="34" charset="0"/>
              </a:rPr>
              <a:t>Indorsor</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 Warrantees</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warranties of the unqualified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underArticle</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3 of the UCC provide that:</a:t>
            </a:r>
          </a:p>
          <a:p>
            <a:pPr algn="just">
              <a:lnSpc>
                <a:spcPct val="71000"/>
              </a:lnSpc>
              <a:spcBef>
                <a:spcPts val="0"/>
              </a:spcBef>
            </a:pPr>
            <a:r>
              <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lnSpc>
                <a:spcPct val="71000"/>
              </a:lnSpc>
              <a:spcBef>
                <a:spcPts val="0"/>
              </a:spcBef>
              <a:buFont typeface="Arial" panose="020B0604020202020204" pitchFamily="34" charset="0"/>
              <a:buChar char="•"/>
            </a:pPr>
            <a:r>
              <a:rPr lang="en-US" sz="1300" b="1"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 warrantor is a person entitled to enforce the instrument;</a:t>
            </a:r>
            <a:endPar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lnSpc>
                <a:spcPct val="71000"/>
              </a:lnSpc>
              <a:spcBef>
                <a:spcPts val="0"/>
              </a:spcBef>
              <a:buFont typeface="Arial" panose="020B0604020202020204" pitchFamily="34" charset="0"/>
              <a:buChar char="•"/>
            </a:pPr>
            <a:r>
              <a:rPr lang="en-US" sz="1300" b="1" dirty="0">
                <a:solidFill>
                  <a:srgbClr val="211808"/>
                </a:solidFill>
                <a:latin typeface="Tahoma" panose="020B0604030504040204" pitchFamily="34" charset="0"/>
                <a:ea typeface="Tahoma" panose="020B0604030504040204" pitchFamily="34" charset="0"/>
                <a:cs typeface="Tahoma" panose="020B0604030504040204" pitchFamily="34" charset="0"/>
              </a:rPr>
              <a:t>A</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ll signatures on the instrument are authentic and authorized;</a:t>
            </a:r>
          </a:p>
          <a:p>
            <a:pPr algn="just">
              <a:lnSpc>
                <a:spcPct val="71000"/>
              </a:lnSpc>
              <a:spcBef>
                <a:spcPts val="0"/>
              </a:spcBef>
            </a:pPr>
            <a:r>
              <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lnSpc>
                <a:spcPct val="71000"/>
              </a:lnSpc>
              <a:spcBef>
                <a:spcPts val="0"/>
              </a:spcBef>
              <a:buFont typeface="Arial" panose="020B0604020202020204" pitchFamily="34" charset="0"/>
              <a:buChar char="•"/>
            </a:pP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instrument has not been altered;</a:t>
            </a:r>
          </a:p>
          <a:p>
            <a:pPr algn="just">
              <a:lnSpc>
                <a:spcPct val="71000"/>
              </a:lnSpc>
              <a:spcBef>
                <a:spcPts val="0"/>
              </a:spcBef>
            </a:pPr>
            <a:r>
              <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lnSpc>
                <a:spcPct val="71000"/>
              </a:lnSpc>
              <a:spcBef>
                <a:spcPts val="0"/>
              </a:spcBef>
              <a:buFont typeface="Arial" panose="020B0604020202020204" pitchFamily="34" charset="0"/>
              <a:buChar char="•"/>
            </a:pP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instrument is not subject to a defense or claim;</a:t>
            </a:r>
          </a:p>
          <a:p>
            <a:pPr algn="just">
              <a:lnSpc>
                <a:spcPct val="71000"/>
              </a:lnSpc>
              <a:spcBef>
                <a:spcPts val="0"/>
              </a:spcBef>
            </a:pPr>
            <a:r>
              <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lnSpc>
                <a:spcPct val="71000"/>
              </a:lnSpc>
              <a:spcBef>
                <a:spcPts val="0"/>
              </a:spcBef>
              <a:buFont typeface="Arial" panose="020B0604020202020204" pitchFamily="34" charset="0"/>
              <a:buChar char="•"/>
            </a:pP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drawer of the draft has authorized the issuance of the item in the amount for which the item is drawn; and </a:t>
            </a:r>
          </a:p>
          <a:p>
            <a:pPr marL="285750" indent="-285750" algn="just">
              <a:lnSpc>
                <a:spcPct val="71000"/>
              </a:lnSpc>
              <a:spcBef>
                <a:spcPts val="0"/>
              </a:spcBef>
              <a:buFont typeface="Arial" panose="020B0604020202020204" pitchFamily="34" charset="0"/>
              <a:buChar char="•"/>
            </a:pPr>
            <a:r>
              <a:rPr lang="en-US" sz="1300" b="1"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 warrantor has no knowledge of any insolvency proceeding with respect to the maker or acceptor.</a:t>
            </a:r>
          </a:p>
          <a:p>
            <a:pPr algn="just">
              <a:lnSpc>
                <a:spcPct val="71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Scope of </a:t>
            </a:r>
            <a:r>
              <a:rPr lang="en-US" sz="1400" b="1" i="1" u="none" strike="noStrike" baseline="0" dirty="0" err="1">
                <a:solidFill>
                  <a:srgbClr val="663300"/>
                </a:solidFill>
                <a:latin typeface="Tahoma" panose="020B0604030504040204" pitchFamily="34" charset="0"/>
                <a:ea typeface="Tahoma" panose="020B0604030504040204" pitchFamily="34" charset="0"/>
                <a:cs typeface="Tahoma" panose="020B0604030504040204" pitchFamily="34" charset="0"/>
              </a:rPr>
              <a:t>Presentor</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Warrantees: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Those who present an instrument for payment, or the last party in line before the payor, make three warranties: </a:t>
            </a:r>
          </a:p>
          <a:p>
            <a:pPr algn="just">
              <a:lnSpc>
                <a:spcPct val="71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285750" indent="-285750" algn="just">
              <a:lnSpc>
                <a:spcPct val="71000"/>
              </a:lnSpc>
              <a:spcBef>
                <a:spcPts val="0"/>
              </a:spcBef>
              <a:buFont typeface="Arial" panose="020B0604020202020204" pitchFamily="34" charset="0"/>
              <a:buChar char="•"/>
            </a:pP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warrantor is entitled to enforce the draft or authorized to obtain payment or acceptance of the draft;</a:t>
            </a:r>
          </a:p>
          <a:p>
            <a:pPr marL="285750" indent="-285750" algn="just">
              <a:lnSpc>
                <a:spcPct val="71000"/>
              </a:lnSpc>
              <a:spcBef>
                <a:spcPts val="0"/>
              </a:spcBef>
              <a:buFont typeface="Arial" panose="020B0604020202020204" pitchFamily="34" charset="0"/>
              <a:buChar char="•"/>
            </a:pPr>
            <a:endPar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285750" indent="-285750" algn="just">
              <a:lnSpc>
                <a:spcPct val="71000"/>
              </a:lnSpc>
              <a:spcBef>
                <a:spcPts val="0"/>
              </a:spcBef>
              <a:buFont typeface="Arial" panose="020B0604020202020204" pitchFamily="34" charset="0"/>
              <a:buChar char="•"/>
            </a:pPr>
            <a:r>
              <a:rPr lang="en-US" sz="1300" b="1"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 draft has not been altered; and </a:t>
            </a:r>
          </a:p>
          <a:p>
            <a:pPr marL="285750" indent="-285750" algn="just">
              <a:lnSpc>
                <a:spcPct val="71000"/>
              </a:lnSpc>
              <a:spcBef>
                <a:spcPts val="0"/>
              </a:spcBef>
              <a:buFont typeface="Arial" panose="020B0604020202020204" pitchFamily="34" charset="0"/>
              <a:buChar char="•"/>
            </a:pPr>
            <a:endPar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285750" indent="-285750" algn="just">
              <a:lnSpc>
                <a:spcPct val="71000"/>
              </a:lnSpc>
              <a:spcBef>
                <a:spcPts val="0"/>
              </a:spcBef>
              <a:buFont typeface="Arial" panose="020B0604020202020204" pitchFamily="34" charset="0"/>
              <a:buChar char="•"/>
            </a:pPr>
            <a:r>
              <a:rPr lang="en-US" sz="1300" b="1"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 warrantor has no knowledge that the signature of the drawer of the draft is unauthorized.</a:t>
            </a:r>
          </a:p>
          <a:p>
            <a:pPr marL="285750" indent="-285750" algn="just">
              <a:lnSpc>
                <a:spcPct val="71000"/>
              </a:lnSpc>
              <a:spcBef>
                <a:spcPts val="0"/>
              </a:spcBef>
              <a:buFont typeface="Arial" panose="020B0604020202020204" pitchFamily="34" charset="0"/>
              <a:buChar char="•"/>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forged indorsement has appeared during the transfer of the instrument, and there is a refusal to pay because of that problem, the last party who is a holder may turn to the transferor to recover on the basis of these implied warranties.  These warranties give those who have transferred and held the instrument recourse against those parties who were involved in the transfer of the instrument, despite the fact that they were not parties to the original instrument.</a:t>
            </a:r>
            <a:endParaRPr lang="en-US" sz="13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08442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7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7000"/>
              </a:lnSpc>
              <a:spcBef>
                <a:spcPts val="0"/>
              </a:spcBef>
              <a:defRPr/>
            </a:pPr>
            <a:r>
              <a:rPr lang="en-US" sz="2800" b="1" i="1" dirty="0">
                <a:solidFill>
                  <a:srgbClr val="006600"/>
                </a:solidFill>
              </a:rPr>
              <a:t>Transfers, Problems and Warrantees</a:t>
            </a:r>
          </a:p>
          <a:p>
            <a:pPr algn="l">
              <a:lnSpc>
                <a:spcPct val="8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7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Warrantees in Negotiation:</a:t>
            </a:r>
          </a:p>
          <a:p>
            <a:pPr marL="609600" indent="-609600" algn="just">
              <a:lnSpc>
                <a:spcPct val="87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negotiable instrument is transferred by negotiation, the transferors give certain implied warranties.</a:t>
            </a:r>
          </a:p>
          <a:p>
            <a:pPr algn="l">
              <a:lnSpc>
                <a:spcPct val="87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600" b="1" i="1" dirty="0">
                <a:solidFill>
                  <a:srgbClr val="5E804A"/>
                </a:solidFill>
                <a:latin typeface="Tahoma" panose="020B0604030504040204" pitchFamily="34" charset="0"/>
                <a:ea typeface="Tahoma" panose="020B0604030504040204" pitchFamily="34" charset="0"/>
                <a:cs typeface="Tahoma" panose="020B0604030504040204" pitchFamily="34" charset="0"/>
              </a:rPr>
              <a:t>Warranties of Unqualified </a:t>
            </a:r>
            <a:r>
              <a:rPr lang="en-US" sz="1600" b="1" i="1" dirty="0" err="1">
                <a:solidFill>
                  <a:srgbClr val="5E804A"/>
                </a:solidFill>
                <a:latin typeface="Tahoma" panose="020B0604030504040204" pitchFamily="34" charset="0"/>
                <a:ea typeface="Tahoma" panose="020B0604030504040204" pitchFamily="34" charset="0"/>
                <a:cs typeface="Tahoma" panose="020B0604030504040204" pitchFamily="34" charset="0"/>
              </a:rPr>
              <a:t>Indorser</a:t>
            </a: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a:t>
            </a:r>
            <a:endParaRPr lang="en-US" sz="5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endParaRPr lang="en-US" sz="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What Is Not Warranted: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implied warranties stated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previously</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do not guarantee that payment of the instrument will be made. Similarly, the holder’s indorsement of a check does not give any warranty that the account of the drawer in the drawee bank contains funds sufficient to cover the check.  However, implied warranties do, for example, promise that the signatures on the instrument are not forged. Likewise, they promise that no one has altered the amount on the instrument.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warranties are not warranties of payment or solvency. They are simply warranties about the nature of the instrument.</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 holder may not be paid the amount due on the instrument, but if the lack of payment results from a forgery, the holder has rights against those who transferred the instrument with a forged signature.</a:t>
            </a:r>
          </a:p>
          <a:p>
            <a:pPr algn="just">
              <a:lnSpc>
                <a:spcPct val="87000"/>
              </a:lnSpc>
              <a:spcBef>
                <a:spcPts val="0"/>
              </a:spcBef>
            </a:pPr>
            <a:endParaRPr lang="en-US" sz="5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Beneficiary of Implied Warranties: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implied warranties of the unqualified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pass to the transferee and any subsequent transferees. There is no requirement that subsequent transferees take the instrument in good faith to be entitled to the warranties. Likewise, the transferee need not be a holder to enjoy warranty protections.</a:t>
            </a:r>
          </a:p>
          <a:p>
            <a:pPr algn="just">
              <a:lnSpc>
                <a:spcPct val="87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Disclaimer of Warranties: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Warranties may be disclaimed when the instrument is not a check. A disclaimer of warranties is ordinarily made by adding “Without warranties” to the indorsement.</a:t>
            </a:r>
          </a:p>
          <a:p>
            <a:pPr algn="just">
              <a:lnSpc>
                <a:spcPct val="87000"/>
              </a:lnSpc>
              <a:spcBef>
                <a:spcPts val="0"/>
              </a:spcBef>
            </a:pPr>
            <a:endParaRPr lang="en-US" sz="5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Notice of Breach of Warranty: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To enforce an implied warranty of an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the party claiming under the warranty must give the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notice of the breach. This notice must be given within 30 days after the claimant learns or has reason to know of the breach and the identity of the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If proper notice is not given, the warranty claim is reduced by the amount of the loss that could have been avoided had timely notice been given.</a:t>
            </a:r>
            <a:endParaRPr lang="en-US" sz="13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73229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5000"/>
              </a:lnSpc>
              <a:spcBef>
                <a:spcPts val="0"/>
              </a:spcBef>
              <a:defRPr/>
            </a:pPr>
            <a:r>
              <a:rPr lang="en-US" sz="2800" b="1" i="1" dirty="0">
                <a:solidFill>
                  <a:srgbClr val="006600"/>
                </a:solidFill>
              </a:rPr>
              <a:t>Transfers, Problems and Warrantees</a:t>
            </a:r>
          </a:p>
          <a:p>
            <a:pPr algn="l">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Warrantees in Negotiation:</a:t>
            </a:r>
          </a:p>
          <a:p>
            <a:pPr marL="609600" indent="-609600" algn="just">
              <a:lnSpc>
                <a:spcPct val="85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Generally: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negotiable instrument is transferred by negotiation, the transferors give certain implied warranties.</a:t>
            </a:r>
          </a:p>
          <a:p>
            <a:pPr algn="l">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Warranties of Other Parties: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Warranties are also made by the </a:t>
            </a:r>
            <a:r>
              <a:rPr lang="en-US" sz="14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who indorses “Without recourse” and by one who transfers by delivery only.</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Qualified </a:t>
            </a:r>
            <a:r>
              <a:rPr lang="en-US" sz="1400" b="1" i="1" u="none" strike="noStrike" baseline="0" dirty="0" err="1">
                <a:solidFill>
                  <a:srgbClr val="663300"/>
                </a:solidFill>
                <a:latin typeface="Tahoma" panose="020B0604030504040204" pitchFamily="34" charset="0"/>
                <a:ea typeface="Tahoma" panose="020B0604030504040204" pitchFamily="34" charset="0"/>
                <a:cs typeface="Tahoma" panose="020B0604030504040204" pitchFamily="34" charset="0"/>
              </a:rPr>
              <a:t>Indorser</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1" i="1"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warranty liability of a 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is the same as that of an unqualified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qualified indorsement means that the </a:t>
            </a:r>
            <a:r>
              <a:rPr lang="en-US" sz="1300" b="1" i="1"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does not assume liability for the payment of the instrument as written. </a:t>
            </a:r>
            <a:endParaRPr lang="en-US" sz="1300" b="1" i="1"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However, a qualified indorsement does not eliminate the implied warranties an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makes as a transferor of an instrument.</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implied warranty that is waived by a qualified indorsement is the fourth warranty on defenses.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still makes the other warranties on signatures and alteration but waives the warranty on defenses.</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Transfer by Delivery: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the negotiable instrument is negotiated by delivery without indorsement, the warranty liability of the transferor runs only to the immediate transferee.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all other respects, the warranty liability is the same as in the case of the unqualified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endParaRPr lang="en-US" sz="13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0"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Example: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Tim, a minor, gives Sean his note payable to bearer. Sean transfers the note for value and by delivery only to Jim, who negotiates it to Bob.  Payment is then refused by Tim, who chooses to disaffirm his contract. Bob cannot hold Sean liable. Sean, having negotiated the instrument by delivery only, is liable on his implied warranties only to his immediate transferee, Jim.  Likewise, because Sean did not indorse the note, he is not secondarily liable for payment of the note.</a:t>
            </a:r>
            <a:endParaRPr lang="en-US" sz="12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72489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14400"/>
            <a:ext cx="8534400" cy="5583067"/>
          </a:xfrm>
          <a:prstGeom prst="rect">
            <a:avLst/>
          </a:prstGeom>
        </p:spPr>
        <p:txBody>
          <a:bodyPr wrap="square">
            <a:spAutoFit/>
          </a:bodyPr>
          <a:lstStyle/>
          <a:p>
            <a:pPr marL="342900" indent="-342900" algn="ctr">
              <a:spcBef>
                <a:spcPct val="20000"/>
              </a:spcBef>
            </a:pPr>
            <a:r>
              <a:rPr lang="en-US" sz="4000" b="1" dirty="0">
                <a:solidFill>
                  <a:srgbClr val="C00000"/>
                </a:solidFill>
              </a:rPr>
              <a:t>An Adventure into the Case Law </a:t>
            </a:r>
          </a:p>
          <a:p>
            <a:pPr marL="342900" indent="-342900" algn="ctr">
              <a:spcBef>
                <a:spcPct val="20000"/>
              </a:spcBef>
            </a:pPr>
            <a:r>
              <a:rPr lang="en-US" sz="4000" b="1" dirty="0">
                <a:solidFill>
                  <a:srgbClr val="C00000"/>
                </a:solidFill>
              </a:rPr>
              <a:t>The Law of Commercial Paper</a:t>
            </a:r>
          </a:p>
          <a:p>
            <a:pPr algn="ctr">
              <a:spcBef>
                <a:spcPct val="20000"/>
              </a:spcBef>
            </a:pPr>
            <a:r>
              <a:rPr lang="en-US" sz="2400" b="1" dirty="0">
                <a:solidFill>
                  <a:srgbClr val="002060"/>
                </a:solidFill>
              </a:rPr>
              <a:t>The Case of Manhattan Savings v. NY </a:t>
            </a:r>
            <a:r>
              <a:rPr lang="en-US" sz="2400" b="1" dirty="0" err="1">
                <a:solidFill>
                  <a:srgbClr val="002060"/>
                </a:solidFill>
              </a:rPr>
              <a:t>Nat’l</a:t>
            </a:r>
            <a:r>
              <a:rPr lang="en-US" sz="2400" b="1" dirty="0">
                <a:solidFill>
                  <a:srgbClr val="002060"/>
                </a:solidFill>
              </a:rPr>
              <a:t> Exchange</a:t>
            </a: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1000" b="1" dirty="0">
              <a:solidFill>
                <a:srgbClr val="002060"/>
              </a:solidFill>
            </a:endParaRPr>
          </a:p>
          <a:p>
            <a:pPr>
              <a:spcBef>
                <a:spcPct val="20000"/>
              </a:spcBef>
            </a:pPr>
            <a:endParaRPr lang="en-US" sz="1000" b="1" dirty="0">
              <a:solidFill>
                <a:srgbClr val="002060"/>
              </a:solidFill>
            </a:endParaRPr>
          </a:p>
          <a:p>
            <a:pPr algn="ctr">
              <a:spcBef>
                <a:spcPct val="20000"/>
              </a:spcBef>
            </a:pPr>
            <a:r>
              <a:rPr lang="en-US" sz="3000" b="1" i="1" dirty="0">
                <a:solidFill>
                  <a:srgbClr val="C81204"/>
                </a:solidFill>
              </a:rPr>
              <a:t>The Elements of Commercial Paper</a:t>
            </a:r>
          </a:p>
        </p:txBody>
      </p:sp>
      <p:pic>
        <p:nvPicPr>
          <p:cNvPr id="5" name="Picture 4" descr="The front of a building&#10;&#10;Description automatically generated with medium confidence">
            <a:extLst>
              <a:ext uri="{FF2B5EF4-FFF2-40B4-BE49-F238E27FC236}">
                <a16:creationId xmlns:a16="http://schemas.microsoft.com/office/drawing/2014/main" id="{F6495BDA-F1FF-4451-92E2-CFAC44843C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2825262"/>
            <a:ext cx="4343400" cy="3118338"/>
          </a:xfrm>
          <a:prstGeom prst="rect">
            <a:avLst/>
          </a:prstGeom>
        </p:spPr>
      </p:pic>
    </p:spTree>
    <p:extLst>
      <p:ext uri="{BB962C8B-B14F-4D97-AF65-F5344CB8AC3E}">
        <p14:creationId xmlns:p14="http://schemas.microsoft.com/office/powerpoint/2010/main" val="2939138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Twelve C</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865947"/>
          </a:xfrm>
          <a:prstGeom prst="rect">
            <a:avLst/>
          </a:prstGeom>
          <a:solidFill>
            <a:schemeClr val="accent3"/>
          </a:solidFill>
        </p:spPr>
        <p:txBody>
          <a:bodyPr wrap="square">
            <a:spAutoFit/>
          </a:bodyPr>
          <a:lstStyle/>
          <a:p>
            <a:pPr>
              <a:lnSpc>
                <a:spcPct val="95000"/>
              </a:lnSpc>
              <a:defRPr/>
            </a:pPr>
            <a:r>
              <a:rPr lang="en-US" sz="3200" b="1" dirty="0"/>
              <a:t>Tonight We Will Speak About:</a:t>
            </a:r>
          </a:p>
          <a:p>
            <a:pPr>
              <a:lnSpc>
                <a:spcPct val="95000"/>
              </a:lnSpc>
              <a:defRPr/>
            </a:pPr>
            <a:endParaRPr lang="en-US" sz="600" b="1" dirty="0"/>
          </a:p>
          <a:p>
            <a:pPr>
              <a:lnSpc>
                <a:spcPct val="95000"/>
              </a:lnSpc>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Introduction</a:t>
            </a: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Negotiable Instruments – Types/Parties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Types of Negotiable Instruments / Parties  </a:t>
            </a:r>
          </a:p>
          <a:p>
            <a:pPr>
              <a:lnSpc>
                <a:spcPct val="95000"/>
              </a:lnSpc>
            </a:pPr>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Negotiability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Requirements of Negotiability / Factors</a:t>
            </a: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Language / Statute of Limitations Issues </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Transfer/Problems/Warrantees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Effect of Transfer / Process of Negotiation </a:t>
            </a: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Forgery / Unauthorized Documents / Imposters / Lost Instruments Warrantees / Other Parties</a:t>
            </a:r>
          </a:p>
          <a:p>
            <a:pPr>
              <a:lnSpc>
                <a:spcPct val="95000"/>
              </a:lnSpc>
            </a:pPr>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pPr>
              <a:lnSpc>
                <a:spcPct val="95000"/>
              </a:lnSpc>
            </a:pPr>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Manhattan Savings v. NY Natl Exchange </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Elements of Commercial Paper </a:t>
            </a: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5411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Transfers, Problems and Warrantees</a:t>
            </a:r>
          </a:p>
          <a:p>
            <a:pPr marL="342900" indent="-342900" algn="ctr">
              <a:lnSpc>
                <a:spcPct val="90000"/>
              </a:lnSpc>
              <a:spcBef>
                <a:spcPts val="0"/>
              </a:spcBef>
              <a:defRPr/>
            </a:pPr>
            <a:r>
              <a:rPr lang="en-US" sz="3200" b="1" i="1" dirty="0">
                <a:solidFill>
                  <a:srgbClr val="C00000"/>
                </a:solidFill>
              </a:rPr>
              <a:t>Definitions</a:t>
            </a: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958B6BC0-B483-4597-90A3-EC550C82A5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49833" y="2057400"/>
            <a:ext cx="1489367" cy="1676400"/>
          </a:xfrm>
          <a:prstGeom prst="rect">
            <a:avLst/>
          </a:prstGeom>
        </p:spPr>
      </p:pic>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033CC"/>
                </a:solidFill>
              </a:rPr>
              <a:t>Negotiable Instruments</a:t>
            </a:r>
          </a:p>
          <a:p>
            <a:pPr marL="342900" indent="-342900" algn="ctr">
              <a:lnSpc>
                <a:spcPct val="95000"/>
              </a:lnSpc>
              <a:spcBef>
                <a:spcPts val="0"/>
              </a:spcBef>
              <a:defRPr/>
            </a:pPr>
            <a:r>
              <a:rPr lang="en-US" sz="2800" b="1" i="1" dirty="0">
                <a:solidFill>
                  <a:srgbClr val="006600"/>
                </a:solidFill>
              </a:rPr>
              <a:t>Transfers, Problems and Warrantees</a:t>
            </a:r>
          </a:p>
          <a:p>
            <a:pPr marL="609600" indent="-609600">
              <a:lnSpc>
                <a:spcPct val="90000"/>
              </a:lnSpc>
              <a:spcBef>
                <a:spcPts val="0"/>
              </a:spcBef>
            </a:pPr>
            <a:endParaRPr lang="en-US" sz="1000" b="1" dirty="0">
              <a:solidFill>
                <a:srgbClr val="CC0000"/>
              </a:solidFill>
            </a:endParaRPr>
          </a:p>
          <a:p>
            <a:pPr marL="609600" indent="-609600">
              <a:lnSpc>
                <a:spcPct val="9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Definitions:</a:t>
            </a:r>
          </a:p>
          <a:p>
            <a:pPr marL="609600" indent="-609600" algn="just">
              <a:lnSpc>
                <a:spcPct val="9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90000"/>
              </a:lnSpc>
              <a:spcBef>
                <a:spcPts val="0"/>
              </a:spcBef>
            </a:pPr>
            <a:r>
              <a:rPr lang="en-US" alt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Defined: </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Article 3 of the UCC determines whether an instrument is</a:t>
            </a:r>
          </a:p>
          <a:p>
            <a:pPr algn="l">
              <a:lnSpc>
                <a:spcPct val="90000"/>
              </a:lnSpc>
              <a:spcBef>
                <a:spcPts val="0"/>
              </a:spcBef>
            </a:pP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N</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egotiable.</a:t>
            </a:r>
            <a:r>
              <a:rPr lang="en-US" sz="160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an instrument is negotiable, it is governed by Article 3 of the </a:t>
            </a:r>
          </a:p>
          <a:p>
            <a:pPr algn="l">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and it may be transferred by negotiation among parties. </a:t>
            </a:r>
          </a:p>
          <a:p>
            <a:pPr algn="l">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UCC Section 3-103: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This section of law defines </a:t>
            </a:r>
            <a:r>
              <a:rPr lang="en-US" sz="1400" b="1" i="1" dirty="0"/>
              <a:t>"Negotiation"  </a:t>
            </a:r>
            <a:r>
              <a:rPr lang="en-US" sz="1400" dirty="0"/>
              <a:t>to </a:t>
            </a:r>
            <a:r>
              <a:rPr lang="en-US" sz="1400" b="1" dirty="0"/>
              <a:t>mean “a </a:t>
            </a:r>
          </a:p>
          <a:p>
            <a:pPr>
              <a:lnSpc>
                <a:spcPct val="90000"/>
              </a:lnSpc>
              <a:spcBef>
                <a:spcPts val="0"/>
              </a:spcBef>
            </a:pPr>
            <a:r>
              <a:rPr lang="en-US" sz="1400" b="1" dirty="0"/>
              <a:t>transfer of possession, whether voluntary or involuntary, of an instrument, </a:t>
            </a:r>
          </a:p>
          <a:p>
            <a:pPr>
              <a:lnSpc>
                <a:spcPct val="90000"/>
              </a:lnSpc>
              <a:spcBef>
                <a:spcPts val="0"/>
              </a:spcBef>
            </a:pPr>
            <a:r>
              <a:rPr lang="en-US" sz="1400" b="1" dirty="0"/>
              <a:t>by a person, other than the issuer, to a person who thereby becomes its holder.”</a:t>
            </a:r>
          </a:p>
          <a:p>
            <a:pPr algn="l">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Definitions:</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Assignee: </a:t>
            </a:r>
            <a:r>
              <a:rPr lang="en-US" sz="16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a:t>
            </a:r>
            <a:r>
              <a:rPr lang="en-US" sz="1500" b="1" dirty="0">
                <a:solidFill>
                  <a:srgbClr val="211808"/>
                </a:solidFill>
                <a:latin typeface="Tahoma" panose="020B0604030504040204" pitchFamily="34" charset="0"/>
                <a:ea typeface="Tahoma" panose="020B0604030504040204" pitchFamily="34" charset="0"/>
                <a:cs typeface="Tahoma" panose="020B0604030504040204" pitchFamily="34" charset="0"/>
              </a:rPr>
              <a:t>Assignee</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 negotiable instrument is a third party to whom contract benefits are transferred.</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Holder: </a:t>
            </a:r>
            <a:r>
              <a:rPr lang="en-US" sz="16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 negotiable instrument is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s</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omeone in possession of a negotiable instrument that runs to that person (i.e., the instrument is made payable to that person, is indorsed to that person, or is bearer paper).</a:t>
            </a:r>
          </a:p>
          <a:p>
            <a:pPr algn="just">
              <a:lnSpc>
                <a:spcPct val="90000"/>
              </a:lnSpc>
              <a:spcBef>
                <a:spcPts val="0"/>
              </a:spcBef>
            </a:pPr>
            <a:endParaRPr lang="en-US" sz="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Holder in Due Course: </a:t>
            </a:r>
            <a:r>
              <a:rPr lang="en-US" sz="15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 holder who has: </a:t>
            </a:r>
          </a:p>
          <a:p>
            <a:pPr marL="285750" indent="-285750" algn="just">
              <a:lnSpc>
                <a:spcPct val="90000"/>
              </a:lnSpc>
              <a:spcBef>
                <a:spcPts val="0"/>
              </a:spcBef>
              <a:buFont typeface="Arial" panose="020B0604020202020204" pitchFamily="34" charset="0"/>
              <a:buChar char="•"/>
            </a:pP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given value for the instrument; </a:t>
            </a:r>
          </a:p>
          <a:p>
            <a:pPr marL="285750" indent="-285750" algn="just">
              <a:lnSpc>
                <a:spcPct val="90000"/>
              </a:lnSpc>
              <a:spcBef>
                <a:spcPts val="0"/>
              </a:spcBef>
              <a:buFont typeface="Arial" panose="020B0604020202020204" pitchFamily="34" charset="0"/>
              <a:buChar char="•"/>
            </a:pP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taken the instrument in good faith; </a:t>
            </a:r>
          </a:p>
          <a:p>
            <a:pPr marL="285750" indent="-285750" algn="just">
              <a:lnSpc>
                <a:spcPct val="90000"/>
              </a:lnSpc>
              <a:spcBef>
                <a:spcPts val="0"/>
              </a:spcBef>
              <a:buFont typeface="Arial" panose="020B0604020202020204" pitchFamily="34" charset="0"/>
              <a:buChar char="•"/>
            </a:pPr>
            <a:r>
              <a:rPr lang="en-US" sz="1500" b="1" i="1" dirty="0">
                <a:solidFill>
                  <a:srgbClr val="C00000"/>
                </a:solidFill>
                <a:latin typeface="Tahoma" panose="020B0604030504040204" pitchFamily="34" charset="0"/>
                <a:ea typeface="Tahoma" panose="020B0604030504040204" pitchFamily="34" charset="0"/>
                <a:cs typeface="Tahoma" panose="020B0604030504040204" pitchFamily="34" charset="0"/>
              </a:rPr>
              <a:t>Has no knowledge that the instrument will be</a:t>
            </a: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 dishonored, or that it is overdue; and </a:t>
            </a:r>
          </a:p>
          <a:p>
            <a:pPr marL="285750" indent="-285750" algn="just">
              <a:lnSpc>
                <a:spcPct val="90000"/>
              </a:lnSpc>
              <a:spcBef>
                <a:spcPts val="0"/>
              </a:spcBef>
              <a:buFont typeface="Arial" panose="020B0604020202020204" pitchFamily="34" charset="0"/>
              <a:buChar char="•"/>
            </a:pPr>
            <a:r>
              <a:rPr lang="en-US" sz="1500" b="1" i="1" dirty="0">
                <a:solidFill>
                  <a:srgbClr val="C00000"/>
                </a:solidFill>
                <a:latin typeface="Tahoma" panose="020B0604030504040204" pitchFamily="34" charset="0"/>
                <a:ea typeface="Tahoma" panose="020B0604030504040204" pitchFamily="34" charset="0"/>
                <a:cs typeface="Tahoma" panose="020B0604030504040204" pitchFamily="34" charset="0"/>
              </a:rPr>
              <a:t>Has no knowledge of any defenses to the instrument.</a:t>
            </a:r>
          </a:p>
          <a:p>
            <a:pPr algn="just">
              <a:lnSpc>
                <a:spcPct val="90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in due course is accordingly afforded special rights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and</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status.</a:t>
            </a:r>
            <a:endParaRPr lang="en-US" sz="1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20334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Transfers, Problems and Warrantees</a:t>
            </a:r>
          </a:p>
          <a:p>
            <a:pPr marL="342900" indent="-342900" algn="ctr">
              <a:lnSpc>
                <a:spcPct val="90000"/>
              </a:lnSpc>
              <a:spcBef>
                <a:spcPts val="0"/>
              </a:spcBef>
              <a:defRPr/>
            </a:pPr>
            <a:r>
              <a:rPr lang="en-US" sz="2800" b="1" i="1" dirty="0">
                <a:solidFill>
                  <a:srgbClr val="C00000"/>
                </a:solidFill>
              </a:rPr>
              <a:t>The Process of Negotiation and Indorsement</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98347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Transfers, Problems and Warrantees</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Negotiation:</a:t>
            </a:r>
          </a:p>
          <a:p>
            <a:pPr algn="just">
              <a:lnSpc>
                <a:spcPct val="11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Transfer of Negotiable Instruments:</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Ease of Transfer:</a:t>
            </a:r>
            <a:r>
              <a:rPr lang="en-US" sz="16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Negotiable instruments are transferred by the process known of negotiation. Much of the commercial importance of negotiable instruments lies in the ease with which they can be transferred. </a:t>
            </a: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Effect of Transfer:</a:t>
            </a:r>
          </a:p>
          <a:p>
            <a:pPr algn="just">
              <a:lnSpc>
                <a:spcPct val="110000"/>
              </a:lnSpc>
              <a:spcBef>
                <a:spcPts val="0"/>
              </a:spcBef>
            </a:pPr>
            <a:r>
              <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Rights of the Transferor are Given to the Transferee: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contract is assigned, the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transferee</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has the rights of the transferor.   Thus, the transferee is entitled to enforce the contract but, as assignee, has no greater rights than the assignor.  This is because the assignee is in the same position as the original party to the contract, and is subject to any defense that could be raised in a suit on an assigned contract.</a:t>
            </a: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Transferee Becomes the Holder: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negotiable instrument is transferred by negotiation, the transferee becomes the </a:t>
            </a:r>
            <a:r>
              <a:rPr lang="en-US" sz="1300" b="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a:t>
            </a:r>
            <a:r>
              <a:rPr lang="en-US" sz="1300" b="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of the commercial paper.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who meets certain additional requirements may also be a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status of a holder in due course gives immunity from certain defenses that might have otherwise been asserted against the transferor.</a:t>
            </a:r>
            <a:endParaRPr lang="en-US" sz="13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endParaRPr lang="en-US" sz="500"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2254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Transfers, Problems and Warrantees</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Negotiation:</a:t>
            </a:r>
          </a:p>
          <a:p>
            <a:pPr algn="just">
              <a:lnSpc>
                <a:spcPct val="11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Negotiation Occurs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The Order or Bearer </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C</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haracter of the Paper: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order or bearer character of the paper determines how it may be negotiated.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Determined By Language on the Instrument: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order or bearer character of an instrument is determined according to the words of negotiability used.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Determined at the Time of Transfer: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character of an instrument is determined as of the time negotiation takes place, even though its character originally may have been different.</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Order Instruments: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nstruments that qualify as order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paper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have a </a:t>
            </a:r>
            <a:r>
              <a:rPr lang="en-US" sz="13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named payee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on the instrument.</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Bearer Instruments: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nstruments that qualify as bearer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paper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are those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payable to bearer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or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“cash”</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6461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3000"/>
              </a:lnSpc>
              <a:spcBef>
                <a:spcPts val="0"/>
              </a:spcBef>
              <a:defRPr/>
            </a:pPr>
            <a:r>
              <a:rPr lang="en-US" sz="3600" b="1" dirty="0">
                <a:solidFill>
                  <a:srgbClr val="0033CC"/>
                </a:solidFill>
              </a:rPr>
              <a:t>Negotiable Instruments</a:t>
            </a:r>
          </a:p>
          <a:p>
            <a:pPr marL="342900" indent="-342900" algn="ctr">
              <a:lnSpc>
                <a:spcPct val="83000"/>
              </a:lnSpc>
              <a:spcBef>
                <a:spcPts val="0"/>
              </a:spcBef>
              <a:defRPr/>
            </a:pPr>
            <a:r>
              <a:rPr lang="en-US" sz="2800" b="1" i="1" dirty="0">
                <a:solidFill>
                  <a:srgbClr val="006600"/>
                </a:solidFill>
              </a:rPr>
              <a:t>Transfers, Problems and Warrantees</a:t>
            </a:r>
          </a:p>
          <a:p>
            <a:pPr algn="l">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The Process of Negotiation:</a:t>
            </a:r>
          </a:p>
          <a:p>
            <a:pPr algn="just">
              <a:lnSpc>
                <a:spcPct val="83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Negotiation Occurs – Order Instruments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83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The Order Instrument: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§3-201(b) provides, “if an instrument is payable to an identified person, negotiation requires transfer of possession of the instrument and its indorsement by the holder”, to such named person.</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Order Paper: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that is payable to the order of a specific party is </a:t>
            </a:r>
            <a:r>
              <a:rPr lang="en-US" sz="14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order paper</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which can be negotiated only through indorsement and transfer of possession to such specific party.</a:t>
            </a:r>
          </a:p>
          <a:p>
            <a:pPr algn="just">
              <a:lnSpc>
                <a:spcPct val="83000"/>
              </a:lnSpc>
              <a:spcBef>
                <a:spcPts val="0"/>
              </a:spcBef>
            </a:pPr>
            <a:endPar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How Negotiation Occurs – Bearer Instruments</a:t>
            </a: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83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The Bearer Instrument: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§3-201(b) provides, “If an instrument is payable to bearer, it may be negotiated by transfer of possession alone.” If an instrument </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B</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earer Paper: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negotiable instrument qualifies for bearer status, then it is negotiated by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delivery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to another.  </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How Delivery is Accomplished: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Delivery can be accomplished by actual transfer of possession wherein the transferee has possession of the instrument, or constructive transfer, whereby the transferee has exclusive access. Bearer paper is negotiated to a person taking possession of it, without regard to whether such possession is lawful. It is therefore possible for a thief to transfer title to a bearer instrument. Such a person’s presence in the chain of transfer does not affect the rights of those who have taken the bearer instrument in good faith (i.e. Holder in Due Course).</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endParaRPr lang="en-US" sz="500" b="0" i="0"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Indorsement Required: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Even though a bearer instrument may be negotiated by a mere transfer of possession, the one to whom the instrument is delivered, may require the bearer to indorse the instrument. </a:t>
            </a:r>
          </a:p>
          <a:p>
            <a:pPr algn="just">
              <a:lnSpc>
                <a:spcPct val="83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Payable to Cash Situation:</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required indorsement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situation most commonly arises when a check payable to “Cash” is presented to a bank for payment.  The reason a transferee of bearer paper would want an indorsement is to obtain the protection of an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warranties from the bearer.6 The bank wants an indorsement on a check made payable to “Cash” so that it can turn to the party cashing the check in the event payment issues arise.</a:t>
            </a:r>
            <a:endParaRPr lang="en-US" sz="12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endPar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1857093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10911</TotalTime>
  <Words>4597</Words>
  <Application>Microsoft Office PowerPoint</Application>
  <PresentationFormat>On-screen Show (4:3)</PresentationFormat>
  <Paragraphs>486</Paragraphs>
  <Slides>25</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Brush Script MT</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567</cp:revision>
  <cp:lastPrinted>2021-03-12T21:53:09Z</cp:lastPrinted>
  <dcterms:created xsi:type="dcterms:W3CDTF">2007-08-27T19:04:39Z</dcterms:created>
  <dcterms:modified xsi:type="dcterms:W3CDTF">2021-03-25T16:58:45Z</dcterms:modified>
</cp:coreProperties>
</file>