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9" r:id="rId2"/>
    <p:sldId id="596" r:id="rId3"/>
    <p:sldId id="636" r:id="rId4"/>
    <p:sldId id="565" r:id="rId5"/>
    <p:sldId id="597" r:id="rId6"/>
    <p:sldId id="609" r:id="rId7"/>
    <p:sldId id="610" r:id="rId8"/>
    <p:sldId id="637" r:id="rId9"/>
    <p:sldId id="638" r:id="rId10"/>
    <p:sldId id="639" r:id="rId11"/>
    <p:sldId id="640" r:id="rId12"/>
    <p:sldId id="641" r:id="rId13"/>
    <p:sldId id="439"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6600"/>
    <a:srgbClr val="0033CC"/>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65089AC1-E73D-4056-9DBE-CF626E87A640}"/>
    <pc:docChg chg="undo custSel addSld delSld modSld sldOrd">
      <pc:chgData name="Robert Farley" userId="1b2cfada0102257f" providerId="LiveId" clId="{65089AC1-E73D-4056-9DBE-CF626E87A640}" dt="2021-03-21T15:30:27.916" v="2294" actId="20577"/>
      <pc:docMkLst>
        <pc:docMk/>
      </pc:docMkLst>
      <pc:sldChg chg="modSp mod">
        <pc:chgData name="Robert Farley" userId="1b2cfada0102257f" providerId="LiveId" clId="{65089AC1-E73D-4056-9DBE-CF626E87A640}" dt="2021-03-21T14:13:43.089" v="10" actId="20577"/>
        <pc:sldMkLst>
          <pc:docMk/>
          <pc:sldMk cId="0" sldId="439"/>
        </pc:sldMkLst>
        <pc:spChg chg="mod">
          <ac:chgData name="Robert Farley" userId="1b2cfada0102257f" providerId="LiveId" clId="{65089AC1-E73D-4056-9DBE-CF626E87A640}" dt="2021-03-21T14:13:43.089" v="10" actId="20577"/>
          <ac:spMkLst>
            <pc:docMk/>
            <pc:sldMk cId="0" sldId="439"/>
            <ac:spMk id="21506" creationId="{00000000-0000-0000-0000-000000000000}"/>
          </ac:spMkLst>
        </pc:spChg>
      </pc:sldChg>
      <pc:sldChg chg="del">
        <pc:chgData name="Robert Farley" userId="1b2cfada0102257f" providerId="LiveId" clId="{65089AC1-E73D-4056-9DBE-CF626E87A640}" dt="2021-03-21T14:13:30.448" v="0" actId="47"/>
        <pc:sldMkLst>
          <pc:docMk/>
          <pc:sldMk cId="2939138642" sldId="593"/>
        </pc:sldMkLst>
      </pc:sldChg>
      <pc:sldChg chg="modSp mod">
        <pc:chgData name="Robert Farley" userId="1b2cfada0102257f" providerId="LiveId" clId="{65089AC1-E73D-4056-9DBE-CF626E87A640}" dt="2021-03-21T14:47:03.112" v="1453" actId="20577"/>
        <pc:sldMkLst>
          <pc:docMk/>
          <pc:sldMk cId="2366471979" sldId="637"/>
        </pc:sldMkLst>
        <pc:spChg chg="mod">
          <ac:chgData name="Robert Farley" userId="1b2cfada0102257f" providerId="LiveId" clId="{65089AC1-E73D-4056-9DBE-CF626E87A640}" dt="2021-03-21T14:47:03.112" v="1453" actId="20577"/>
          <ac:spMkLst>
            <pc:docMk/>
            <pc:sldMk cId="2366471979" sldId="637"/>
            <ac:spMk id="4100" creationId="{00000000-0000-0000-0000-000000000000}"/>
          </ac:spMkLst>
        </pc:spChg>
      </pc:sldChg>
      <pc:sldChg chg="modSp mod">
        <pc:chgData name="Robert Farley" userId="1b2cfada0102257f" providerId="LiveId" clId="{65089AC1-E73D-4056-9DBE-CF626E87A640}" dt="2021-03-21T14:28:10.801" v="520" actId="113"/>
        <pc:sldMkLst>
          <pc:docMk/>
          <pc:sldMk cId="869948629" sldId="638"/>
        </pc:sldMkLst>
        <pc:spChg chg="mod">
          <ac:chgData name="Robert Farley" userId="1b2cfada0102257f" providerId="LiveId" clId="{65089AC1-E73D-4056-9DBE-CF626E87A640}" dt="2021-03-21T14:28:10.801" v="520" actId="113"/>
          <ac:spMkLst>
            <pc:docMk/>
            <pc:sldMk cId="869948629" sldId="638"/>
            <ac:spMk id="4100" creationId="{00000000-0000-0000-0000-000000000000}"/>
          </ac:spMkLst>
        </pc:spChg>
      </pc:sldChg>
      <pc:sldChg chg="modSp mod">
        <pc:chgData name="Robert Farley" userId="1b2cfada0102257f" providerId="LiveId" clId="{65089AC1-E73D-4056-9DBE-CF626E87A640}" dt="2021-03-21T14:45:55.616" v="1404" actId="948"/>
        <pc:sldMkLst>
          <pc:docMk/>
          <pc:sldMk cId="3597808758" sldId="639"/>
        </pc:sldMkLst>
        <pc:spChg chg="mod">
          <ac:chgData name="Robert Farley" userId="1b2cfada0102257f" providerId="LiveId" clId="{65089AC1-E73D-4056-9DBE-CF626E87A640}" dt="2021-03-21T14:45:55.616" v="1404" actId="948"/>
          <ac:spMkLst>
            <pc:docMk/>
            <pc:sldMk cId="3597808758" sldId="639"/>
            <ac:spMk id="4100" creationId="{00000000-0000-0000-0000-000000000000}"/>
          </ac:spMkLst>
        </pc:spChg>
      </pc:sldChg>
      <pc:sldChg chg="modSp add mod">
        <pc:chgData name="Robert Farley" userId="1b2cfada0102257f" providerId="LiveId" clId="{65089AC1-E73D-4056-9DBE-CF626E87A640}" dt="2021-03-21T15:18:18.570" v="1860" actId="20577"/>
        <pc:sldMkLst>
          <pc:docMk/>
          <pc:sldMk cId="2296131481" sldId="640"/>
        </pc:sldMkLst>
        <pc:spChg chg="mod">
          <ac:chgData name="Robert Farley" userId="1b2cfada0102257f" providerId="LiveId" clId="{65089AC1-E73D-4056-9DBE-CF626E87A640}" dt="2021-03-21T15:18:18.570" v="1860" actId="20577"/>
          <ac:spMkLst>
            <pc:docMk/>
            <pc:sldMk cId="2296131481" sldId="640"/>
            <ac:spMk id="4100" creationId="{00000000-0000-0000-0000-000000000000}"/>
          </ac:spMkLst>
        </pc:spChg>
      </pc:sldChg>
      <pc:sldChg chg="modSp add mod ord">
        <pc:chgData name="Robert Farley" userId="1b2cfada0102257f" providerId="LiveId" clId="{65089AC1-E73D-4056-9DBE-CF626E87A640}" dt="2021-03-21T15:30:27.916" v="2294" actId="20577"/>
        <pc:sldMkLst>
          <pc:docMk/>
          <pc:sldMk cId="1558077168" sldId="641"/>
        </pc:sldMkLst>
        <pc:spChg chg="mod">
          <ac:chgData name="Robert Farley" userId="1b2cfada0102257f" providerId="LiveId" clId="{65089AC1-E73D-4056-9DBE-CF626E87A640}" dt="2021-03-21T15:30:27.916" v="2294" actId="20577"/>
          <ac:spMkLst>
            <pc:docMk/>
            <pc:sldMk cId="1558077168" sldId="641"/>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4503"/>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0"/>
            <a:ext cx="3037735" cy="464503"/>
          </a:xfrm>
          <a:prstGeom prst="rect">
            <a:avLst/>
          </a:prstGeom>
        </p:spPr>
        <p:txBody>
          <a:bodyPr vert="horz" lIns="91294" tIns="45647" rIns="91294" bIns="45647" rtlCol="0"/>
          <a:lstStyle>
            <a:lvl1pPr algn="r">
              <a:defRPr sz="1200"/>
            </a:lvl1pPr>
          </a:lstStyle>
          <a:p>
            <a:fld id="{CD67732B-3931-4C78-8DBB-AD53B398B0CD}" type="datetimeFigureOut">
              <a:rPr lang="en-US" smtClean="0"/>
              <a:pPr/>
              <a:t>3/21/2021</a:t>
            </a:fld>
            <a:endParaRPr lang="en-US"/>
          </a:p>
        </p:txBody>
      </p:sp>
      <p:sp>
        <p:nvSpPr>
          <p:cNvPr id="4" name="Footer Placeholder 3"/>
          <p:cNvSpPr>
            <a:spLocks noGrp="1"/>
          </p:cNvSpPr>
          <p:nvPr>
            <p:ph type="ftr" sz="quarter" idx="2"/>
          </p:nvPr>
        </p:nvSpPr>
        <p:spPr>
          <a:xfrm>
            <a:off x="0" y="8830312"/>
            <a:ext cx="3037735" cy="464503"/>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4503"/>
          </a:xfrm>
          <a:prstGeom prst="rect">
            <a:avLst/>
          </a:prstGeom>
        </p:spPr>
        <p:txBody>
          <a:bodyPr vert="horz" lIns="91294" tIns="45647" rIns="91294" bIns="45647"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7" rIns="93175" bIns="46587" rtlCol="0"/>
          <a:lstStyle>
            <a:lvl1pPr algn="r">
              <a:defRPr sz="1200"/>
            </a:lvl1pPr>
          </a:lstStyle>
          <a:p>
            <a:pPr>
              <a:defRPr/>
            </a:pPr>
            <a:fld id="{E8468ECA-FCD4-4767-A441-9AD0A66A9B02}" type="datetimeFigureOut">
              <a:rPr lang="en-US"/>
              <a:pPr>
                <a:defRPr/>
              </a:pPr>
              <a:t>3/21/2021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5" tIns="46587" rIns="93175" bIns="46587" rtlCol="0" anchor="ctr"/>
          <a:lstStyle/>
          <a:p>
            <a:pPr lvl="0"/>
            <a:endParaRPr lang="en-US" noProof="0"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5" tIns="46587" rIns="93175" bIns="4658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8545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3196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3975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708832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898946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19086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924840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838200" y="5334000"/>
            <a:ext cx="76755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Thirteen A:</a:t>
            </a:r>
          </a:p>
          <a:p>
            <a:pPr marL="342889" indent="-342889" algn="ctr">
              <a:spcBef>
                <a:spcPct val="20000"/>
              </a:spcBef>
              <a:defRPr/>
            </a:pPr>
            <a:r>
              <a:rPr lang="en-US" sz="2800" b="1" kern="0" dirty="0">
                <a:solidFill>
                  <a:srgbClr val="FFFF00"/>
                </a:solidFill>
                <a:latin typeface="+mn-lt"/>
              </a:rPr>
              <a:t>Payment Systems – Parties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95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Parties to Negotiable Instruments</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Rights of Parties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9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Holders in Due Course:</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95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Elements Required for a Holder in Due Course of Commercial Paper: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Pursuant to UCC 3-302, there are four required elements to qualify as a Holder in Due Course.  These include:</a:t>
            </a:r>
            <a:r>
              <a:rPr lang="en-US" sz="1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endPar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endParaRPr lang="en-US" sz="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400" b="1" dirty="0">
                <a:solidFill>
                  <a:srgbClr val="663300"/>
                </a:solidFill>
                <a:latin typeface="Tahoma" panose="020B0604030504040204" pitchFamily="34" charset="0"/>
                <a:ea typeface="Tahoma" panose="020B0604030504040204" pitchFamily="34" charset="0"/>
                <a:cs typeface="Tahoma" panose="020B0604030504040204" pitchFamily="34" charset="0"/>
              </a:rPr>
              <a:t>Must Take the Instrument in Good Faith</a:t>
            </a:r>
            <a:r>
              <a:rPr lang="en-US" sz="14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required element of </a:t>
            </a:r>
            <a:r>
              <a:rPr lang="en-US" sz="13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Good Faith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for becoming a Holder in Due Course requires that a holder of a negotiable instrument act honestly in acquiring the instrument. In addition, the such holder must also follow reasonable standards of fair dealing. </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1200" b="1" i="1" dirty="0">
                <a:solidFill>
                  <a:srgbClr val="7030A0"/>
                </a:solidFill>
                <a:latin typeface="Tahoma" panose="020B0604030504040204" pitchFamily="34" charset="0"/>
                <a:ea typeface="Tahoma" panose="020B0604030504040204" pitchFamily="34" charset="0"/>
                <a:cs typeface="Tahoma" panose="020B0604030504040204" pitchFamily="34" charset="0"/>
              </a:rPr>
              <a:t>Good Faith</a:t>
            </a: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Defined: </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Good faith is defined as the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absence of knowledge of any defects in, or problems with respect to, the negotiable instrument.  It has been described as a “pure heart and an empty head.”</a:t>
            </a:r>
            <a:endPar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endParaRPr lang="en-US" sz="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Bad Faith: </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Bad Faith, conversely, has is defined as dishonesty of belief or purpose.  Bad faith can also be found to exist just when the holder takes the instrument under odd or questionable circumstances, such as when a holder buys a note made payable to an estate from an accountant in a bar at midnight.  These questionable circumstances alone can prevent the creation of a Holder in Due Course status.</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algn="just">
              <a:lnSpc>
                <a:spcPct val="9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300" b="1" i="1" dirty="0">
                <a:solidFill>
                  <a:srgbClr val="7030A0"/>
                </a:solidFill>
                <a:latin typeface="Tahoma" panose="020B0604030504040204" pitchFamily="34" charset="0"/>
                <a:ea typeface="Tahoma" panose="020B0604030504040204" pitchFamily="34" charset="0"/>
                <a:cs typeface="Tahoma" panose="020B0604030504040204" pitchFamily="34" charset="0"/>
              </a:rPr>
              <a:t>Close-Connection Doctrine</a:t>
            </a: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This doctrine arises when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circumstantial evidence, such as an ongoing or a close relationship, offers notice of a problem with an instrument.  The </a:t>
            </a:r>
            <a:r>
              <a:rPr lang="en-US" sz="12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close-connection doctrine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applies in circumstances that indicate a problem with the instrument. </a:t>
            </a:r>
          </a:p>
          <a:p>
            <a:pPr algn="just">
              <a:lnSpc>
                <a:spcPct val="95000"/>
              </a:lnSpc>
              <a:spcBef>
                <a:spcPts val="0"/>
              </a:spcBef>
            </a:pPr>
            <a:endParaRPr lang="en-US" sz="3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Under the close-connection doctrine, the holder has taken so many instruments from its transferor or is so closely connected with the transferor that any knowledge the transferor has is deemed transferred to the holder, preventing holder-in-due-course status.</a:t>
            </a:r>
          </a:p>
          <a:p>
            <a:pPr algn="just">
              <a:lnSpc>
                <a:spcPct val="95000"/>
              </a:lnSpc>
              <a:spcBef>
                <a:spcPts val="0"/>
              </a:spcBef>
            </a:pPr>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Examples include consumer transactions where the holder is a company that regularly does business with a company that has continual problems with consumer complaints.</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97808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Parties to Negotiable Instruments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Rights of Parties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Holders in Due Course:</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Elements Required for a Holder in Due Course of Commercial Paper: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Pursuant to UCC 3-302, there are four required elements to qualify as a Holder in Due Course.  These include:</a:t>
            </a:r>
            <a:r>
              <a:rPr lang="en-US" sz="1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endPar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endParaRPr lang="en-US" sz="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dirty="0">
                <a:solidFill>
                  <a:srgbClr val="663300"/>
                </a:solidFill>
                <a:latin typeface="Tahoma" panose="020B0604030504040204" pitchFamily="34" charset="0"/>
                <a:ea typeface="Tahoma" panose="020B0604030504040204" pitchFamily="34" charset="0"/>
                <a:cs typeface="Tahoma" panose="020B0604030504040204" pitchFamily="34" charset="0"/>
              </a:rPr>
              <a:t>Must Take the Instrument without Knowledge that it will be</a:t>
            </a:r>
            <a:r>
              <a:rPr lang="en-US" sz="14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400" b="1" dirty="0">
                <a:solidFill>
                  <a:srgbClr val="663300"/>
                </a:solidFill>
                <a:latin typeface="Tahoma" panose="020B0604030504040204" pitchFamily="34" charset="0"/>
                <a:ea typeface="Tahoma" panose="020B0604030504040204" pitchFamily="34" charset="0"/>
                <a:cs typeface="Tahoma" panose="020B0604030504040204" pitchFamily="34" charset="0"/>
              </a:rPr>
              <a:t>D</a:t>
            </a:r>
            <a:r>
              <a:rPr lang="en-US" sz="14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ishonored, or is Overdue: </a:t>
            </a:r>
            <a:r>
              <a:rPr lang="en-US" sz="13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required element of </a:t>
            </a:r>
            <a:r>
              <a:rPr lang="en-US" sz="13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Lack of Knowledge of </a:t>
            </a:r>
            <a:r>
              <a:rPr lang="en-US" sz="1300" b="1" u="none" strike="noStrike" baseline="0" dirty="0" err="1">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Dishonorment</a:t>
            </a:r>
            <a:r>
              <a:rPr lang="en-US" sz="13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for becoming a Holder in Due Course requires that a holder of a negotiable instrument must not be aware that the instrument will not be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dishonered</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or is overdue, for payment.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200" b="1" i="1" dirty="0">
                <a:solidFill>
                  <a:srgbClr val="7030A0"/>
                </a:solidFill>
                <a:latin typeface="Tahoma" panose="020B0604030504040204" pitchFamily="34" charset="0"/>
                <a:ea typeface="Tahoma" panose="020B0604030504040204" pitchFamily="34" charset="0"/>
                <a:cs typeface="Tahoma" panose="020B0604030504040204" pitchFamily="34" charset="0"/>
              </a:rPr>
              <a:t>Dishonored Paper is Still Negotiable</a:t>
            </a: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can still be negotiated even though it has been dishonored, is overdue, or is demand paper, such as a check, that has been outstanding for more than a reasonable time.  These instruments can still be transferred and the transferee is still a holder.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Dishonored Paper Will Negate Holder in Due Course Status: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fact that the instrument is circulating at a late date or after it has been dishonored is suspicious, and results in notice from the circumstances that there may be some adverse claim or defense. A person who acquires title to the instrument under such circumstances can be a holder but cannot be a holder in due course.</a:t>
            </a:r>
          </a:p>
          <a:p>
            <a:pPr algn="just">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Example: </a:t>
            </a:r>
            <a:r>
              <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rPr>
              <a:t>B</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uying a discounted note after its due date is notice that something may be wrong with the instrument.</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96131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95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Parties to Negotiable Instruments</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Rights of Parties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9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Holders in Due Course:</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95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Elements Required for a Holder in Due Course of Commercial Paper: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Pursuant to UCC 3-302, there are four required elements to qualify as a Holder in Due Course.  These include:</a:t>
            </a:r>
            <a:r>
              <a:rPr lang="en-US" sz="1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endPar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endParaRPr lang="en-US" sz="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300" b="1" dirty="0">
                <a:solidFill>
                  <a:srgbClr val="663300"/>
                </a:solidFill>
                <a:latin typeface="Tahoma" panose="020B0604030504040204" pitchFamily="34" charset="0"/>
                <a:ea typeface="Tahoma" panose="020B0604030504040204" pitchFamily="34" charset="0"/>
                <a:cs typeface="Tahoma" panose="020B0604030504040204" pitchFamily="34" charset="0"/>
              </a:rPr>
              <a:t>Must Take the Instrument without Knowledge of Defenses or Adverse Claims</a:t>
            </a:r>
            <a:r>
              <a:rPr lang="en-US" sz="13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3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required element of </a:t>
            </a:r>
            <a:r>
              <a:rPr lang="en-US" sz="13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Lack of Knowledge of Defenses or Adverse Claims</a:t>
            </a:r>
            <a:r>
              <a:rPr lang="en-US" sz="13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for becoming a Holder in Due Course requires that a holder of a negotiable instrument must not be aware that the instrument is subject to any defenses or adverse claims that would prevent its payment. </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200" b="1" i="1" dirty="0">
                <a:solidFill>
                  <a:srgbClr val="7030A0"/>
                </a:solidFill>
                <a:latin typeface="Tahoma" panose="020B0604030504040204" pitchFamily="34" charset="0"/>
                <a:ea typeface="Tahoma" panose="020B0604030504040204" pitchFamily="34" charset="0"/>
                <a:cs typeface="Tahoma" panose="020B0604030504040204" pitchFamily="34" charset="0"/>
              </a:rPr>
              <a:t>Defenses and Adverse Claims</a:t>
            </a: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Prior parties on a negotiable instrument may have defenses that entitle them to withhold payment from a holder of an instrument.  </a:t>
            </a:r>
          </a:p>
          <a:p>
            <a:pPr algn="just"/>
            <a:endParaRPr lang="en-US" sz="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Such a defense could include when the drawer of a check, upon demand for payment by the payee, asserts the defense to payment that the merchandise the payee delivered under the terms of their underlying contract was defective. </a:t>
            </a:r>
          </a:p>
          <a:p>
            <a:pPr algn="just"/>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person who acquires an instrument with notice or knowledge that there is such a defense, or that there are claims of ownership of the instrument from different parties, cannot be a Holder in Due Course. </a:t>
            </a:r>
          </a:p>
          <a:p>
            <a:pPr algn="just"/>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Knowledge: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 general, transferees who are aware of facts that would make a reasonable person ask questions are deemed to know what they would have learned if they had asked questions.  Such knowledge and the failure to ask questions will cost them their special status of holder in due course, and they will simply remain holders.</a:t>
            </a:r>
          </a:p>
          <a:p>
            <a:pPr algn="just"/>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When Knowledge is Acquired Matters: </a:t>
            </a:r>
            <a:r>
              <a:rPr lang="en-US" sz="12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Knowledge acquired by a holder after the instrument was acquired does not prevent the holder from being a holder in due course.  The fact that a holder, after acquiring the instrument, learns of a defense, also does not work retroactively to destroy the holder’s character as a Holder in Due Course.</a:t>
            </a:r>
          </a:p>
          <a:p>
            <a:pPr algn="l"/>
            <a:r>
              <a:rPr lang="en-US" sz="1800" b="0" i="0" u="none" strike="noStrike" baseline="0" dirty="0">
                <a:solidFill>
                  <a:srgbClr val="A2CCCD"/>
                </a:solidFill>
                <a:latin typeface="CaeciliaLTStd-Roman"/>
              </a:rPr>
              <a:t>C</a:t>
            </a:r>
            <a:endParaRPr lang="en-US" sz="12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58077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Thirteen A</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865947"/>
          </a:xfrm>
          <a:prstGeom prst="rect">
            <a:avLst/>
          </a:prstGeom>
          <a:solidFill>
            <a:schemeClr val="accent3"/>
          </a:solidFill>
        </p:spPr>
        <p:txBody>
          <a:bodyPr wrap="square">
            <a:spAutoFit/>
          </a:bodyPr>
          <a:lstStyle/>
          <a:p>
            <a:pPr>
              <a:lnSpc>
                <a:spcPct val="95000"/>
              </a:lnSpc>
              <a:defRPr/>
            </a:pPr>
            <a:r>
              <a:rPr lang="en-US" sz="3200" b="1" dirty="0"/>
              <a:t>Last Time We Spoke About:</a:t>
            </a:r>
          </a:p>
          <a:p>
            <a:pPr>
              <a:lnSpc>
                <a:spcPct val="95000"/>
              </a:lnSpc>
              <a:defRPr/>
            </a:pPr>
            <a:endParaRPr lang="en-US" sz="600" b="1" dirty="0"/>
          </a:p>
          <a:p>
            <a:pPr>
              <a:lnSpc>
                <a:spcPct val="95000"/>
              </a:lnSpc>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Introduction</a:t>
            </a: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Negotiable Instruments – Types/Parties</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Types of Negotiable Instruments / Parties  </a:t>
            </a:r>
          </a:p>
          <a:p>
            <a:pPr>
              <a:lnSpc>
                <a:spcPct val="95000"/>
              </a:lnSpc>
            </a:pPr>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Negotiability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Requirements of Negotiability / Factors</a:t>
            </a: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Language / Statute of Limitations Issues </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Transfer/Problems/Warrantees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Effect of Transfer / Process of Negotiation </a:t>
            </a: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Forgery / Unauthorized Documents / Imposters / Lost Instruments Warrantees / Other Parties</a:t>
            </a:r>
          </a:p>
          <a:p>
            <a:pPr>
              <a:lnSpc>
                <a:spcPct val="95000"/>
              </a:lnSpc>
            </a:pPr>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pPr>
              <a:lnSpc>
                <a:spcPct val="95000"/>
              </a:lnSpc>
            </a:pPr>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Manhattan Savings v. NY Natl Exchange </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Elements of Commercial Paper </a:t>
            </a: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541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664354"/>
          </a:xfrm>
          <a:prstGeom prst="rect">
            <a:avLst/>
          </a:prstGeom>
          <a:solidFill>
            <a:schemeClr val="accent3"/>
          </a:solidFill>
        </p:spPr>
        <p:txBody>
          <a:bodyPr wrap="square">
            <a:spAutoFit/>
          </a:bodyPr>
          <a:lstStyle/>
          <a:p>
            <a:pPr>
              <a:defRPr/>
            </a:pPr>
            <a:r>
              <a:rPr lang="en-US" sz="3200" b="1" dirty="0"/>
              <a:t>Tonight We Will Speak About:</a:t>
            </a:r>
          </a:p>
          <a:p>
            <a:pPr>
              <a:defRPr/>
            </a:pPr>
            <a:endParaRPr lang="en-US" sz="600" b="1" dirty="0"/>
          </a:p>
          <a:p>
            <a:pPr>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Section Two:</a:t>
            </a: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Parties to Negotiable Instruments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Holders / Holders in Due Course/ Assignees / Rights of Parties  </a:t>
            </a:r>
          </a:p>
          <a:p>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Defenses to Payment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Defenses / Liability Issues</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Checks and Fund Transfers</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Checks / Fund Transfers</a:t>
            </a:r>
          </a:p>
          <a:p>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Sabine v. Paine</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Value of Holders in Due Course</a:t>
            </a:r>
          </a:p>
          <a:p>
            <a:pPr algn="ctr">
              <a:lnSpc>
                <a:spcPct val="95000"/>
              </a:lnSpc>
            </a:pP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012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Parties to Negotiable Instruments</a:t>
            </a:r>
          </a:p>
          <a:p>
            <a:pPr marL="342900" indent="-342900" algn="ctr">
              <a:lnSpc>
                <a:spcPct val="90000"/>
              </a:lnSpc>
              <a:spcBef>
                <a:spcPts val="0"/>
              </a:spcBef>
              <a:defRPr/>
            </a:pPr>
            <a:r>
              <a:rPr lang="en-US" sz="3200" b="1" i="1" dirty="0">
                <a:solidFill>
                  <a:srgbClr val="C00000"/>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958B6BC0-B483-4597-90A3-EC550C82A5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49833" y="2057400"/>
            <a:ext cx="1489367" cy="1676400"/>
          </a:xfrm>
          <a:prstGeom prst="rect">
            <a:avLst/>
          </a:prstGeom>
        </p:spPr>
      </p:pic>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033CC"/>
                </a:solidFill>
              </a:rPr>
              <a:t>Negotiable Instruments</a:t>
            </a:r>
          </a:p>
          <a:p>
            <a:pPr marL="342900" indent="-342900" algn="ctr">
              <a:lnSpc>
                <a:spcPct val="90000"/>
              </a:lnSpc>
              <a:spcBef>
                <a:spcPts val="0"/>
              </a:spcBef>
              <a:defRPr/>
            </a:pPr>
            <a:r>
              <a:rPr lang="en-US" sz="2800" b="1" i="1" dirty="0">
                <a:solidFill>
                  <a:srgbClr val="006600"/>
                </a:solidFill>
              </a:rPr>
              <a:t>Parties to Negotiable Instruments</a:t>
            </a:r>
          </a:p>
          <a:p>
            <a:pPr marL="609600" indent="-609600">
              <a:lnSpc>
                <a:spcPct val="90000"/>
              </a:lnSpc>
              <a:spcBef>
                <a:spcPts val="0"/>
              </a:spcBef>
            </a:pPr>
            <a:endParaRPr lang="en-US" sz="1000" b="1" dirty="0">
              <a:solidFill>
                <a:srgbClr val="CC0000"/>
              </a:solidFill>
            </a:endParaRPr>
          </a:p>
          <a:p>
            <a:pPr marL="609600" indent="-609600">
              <a:lnSpc>
                <a:spcPct val="9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Definitions:</a:t>
            </a:r>
          </a:p>
          <a:p>
            <a:pPr marL="609600" indent="-609600" algn="just">
              <a:lnSpc>
                <a:spcPct val="9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l">
              <a:lnSpc>
                <a:spcPct val="90000"/>
              </a:lnSpc>
              <a:spcBef>
                <a:spcPts val="0"/>
              </a:spcBef>
            </a:pPr>
            <a:r>
              <a:rPr lang="en-US" alt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Defined: </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Article 3 of the UCC determines whether an instrument is</a:t>
            </a:r>
          </a:p>
          <a:p>
            <a:pPr algn="l">
              <a:lnSpc>
                <a:spcPct val="90000"/>
              </a:lnSpc>
              <a:spcBef>
                <a:spcPts val="0"/>
              </a:spcBef>
            </a:pP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N</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egotiable.</a:t>
            </a:r>
            <a:r>
              <a:rPr lang="en-US" sz="160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an instrument is negotiable, it is governed by Article 3 of the </a:t>
            </a:r>
          </a:p>
          <a:p>
            <a:pPr algn="l">
              <a:lnSpc>
                <a:spcPct val="9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UCC, and it may be transferred by negotiation among parties. </a:t>
            </a:r>
          </a:p>
          <a:p>
            <a:pPr algn="l">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UCC Section 3-103: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This section of law defines </a:t>
            </a:r>
            <a:r>
              <a:rPr lang="en-US" sz="1400" b="1" i="1" dirty="0"/>
              <a:t>"Negotiation"  </a:t>
            </a:r>
            <a:r>
              <a:rPr lang="en-US" sz="1400" dirty="0"/>
              <a:t>to </a:t>
            </a:r>
            <a:r>
              <a:rPr lang="en-US" sz="1400" b="1" dirty="0"/>
              <a:t>mean “a </a:t>
            </a:r>
          </a:p>
          <a:p>
            <a:pPr>
              <a:lnSpc>
                <a:spcPct val="90000"/>
              </a:lnSpc>
              <a:spcBef>
                <a:spcPts val="0"/>
              </a:spcBef>
            </a:pPr>
            <a:r>
              <a:rPr lang="en-US" sz="1400" b="1" dirty="0"/>
              <a:t>transfer of possession, whether voluntary or involuntary, of an instrument, </a:t>
            </a:r>
          </a:p>
          <a:p>
            <a:pPr>
              <a:lnSpc>
                <a:spcPct val="90000"/>
              </a:lnSpc>
              <a:spcBef>
                <a:spcPts val="0"/>
              </a:spcBef>
            </a:pPr>
            <a:r>
              <a:rPr lang="en-US" sz="1400" b="1" dirty="0"/>
              <a:t>by a person, other than the issuer, to a person who thereby becomes its holder.”</a:t>
            </a:r>
          </a:p>
          <a:p>
            <a:pPr algn="l">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Definitions:</a:t>
            </a:r>
          </a:p>
          <a:p>
            <a:pPr algn="just">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Assignee: </a:t>
            </a:r>
            <a:r>
              <a:rPr lang="en-US" sz="1600" b="1" dirty="0">
                <a:solidFill>
                  <a:srgbClr val="FD313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a:t>
            </a:r>
            <a:r>
              <a:rPr lang="en-US" sz="1500" b="1" dirty="0">
                <a:solidFill>
                  <a:srgbClr val="211808"/>
                </a:solidFill>
                <a:latin typeface="Tahoma" panose="020B0604030504040204" pitchFamily="34" charset="0"/>
                <a:ea typeface="Tahoma" panose="020B0604030504040204" pitchFamily="34" charset="0"/>
                <a:cs typeface="Tahoma" panose="020B0604030504040204" pitchFamily="34" charset="0"/>
              </a:rPr>
              <a:t>Assignee</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a negotiable instrument is a third party to whom contract benefits are transferred.</a:t>
            </a:r>
          </a:p>
          <a:p>
            <a:pPr algn="just">
              <a:lnSpc>
                <a:spcPct val="90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Holder: </a:t>
            </a:r>
            <a:r>
              <a:rPr lang="en-US" sz="1600" b="1" dirty="0">
                <a:solidFill>
                  <a:srgbClr val="FD313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a negotiable instrument is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s</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omeone in possession of a negotiable instrument that runs to that person (i.e., the instrument is made payable to that person, is indorsed to that person, or is bearer paper).</a:t>
            </a:r>
          </a:p>
          <a:p>
            <a:pPr algn="just">
              <a:lnSpc>
                <a:spcPct val="90000"/>
              </a:lnSpc>
              <a:spcBef>
                <a:spcPts val="0"/>
              </a:spcBef>
            </a:pPr>
            <a:endParaRPr lang="en-US" sz="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Holder in Due Course: </a:t>
            </a:r>
            <a:r>
              <a:rPr lang="en-US" sz="1500" b="1" dirty="0">
                <a:solidFill>
                  <a:srgbClr val="FD3138"/>
                </a:solidFill>
                <a:latin typeface="Tahoma" panose="020B0604030504040204" pitchFamily="34" charset="0"/>
                <a:ea typeface="Tahoma" panose="020B0604030504040204" pitchFamily="34" charset="0"/>
                <a:cs typeface="Tahoma" panose="020B0604030504040204" pitchFamily="34" charset="0"/>
              </a:rPr>
              <a:t>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in Due Course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a holder who has: </a:t>
            </a:r>
          </a:p>
          <a:p>
            <a:pPr marL="285750" indent="-285750" algn="just">
              <a:lnSpc>
                <a:spcPct val="90000"/>
              </a:lnSpc>
              <a:spcBef>
                <a:spcPts val="0"/>
              </a:spcBef>
              <a:buFont typeface="Arial" panose="020B0604020202020204" pitchFamily="34" charset="0"/>
              <a:buChar char="•"/>
            </a:pPr>
            <a:r>
              <a:rPr lang="en-US" sz="15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given value for the instrument; </a:t>
            </a:r>
          </a:p>
          <a:p>
            <a:pPr marL="285750" indent="-285750" algn="just">
              <a:lnSpc>
                <a:spcPct val="90000"/>
              </a:lnSpc>
              <a:spcBef>
                <a:spcPts val="0"/>
              </a:spcBef>
              <a:buFont typeface="Arial" panose="020B0604020202020204" pitchFamily="34" charset="0"/>
              <a:buChar char="•"/>
            </a:pPr>
            <a:r>
              <a:rPr lang="en-US" sz="15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taken the instrument in good faith; </a:t>
            </a:r>
          </a:p>
          <a:p>
            <a:pPr marL="285750" indent="-285750" algn="just">
              <a:lnSpc>
                <a:spcPct val="90000"/>
              </a:lnSpc>
              <a:spcBef>
                <a:spcPts val="0"/>
              </a:spcBef>
              <a:buFont typeface="Arial" panose="020B0604020202020204" pitchFamily="34" charset="0"/>
              <a:buChar char="•"/>
            </a:pPr>
            <a:r>
              <a:rPr lang="en-US" sz="1500" b="1" i="1" dirty="0">
                <a:solidFill>
                  <a:srgbClr val="C00000"/>
                </a:solidFill>
                <a:latin typeface="Tahoma" panose="020B0604030504040204" pitchFamily="34" charset="0"/>
                <a:ea typeface="Tahoma" panose="020B0604030504040204" pitchFamily="34" charset="0"/>
                <a:cs typeface="Tahoma" panose="020B0604030504040204" pitchFamily="34" charset="0"/>
              </a:rPr>
              <a:t>Has no knowledge that the instrument will be</a:t>
            </a:r>
            <a:r>
              <a:rPr lang="en-US" sz="15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 dishonored, or that it is overdue; and </a:t>
            </a:r>
          </a:p>
          <a:p>
            <a:pPr marL="285750" indent="-285750" algn="just">
              <a:lnSpc>
                <a:spcPct val="90000"/>
              </a:lnSpc>
              <a:spcBef>
                <a:spcPts val="0"/>
              </a:spcBef>
              <a:buFont typeface="Arial" panose="020B0604020202020204" pitchFamily="34" charset="0"/>
              <a:buChar char="•"/>
            </a:pPr>
            <a:r>
              <a:rPr lang="en-US" sz="1500" b="1" i="1" dirty="0">
                <a:solidFill>
                  <a:srgbClr val="C00000"/>
                </a:solidFill>
                <a:latin typeface="Tahoma" panose="020B0604030504040204" pitchFamily="34" charset="0"/>
                <a:ea typeface="Tahoma" panose="020B0604030504040204" pitchFamily="34" charset="0"/>
                <a:cs typeface="Tahoma" panose="020B0604030504040204" pitchFamily="34" charset="0"/>
              </a:rPr>
              <a:t>Has no knowledge of any defenses to the instrument.</a:t>
            </a:r>
          </a:p>
          <a:p>
            <a:pPr algn="just">
              <a:lnSpc>
                <a:spcPct val="90000"/>
              </a:lnSpc>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in due course is accordingly afforded special rights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and</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status.</a:t>
            </a:r>
            <a:endParaRPr lang="en-US" sz="1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288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3600" b="1" i="1" dirty="0">
                <a:solidFill>
                  <a:srgbClr val="006600"/>
                </a:solidFill>
              </a:rPr>
              <a:t>Parties to Negotiable Instruments</a:t>
            </a:r>
          </a:p>
          <a:p>
            <a:pPr marL="342900" indent="-342900" algn="ctr">
              <a:lnSpc>
                <a:spcPct val="90000"/>
              </a:lnSpc>
              <a:spcBef>
                <a:spcPts val="0"/>
              </a:spcBef>
              <a:defRPr/>
            </a:pPr>
            <a:r>
              <a:rPr lang="en-US" sz="2800" b="1" i="1" dirty="0">
                <a:solidFill>
                  <a:srgbClr val="C00000"/>
                </a:solidFill>
              </a:rPr>
              <a:t>Rights of Parties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983477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0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Parties to Negotiable Instruments</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Rights of Parties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Ordinary Holders and Assignees:</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0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Ordinary Holder of Commercial Paper: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is a party in possession of an instrument that runs to him. An instrument “runs” to a party if it is payable to his order, is bearer paper, or is indorsed to him. </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Rights of the Ordinary Holder: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Any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has all the rights given through and under the negotiable instrument. </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Right of Payment: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holder may demand payment or bring suit for collection on the instrument. A holder who seeks payment of the instrument is required only to produce the instrument and show that the signature of the maker, drawer, or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is genuine. If the party obligated to pay under the instrument has no valid defense (such as forgery) the holder is entitled to payment of the instrument.</a:t>
            </a:r>
          </a:p>
          <a:p>
            <a:pPr algn="just">
              <a:lnSpc>
                <a:spcPct val="8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Rights of Discharge, Release and Recovery: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can give a discharge or release from liability on the instrument. The holder can recover from any of the parties who are liable on the instrument, regardless of the order of the signatures on the instrument. A holder could recover from the first </a:t>
            </a:r>
            <a:r>
              <a:rPr lang="en-US" sz="1300" b="0" i="0" u="none" strike="noStrike" baseline="0" dirty="0" err="1">
                <a:solidFill>
                  <a:srgbClr val="211808"/>
                </a:solidFill>
                <a:latin typeface="Tahoma" panose="020B0604030504040204" pitchFamily="34" charset="0"/>
                <a:ea typeface="Tahoma" panose="020B0604030504040204" pitchFamily="34" charset="0"/>
                <a:cs typeface="Tahoma" panose="020B0604030504040204" pitchFamily="34" charset="0"/>
              </a:rPr>
              <a:t>indorser</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on an instrument or from the last party to indorse the instrument.</a:t>
            </a:r>
          </a:p>
          <a:p>
            <a:pPr algn="just">
              <a:lnSpc>
                <a:spcPct val="8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Assignees: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a:t>
            </a:r>
            <a:r>
              <a:rPr lang="en-US" sz="1500" b="1" dirty="0">
                <a:solidFill>
                  <a:srgbClr val="211808"/>
                </a:solidFill>
                <a:latin typeface="Tahoma" panose="020B0604030504040204" pitchFamily="34" charset="0"/>
                <a:ea typeface="Tahoma" panose="020B0604030504040204" pitchFamily="34" charset="0"/>
                <a:cs typeface="Tahoma" panose="020B0604030504040204" pitchFamily="34" charset="0"/>
              </a:rPr>
              <a:t>Assignee</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of a negotiable instrument is a third party to whom contract benefits are transferred.</a:t>
            </a:r>
          </a:p>
          <a:p>
            <a:pPr algn="just">
              <a:lnSpc>
                <a:spcPct val="8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Rights of the Assignee: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Any assignee has all of the rights given through and under the negotiable instrument. The rights of an assignee are no different from the rights of an ordinary holder.  Accordingly, the assignee of  is in the same position and has the same rights as an ordinary holder. </a:t>
            </a:r>
            <a:endParaRPr lang="en-US" sz="15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endParaRPr lang="en-US" sz="5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400" b="1" i="0"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Example: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I</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 a carpenter who signed a note to pay for his tool has a warranty problem with the tools, he has a defense to payment on the note. Anyone who is assigned that note, as an assignee or holder, is also subject to the carpenter’s defense.</a:t>
            </a:r>
            <a:endPar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2254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Parties to Negotiable Instruments</a:t>
            </a: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Rights of Parties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Holders in Due Course:</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Holders in Due Course of Commercial Paper: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in Due Course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a holder who has</a:t>
            </a:r>
            <a:r>
              <a:rPr lang="en-US" sz="1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marL="285750" indent="-285750" algn="just">
              <a:spcBef>
                <a:spcPts val="0"/>
              </a:spcBef>
              <a:buFont typeface="Arial" panose="020B0604020202020204" pitchFamily="34" charset="0"/>
              <a:buChar char="•"/>
            </a:pPr>
            <a:r>
              <a:rPr lang="en-US" sz="15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given value for the instrument; </a:t>
            </a:r>
          </a:p>
          <a:p>
            <a:pPr marL="285750" indent="-285750" algn="just">
              <a:spcBef>
                <a:spcPts val="0"/>
              </a:spcBef>
              <a:buFont typeface="Arial" panose="020B0604020202020204" pitchFamily="34" charset="0"/>
              <a:buChar char="•"/>
            </a:pPr>
            <a:r>
              <a:rPr lang="en-US" sz="15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taken the instrument in good faith; </a:t>
            </a:r>
          </a:p>
          <a:p>
            <a:pPr marL="285750" indent="-285750" algn="just">
              <a:spcBef>
                <a:spcPts val="0"/>
              </a:spcBef>
              <a:buFont typeface="Arial" panose="020B0604020202020204" pitchFamily="34" charset="0"/>
              <a:buChar char="•"/>
            </a:pPr>
            <a:r>
              <a:rPr lang="en-US" sz="1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Has no knowledge that the instrument will be</a:t>
            </a:r>
            <a:r>
              <a:rPr lang="en-US" sz="15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dishonored, or is overdue; and </a:t>
            </a:r>
          </a:p>
          <a:p>
            <a:pPr marL="285750" indent="-285750" algn="just">
              <a:spcBef>
                <a:spcPts val="0"/>
              </a:spcBef>
              <a:buFont typeface="Arial" panose="020B0604020202020204" pitchFamily="34" charset="0"/>
              <a:buChar char="•"/>
            </a:pPr>
            <a:r>
              <a:rPr lang="en-US" sz="1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Has no knowledge of any defenses or adverse claims to the instrument.</a:t>
            </a:r>
          </a:p>
          <a:p>
            <a:pPr algn="just">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holder in due course is afforded special rights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and</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status.</a:t>
            </a:r>
            <a:endParaRPr lang="en-US" sz="15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l">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Rights of the Holder in Due Course: </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Any </a:t>
            </a:r>
            <a:r>
              <a:rPr lang="en-US" sz="1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holder in due course</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has all the rights given through and under the negotiable instrument.   Additionally, the law gives these holders in due course of negotiable instruments special rights by protecting them from certain defenses. This protection makes negotiable instruments more attractive and allows greater ease of transfer. </a:t>
            </a:r>
          </a:p>
          <a:p>
            <a:pPr algn="just">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spcBef>
                <a:spcPts val="0"/>
              </a:spcBef>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Special Rights: </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To obtain the preferred status of a holder in due course, a person must first be a holder. The preferred status of Holder in Due Course also requires the additional standards set forth above. Unlike ordinary holders or assignees, holders in due course take free of contract assignment defenses, that are good against ordinary holders or assignees.</a:t>
            </a:r>
            <a:endParaRPr lang="en-US" sz="13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endPar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66471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5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Parties to Negotiable Instruments</a:t>
            </a:r>
          </a:p>
          <a:p>
            <a:pPr algn="l">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Rights of Parties</a:t>
            </a: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a:t>
            </a:r>
          </a:p>
          <a:p>
            <a:pPr algn="just">
              <a:lnSpc>
                <a:spcPct val="8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Holders in Due Course:</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85000"/>
              </a:lnSpc>
              <a:spcBef>
                <a:spcPts val="0"/>
              </a:spcBef>
            </a:pPr>
            <a:endParaRPr lang="en-US" sz="500" b="1"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Elements Required for a Holder in Due Course of Commercial Paper: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Pursuant to UCC 3-302, there are four required elements to qualify as a Holder in Due Course.  These include:</a:t>
            </a:r>
            <a:r>
              <a:rPr lang="en-US" sz="1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endPar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endParaRPr lang="en-US" sz="5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400" b="1" dirty="0">
                <a:solidFill>
                  <a:srgbClr val="663300"/>
                </a:solidFill>
                <a:latin typeface="Tahoma" panose="020B0604030504040204" pitchFamily="34" charset="0"/>
                <a:ea typeface="Tahoma" panose="020B0604030504040204" pitchFamily="34" charset="0"/>
                <a:cs typeface="Tahoma" panose="020B0604030504040204" pitchFamily="34" charset="0"/>
              </a:rPr>
              <a:t>Must G</a:t>
            </a:r>
            <a:r>
              <a:rPr lang="en-US" sz="14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ive </a:t>
            </a:r>
            <a:r>
              <a:rPr lang="en-US" sz="1400" b="1" dirty="0">
                <a:solidFill>
                  <a:srgbClr val="663300"/>
                </a:solidFill>
                <a:latin typeface="Tahoma" panose="020B0604030504040204" pitchFamily="34" charset="0"/>
                <a:ea typeface="Tahoma" panose="020B0604030504040204" pitchFamily="34" charset="0"/>
                <a:cs typeface="Tahoma" panose="020B0604030504040204" pitchFamily="34" charset="0"/>
              </a:rPr>
              <a:t>V</a:t>
            </a:r>
            <a:r>
              <a:rPr lang="en-US" sz="14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alue for the </a:t>
            </a:r>
            <a:r>
              <a:rPr lang="en-US" sz="1400" b="1" dirty="0">
                <a:solidFill>
                  <a:srgbClr val="663300"/>
                </a:solidFill>
                <a:latin typeface="Tahoma" panose="020B0604030504040204" pitchFamily="34" charset="0"/>
                <a:ea typeface="Tahoma" panose="020B0604030504040204" pitchFamily="34" charset="0"/>
                <a:cs typeface="Tahoma" panose="020B0604030504040204" pitchFamily="34" charset="0"/>
              </a:rPr>
              <a:t>I</a:t>
            </a:r>
            <a:r>
              <a:rPr lang="en-US" sz="1400" b="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nstrument: </a:t>
            </a:r>
            <a:r>
              <a:rPr lang="en-US" sz="1400"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The required element of </a:t>
            </a:r>
            <a:r>
              <a:rPr lang="en-US" sz="13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Value </a:t>
            </a:r>
            <a:r>
              <a:rPr lang="en-US" sz="13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is similar to consideration.  As a result, a person who receives a negotiable note as a gift, does not give value, because gifts are not supported by consideration or value.</a:t>
            </a:r>
          </a:p>
          <a:p>
            <a:pPr algn="just">
              <a:lnSpc>
                <a:spcPct val="8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Value Defined: </a:t>
            </a:r>
            <a:r>
              <a:rPr lang="en-US" sz="13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Value is defined as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consideration, or antecedent debt, or security, given in exchange for the transfer of a negotiable</a:t>
            </a:r>
            <a:r>
              <a:rPr lang="en-US" sz="130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3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instrument.</a:t>
            </a:r>
            <a:endParaRPr lang="en-US" sz="13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endPar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When Does the Holder Give Value:</a:t>
            </a:r>
            <a:r>
              <a:rPr lang="en-US" sz="13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holder takes an instrument for value when:</a:t>
            </a:r>
          </a:p>
          <a:p>
            <a:pPr algn="just">
              <a:lnSpc>
                <a:spcPct val="85000"/>
              </a:lnSpc>
              <a:spcBef>
                <a:spcPts val="0"/>
              </a:spcBef>
            </a:pPr>
            <a:r>
              <a:rPr lang="en-US" sz="3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marL="171450" indent="-171450" algn="just">
              <a:lnSpc>
                <a:spcPct val="85000"/>
              </a:lnSpc>
              <a:spcBef>
                <a:spcPts val="0"/>
              </a:spcBef>
              <a:buFont typeface="Arial" panose="020B0604020202020204" pitchFamily="34" charset="0"/>
              <a:buChar char="•"/>
            </a:pPr>
            <a:r>
              <a:rPr lang="en-US" sz="12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They have has promised to do something in exchange for receiving the negotiable instrument;</a:t>
            </a:r>
          </a:p>
          <a:p>
            <a:pPr marL="171450" indent="-171450" algn="just">
              <a:lnSpc>
                <a:spcPct val="85000"/>
              </a:lnSpc>
              <a:spcBef>
                <a:spcPts val="0"/>
              </a:spcBef>
              <a:buFont typeface="Arial" panose="020B0604020202020204" pitchFamily="34" charset="0"/>
              <a:buChar char="•"/>
            </a:pPr>
            <a:endParaRPr lang="en-US" sz="3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marL="171450" indent="-171450" algn="just">
              <a:lnSpc>
                <a:spcPct val="85000"/>
              </a:lnSpc>
              <a:spcBef>
                <a:spcPts val="0"/>
              </a:spcBef>
              <a:buFont typeface="Arial" panose="020B0604020202020204" pitchFamily="34" charset="0"/>
              <a:buChar char="•"/>
            </a:pPr>
            <a:r>
              <a:rPr lang="en-US" sz="12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a:t>
            </a:r>
            <a:r>
              <a:rPr lang="en-US" sz="12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hey take the instrument as security for a loan (such as when a debtor transfers a promissory note payable to the debtor to the holder); or</a:t>
            </a:r>
          </a:p>
          <a:p>
            <a:pPr algn="just">
              <a:lnSpc>
                <a:spcPct val="85000"/>
              </a:lnSpc>
              <a:spcBef>
                <a:spcPts val="0"/>
              </a:spcBef>
            </a:pPr>
            <a:r>
              <a:rPr lang="en-US" sz="3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marL="171450" indent="-171450" algn="just">
              <a:lnSpc>
                <a:spcPct val="85000"/>
              </a:lnSpc>
              <a:spcBef>
                <a:spcPts val="0"/>
              </a:spcBef>
              <a:buFont typeface="Arial" panose="020B0604020202020204" pitchFamily="34" charset="0"/>
              <a:buChar char="•"/>
            </a:pPr>
            <a:r>
              <a:rPr lang="en-US" sz="12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a:t>
            </a:r>
            <a:r>
              <a:rPr lang="en-US" sz="12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hey receive the instrument as payment for a debt already due. </a:t>
            </a:r>
          </a:p>
          <a:p>
            <a:pPr algn="just">
              <a:lnSpc>
                <a:spcPct val="8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Amount of Value is Immaterial: </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As with consideration, the courts do not consider whether the value is enough</a:t>
            </a:r>
            <a:r>
              <a:rPr lang="en-US" sz="12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but merely must</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determine only whether some value has been given.</a:t>
            </a:r>
          </a:p>
          <a:p>
            <a:pPr algn="just">
              <a:lnSpc>
                <a:spcPct val="85000"/>
              </a:lnSpc>
              <a:spcBef>
                <a:spcPts val="0"/>
              </a:spcBef>
            </a:pPr>
            <a:endPar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Bank Deposits: </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Under Article 3, the original payee of a note is not a Holder in Due Course unless that note is transferred to others and then back to the payee.  As a result, a bank does not give value for a deposited check when it credits the depositor’s account with the amount of the deposit, but rather only gives value to the extent that the depositor is permitted to withdraw funds against that deposit. </a:t>
            </a:r>
          </a:p>
          <a:p>
            <a:pPr algn="l">
              <a:lnSpc>
                <a:spcPct val="8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3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Example</a:t>
            </a:r>
            <a:r>
              <a:rPr lang="en-US" sz="1200" b="1" i="1" u="none" strike="noStrike"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en-US" sz="12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2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 Ted deposits a $300 check into his account, which already has $400 in it, Ted’s bank does not give value until Ted has written checks or withdrawn funds beyond the existing $400. The UCC follows FIFO (first in, first out) for drawing on funds. A bank that lets the customer draw on the funds immediately deposited gives value.</a:t>
            </a:r>
            <a:endPar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6994862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11156</TotalTime>
  <Words>2338</Words>
  <Application>Microsoft Office PowerPoint</Application>
  <PresentationFormat>On-screen Show (4:3)</PresentationFormat>
  <Paragraphs>211</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CaeciliaLTStd-Roman</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576</cp:revision>
  <cp:lastPrinted>2021-03-12T21:53:09Z</cp:lastPrinted>
  <dcterms:created xsi:type="dcterms:W3CDTF">2007-08-27T19:04:39Z</dcterms:created>
  <dcterms:modified xsi:type="dcterms:W3CDTF">2021-03-21T15:30:33Z</dcterms:modified>
</cp:coreProperties>
</file>