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09" r:id="rId2"/>
    <p:sldId id="596" r:id="rId3"/>
    <p:sldId id="636" r:id="rId4"/>
    <p:sldId id="565" r:id="rId5"/>
    <p:sldId id="597" r:id="rId6"/>
    <p:sldId id="609" r:id="rId7"/>
    <p:sldId id="610" r:id="rId8"/>
    <p:sldId id="642" r:id="rId9"/>
    <p:sldId id="643" r:id="rId10"/>
    <p:sldId id="644" r:id="rId11"/>
    <p:sldId id="645" r:id="rId12"/>
    <p:sldId id="439" r:id="rId1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33CC"/>
    <a:srgbClr val="006600"/>
    <a:srgbClr val="C81204"/>
    <a:srgbClr val="006666"/>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B6F64185-695D-4F8E-A033-478A29C84710}"/>
    <pc:docChg chg="undo custSel addSld delSld modSld">
      <pc:chgData name="Robert Farley" userId="1b2cfada0102257f" providerId="LiveId" clId="{B6F64185-695D-4F8E-A033-478A29C84710}" dt="2021-03-22T14:07:12.525" v="2766" actId="20577"/>
      <pc:docMkLst>
        <pc:docMk/>
      </pc:docMkLst>
      <pc:sldChg chg="modSp mod">
        <pc:chgData name="Robert Farley" userId="1b2cfada0102257f" providerId="LiveId" clId="{B6F64185-695D-4F8E-A033-478A29C84710}" dt="2021-03-21T15:43:31.571" v="27" actId="20577"/>
        <pc:sldMkLst>
          <pc:docMk/>
          <pc:sldMk cId="0" sldId="409"/>
        </pc:sldMkLst>
        <pc:spChg chg="mod">
          <ac:chgData name="Robert Farley" userId="1b2cfada0102257f" providerId="LiveId" clId="{B6F64185-695D-4F8E-A033-478A29C84710}" dt="2021-03-21T15:43:31.571" v="27" actId="20577"/>
          <ac:spMkLst>
            <pc:docMk/>
            <pc:sldMk cId="0" sldId="409"/>
            <ac:spMk id="8" creationId="{00000000-0000-0000-0000-000000000000}"/>
          </ac:spMkLst>
        </pc:spChg>
      </pc:sldChg>
      <pc:sldChg chg="modSp mod">
        <pc:chgData name="Robert Farley" userId="1b2cfada0102257f" providerId="LiveId" clId="{B6F64185-695D-4F8E-A033-478A29C84710}" dt="2021-03-21T21:05:42.493" v="852" actId="20577"/>
        <pc:sldMkLst>
          <pc:docMk/>
          <pc:sldMk cId="0" sldId="439"/>
        </pc:sldMkLst>
        <pc:spChg chg="mod">
          <ac:chgData name="Robert Farley" userId="1b2cfada0102257f" providerId="LiveId" clId="{B6F64185-695D-4F8E-A033-478A29C84710}" dt="2021-03-21T21:05:42.493" v="852" actId="20577"/>
          <ac:spMkLst>
            <pc:docMk/>
            <pc:sldMk cId="0" sldId="439"/>
            <ac:spMk id="21506" creationId="{00000000-0000-0000-0000-000000000000}"/>
          </ac:spMkLst>
        </pc:spChg>
      </pc:sldChg>
      <pc:sldChg chg="modSp mod">
        <pc:chgData name="Robert Farley" userId="1b2cfada0102257f" providerId="LiveId" clId="{B6F64185-695D-4F8E-A033-478A29C84710}" dt="2021-03-21T20:36:15.669" v="46" actId="20577"/>
        <pc:sldMkLst>
          <pc:docMk/>
          <pc:sldMk cId="2743951921" sldId="565"/>
        </pc:sldMkLst>
        <pc:spChg chg="mod">
          <ac:chgData name="Robert Farley" userId="1b2cfada0102257f" providerId="LiveId" clId="{B6F64185-695D-4F8E-A033-478A29C84710}" dt="2021-03-21T20:36:15.669" v="46" actId="20577"/>
          <ac:spMkLst>
            <pc:docMk/>
            <pc:sldMk cId="2743951921" sldId="565"/>
            <ac:spMk id="4099" creationId="{00000000-0000-0000-0000-000000000000}"/>
          </ac:spMkLst>
        </pc:spChg>
      </pc:sldChg>
      <pc:sldChg chg="modSp mod">
        <pc:chgData name="Robert Farley" userId="1b2cfada0102257f" providerId="LiveId" clId="{B6F64185-695D-4F8E-A033-478A29C84710}" dt="2021-03-21T20:49:53.596" v="483" actId="6549"/>
        <pc:sldMkLst>
          <pc:docMk/>
          <pc:sldMk cId="3022887851" sldId="597"/>
        </pc:sldMkLst>
        <pc:spChg chg="mod">
          <ac:chgData name="Robert Farley" userId="1b2cfada0102257f" providerId="LiveId" clId="{B6F64185-695D-4F8E-A033-478A29C84710}" dt="2021-03-21T20:49:53.596" v="483" actId="6549"/>
          <ac:spMkLst>
            <pc:docMk/>
            <pc:sldMk cId="3022887851" sldId="597"/>
            <ac:spMk id="4100" creationId="{00000000-0000-0000-0000-000000000000}"/>
          </ac:spMkLst>
        </pc:spChg>
        <pc:picChg chg="mod">
          <ac:chgData name="Robert Farley" userId="1b2cfada0102257f" providerId="LiveId" clId="{B6F64185-695D-4F8E-A033-478A29C84710}" dt="2021-03-21T20:49:41.495" v="481" actId="1076"/>
          <ac:picMkLst>
            <pc:docMk/>
            <pc:sldMk cId="3022887851" sldId="597"/>
            <ac:picMk id="3" creationId="{958B6BC0-B483-4597-90A3-EC550C82A53D}"/>
          </ac:picMkLst>
        </pc:picChg>
      </pc:sldChg>
      <pc:sldChg chg="modSp mod">
        <pc:chgData name="Robert Farley" userId="1b2cfada0102257f" providerId="LiveId" clId="{B6F64185-695D-4F8E-A033-478A29C84710}" dt="2021-03-22T14:01:08.760" v="2749" actId="20577"/>
        <pc:sldMkLst>
          <pc:docMk/>
          <pc:sldMk cId="1983477127" sldId="609"/>
        </pc:sldMkLst>
        <pc:spChg chg="mod">
          <ac:chgData name="Robert Farley" userId="1b2cfada0102257f" providerId="LiveId" clId="{B6F64185-695D-4F8E-A033-478A29C84710}" dt="2021-03-22T14:01:08.760" v="2749" actId="20577"/>
          <ac:spMkLst>
            <pc:docMk/>
            <pc:sldMk cId="1983477127" sldId="609"/>
            <ac:spMk id="4099" creationId="{00000000-0000-0000-0000-000000000000}"/>
          </ac:spMkLst>
        </pc:spChg>
      </pc:sldChg>
      <pc:sldChg chg="modSp mod">
        <pc:chgData name="Robert Farley" userId="1b2cfada0102257f" providerId="LiveId" clId="{B6F64185-695D-4F8E-A033-478A29C84710}" dt="2021-03-21T21:03:25.462" v="847" actId="255"/>
        <pc:sldMkLst>
          <pc:docMk/>
          <pc:sldMk cId="1302254053" sldId="610"/>
        </pc:sldMkLst>
        <pc:spChg chg="mod">
          <ac:chgData name="Robert Farley" userId="1b2cfada0102257f" providerId="LiveId" clId="{B6F64185-695D-4F8E-A033-478A29C84710}" dt="2021-03-21T21:03:25.462" v="847" actId="255"/>
          <ac:spMkLst>
            <pc:docMk/>
            <pc:sldMk cId="1302254053" sldId="610"/>
            <ac:spMk id="4100" creationId="{00000000-0000-0000-0000-000000000000}"/>
          </ac:spMkLst>
        </pc:spChg>
      </pc:sldChg>
      <pc:sldChg chg="del">
        <pc:chgData name="Robert Farley" userId="1b2cfada0102257f" providerId="LiveId" clId="{B6F64185-695D-4F8E-A033-478A29C84710}" dt="2021-03-21T21:05:36.052" v="850" actId="47"/>
        <pc:sldMkLst>
          <pc:docMk/>
          <pc:sldMk cId="2366471979" sldId="637"/>
        </pc:sldMkLst>
      </pc:sldChg>
      <pc:sldChg chg="del">
        <pc:chgData name="Robert Farley" userId="1b2cfada0102257f" providerId="LiveId" clId="{B6F64185-695D-4F8E-A033-478A29C84710}" dt="2021-03-21T21:05:36.052" v="850" actId="47"/>
        <pc:sldMkLst>
          <pc:docMk/>
          <pc:sldMk cId="869948629" sldId="638"/>
        </pc:sldMkLst>
      </pc:sldChg>
      <pc:sldChg chg="del">
        <pc:chgData name="Robert Farley" userId="1b2cfada0102257f" providerId="LiveId" clId="{B6F64185-695D-4F8E-A033-478A29C84710}" dt="2021-03-21T21:05:36.052" v="850" actId="47"/>
        <pc:sldMkLst>
          <pc:docMk/>
          <pc:sldMk cId="3597808758" sldId="639"/>
        </pc:sldMkLst>
      </pc:sldChg>
      <pc:sldChg chg="del">
        <pc:chgData name="Robert Farley" userId="1b2cfada0102257f" providerId="LiveId" clId="{B6F64185-695D-4F8E-A033-478A29C84710}" dt="2021-03-21T21:05:36.052" v="850" actId="47"/>
        <pc:sldMkLst>
          <pc:docMk/>
          <pc:sldMk cId="2296131481" sldId="640"/>
        </pc:sldMkLst>
      </pc:sldChg>
      <pc:sldChg chg="del">
        <pc:chgData name="Robert Farley" userId="1b2cfada0102257f" providerId="LiveId" clId="{B6F64185-695D-4F8E-A033-478A29C84710}" dt="2021-03-21T21:05:36.052" v="850" actId="47"/>
        <pc:sldMkLst>
          <pc:docMk/>
          <pc:sldMk cId="1558077168" sldId="641"/>
        </pc:sldMkLst>
      </pc:sldChg>
      <pc:sldChg chg="modSp add mod">
        <pc:chgData name="Robert Farley" userId="1b2cfada0102257f" providerId="LiveId" clId="{B6F64185-695D-4F8E-A033-478A29C84710}" dt="2021-03-22T14:07:12.525" v="2766" actId="20577"/>
        <pc:sldMkLst>
          <pc:docMk/>
          <pc:sldMk cId="2383006180" sldId="642"/>
        </pc:sldMkLst>
        <pc:spChg chg="mod">
          <ac:chgData name="Robert Farley" userId="1b2cfada0102257f" providerId="LiveId" clId="{B6F64185-695D-4F8E-A033-478A29C84710}" dt="2021-03-22T14:07:12.525" v="2766" actId="20577"/>
          <ac:spMkLst>
            <pc:docMk/>
            <pc:sldMk cId="2383006180" sldId="642"/>
            <ac:spMk id="4100" creationId="{00000000-0000-0000-0000-000000000000}"/>
          </ac:spMkLst>
        </pc:spChg>
      </pc:sldChg>
      <pc:sldChg chg="modSp add mod">
        <pc:chgData name="Robert Farley" userId="1b2cfada0102257f" providerId="LiveId" clId="{B6F64185-695D-4F8E-A033-478A29C84710}" dt="2021-03-22T14:03:49.339" v="2755" actId="948"/>
        <pc:sldMkLst>
          <pc:docMk/>
          <pc:sldMk cId="4007003978" sldId="643"/>
        </pc:sldMkLst>
        <pc:spChg chg="mod">
          <ac:chgData name="Robert Farley" userId="1b2cfada0102257f" providerId="LiveId" clId="{B6F64185-695D-4F8E-A033-478A29C84710}" dt="2021-03-22T14:03:49.339" v="2755" actId="948"/>
          <ac:spMkLst>
            <pc:docMk/>
            <pc:sldMk cId="4007003978" sldId="643"/>
            <ac:spMk id="4100" creationId="{00000000-0000-0000-0000-000000000000}"/>
          </ac:spMkLst>
        </pc:spChg>
      </pc:sldChg>
      <pc:sldChg chg="modSp add mod">
        <pc:chgData name="Robert Farley" userId="1b2cfada0102257f" providerId="LiveId" clId="{B6F64185-695D-4F8E-A033-478A29C84710}" dt="2021-03-22T14:05:38.996" v="2763" actId="948"/>
        <pc:sldMkLst>
          <pc:docMk/>
          <pc:sldMk cId="1342868129" sldId="644"/>
        </pc:sldMkLst>
        <pc:spChg chg="mod">
          <ac:chgData name="Robert Farley" userId="1b2cfada0102257f" providerId="LiveId" clId="{B6F64185-695D-4F8E-A033-478A29C84710}" dt="2021-03-22T14:05:38.996" v="2763" actId="948"/>
          <ac:spMkLst>
            <pc:docMk/>
            <pc:sldMk cId="1342868129" sldId="644"/>
            <ac:spMk id="4100" creationId="{00000000-0000-0000-0000-000000000000}"/>
          </ac:spMkLst>
        </pc:spChg>
      </pc:sldChg>
      <pc:sldChg chg="modSp add mod">
        <pc:chgData name="Robert Farley" userId="1b2cfada0102257f" providerId="LiveId" clId="{B6F64185-695D-4F8E-A033-478A29C84710}" dt="2021-03-22T14:00:17.687" v="2718" actId="123"/>
        <pc:sldMkLst>
          <pc:docMk/>
          <pc:sldMk cId="680633552" sldId="645"/>
        </pc:sldMkLst>
        <pc:spChg chg="mod">
          <ac:chgData name="Robert Farley" userId="1b2cfada0102257f" providerId="LiveId" clId="{B6F64185-695D-4F8E-A033-478A29C84710}" dt="2021-03-22T14:00:17.687" v="2718" actId="123"/>
          <ac:spMkLst>
            <pc:docMk/>
            <pc:sldMk cId="680633552" sldId="645"/>
            <ac:spMk id="4100"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735" cy="464503"/>
          </a:xfrm>
          <a:prstGeom prst="rect">
            <a:avLst/>
          </a:prstGeom>
        </p:spPr>
        <p:txBody>
          <a:bodyPr vert="horz" lIns="91294" tIns="45647" rIns="91294" bIns="45647" rtlCol="0"/>
          <a:lstStyle>
            <a:lvl1pPr algn="l">
              <a:defRPr sz="1200"/>
            </a:lvl1pPr>
          </a:lstStyle>
          <a:p>
            <a:endParaRPr lang="en-US"/>
          </a:p>
        </p:txBody>
      </p:sp>
      <p:sp>
        <p:nvSpPr>
          <p:cNvPr id="3" name="Date Placeholder 2"/>
          <p:cNvSpPr>
            <a:spLocks noGrp="1"/>
          </p:cNvSpPr>
          <p:nvPr>
            <p:ph type="dt" sz="quarter" idx="1"/>
          </p:nvPr>
        </p:nvSpPr>
        <p:spPr>
          <a:xfrm>
            <a:off x="3971081" y="0"/>
            <a:ext cx="3037735" cy="464503"/>
          </a:xfrm>
          <a:prstGeom prst="rect">
            <a:avLst/>
          </a:prstGeom>
        </p:spPr>
        <p:txBody>
          <a:bodyPr vert="horz" lIns="91294" tIns="45647" rIns="91294" bIns="45647" rtlCol="0"/>
          <a:lstStyle>
            <a:lvl1pPr algn="r">
              <a:defRPr sz="1200"/>
            </a:lvl1pPr>
          </a:lstStyle>
          <a:p>
            <a:fld id="{CD67732B-3931-4C78-8DBB-AD53B398B0CD}" type="datetimeFigureOut">
              <a:rPr lang="en-US" smtClean="0"/>
              <a:pPr/>
              <a:t>3/22/2021</a:t>
            </a:fld>
            <a:endParaRPr lang="en-US"/>
          </a:p>
        </p:txBody>
      </p:sp>
      <p:sp>
        <p:nvSpPr>
          <p:cNvPr id="4" name="Footer Placeholder 3"/>
          <p:cNvSpPr>
            <a:spLocks noGrp="1"/>
          </p:cNvSpPr>
          <p:nvPr>
            <p:ph type="ftr" sz="quarter" idx="2"/>
          </p:nvPr>
        </p:nvSpPr>
        <p:spPr>
          <a:xfrm>
            <a:off x="0" y="8830312"/>
            <a:ext cx="3037735" cy="464503"/>
          </a:xfrm>
          <a:prstGeom prst="rect">
            <a:avLst/>
          </a:prstGeom>
        </p:spPr>
        <p:txBody>
          <a:bodyPr vert="horz" lIns="91294" tIns="45647" rIns="91294" bIns="45647" rtlCol="0" anchor="b"/>
          <a:lstStyle>
            <a:lvl1pPr algn="l">
              <a:defRPr sz="1200"/>
            </a:lvl1pPr>
          </a:lstStyle>
          <a:p>
            <a:endParaRPr lang="en-US"/>
          </a:p>
        </p:txBody>
      </p:sp>
      <p:sp>
        <p:nvSpPr>
          <p:cNvPr id="5" name="Slide Number Placeholder 4"/>
          <p:cNvSpPr>
            <a:spLocks noGrp="1"/>
          </p:cNvSpPr>
          <p:nvPr>
            <p:ph type="sldNum" sz="quarter" idx="3"/>
          </p:nvPr>
        </p:nvSpPr>
        <p:spPr>
          <a:xfrm>
            <a:off x="3971081" y="8830312"/>
            <a:ext cx="3037735" cy="464503"/>
          </a:xfrm>
          <a:prstGeom prst="rect">
            <a:avLst/>
          </a:prstGeom>
        </p:spPr>
        <p:txBody>
          <a:bodyPr vert="horz" lIns="91294" tIns="45647" rIns="91294" bIns="45647"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5" tIns="46587" rIns="93175" bIns="46587" rtlCol="0"/>
          <a:lstStyle>
            <a:lvl1pPr algn="l">
              <a:defRPr sz="1200"/>
            </a:lvl1pPr>
          </a:lstStyle>
          <a:p>
            <a:pPr>
              <a:defRPr/>
            </a:pPr>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5" tIns="46587" rIns="93175" bIns="46587" rtlCol="0"/>
          <a:lstStyle>
            <a:lvl1pPr algn="r">
              <a:defRPr sz="1200"/>
            </a:lvl1pPr>
          </a:lstStyle>
          <a:p>
            <a:pPr>
              <a:defRPr/>
            </a:pPr>
            <a:fld id="{E8468ECA-FCD4-4767-A441-9AD0A66A9B02}" type="datetimeFigureOut">
              <a:rPr lang="en-US"/>
              <a:pPr>
                <a:defRPr/>
              </a:pPr>
              <a:t>3/22/2021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5" tIns="46587" rIns="93175" bIns="46587" rtlCol="0" anchor="ctr"/>
          <a:lstStyle/>
          <a:p>
            <a:pPr lvl="0"/>
            <a:endParaRPr lang="en-US" noProof="0"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5" tIns="46587" rIns="93175" bIns="4658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5" tIns="46587" rIns="93175" bIns="46587"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5" tIns="46587" rIns="93175" bIns="46587"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42465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95516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6</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8545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7</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23196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8</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411530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9</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07035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10</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105659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11</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07806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838200" y="5334000"/>
            <a:ext cx="767556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Thirteen B:</a:t>
            </a:r>
          </a:p>
          <a:p>
            <a:pPr marL="342889" indent="-342889" algn="ctr">
              <a:spcBef>
                <a:spcPct val="20000"/>
              </a:spcBef>
              <a:defRPr/>
            </a:pPr>
            <a:r>
              <a:rPr lang="en-US" sz="2800" b="1" kern="0" dirty="0">
                <a:solidFill>
                  <a:srgbClr val="FFFF00"/>
                </a:solidFill>
                <a:latin typeface="+mn-lt"/>
              </a:rPr>
              <a:t>Payment Systems – Defenses to Payment</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228600"/>
            <a:ext cx="3025146" cy="7147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Defenses to Payment</a:t>
            </a:r>
          </a:p>
          <a:p>
            <a:pPr algn="l">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Liability Issues:</a:t>
            </a:r>
          </a:p>
          <a:p>
            <a:pPr algn="just">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How Payment Rights Arise and Defenses Are Used:</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Attaching Liability of the Primary Parties – Presentment:  </a:t>
            </a:r>
            <a:r>
              <a:rPr lang="en-US" sz="15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Presentment</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5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formal request for payment on a negotiable instrument)</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occurs when the holder or HDC of an instrument orally, in writing, or by electronic communication to the primary party requests that the instrument be paid according to its terms. </a:t>
            </a:r>
          </a:p>
          <a:p>
            <a:pPr algn="just">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5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Issues With Presentment:</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spcBef>
                <a:spcPts val="0"/>
              </a:spcBef>
            </a:pPr>
            <a:endParaRPr lang="en-US" sz="300" b="1" i="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1" i="1" dirty="0">
                <a:solidFill>
                  <a:srgbClr val="7030A0"/>
                </a:solidFill>
                <a:latin typeface="Tahoma" panose="020B0604030504040204" pitchFamily="34" charset="0"/>
                <a:ea typeface="Tahoma" panose="020B0604030504040204" pitchFamily="34" charset="0"/>
                <a:cs typeface="Tahoma" panose="020B0604030504040204" pitchFamily="34" charset="0"/>
              </a:rPr>
              <a:t>Manner: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primary party has the right to require that the presentment be made in a “commercially reasonable manner,” which would include reasonable times for presentment, such as during business hours. </a:t>
            </a:r>
          </a:p>
          <a:p>
            <a:pPr algn="just">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5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Means:</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primary party can also require identification, authorization, and even a signature of receipt of the funds due under the instrument.  In addition, the primary party can demand a valid indorsement on the instrument prior to making payment. </a:t>
            </a:r>
          </a:p>
          <a:p>
            <a:pPr algn="just">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5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Effect of Presentment: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Upon presentment, the primary party is required to pay according to the terms of the instrument unless there are defenses such as forgery, any of the other universal defenses for Holders in Due Course, or any defenses for holders.  If the primary party refuses to pay the instrument according to its terms, there has been a </a:t>
            </a:r>
            <a:r>
              <a:rPr lang="en-US" sz="1400" b="0" i="1"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dishonor</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and the holder is then left to turn to the secondary parties.</a:t>
            </a:r>
          </a:p>
        </p:txBody>
      </p:sp>
    </p:spTree>
    <p:extLst>
      <p:ext uri="{BB962C8B-B14F-4D97-AF65-F5344CB8AC3E}">
        <p14:creationId xmlns:p14="http://schemas.microsoft.com/office/powerpoint/2010/main" val="1342868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94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94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Defenses to Payment</a:t>
            </a:r>
          </a:p>
          <a:p>
            <a:pPr algn="l">
              <a:lnSpc>
                <a:spcPct val="94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94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Liability Issues:</a:t>
            </a:r>
          </a:p>
          <a:p>
            <a:pPr algn="just">
              <a:lnSpc>
                <a:spcPct val="94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94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How Payment Rights Arise and Defenses Are Used:</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94000"/>
              </a:lnSpc>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4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Dishonor and Notice of Dishonor:  </a:t>
            </a:r>
            <a:r>
              <a:rPr lang="en-US" sz="15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Dishonor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occurs when the primary party refuses to pay the instrument according to its terms. The primary party is required to give </a:t>
            </a:r>
            <a:r>
              <a:rPr lang="en-US" sz="15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notice of dishonor, which is notice that the negotiable instrument has been dishonored, and such notice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can be delivered in oral, written, or electronic form, but is subject to time limitations.</a:t>
            </a:r>
          </a:p>
          <a:p>
            <a:pPr algn="l">
              <a:lnSpc>
                <a:spcPct val="94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4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Time Limitations</a:t>
            </a: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a:t>
            </a:r>
            <a:r>
              <a:rPr lang="en-US" sz="1400" b="1"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4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rPr>
              <a:t>A</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bank must give notice of dishonor by midnight of the next banking day.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Nonbank primary parties must give notice of dishonor within 30 days following their receipt of notice of dishonor. Returning the dishonored check is sufficient notice of dishonor.</a:t>
            </a:r>
          </a:p>
          <a:p>
            <a:pPr algn="l">
              <a:lnSpc>
                <a:spcPct val="94000"/>
              </a:lnSpc>
              <a:spcBef>
                <a:spcPts val="0"/>
              </a:spcBef>
            </a:pPr>
            <a:r>
              <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94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What Happens Upon Dishonor: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Upon dishonor, the holder must then turn to the secondary parties for payment.  The obligation of the secondary parties in these situations is to pay according to the terms of the instrument. These secondary parties will have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limited defenses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the presenting party is a holder in due course.</a:t>
            </a:r>
          </a:p>
          <a:p>
            <a:pPr algn="just">
              <a:lnSpc>
                <a:spcPct val="94000"/>
              </a:lnSpc>
              <a:spcBef>
                <a:spcPts val="0"/>
              </a:spcBef>
            </a:pPr>
            <a:r>
              <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94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Example of Dishonor Transaction</a:t>
            </a: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a:t>
            </a:r>
            <a:r>
              <a:rPr lang="en-US" sz="13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S</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uppose that a check drawn on First National Bank of Scotia is written by Ben Kosinski to Jennifer Slagen as payment for Jennifer’s Volkswagen Golf GTI auto that Ben purchased. Jennifer deposits Ben’s check into her account at Trustco Bank, and Trustco sends the check to First National to present it for payment. First National finds that Ben’s account has insufficient funds and dishonors the check. </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Trustco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Bank must notify First National by midnight of the next banking day that the check has been dishonored, and then First National must notify Jennifer by midnight of the next banking day that Ben’s check was dishonored. Jennifer then has 30 days to notify Ben and turn to him as a drawer, or secondary party, for payment on the check.</a:t>
            </a:r>
          </a:p>
        </p:txBody>
      </p:sp>
    </p:spTree>
    <p:extLst>
      <p:ext uri="{BB962C8B-B14F-4D97-AF65-F5344CB8AC3E}">
        <p14:creationId xmlns:p14="http://schemas.microsoft.com/office/powerpoint/2010/main" val="680633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Thirteen B</a:t>
            </a:r>
            <a:endParaRPr lang="en-US" sz="4400" i="1" dirty="0">
              <a:solidFill>
                <a:srgbClr val="C0000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371600"/>
            <a:ext cx="7763773" cy="4865947"/>
          </a:xfrm>
          <a:prstGeom prst="rect">
            <a:avLst/>
          </a:prstGeom>
          <a:solidFill>
            <a:schemeClr val="accent3"/>
          </a:solidFill>
        </p:spPr>
        <p:txBody>
          <a:bodyPr wrap="square">
            <a:spAutoFit/>
          </a:bodyPr>
          <a:lstStyle/>
          <a:p>
            <a:pPr>
              <a:lnSpc>
                <a:spcPct val="95000"/>
              </a:lnSpc>
              <a:defRPr/>
            </a:pPr>
            <a:r>
              <a:rPr lang="en-US" sz="3200" b="1" dirty="0"/>
              <a:t>Last Time We Spoke About:</a:t>
            </a:r>
          </a:p>
          <a:p>
            <a:pPr>
              <a:lnSpc>
                <a:spcPct val="95000"/>
              </a:lnSpc>
              <a:defRPr/>
            </a:pPr>
            <a:endParaRPr lang="en-US" sz="600" b="1" dirty="0"/>
          </a:p>
          <a:p>
            <a:pPr>
              <a:lnSpc>
                <a:spcPct val="95000"/>
              </a:lnSpc>
              <a:defRPr/>
            </a:pPr>
            <a:r>
              <a:rPr lang="en-US" sz="3200" b="1" dirty="0">
                <a:solidFill>
                  <a:srgbClr val="008000"/>
                </a:solidFill>
                <a:latin typeface="Tahoma" panose="020B0604030504040204" pitchFamily="34" charset="0"/>
                <a:ea typeface="Tahoma" panose="020B0604030504040204" pitchFamily="34" charset="0"/>
                <a:cs typeface="Tahoma" panose="020B0604030504040204" pitchFamily="34" charset="0"/>
              </a:rPr>
              <a:t>Payment Systems – Introduction</a:t>
            </a: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Negotiable Instruments – Types/Parties</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One: Definitions / Types of Negotiable Instruments / Parties  </a:t>
            </a:r>
          </a:p>
          <a:p>
            <a:pPr>
              <a:lnSpc>
                <a:spcPct val="95000"/>
              </a:lnSpc>
            </a:pPr>
            <a:endParaRPr lang="en-US" sz="5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Negotiability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Two: Definitions / Requirements of Negotiability / Factors</a:t>
            </a:r>
          </a:p>
          <a:p>
            <a:pP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Language / Statute of Limitations Issues </a:t>
            </a:r>
            <a:endParaRPr lang="en-US" sz="1800" b="1" i="1"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endParaRPr lang="en-US" sz="5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Transfer/Problems/Warrantees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Three: Definitions / Effect of Transfer / Process of Negotiation </a:t>
            </a:r>
          </a:p>
          <a:p>
            <a:pPr>
              <a:lnSpc>
                <a:spcPct val="95000"/>
              </a:lnSpc>
            </a:pPr>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Forgery / Unauthorized Documents / Imposters / Lost Instruments Warrantees / Other Parties</a:t>
            </a:r>
          </a:p>
          <a:p>
            <a:pPr>
              <a:lnSpc>
                <a:spcPct val="95000"/>
              </a:lnSpc>
            </a:pPr>
            <a:r>
              <a:rPr lang="en-US" sz="5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 </a:t>
            </a:r>
          </a:p>
          <a:p>
            <a:pPr>
              <a:lnSpc>
                <a:spcPct val="95000"/>
              </a:lnSpc>
            </a:pPr>
            <a:r>
              <a:rPr lang="en-US" sz="22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Case Study: Manhattan Savings v. NY Natl Exchange </a:t>
            </a:r>
            <a:endParaRPr lang="en-US" sz="22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The Elements of Commercial Paper </a:t>
            </a:r>
            <a:endParaRPr lang="en-US" b="1" i="1" dirty="0">
              <a:solidFill>
                <a:srgbClr val="C81204"/>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25411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371600"/>
            <a:ext cx="7763773" cy="4664354"/>
          </a:xfrm>
          <a:prstGeom prst="rect">
            <a:avLst/>
          </a:prstGeom>
          <a:solidFill>
            <a:schemeClr val="accent3"/>
          </a:solidFill>
        </p:spPr>
        <p:txBody>
          <a:bodyPr wrap="square">
            <a:spAutoFit/>
          </a:bodyPr>
          <a:lstStyle/>
          <a:p>
            <a:pPr>
              <a:defRPr/>
            </a:pPr>
            <a:r>
              <a:rPr lang="en-US" sz="3200" b="1" dirty="0"/>
              <a:t>Tonight We Will Speak About:</a:t>
            </a:r>
          </a:p>
          <a:p>
            <a:pPr>
              <a:defRPr/>
            </a:pPr>
            <a:endParaRPr lang="en-US" sz="600" b="1" dirty="0"/>
          </a:p>
          <a:p>
            <a:pPr>
              <a:defRPr/>
            </a:pPr>
            <a:r>
              <a:rPr lang="en-US" sz="3200" b="1" dirty="0">
                <a:solidFill>
                  <a:srgbClr val="008000"/>
                </a:solidFill>
                <a:latin typeface="Tahoma" panose="020B0604030504040204" pitchFamily="34" charset="0"/>
                <a:ea typeface="Tahoma" panose="020B0604030504040204" pitchFamily="34" charset="0"/>
                <a:cs typeface="Tahoma" panose="020B0604030504040204" pitchFamily="34" charset="0"/>
              </a:rPr>
              <a:t>Payment Systems – Section Two:</a:t>
            </a:r>
          </a:p>
          <a:p>
            <a:pPr marL="230188" indent="-230188">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Parties to Negotiable Instruments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r>
              <a:rPr lang="en-US"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One: Definitions / Holders / Holders in Due Course/ Assignees / Rights of Parties  </a:t>
            </a:r>
          </a:p>
          <a:p>
            <a:endParaRPr lang="en-US" sz="5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Defenses to Payment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Two: Definitions / Defenses / Liability Issues</a:t>
            </a:r>
            <a:endParaRPr lang="en-US" sz="1800" b="1" i="1"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endParaRPr lang="en-US" sz="5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Checks and Fund Transfers</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Three: Definitions / Checks / Fund Transfers</a:t>
            </a:r>
          </a:p>
          <a:p>
            <a:r>
              <a:rPr lang="en-US" sz="5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 </a:t>
            </a:r>
          </a:p>
          <a:p>
            <a:r>
              <a:rPr lang="en-US" sz="22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Case Study: Sabine v. Paine</a:t>
            </a:r>
            <a:endParaRPr lang="en-US" sz="22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The Value of Holders in Due Course</a:t>
            </a:r>
          </a:p>
          <a:p>
            <a:pPr algn="ctr">
              <a:lnSpc>
                <a:spcPct val="95000"/>
              </a:lnSpc>
            </a:pPr>
            <a:endParaRPr lang="en-US" b="1" i="1" dirty="0">
              <a:solidFill>
                <a:srgbClr val="C81204"/>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0126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3600" b="1" i="1" dirty="0">
                <a:solidFill>
                  <a:srgbClr val="006600"/>
                </a:solidFill>
              </a:rPr>
              <a:t>Defenses to Payment</a:t>
            </a:r>
          </a:p>
          <a:p>
            <a:pPr marL="342900" indent="-342900" algn="ctr">
              <a:lnSpc>
                <a:spcPct val="90000"/>
              </a:lnSpc>
              <a:spcBef>
                <a:spcPts val="0"/>
              </a:spcBef>
              <a:defRPr/>
            </a:pPr>
            <a:r>
              <a:rPr lang="en-US" sz="3200" b="1" i="1" dirty="0">
                <a:solidFill>
                  <a:srgbClr val="C00000"/>
                </a:solidFill>
              </a:rPr>
              <a:t>Definitions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2743951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graphical user interface&#10;&#10;Description automatically generated">
            <a:extLst>
              <a:ext uri="{FF2B5EF4-FFF2-40B4-BE49-F238E27FC236}">
                <a16:creationId xmlns:a16="http://schemas.microsoft.com/office/drawing/2014/main" id="{958B6BC0-B483-4597-90A3-EC550C82A5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84206" y="2209800"/>
            <a:ext cx="1241139" cy="1397000"/>
          </a:xfrm>
          <a:prstGeom prst="rect">
            <a:avLst/>
          </a:prstGeom>
        </p:spPr>
      </p:pic>
      <p:sp>
        <p:nvSpPr>
          <p:cNvPr id="4100" name="Rectangle 4"/>
          <p:cNvSpPr>
            <a:spLocks noChangeArrowheads="1"/>
          </p:cNvSpPr>
          <p:nvPr/>
        </p:nvSpPr>
        <p:spPr bwMode="auto">
          <a:xfrm>
            <a:off x="304800" y="838200"/>
            <a:ext cx="8509000" cy="5638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rPr>
              <a:t>Negotiable Instruments</a:t>
            </a:r>
          </a:p>
          <a:p>
            <a:pPr marL="342900" indent="-342900" algn="ctr">
              <a:spcBef>
                <a:spcPts val="0"/>
              </a:spcBef>
              <a:defRPr/>
            </a:pPr>
            <a:r>
              <a:rPr lang="en-US" sz="2800" b="1" i="1" dirty="0">
                <a:solidFill>
                  <a:srgbClr val="006600"/>
                </a:solidFill>
              </a:rPr>
              <a:t>Defenses to Payment</a:t>
            </a:r>
          </a:p>
          <a:p>
            <a:pPr marL="609600" indent="-609600">
              <a:lnSpc>
                <a:spcPct val="110000"/>
              </a:lnSpc>
              <a:spcBef>
                <a:spcPts val="0"/>
              </a:spcBef>
            </a:pPr>
            <a:endParaRPr lang="en-US" sz="2000" b="1" i="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110000"/>
              </a:lnSpc>
              <a:spcBef>
                <a:spcPts val="0"/>
              </a:spcBef>
            </a:pPr>
            <a:r>
              <a:rPr lang="en-US" sz="2000" b="1" i="1" dirty="0">
                <a:solidFill>
                  <a:srgbClr val="CC0000"/>
                </a:solidFill>
                <a:latin typeface="Tahoma" panose="020B0604030504040204" pitchFamily="34" charset="0"/>
                <a:ea typeface="Tahoma" panose="020B0604030504040204" pitchFamily="34" charset="0"/>
                <a:cs typeface="Tahoma" panose="020B0604030504040204" pitchFamily="34" charset="0"/>
              </a:rPr>
              <a:t>Definitions:</a:t>
            </a:r>
          </a:p>
          <a:p>
            <a:pPr marL="609600" indent="-609600" algn="just">
              <a:lnSpc>
                <a:spcPct val="110000"/>
              </a:lnSpc>
              <a:spcBef>
                <a:spcPts val="0"/>
              </a:spcBef>
            </a:pPr>
            <a:endParaRPr lang="en-US" sz="3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r>
              <a:rPr lang="en-US" alt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Defense Defined: </a:t>
            </a:r>
            <a:r>
              <a:rPr lang="en-US" alt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Blacks Law Dictionary defines defense to mean:</a:t>
            </a:r>
          </a:p>
          <a:p>
            <a:pPr algn="l">
              <a:lnSpc>
                <a:spcPct val="110000"/>
              </a:lnSpc>
              <a:spcBef>
                <a:spcPts val="0"/>
              </a:spcBef>
            </a:pPr>
            <a:r>
              <a:rPr lang="en-US" sz="1600" b="1" i="1"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 defendant’s </a:t>
            </a:r>
            <a:r>
              <a:rPr lang="en-US" sz="1600" b="1" i="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stated reason why the plaintiff has no valid case”</a:t>
            </a:r>
            <a:endParaRPr lang="en-US" sz="16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Defenses and a Holder in Due Course:  </a:t>
            </a:r>
            <a:r>
              <a:rPr lang="en-US" sz="1800" b="0" i="0" u="none" strike="noStrike" baseline="0" dirty="0">
                <a:solidFill>
                  <a:srgbClr val="211808"/>
                </a:solidFill>
                <a:latin typeface="AGaramondPro-Regular"/>
              </a:rPr>
              <a:t>One of the key reasons </a:t>
            </a:r>
          </a:p>
          <a:p>
            <a:pPr algn="l">
              <a:lnSpc>
                <a:spcPct val="110000"/>
              </a:lnSpc>
              <a:spcBef>
                <a:spcPts val="0"/>
              </a:spcBef>
            </a:pPr>
            <a:r>
              <a:rPr lang="en-US" sz="1800" b="0" i="0" u="none" strike="noStrike" baseline="0" dirty="0">
                <a:solidFill>
                  <a:srgbClr val="211808"/>
                </a:solidFill>
                <a:latin typeface="AGaramondPro-Regular"/>
              </a:rPr>
              <a:t>for attaining the Holder in Due Course status is to be able to obtain payment </a:t>
            </a:r>
          </a:p>
          <a:p>
            <a:pPr algn="just">
              <a:lnSpc>
                <a:spcPct val="110000"/>
              </a:lnSpc>
              <a:spcBef>
                <a:spcPts val="0"/>
              </a:spcBef>
            </a:pPr>
            <a:r>
              <a:rPr lang="en-US" sz="1800" b="0" i="0" u="none" strike="noStrike" baseline="0" dirty="0">
                <a:solidFill>
                  <a:srgbClr val="211808"/>
                </a:solidFill>
                <a:latin typeface="AGaramondPro-Regular"/>
              </a:rPr>
              <a:t>on the negotiable instrument free of any underlying problems between the original parties to the  instrument.  A Holder in Due Course takes an instrument free from certain types of defenses to payment.  Whether a defense may be raised against a Holder in Due Course claiming under a negotiable instrument depends on the nature of the defense.</a:t>
            </a:r>
            <a:endParaRPr lang="en-US" b="1" i="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Classification of Defenses: </a:t>
            </a:r>
            <a:r>
              <a:rPr lang="en-US" b="1"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The importance of being a</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6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Holder in Due Course</a:t>
            </a:r>
            <a:r>
              <a:rPr lang="en-US" sz="16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that such are not subject to certain defenses called </a:t>
            </a:r>
            <a:r>
              <a:rPr lang="en-US" sz="16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limited defenses</a:t>
            </a:r>
            <a:r>
              <a:rPr lang="en-US" sz="16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Another class of defenses, </a:t>
            </a:r>
            <a:r>
              <a:rPr lang="en-US" sz="16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universal defenses</a:t>
            </a:r>
            <a:r>
              <a:rPr lang="en-US" sz="16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however, may be asserted against any party, whether an assignee, an ordinary holder, or a Holder in Due Course.</a:t>
            </a:r>
            <a:endParaRPr lang="en-US" sz="16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22887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3600" b="1" i="1" dirty="0">
                <a:solidFill>
                  <a:srgbClr val="006600"/>
                </a:solidFill>
              </a:rPr>
              <a:t>Defenses to Payment</a:t>
            </a:r>
          </a:p>
          <a:p>
            <a:pPr marL="342900" indent="-342900" algn="ctr">
              <a:lnSpc>
                <a:spcPct val="90000"/>
              </a:lnSpc>
              <a:spcBef>
                <a:spcPts val="0"/>
              </a:spcBef>
              <a:defRPr/>
            </a:pPr>
            <a:r>
              <a:rPr lang="en-US" sz="2800" b="1" i="1" dirty="0">
                <a:solidFill>
                  <a:srgbClr val="C00000"/>
                </a:solidFill>
              </a:rPr>
              <a:t>Defenses and Liability Issues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1983477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0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Defenses to Payment</a:t>
            </a: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0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Defenses:</a:t>
            </a:r>
          </a:p>
          <a:p>
            <a:pPr algn="just">
              <a:lnSpc>
                <a:spcPct val="8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Ordinary Holders and Assignees:</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80000"/>
              </a:lnSpc>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Defenses against Assignee or Ordinary Holder: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Assignees of negotiable instruments are subject to every defense raised. Similarly, a holder who does not become a Holder in Due Course is also subject to every payment defense just as though the instrument were not negotiable.</a:t>
            </a:r>
          </a:p>
          <a:p>
            <a:pPr algn="just"/>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Limited Defenses Not Available against a Holder in Due Course: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Holders in Due Course are not subject to any of the following defenses:</a:t>
            </a:r>
          </a:p>
          <a:p>
            <a:pPr algn="just"/>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Ordinary Contract Defenses: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 general terms, the defenses that could be raised in a breach of contract claim cannot be raised against a Holder in Due Course. The defenses of lack, failure, or illegality of consideration with respect to the instrument’s underlying transaction cannot be asserted against the </a:t>
            </a:r>
            <a:r>
              <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rPr>
              <a:t>H</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older in Due </a:t>
            </a:r>
            <a:r>
              <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rPr>
              <a:t>C</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ourse. Misrepresentation about the goods underlying the contract is also not a defense. </a:t>
            </a:r>
          </a:p>
          <a:p>
            <a:pPr algn="just"/>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Incapacity of Maker or Drawer: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Ordinarily, the maker’s or drawer’s lack of capacity (except minors) may not be raised as a defense to payment to a holder in due course. Such incapacity is a defense, however, if the incapacity is at a legal level that makes the instrument a nullity. </a:t>
            </a:r>
          </a:p>
          <a:p>
            <a:pPr algn="just"/>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Fraud in the Inducement: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 person is persuaded or induced to execute the instrument because of fraudulent statements, such </a:t>
            </a:r>
            <a:r>
              <a:rPr lang="en-US" sz="12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fraud in the inducement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cannot be raised against a party with Holder in Due Course status. </a:t>
            </a:r>
            <a:endParaRPr lang="en-US"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endParaRPr lang="en-US" sz="300" b="1"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Miscellaneous Defenses: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limited defenses listed in the preceding three subsections are those most commonly raised against demands by Holders in Due </a:t>
            </a:r>
            <a:r>
              <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rPr>
              <a:t>C</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ourse for payment. The following are additional limited defenses that might be asserted: (1) prior payment or cancellation of the instrument, (2) </a:t>
            </a:r>
            <a:r>
              <a:rPr lang="en-US" sz="12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nondelivery</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(3) conditional or special-purpose delivery, (4) breach of warranty, (5) duress consisting of threats, (6) unauthorized completion, and (7) theft of a bearer instrument. Like the above, </a:t>
            </a:r>
            <a:r>
              <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rPr>
              <a:t>t</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hese miscellaneous defenses, however, also have a very limited effect in defending against a Holder in Due Course’s demand for payment.</a:t>
            </a:r>
          </a:p>
        </p:txBody>
      </p:sp>
    </p:spTree>
    <p:extLst>
      <p:ext uri="{BB962C8B-B14F-4D97-AF65-F5344CB8AC3E}">
        <p14:creationId xmlns:p14="http://schemas.microsoft.com/office/powerpoint/2010/main" val="1302254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0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Defenses to Payment</a:t>
            </a: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0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Defenses:</a:t>
            </a:r>
          </a:p>
          <a:p>
            <a:pPr algn="just">
              <a:lnSpc>
                <a:spcPct val="8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Holders in Due Course:</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80000"/>
              </a:lnSpc>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Defenses against Holders in Due Course: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Certain defenses are regarded as so basic that the social interest in preserving them outweighs the social interest of giving negotiable instruments the freely transferable qualities of money. Accordingly, such defenses are given universal effect and may be raised against all holders, whether Assignees, ordinary </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H</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olders or Holders in Due </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C</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ourse. These defenses are called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universal defenses.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Accordingly, such defenses are given universal effect and may be raised against all holders.</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Fraud as to the Nature or Essential Terms of the Instrument: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fact that a person signs an instrument because the person is fraudulently deceived as to its nature or essential terms is a defense available against all holders. When one person induces another to sign a note by falsely representing that, for example, it is a contract for repairs or that it is a character reference, the note is invalid, and the defense of the misrepresentation of the character of the instrument can be used against a holder in due course.</a:t>
            </a:r>
          </a:p>
          <a:p>
            <a:pPr algn="just">
              <a:lnSpc>
                <a:spcPct val="80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Forgery or Lack of Authority: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defense that a signature was forged or signed without authority can be raised by a drawer or maker against any Holder in Due Course. The fact that the negligence of the drawer helped the wrongdoer does not prevent the drawee from raising the defense of forgery.</a:t>
            </a:r>
          </a:p>
          <a:p>
            <a:pPr algn="l">
              <a:lnSpc>
                <a:spcPct val="80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Duress Depriving Control: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party may execute or indorse a negotiable instrument in response to a force of </a:t>
            </a:r>
            <a:r>
              <a:rPr lang="en-US" sz="1200" b="0" i="0" u="none" strike="noStrike" baseline="0">
                <a:solidFill>
                  <a:srgbClr val="211808"/>
                </a:solidFill>
                <a:latin typeface="Tahoma" panose="020B0604030504040204" pitchFamily="34" charset="0"/>
                <a:ea typeface="Tahoma" panose="020B0604030504040204" pitchFamily="34" charset="0"/>
                <a:cs typeface="Tahoma" panose="020B0604030504040204" pitchFamily="34" charset="0"/>
              </a:rPr>
              <a:t>such a nature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that, under general principles of law, duress makes the transaction void rather than merely voidable. Duress of this type and level may be raised as a defense against any holder.  Economic duress, in the form of a reluctance to enter into a financially demanding instrument, is not a universal defense.  Duress that is attempted murder is a universal defense.</a:t>
            </a:r>
          </a:p>
          <a:p>
            <a:pPr algn="l">
              <a:lnSpc>
                <a:spcPct val="80000"/>
              </a:lnSpc>
              <a:spcBef>
                <a:spcPts val="0"/>
              </a:spcBef>
            </a:pPr>
            <a:endParaRPr lang="en-US" sz="300" b="1" i="0" u="none" strike="noStrike" baseline="0" dirty="0">
              <a:solidFill>
                <a:srgbClr val="FD313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Incapacity: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fact that the defendant is a minor who under general principles of contract law may avoid the obligation is a matter that may be raised against any kind of holder. Other kinds of incapacity may be raised as a defense if the effect of the incapacity is to make the instrument void, as when there has been a formal declaration of insanity.</a:t>
            </a:r>
          </a:p>
          <a:p>
            <a:pPr algn="just">
              <a:lnSpc>
                <a:spcPct val="80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Illegality: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an instrument is void by law when executed in connection with certain conduct, such as a note for gambling or one that involves usury, such defenses may be raised against a Holder in Due Course.</a:t>
            </a:r>
          </a:p>
          <a:p>
            <a:pPr algn="l">
              <a:lnSpc>
                <a:spcPct val="80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Alteration: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a:t>
            </a:r>
            <a:r>
              <a:rPr lang="en-US" sz="12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alteration</a:t>
            </a:r>
            <a:r>
              <a:rPr lang="en-US" sz="12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an unauthorized change or completion of a negotiable instrument designed to modify the obligation of a party to the instrument.  The changing of the amount of an instrument from $150 to $450 is an alteration.</a:t>
            </a:r>
          </a:p>
        </p:txBody>
      </p:sp>
    </p:spTree>
    <p:extLst>
      <p:ext uri="{BB962C8B-B14F-4D97-AF65-F5344CB8AC3E}">
        <p14:creationId xmlns:p14="http://schemas.microsoft.com/office/powerpoint/2010/main" val="2383006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93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93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Defenses to Payment</a:t>
            </a:r>
          </a:p>
          <a:p>
            <a:pPr algn="l">
              <a:lnSpc>
                <a:spcPct val="93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93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Liability Issues:</a:t>
            </a:r>
          </a:p>
          <a:p>
            <a:pPr algn="just">
              <a:lnSpc>
                <a:spcPct val="93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93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How Payment Rights Arise and Defenses Are Used:</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93000"/>
              </a:lnSpc>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3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The Roles of Parties and Liability:  </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T</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here are procedures under Article 3 for bringing together all of the parties, instruments, and defenses so that ultimate liability and, hopefully, payment can be determined and achieved.  Every negotiable instrument has primary and secondary parties.  These parties have the following roles:</a:t>
            </a:r>
          </a:p>
          <a:p>
            <a:pPr algn="just">
              <a:lnSpc>
                <a:spcPct val="93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3000"/>
              </a:lnSpc>
              <a:spcBef>
                <a:spcPts val="0"/>
              </a:spcBef>
            </a:pPr>
            <a:r>
              <a:rPr lang="en-US" sz="1500" b="1" i="1" dirty="0">
                <a:solidFill>
                  <a:srgbClr val="663300"/>
                </a:solidFill>
                <a:latin typeface="Tahoma" panose="020B0604030504040204" pitchFamily="34" charset="0"/>
                <a:ea typeface="Tahoma" panose="020B0604030504040204" pitchFamily="34" charset="0"/>
                <a:cs typeface="Tahoma" panose="020B0604030504040204" pitchFamily="34" charset="0"/>
              </a:rPr>
              <a:t>Primary Parties</a:t>
            </a:r>
            <a:r>
              <a:rPr lang="en-US" sz="15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primary party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the party to whom the holder or holder in due course must turn first to obtain payment. The primary party on a note or certificate of deposit is the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maker </a:t>
            </a:r>
            <a:r>
              <a:rPr lang="en-US" sz="14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party who writes the negotiable instrument).</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primary party on a draft is the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drawee </a:t>
            </a:r>
            <a:r>
              <a:rPr lang="en-US" sz="14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person to whom the negotiable instrument is addressed and who is ordered to pay the amount specified),</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assuming that the drawee has accepted the draft. Although a check must first be presented to the drawee bank for payment, the bank is not primarily liable on the instrument because the bank has the right to refuse to pay the check. The drawee bank on a check is the party to whom a holder or holder in due course turns first for payment despite the lack of primary-party status on the part of that drawee bank. The maker of a note is the party to whom holders and holders in due course must turn first for payment.</a:t>
            </a:r>
          </a:p>
          <a:p>
            <a:pPr algn="just">
              <a:lnSpc>
                <a:spcPct val="93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3000"/>
              </a:lnSpc>
              <a:spcBef>
                <a:spcPts val="0"/>
              </a:spcBef>
            </a:pPr>
            <a:r>
              <a:rPr lang="en-US" sz="15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Secondary Parties: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secondary parties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(or </a:t>
            </a:r>
            <a:r>
              <a:rPr lang="en-US" sz="1400" b="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secondary obligors</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as they are now called under Article 3) to an instrument are those to whom holders turn when the primary party, for whatever reason, fails to pay the instrument. Secondary parties on notes are </a:t>
            </a:r>
            <a:r>
              <a:rPr lang="en-US" sz="1400" b="1"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4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secondary party or obligor on the negotiable instrument)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and secondary parties on checks and drafts are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drawers </a:t>
            </a:r>
            <a:r>
              <a:rPr lang="en-US" sz="14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person who writes out and creates the negotiable instrument)</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and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400700397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11350</TotalTime>
  <Words>2178</Words>
  <Application>Microsoft Office PowerPoint</Application>
  <PresentationFormat>On-screen Show (4:3)</PresentationFormat>
  <Paragraphs>156</Paragraphs>
  <Slides>12</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AGaramondPro-Regular</vt:lpstr>
      <vt:lpstr>Arial</vt:lpstr>
      <vt:lpstr>Calibri</vt:lpstr>
      <vt:lpstr>Tahoma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584</cp:revision>
  <cp:lastPrinted>2021-03-12T21:53:09Z</cp:lastPrinted>
  <dcterms:created xsi:type="dcterms:W3CDTF">2007-08-27T19:04:39Z</dcterms:created>
  <dcterms:modified xsi:type="dcterms:W3CDTF">2021-03-22T14:07:22Z</dcterms:modified>
</cp:coreProperties>
</file>