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409" r:id="rId2"/>
    <p:sldId id="514" r:id="rId3"/>
    <p:sldId id="515" r:id="rId4"/>
    <p:sldId id="495" r:id="rId5"/>
    <p:sldId id="553" r:id="rId6"/>
    <p:sldId id="537" r:id="rId7"/>
    <p:sldId id="544" r:id="rId8"/>
    <p:sldId id="516" r:id="rId9"/>
    <p:sldId id="554" r:id="rId10"/>
    <p:sldId id="543" r:id="rId11"/>
    <p:sldId id="545" r:id="rId12"/>
    <p:sldId id="546" r:id="rId13"/>
    <p:sldId id="517" r:id="rId14"/>
    <p:sldId id="518" r:id="rId15"/>
    <p:sldId id="519" r:id="rId16"/>
    <p:sldId id="520" r:id="rId17"/>
    <p:sldId id="557" r:id="rId18"/>
    <p:sldId id="521" r:id="rId19"/>
    <p:sldId id="556" r:id="rId20"/>
    <p:sldId id="522" r:id="rId21"/>
    <p:sldId id="558" r:id="rId22"/>
    <p:sldId id="559" r:id="rId23"/>
    <p:sldId id="560" r:id="rId24"/>
    <p:sldId id="561" r:id="rId25"/>
    <p:sldId id="523" r:id="rId26"/>
    <p:sldId id="525" r:id="rId27"/>
    <p:sldId id="526" r:id="rId28"/>
    <p:sldId id="528" r:id="rId29"/>
    <p:sldId id="529" r:id="rId30"/>
    <p:sldId id="555" r:id="rId31"/>
    <p:sldId id="530" r:id="rId32"/>
    <p:sldId id="531" r:id="rId33"/>
    <p:sldId id="532" r:id="rId34"/>
    <p:sldId id="547" r:id="rId35"/>
    <p:sldId id="548" r:id="rId36"/>
    <p:sldId id="551" r:id="rId37"/>
    <p:sldId id="552" r:id="rId38"/>
    <p:sldId id="533" r:id="rId39"/>
    <p:sldId id="562" r:id="rId40"/>
    <p:sldId id="549" r:id="rId41"/>
    <p:sldId id="550" r:id="rId42"/>
    <p:sldId id="534" r:id="rId43"/>
    <p:sldId id="536" r:id="rId4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66"/>
    <a:srgbClr val="0033CC"/>
    <a:srgbClr val="C81204"/>
    <a:srgbClr val="4C1441"/>
    <a:srgbClr val="FFFF00"/>
    <a:srgbClr val="CC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103" d="100"/>
          <a:sy n="103" d="100"/>
        </p:scale>
        <p:origin x="1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8/29/2020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8/29/2020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90573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D27EFD11-3DEE-4AF8-9855-957BDE91A59D}" type="slidenum">
              <a:rPr lang="en-US" sz="1200"/>
              <a:pPr algn="r"/>
              <a:t>15</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04626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D27EFD11-3DEE-4AF8-9855-957BDE91A59D}" type="slidenum">
              <a:rPr lang="en-US" sz="1200"/>
              <a:pPr algn="r"/>
              <a:t>16</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6907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D27EFD11-3DEE-4AF8-9855-957BDE91A59D}" type="slidenum">
              <a:rPr lang="en-US" sz="1200"/>
              <a:pPr algn="r"/>
              <a:t>17</a:t>
            </a:fld>
            <a:endParaRPr lang="en-US" sz="120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1368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0090E078-DD3E-4020-8A2A-456B32A2E08C}" type="slidenum">
              <a:rPr lang="en-US" sz="1200"/>
              <a:pPr algn="r"/>
              <a:t>18</a:t>
            </a:fld>
            <a:endParaRPr lang="en-US" sz="12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7884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E0B2A6B-1ABB-4DCC-BAE1-E80C9EF45433}" type="slidenum">
              <a:rPr lang="en-US" sz="1200"/>
              <a:pPr algn="r"/>
              <a:t>19</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6367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6E0B2A6B-1ABB-4DCC-BAE1-E80C9EF45433}" type="slidenum">
              <a:rPr lang="en-US" sz="1200"/>
              <a:pPr algn="r"/>
              <a:t>20</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86381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6E0B2A6B-1ABB-4DCC-BAE1-E80C9EF45433}" type="slidenum">
              <a:rPr lang="en-US" sz="1200"/>
              <a:pPr algn="r"/>
              <a:t>21</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342429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6E0B2A6B-1ABB-4DCC-BAE1-E80C9EF45433}" type="slidenum">
              <a:rPr lang="en-US" sz="1200"/>
              <a:pPr algn="r"/>
              <a:t>22</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83632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6E0B2A6B-1ABB-4DCC-BAE1-E80C9EF45433}" type="slidenum">
              <a:rPr lang="en-US" sz="1200"/>
              <a:pPr algn="r"/>
              <a:t>23</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705471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6E0B2A6B-1ABB-4DCC-BAE1-E80C9EF45433}" type="slidenum">
              <a:rPr lang="en-US" sz="1200"/>
              <a:pPr algn="r"/>
              <a:t>24</a:t>
            </a:fld>
            <a:endParaRPr lang="en-US" sz="120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893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5</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25317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D25AC161-08EB-4514-B8DC-E4189C8AF817}" type="slidenum">
              <a:rPr lang="en-US" sz="1200"/>
              <a:pPr algn="r"/>
              <a:t>25</a:t>
            </a:fld>
            <a:endParaRPr lang="en-US" sz="120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71957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73925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30</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9777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0303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11454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69395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34</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2846112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38</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33339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39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11999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D38DD0-BACE-44D3-880A-8014CFA8EDFF}" type="slidenum">
              <a:rPr lang="en-US" smtClean="0"/>
              <a:pPr/>
              <a:t>40</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327472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17FAFA9E-3645-4A97-AB28-32157AA2AD75}" type="slidenum">
              <a:rPr lang="en-US" sz="1200"/>
              <a:pPr algn="r"/>
              <a:t>8</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000594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F9E763-143A-457F-BE51-A0E4FC241CA5}" type="slidenum">
              <a:rPr lang="en-US" smtClean="0"/>
              <a:pPr/>
              <a:t>41</a:t>
            </a:fld>
            <a:endParaRPr lang="en-US"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2178965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0862F7A-54BD-4616-941E-A940B271D2EF}" type="slidenum">
              <a:rPr lang="en-US" smtClean="0"/>
              <a:pPr/>
              <a:t>42</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8193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85266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10</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0015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11</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08346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1484F0-BA3C-411A-ADE5-B6F7942985F3}" type="slidenum">
              <a:rPr lang="en-US" sz="1200"/>
              <a:pPr algn="r"/>
              <a:t>12</a:t>
            </a:fld>
            <a:endParaRPr 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8394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42227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24" tIns="46662" rIns="93324" bIns="46662" anchor="b"/>
          <a:lstStyle/>
          <a:p>
            <a:pPr algn="r"/>
            <a:fld id="{17FAFA9E-3645-4A97-AB28-32157AA2AD75}" type="slidenum">
              <a:rPr lang="en-US" sz="1200"/>
              <a:pPr algn="r"/>
              <a:t>14</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1570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images.google.com/imgres?imgurl=http://www.visitingdc.com/images/thomas-jefferson-picture.jpg&amp;imgrefurl=http://www.visitingdc.com/president/thomas-jefferson-picture.htm&amp;h=385&amp;w=400&amp;sz=34&amp;hl=en&amp;start=1&amp;um=1&amp;tbnid=QRvtjsNZtr7acM:&amp;tbnh=119&amp;tbnw=124&amp;prev=/images?q=thomas+jefferson&amp;svnum=10&amp;um=1&amp;hl=en" TargetMode="External"/><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95600" y="1437498"/>
            <a:ext cx="3076357" cy="3078128"/>
          </a:xfrm>
          <a:prstGeom prst="rect">
            <a:avLst/>
          </a:prstGeom>
          <a:noFill/>
          <a:ln w="9525">
            <a:noFill/>
            <a:miter lim="800000"/>
            <a:headEnd/>
            <a:tailEnd/>
          </a:ln>
        </p:spPr>
      </p:pic>
      <p:sp>
        <p:nvSpPr>
          <p:cNvPr id="8" name="Rectangle 3"/>
          <p:cNvSpPr txBox="1">
            <a:spLocks noChangeArrowheads="1"/>
          </p:cNvSpPr>
          <p:nvPr/>
        </p:nvSpPr>
        <p:spPr>
          <a:xfrm>
            <a:off x="990600" y="4560887"/>
            <a:ext cx="7288213" cy="1992313"/>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02B:</a:t>
            </a:r>
          </a:p>
          <a:p>
            <a:pPr marL="342889" indent="-342889" algn="ctr">
              <a:spcBef>
                <a:spcPct val="20000"/>
              </a:spcBef>
              <a:defRPr/>
            </a:pPr>
            <a:r>
              <a:rPr lang="en-US" sz="3200" b="1" kern="0" dirty="0">
                <a:solidFill>
                  <a:srgbClr val="FFFF00"/>
                </a:solidFill>
                <a:latin typeface="+mn-lt"/>
              </a:rPr>
              <a:t>Introduction to the Law </a:t>
            </a:r>
          </a:p>
          <a:p>
            <a:pPr marL="342889" indent="-342889" algn="ctr">
              <a:spcBef>
                <a:spcPct val="20000"/>
              </a:spcBef>
              <a:defRPr/>
            </a:pPr>
            <a:r>
              <a:rPr lang="en-US" sz="3200" b="1" kern="0" dirty="0">
                <a:solidFill>
                  <a:srgbClr val="FFFF00"/>
                </a:solidFill>
                <a:latin typeface="+mn-lt"/>
              </a:rPr>
              <a:t>What is a Right</a:t>
            </a:r>
          </a:p>
        </p:txBody>
      </p:sp>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532" y="228600"/>
            <a:ext cx="4619048" cy="9523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400" b="1" dirty="0" smtClean="0">
                <a:solidFill>
                  <a:srgbClr val="0033CC"/>
                </a:solidFill>
              </a:rPr>
              <a:t>The Definition of Right</a:t>
            </a:r>
            <a:endParaRPr lang="en-US" sz="1000" b="1" i="1" dirty="0">
              <a:solidFill>
                <a:srgbClr val="0033CC"/>
              </a:solidFill>
            </a:endParaRPr>
          </a:p>
          <a:p>
            <a:pPr>
              <a:lnSpc>
                <a:spcPct val="75000"/>
              </a:lnSpc>
              <a:defRPr/>
            </a:pPr>
            <a:endParaRPr lang="en-US" sz="1000" b="1" i="1" dirty="0">
              <a:solidFill>
                <a:srgbClr val="002060"/>
              </a:solidFill>
            </a:endParaRPr>
          </a:p>
          <a:p>
            <a:pPr algn="just">
              <a:lnSpc>
                <a:spcPct val="130000"/>
              </a:lnSpc>
              <a:defRPr/>
            </a:pPr>
            <a:r>
              <a:rPr lang="en-US" sz="2000" b="1" i="1" dirty="0"/>
              <a:t>When the legal concept of </a:t>
            </a:r>
            <a:r>
              <a:rPr lang="en-US" sz="2000" b="1" i="1" dirty="0" smtClean="0">
                <a:solidFill>
                  <a:srgbClr val="0033CC"/>
                </a:solidFill>
              </a:rPr>
              <a:t>Right</a:t>
            </a:r>
            <a:r>
              <a:rPr lang="en-US" sz="2000" b="1" i="1" dirty="0" smtClean="0"/>
              <a:t> </a:t>
            </a:r>
            <a:r>
              <a:rPr lang="en-US" sz="2000" b="1" i="1" dirty="0"/>
              <a:t>became recognized under English jurisprudence, what exactly did they mean by the term “right”?  </a:t>
            </a:r>
          </a:p>
          <a:p>
            <a:pPr algn="just">
              <a:lnSpc>
                <a:spcPct val="130000"/>
              </a:lnSpc>
              <a:defRPr/>
            </a:pPr>
            <a:endParaRPr lang="en-US" sz="1000" b="1" i="1" dirty="0"/>
          </a:p>
          <a:p>
            <a:pPr algn="just">
              <a:lnSpc>
                <a:spcPct val="130000"/>
              </a:lnSpc>
              <a:defRPr/>
            </a:pPr>
            <a:r>
              <a:rPr lang="en-US" sz="2000" b="1" i="1" dirty="0"/>
              <a:t>How could this idea, this term, be defined?</a:t>
            </a:r>
          </a:p>
          <a:p>
            <a:pPr algn="just">
              <a:lnSpc>
                <a:spcPct val="130000"/>
              </a:lnSpc>
              <a:defRPr/>
            </a:pPr>
            <a:endParaRPr lang="en-US" sz="1000" b="1" i="1" dirty="0"/>
          </a:p>
          <a:p>
            <a:pPr algn="just">
              <a:lnSpc>
                <a:spcPct val="130000"/>
              </a:lnSpc>
              <a:defRPr/>
            </a:pPr>
            <a:r>
              <a:rPr lang="en-US" sz="2000" b="1" i="1" dirty="0"/>
              <a:t>According to William Blackstone, author of the famous Commentaries on the Law of England, a treatise often referred to as “the Bible of the Law”, the legal definition of the word “Right” represents the closest English translation of the Latin term “jus” (from which the term justice is derived), and essentially means: </a:t>
            </a:r>
            <a:endParaRPr lang="en-US" sz="2000" b="1" i="1" dirty="0" smtClean="0"/>
          </a:p>
          <a:p>
            <a:pPr algn="just">
              <a:lnSpc>
                <a:spcPct val="130000"/>
              </a:lnSpc>
              <a:defRPr/>
            </a:pPr>
            <a:endParaRPr lang="en-US" sz="1000" b="1" i="1" dirty="0"/>
          </a:p>
          <a:p>
            <a:pPr algn="ctr">
              <a:lnSpc>
                <a:spcPct val="130000"/>
              </a:lnSpc>
              <a:defRPr/>
            </a:pPr>
            <a:r>
              <a:rPr lang="en-US" sz="3600" b="1" i="1" dirty="0" smtClean="0">
                <a:solidFill>
                  <a:srgbClr val="C00000"/>
                </a:solidFill>
              </a:rPr>
              <a:t>“</a:t>
            </a:r>
            <a:r>
              <a:rPr lang="en-US" sz="3600" b="1" i="1" dirty="0">
                <a:solidFill>
                  <a:srgbClr val="C00000"/>
                </a:solidFill>
              </a:rPr>
              <a:t>the abstract sense of law</a:t>
            </a:r>
            <a:r>
              <a:rPr lang="en-US" sz="3600" b="1" i="1" dirty="0" smtClean="0">
                <a:solidFill>
                  <a:srgbClr val="C00000"/>
                </a:solidFill>
              </a:rPr>
              <a:t>”</a:t>
            </a:r>
            <a:endParaRPr lang="en-US" sz="3600" b="1" i="1" dirty="0">
              <a:solidFill>
                <a:srgbClr val="C00000"/>
              </a:solidFill>
            </a:endParaRPr>
          </a:p>
          <a:p>
            <a:pPr algn="just">
              <a:lnSpc>
                <a:spcPct val="75000"/>
              </a:lnSpc>
              <a:defRPr/>
            </a:pPr>
            <a:endParaRPr lang="en-US" sz="800" b="1" i="1" dirty="0">
              <a:solidFill>
                <a:srgbClr val="002060"/>
              </a:solidFill>
            </a:endParaRPr>
          </a:p>
          <a:p>
            <a:pPr marL="342900" indent="-342900" algn="just">
              <a:lnSpc>
                <a:spcPct val="95000"/>
              </a:lnSpc>
              <a:spcBef>
                <a:spcPct val="20000"/>
              </a:spcBef>
              <a:defRPr/>
            </a:pPr>
            <a:endParaRPr lang="en-US" sz="2000" b="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10</a:t>
            </a:fld>
            <a:endParaRPr lang="en-US"/>
          </a:p>
        </p:txBody>
      </p:sp>
    </p:spTree>
    <p:extLst>
      <p:ext uri="{BB962C8B-B14F-4D97-AF65-F5344CB8AC3E}">
        <p14:creationId xmlns:p14="http://schemas.microsoft.com/office/powerpoint/2010/main" val="2924110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90000"/>
              </a:lnSpc>
              <a:spcBef>
                <a:spcPts val="0"/>
              </a:spcBef>
              <a:defRPr/>
            </a:pPr>
            <a:r>
              <a:rPr lang="en-US" sz="3400" b="1" dirty="0">
                <a:solidFill>
                  <a:srgbClr val="C81204"/>
                </a:solidFill>
              </a:rPr>
              <a:t>             </a:t>
            </a:r>
            <a:r>
              <a:rPr lang="en-US" sz="3400" b="1" dirty="0" smtClean="0">
                <a:solidFill>
                  <a:srgbClr val="0033CC"/>
                </a:solidFill>
              </a:rPr>
              <a:t>The Definition of Right</a:t>
            </a:r>
            <a:endParaRPr lang="en-US" sz="1000" b="1" i="1" dirty="0">
              <a:solidFill>
                <a:srgbClr val="0033CC"/>
              </a:solidFill>
            </a:endParaRPr>
          </a:p>
          <a:p>
            <a:pPr>
              <a:lnSpc>
                <a:spcPct val="90000"/>
              </a:lnSpc>
              <a:spcBef>
                <a:spcPts val="0"/>
              </a:spcBef>
              <a:defRPr/>
            </a:pPr>
            <a:endParaRPr lang="en-US" sz="1000" b="1" i="1" dirty="0">
              <a:solidFill>
                <a:srgbClr val="002060"/>
              </a:solidFill>
            </a:endParaRPr>
          </a:p>
          <a:p>
            <a:pPr algn="just">
              <a:lnSpc>
                <a:spcPct val="90000"/>
              </a:lnSpc>
              <a:spcBef>
                <a:spcPts val="0"/>
              </a:spcBef>
              <a:defRPr/>
            </a:pPr>
            <a:r>
              <a:rPr lang="en-US" sz="2000" b="1" i="1" dirty="0" smtClean="0"/>
              <a:t>For </a:t>
            </a:r>
            <a:r>
              <a:rPr lang="en-US" sz="2000" b="1" i="1" dirty="0"/>
              <a:t>our purposes, however, perhaps the best </a:t>
            </a:r>
            <a:endParaRPr lang="en-US" sz="2000" b="1" i="1" dirty="0" smtClean="0"/>
          </a:p>
          <a:p>
            <a:pPr algn="just">
              <a:lnSpc>
                <a:spcPct val="90000"/>
              </a:lnSpc>
              <a:spcBef>
                <a:spcPts val="0"/>
              </a:spcBef>
              <a:defRPr/>
            </a:pPr>
            <a:r>
              <a:rPr lang="en-US" sz="2000" b="1" i="1" dirty="0" smtClean="0"/>
              <a:t>and </a:t>
            </a:r>
            <a:r>
              <a:rPr lang="en-US" sz="2000" b="1" i="1" dirty="0"/>
              <a:t>most effective understanding </a:t>
            </a:r>
            <a:r>
              <a:rPr lang="en-US" sz="2000" b="1" i="1" dirty="0" smtClean="0"/>
              <a:t>of </a:t>
            </a:r>
            <a:r>
              <a:rPr lang="en-US" sz="2000" b="1" i="1" dirty="0"/>
              <a:t>what the term “Right” </a:t>
            </a:r>
            <a:endParaRPr lang="en-US" sz="2000" b="1" i="1" dirty="0" smtClean="0"/>
          </a:p>
          <a:p>
            <a:pPr algn="just">
              <a:lnSpc>
                <a:spcPct val="90000"/>
              </a:lnSpc>
              <a:spcBef>
                <a:spcPts val="0"/>
              </a:spcBef>
              <a:defRPr/>
            </a:pPr>
            <a:r>
              <a:rPr lang="en-US" sz="2000" b="1" i="1" dirty="0" smtClean="0"/>
              <a:t>actually </a:t>
            </a:r>
            <a:r>
              <a:rPr lang="en-US" sz="2000" b="1" i="1" dirty="0"/>
              <a:t>means, </a:t>
            </a:r>
            <a:r>
              <a:rPr lang="en-US" sz="2000" b="1" i="1" dirty="0" smtClean="0"/>
              <a:t>can </a:t>
            </a:r>
            <a:r>
              <a:rPr lang="en-US" sz="2000" b="1" i="1" dirty="0"/>
              <a:t>be seen from the writings </a:t>
            </a:r>
            <a:endParaRPr lang="en-US" sz="2000" b="1" i="1" dirty="0" smtClean="0"/>
          </a:p>
          <a:p>
            <a:pPr algn="just">
              <a:lnSpc>
                <a:spcPct val="90000"/>
              </a:lnSpc>
              <a:spcBef>
                <a:spcPts val="0"/>
              </a:spcBef>
              <a:defRPr/>
            </a:pPr>
            <a:r>
              <a:rPr lang="en-US" sz="2000" b="1" i="1" dirty="0" smtClean="0"/>
              <a:t>of </a:t>
            </a:r>
            <a:r>
              <a:rPr lang="en-US" sz="2000" b="1" i="1" dirty="0"/>
              <a:t>the Scottish philosopher </a:t>
            </a:r>
            <a:r>
              <a:rPr lang="en-US" sz="2000" b="1" i="1" dirty="0" smtClean="0"/>
              <a:t>and </a:t>
            </a:r>
            <a:r>
              <a:rPr lang="en-US" sz="2000" b="1" i="1" dirty="0"/>
              <a:t>legal commentator, James Mill.  </a:t>
            </a:r>
          </a:p>
          <a:p>
            <a:pPr algn="just">
              <a:lnSpc>
                <a:spcPct val="90000"/>
              </a:lnSpc>
              <a:spcBef>
                <a:spcPts val="0"/>
              </a:spcBef>
              <a:defRPr/>
            </a:pPr>
            <a:endParaRPr lang="en-US" sz="1000" b="1" i="1" dirty="0"/>
          </a:p>
          <a:p>
            <a:pPr algn="just">
              <a:lnSpc>
                <a:spcPct val="90000"/>
              </a:lnSpc>
              <a:spcBef>
                <a:spcPts val="0"/>
              </a:spcBef>
              <a:defRPr/>
            </a:pPr>
            <a:r>
              <a:rPr lang="en-US" sz="2000" b="1" i="1" dirty="0"/>
              <a:t>Mill saw “rights” in terms of a claim based upon a legally justified </a:t>
            </a:r>
            <a:r>
              <a:rPr lang="en-US" sz="2000" b="1" i="1" dirty="0" smtClean="0"/>
              <a:t>expectation.</a:t>
            </a:r>
          </a:p>
          <a:p>
            <a:pPr algn="just">
              <a:lnSpc>
                <a:spcPct val="90000"/>
              </a:lnSpc>
              <a:spcBef>
                <a:spcPts val="0"/>
              </a:spcBef>
              <a:defRPr/>
            </a:pPr>
            <a:r>
              <a:rPr lang="en-US" sz="1000" b="1" i="1" dirty="0" smtClean="0"/>
              <a:t> </a:t>
            </a:r>
            <a:endParaRPr lang="en-US" sz="1000" b="1" i="1" dirty="0"/>
          </a:p>
          <a:p>
            <a:pPr algn="just">
              <a:lnSpc>
                <a:spcPct val="90000"/>
              </a:lnSpc>
              <a:spcBef>
                <a:spcPts val="0"/>
              </a:spcBef>
              <a:defRPr/>
            </a:pPr>
            <a:r>
              <a:rPr lang="en-US" sz="2000" b="1" i="1" dirty="0" smtClean="0"/>
              <a:t>(This </a:t>
            </a:r>
            <a:r>
              <a:rPr lang="en-US" sz="2000" b="1" i="1" dirty="0"/>
              <a:t>explains how rights progressed from the Rules of Roman law, to the public expectations produced from Common law decisions and the pronouncement of the Magna Carta, and then through the individualist centered citizenship of the clerical-legal philosophers). </a:t>
            </a:r>
          </a:p>
          <a:p>
            <a:pPr algn="just">
              <a:lnSpc>
                <a:spcPct val="90000"/>
              </a:lnSpc>
              <a:spcBef>
                <a:spcPts val="0"/>
              </a:spcBef>
              <a:defRPr/>
            </a:pPr>
            <a:endParaRPr lang="en-US" sz="1000" b="1" i="1" dirty="0"/>
          </a:p>
          <a:p>
            <a:pPr algn="just">
              <a:lnSpc>
                <a:spcPct val="90000"/>
              </a:lnSpc>
              <a:spcBef>
                <a:spcPts val="0"/>
              </a:spcBef>
              <a:defRPr/>
            </a:pPr>
            <a:r>
              <a:rPr lang="en-US" sz="2000" b="1" i="1" dirty="0"/>
              <a:t>From Mill’s writings, a corresponding definition of the term “Right”, can accordingly be derived to be:</a:t>
            </a:r>
          </a:p>
          <a:p>
            <a:pPr algn="just">
              <a:lnSpc>
                <a:spcPct val="90000"/>
              </a:lnSpc>
              <a:spcBef>
                <a:spcPts val="0"/>
              </a:spcBef>
              <a:defRPr/>
            </a:pPr>
            <a:endParaRPr lang="en-US" sz="1000" b="1" i="1" dirty="0" smtClean="0">
              <a:solidFill>
                <a:srgbClr val="0033CC"/>
              </a:solidFill>
            </a:endParaRPr>
          </a:p>
          <a:p>
            <a:pPr algn="just">
              <a:lnSpc>
                <a:spcPct val="90000"/>
              </a:lnSpc>
              <a:spcBef>
                <a:spcPts val="0"/>
              </a:spcBef>
              <a:defRPr/>
            </a:pPr>
            <a:endParaRPr lang="en-US" sz="1000" b="1" i="1" dirty="0">
              <a:solidFill>
                <a:srgbClr val="0033CC"/>
              </a:solidFill>
            </a:endParaRPr>
          </a:p>
          <a:p>
            <a:pPr algn="just">
              <a:lnSpc>
                <a:spcPct val="90000"/>
              </a:lnSpc>
              <a:spcBef>
                <a:spcPts val="0"/>
              </a:spcBef>
              <a:defRPr/>
            </a:pPr>
            <a:r>
              <a:rPr lang="en-US" sz="3000" b="1" i="1" dirty="0">
                <a:solidFill>
                  <a:srgbClr val="C00000"/>
                </a:solidFill>
              </a:rPr>
              <a:t>“The legally recognized ability to exercise power and control over an action or object”. </a:t>
            </a:r>
          </a:p>
          <a:p>
            <a:pPr marL="342900" indent="-342900" algn="just">
              <a:lnSpc>
                <a:spcPct val="95000"/>
              </a:lnSpc>
              <a:spcBef>
                <a:spcPct val="20000"/>
              </a:spcBef>
              <a:defRPr/>
            </a:pPr>
            <a:endParaRPr lang="en-US" sz="2000" b="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11</a:t>
            </a:fld>
            <a:endParaRPr lang="en-US"/>
          </a:p>
        </p:txBody>
      </p:sp>
    </p:spTree>
    <p:extLst>
      <p:ext uri="{BB962C8B-B14F-4D97-AF65-F5344CB8AC3E}">
        <p14:creationId xmlns:p14="http://schemas.microsoft.com/office/powerpoint/2010/main" val="3187054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nSpc>
                <a:spcPct val="75000"/>
              </a:lnSpc>
              <a:spcBef>
                <a:spcPct val="20000"/>
              </a:spcBef>
              <a:defRPr/>
            </a:pPr>
            <a:r>
              <a:rPr lang="en-US" sz="3400" b="1" dirty="0">
                <a:solidFill>
                  <a:srgbClr val="C81204"/>
                </a:solidFill>
              </a:rPr>
              <a:t>             </a:t>
            </a:r>
            <a:r>
              <a:rPr lang="en-US" sz="3400" b="1" dirty="0" smtClean="0">
                <a:solidFill>
                  <a:srgbClr val="0033CC"/>
                </a:solidFill>
              </a:rPr>
              <a:t>The Definition of Right</a:t>
            </a:r>
            <a:endParaRPr lang="en-US" sz="1000" b="1" i="1" dirty="0">
              <a:solidFill>
                <a:srgbClr val="0033CC"/>
              </a:solidFill>
            </a:endParaRPr>
          </a:p>
          <a:p>
            <a:pPr>
              <a:lnSpc>
                <a:spcPct val="75000"/>
              </a:lnSpc>
              <a:defRPr/>
            </a:pPr>
            <a:endParaRPr lang="en-US" sz="1000" b="1" i="1" dirty="0">
              <a:solidFill>
                <a:srgbClr val="002060"/>
              </a:solidFill>
            </a:endParaRPr>
          </a:p>
          <a:p>
            <a:pPr algn="just">
              <a:lnSpc>
                <a:spcPct val="75000"/>
              </a:lnSpc>
              <a:defRPr/>
            </a:pPr>
            <a:r>
              <a:rPr lang="en-US" sz="2400" b="1" i="1" dirty="0" smtClean="0"/>
              <a:t>But what exactly are our rights?</a:t>
            </a:r>
          </a:p>
          <a:p>
            <a:pPr algn="just">
              <a:lnSpc>
                <a:spcPct val="75000"/>
              </a:lnSpc>
              <a:defRPr/>
            </a:pPr>
            <a:endParaRPr lang="en-US" sz="1600" b="1" i="1" dirty="0">
              <a:solidFill>
                <a:srgbClr val="C00000"/>
              </a:solidFill>
            </a:endParaRPr>
          </a:p>
          <a:p>
            <a:pPr algn="just">
              <a:lnSpc>
                <a:spcPct val="75000"/>
              </a:lnSpc>
              <a:defRPr/>
            </a:pPr>
            <a:r>
              <a:rPr lang="en-US" sz="1600" b="1" i="1" dirty="0" smtClean="0">
                <a:solidFill>
                  <a:srgbClr val="C00000"/>
                </a:solidFill>
              </a:rPr>
              <a:t>John Locke </a:t>
            </a:r>
            <a:r>
              <a:rPr lang="en-US" sz="1600" b="1" i="1" dirty="0" smtClean="0"/>
              <a:t>described them as </a:t>
            </a:r>
            <a:r>
              <a:rPr lang="en-US" sz="1600" b="1" i="1" dirty="0" smtClean="0">
                <a:solidFill>
                  <a:srgbClr val="C00000"/>
                </a:solidFill>
              </a:rPr>
              <a:t>Life, Liberty and the Pursuit of Property</a:t>
            </a:r>
          </a:p>
          <a:p>
            <a:pPr algn="just">
              <a:lnSpc>
                <a:spcPct val="75000"/>
              </a:lnSpc>
              <a:defRPr/>
            </a:pPr>
            <a:endParaRPr lang="en-US" sz="1600" b="1" i="1" dirty="0">
              <a:solidFill>
                <a:srgbClr val="C00000"/>
              </a:solidFill>
            </a:endParaRPr>
          </a:p>
          <a:p>
            <a:pPr algn="just">
              <a:lnSpc>
                <a:spcPct val="75000"/>
              </a:lnSpc>
              <a:defRPr/>
            </a:pPr>
            <a:r>
              <a:rPr lang="en-US" sz="1600" b="1" i="1" dirty="0" smtClean="0">
                <a:solidFill>
                  <a:srgbClr val="C00000"/>
                </a:solidFill>
              </a:rPr>
              <a:t>Thomas Jefferson </a:t>
            </a:r>
            <a:r>
              <a:rPr lang="en-US" sz="1600" b="1" i="1" dirty="0" smtClean="0"/>
              <a:t>pronounced them as </a:t>
            </a:r>
            <a:r>
              <a:rPr lang="en-US" sz="1600" b="1" i="1" dirty="0" smtClean="0">
                <a:solidFill>
                  <a:srgbClr val="C00000"/>
                </a:solidFill>
              </a:rPr>
              <a:t>Life, Liberty and the Pursuit of Happiness</a:t>
            </a:r>
          </a:p>
          <a:p>
            <a:pPr algn="just">
              <a:lnSpc>
                <a:spcPct val="75000"/>
              </a:lnSpc>
              <a:defRPr/>
            </a:pPr>
            <a:endParaRPr lang="en-US" sz="1600" b="1" i="1" dirty="0">
              <a:solidFill>
                <a:srgbClr val="C00000"/>
              </a:solidFill>
            </a:endParaRPr>
          </a:p>
          <a:p>
            <a:pPr algn="just">
              <a:lnSpc>
                <a:spcPct val="75000"/>
              </a:lnSpc>
              <a:defRPr/>
            </a:pPr>
            <a:r>
              <a:rPr lang="en-US" sz="1600" b="1" i="1" dirty="0" smtClean="0">
                <a:solidFill>
                  <a:srgbClr val="C00000"/>
                </a:solidFill>
              </a:rPr>
              <a:t>James Madison </a:t>
            </a:r>
            <a:r>
              <a:rPr lang="en-US" sz="1600" b="1" i="1" dirty="0" smtClean="0"/>
              <a:t>enumerated them in the</a:t>
            </a:r>
            <a:r>
              <a:rPr lang="en-US" sz="1600" b="1" i="1" dirty="0" smtClean="0">
                <a:solidFill>
                  <a:srgbClr val="C00000"/>
                </a:solidFill>
              </a:rPr>
              <a:t> Bill of Rights</a:t>
            </a:r>
            <a:r>
              <a:rPr lang="en-US" sz="1600" b="1" i="1" dirty="0" smtClean="0"/>
              <a:t>, which includes:</a:t>
            </a:r>
          </a:p>
          <a:p>
            <a:pPr algn="just">
              <a:lnSpc>
                <a:spcPct val="75000"/>
              </a:lnSpc>
              <a:defRPr/>
            </a:pPr>
            <a:endParaRPr lang="en-US" sz="1600" b="1" i="1" dirty="0"/>
          </a:p>
          <a:p>
            <a:pPr marL="285750" indent="-285750" algn="just">
              <a:lnSpc>
                <a:spcPct val="130000"/>
              </a:lnSpc>
              <a:buFont typeface="Arial" panose="020B0604020202020204" pitchFamily="34" charset="0"/>
              <a:buChar char="•"/>
              <a:defRPr/>
            </a:pPr>
            <a:r>
              <a:rPr lang="en-US" sz="1600" b="1" dirty="0"/>
              <a:t>Freedom of religion, speech, press, assembly, and </a:t>
            </a:r>
            <a:r>
              <a:rPr lang="en-US" sz="1600" b="1" dirty="0" smtClean="0"/>
              <a:t>petition</a:t>
            </a:r>
            <a:r>
              <a:rPr lang="en-US" sz="1600" b="1" dirty="0"/>
              <a:t>;</a:t>
            </a:r>
            <a:endParaRPr lang="en-US" sz="1600" b="1" dirty="0" smtClean="0"/>
          </a:p>
          <a:p>
            <a:pPr marL="285750" indent="-285750" algn="just">
              <a:lnSpc>
                <a:spcPct val="130000"/>
              </a:lnSpc>
              <a:buFont typeface="Arial" panose="020B0604020202020204" pitchFamily="34" charset="0"/>
              <a:buChar char="•"/>
              <a:defRPr/>
            </a:pPr>
            <a:r>
              <a:rPr lang="en-US" sz="1600" b="1" dirty="0"/>
              <a:t>Right to keep and bear </a:t>
            </a:r>
            <a:r>
              <a:rPr lang="en-US" sz="1600" b="1" dirty="0" smtClean="0"/>
              <a:t>arms;</a:t>
            </a:r>
          </a:p>
          <a:p>
            <a:pPr marL="285750" indent="-285750" algn="just">
              <a:lnSpc>
                <a:spcPct val="130000"/>
              </a:lnSpc>
              <a:buFont typeface="Arial" panose="020B0604020202020204" pitchFamily="34" charset="0"/>
              <a:buChar char="•"/>
              <a:defRPr/>
            </a:pPr>
            <a:r>
              <a:rPr lang="en-US" sz="1600" b="1" dirty="0"/>
              <a:t>No quartering of </a:t>
            </a:r>
            <a:r>
              <a:rPr lang="en-US" sz="1600" b="1" dirty="0" smtClean="0"/>
              <a:t>soldiers;</a:t>
            </a:r>
          </a:p>
          <a:p>
            <a:pPr marL="285750" indent="-285750" algn="just">
              <a:lnSpc>
                <a:spcPct val="130000"/>
              </a:lnSpc>
              <a:buFont typeface="Arial" panose="020B0604020202020204" pitchFamily="34" charset="0"/>
              <a:buChar char="•"/>
              <a:defRPr/>
            </a:pPr>
            <a:r>
              <a:rPr lang="en-US" sz="1600" b="1" dirty="0"/>
              <a:t>Freedom from unreasonable searches and </a:t>
            </a:r>
            <a:r>
              <a:rPr lang="en-US" sz="1600" b="1" dirty="0" smtClean="0"/>
              <a:t>seizures;</a:t>
            </a:r>
          </a:p>
          <a:p>
            <a:pPr marL="285750" indent="-285750" algn="just">
              <a:lnSpc>
                <a:spcPct val="130000"/>
              </a:lnSpc>
              <a:buFont typeface="Arial" panose="020B0604020202020204" pitchFamily="34" charset="0"/>
              <a:buChar char="•"/>
              <a:defRPr/>
            </a:pPr>
            <a:r>
              <a:rPr lang="en-US" sz="1600" b="1" dirty="0"/>
              <a:t>D</a:t>
            </a:r>
            <a:r>
              <a:rPr lang="en-US" sz="1600" b="1" dirty="0" smtClean="0"/>
              <a:t>ue </a:t>
            </a:r>
            <a:r>
              <a:rPr lang="en-US" sz="1600" b="1" dirty="0"/>
              <a:t>process of law, freedom from self-incrimination, </a:t>
            </a:r>
            <a:r>
              <a:rPr lang="en-US" sz="1600" b="1" dirty="0" smtClean="0"/>
              <a:t>no double jeopardy;</a:t>
            </a:r>
          </a:p>
          <a:p>
            <a:pPr marL="285750" indent="-285750" algn="just">
              <a:lnSpc>
                <a:spcPct val="130000"/>
              </a:lnSpc>
              <a:buFont typeface="Arial" panose="020B0604020202020204" pitchFamily="34" charset="0"/>
              <a:buChar char="•"/>
              <a:defRPr/>
            </a:pPr>
            <a:r>
              <a:rPr lang="en-US" sz="1600" b="1" dirty="0"/>
              <a:t>S</a:t>
            </a:r>
            <a:r>
              <a:rPr lang="en-US" sz="1600" b="1" dirty="0" smtClean="0"/>
              <a:t>peedy </a:t>
            </a:r>
            <a:r>
              <a:rPr lang="en-US" sz="1600" b="1" dirty="0"/>
              <a:t>and public </a:t>
            </a:r>
            <a:r>
              <a:rPr lang="en-US" sz="1600" b="1" dirty="0" smtClean="0"/>
              <a:t>trial;</a:t>
            </a:r>
          </a:p>
          <a:p>
            <a:pPr marL="285750" indent="-285750" algn="just">
              <a:lnSpc>
                <a:spcPct val="130000"/>
              </a:lnSpc>
              <a:buFont typeface="Arial" panose="020B0604020202020204" pitchFamily="34" charset="0"/>
              <a:buChar char="•"/>
              <a:defRPr/>
            </a:pPr>
            <a:r>
              <a:rPr lang="en-US" sz="1600" b="1" dirty="0"/>
              <a:t>T</a:t>
            </a:r>
            <a:r>
              <a:rPr lang="en-US" sz="1600" b="1" dirty="0" smtClean="0"/>
              <a:t>rial </a:t>
            </a:r>
            <a:r>
              <a:rPr lang="en-US" sz="1600" b="1" dirty="0"/>
              <a:t>by </a:t>
            </a:r>
            <a:r>
              <a:rPr lang="en-US" sz="1600" b="1" dirty="0" smtClean="0"/>
              <a:t>jury;</a:t>
            </a:r>
          </a:p>
          <a:p>
            <a:pPr marL="285750" indent="-285750" algn="just">
              <a:lnSpc>
                <a:spcPct val="130000"/>
              </a:lnSpc>
              <a:buFont typeface="Arial" panose="020B0604020202020204" pitchFamily="34" charset="0"/>
              <a:buChar char="•"/>
              <a:defRPr/>
            </a:pPr>
            <a:r>
              <a:rPr lang="en-US" sz="1600" b="1" dirty="0" smtClean="0"/>
              <a:t>No excessive </a:t>
            </a:r>
            <a:r>
              <a:rPr lang="en-US" sz="1600" b="1" dirty="0"/>
              <a:t>bail, </a:t>
            </a:r>
            <a:r>
              <a:rPr lang="en-US" sz="1600" b="1" dirty="0" smtClean="0"/>
              <a:t>or cruel </a:t>
            </a:r>
            <a:r>
              <a:rPr lang="en-US" sz="1600" b="1" dirty="0"/>
              <a:t>and </a:t>
            </a:r>
            <a:r>
              <a:rPr lang="en-US" sz="1600" b="1" dirty="0" smtClean="0"/>
              <a:t>unusual punishments;</a:t>
            </a:r>
          </a:p>
          <a:p>
            <a:pPr marL="285750" indent="-285750" algn="just">
              <a:lnSpc>
                <a:spcPct val="130000"/>
              </a:lnSpc>
              <a:buFont typeface="Arial" panose="020B0604020202020204" pitchFamily="34" charset="0"/>
              <a:buChar char="•"/>
              <a:defRPr/>
            </a:pPr>
            <a:r>
              <a:rPr lang="en-US" sz="1600" b="1" dirty="0" smtClean="0"/>
              <a:t>All other recognized rights </a:t>
            </a:r>
            <a:r>
              <a:rPr lang="en-US" sz="1600" b="1" dirty="0"/>
              <a:t>of the </a:t>
            </a:r>
            <a:r>
              <a:rPr lang="en-US" sz="1600" b="1" dirty="0" smtClean="0"/>
              <a:t>people (incorporation of Declaration); and</a:t>
            </a:r>
          </a:p>
          <a:p>
            <a:pPr marL="285750" indent="-285750" algn="just">
              <a:lnSpc>
                <a:spcPct val="130000"/>
              </a:lnSpc>
              <a:buFont typeface="Arial" panose="020B0604020202020204" pitchFamily="34" charset="0"/>
              <a:buChar char="•"/>
              <a:defRPr/>
            </a:pPr>
            <a:r>
              <a:rPr lang="en-US" sz="1600" b="1" dirty="0" smtClean="0"/>
              <a:t>Limited Federal Government with non enumerated powers </a:t>
            </a:r>
            <a:r>
              <a:rPr lang="en-US" sz="1600" b="1" dirty="0"/>
              <a:t>reserved to the states</a:t>
            </a:r>
            <a:r>
              <a:rPr lang="en-US" sz="1600" b="1" dirty="0" smtClean="0"/>
              <a:t>  </a:t>
            </a:r>
            <a:endParaRPr lang="en-US" sz="1600" b="1" i="1" dirty="0" smtClean="0"/>
          </a:p>
          <a:p>
            <a:pPr algn="just">
              <a:lnSpc>
                <a:spcPct val="75000"/>
              </a:lnSpc>
              <a:defRPr/>
            </a:pPr>
            <a:endParaRPr lang="en-US" sz="1600" b="1" i="1" dirty="0"/>
          </a:p>
          <a:p>
            <a:pPr algn="just">
              <a:lnSpc>
                <a:spcPct val="75000"/>
              </a:lnSpc>
              <a:defRPr/>
            </a:pPr>
            <a:endParaRPr lang="en-US" sz="1600" b="1" i="1" dirty="0" smtClean="0"/>
          </a:p>
          <a:p>
            <a:pPr algn="just">
              <a:lnSpc>
                <a:spcPct val="75000"/>
              </a:lnSpc>
              <a:defRPr/>
            </a:pPr>
            <a:endParaRPr lang="en-US" sz="1600" b="1" i="1" dirty="0">
              <a:solidFill>
                <a:srgbClr val="C00000"/>
              </a:solidFill>
            </a:endParaRPr>
          </a:p>
          <a:p>
            <a:pPr algn="just">
              <a:lnSpc>
                <a:spcPct val="75000"/>
              </a:lnSpc>
              <a:defRPr/>
            </a:pPr>
            <a:endParaRPr lang="en-US" sz="2200" b="1" i="1" dirty="0">
              <a:solidFill>
                <a:srgbClr val="C00000"/>
              </a:solidFill>
            </a:endParaRPr>
          </a:p>
          <a:p>
            <a:pPr marL="342900" indent="-342900" algn="just">
              <a:lnSpc>
                <a:spcPct val="95000"/>
              </a:lnSpc>
              <a:spcBef>
                <a:spcPct val="20000"/>
              </a:spcBef>
              <a:defRPr/>
            </a:pPr>
            <a:endParaRPr lang="en-US" sz="2000" b="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12</a:t>
            </a:fld>
            <a:endParaRPr lang="en-US"/>
          </a:p>
        </p:txBody>
      </p:sp>
    </p:spTree>
    <p:extLst>
      <p:ext uri="{BB962C8B-B14F-4D97-AF65-F5344CB8AC3E}">
        <p14:creationId xmlns:p14="http://schemas.microsoft.com/office/powerpoint/2010/main" val="4000503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lgn="ctr">
              <a:spcBef>
                <a:spcPct val="20000"/>
              </a:spcBef>
            </a:pPr>
            <a:r>
              <a:rPr lang="en-US" sz="5400" b="1" dirty="0" smtClean="0">
                <a:solidFill>
                  <a:srgbClr val="002060"/>
                </a:solidFill>
              </a:rPr>
              <a:t>The Evolution of Rights</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13</a:t>
            </a:fld>
            <a:endParaRPr lang="en-US"/>
          </a:p>
        </p:txBody>
      </p:sp>
    </p:spTree>
    <p:extLst>
      <p:ext uri="{BB962C8B-B14F-4D97-AF65-F5344CB8AC3E}">
        <p14:creationId xmlns:p14="http://schemas.microsoft.com/office/powerpoint/2010/main" val="1025262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95000"/>
              </a:lnSpc>
              <a:spcBef>
                <a:spcPct val="20000"/>
              </a:spcBef>
            </a:pPr>
            <a:r>
              <a:rPr lang="en-US" sz="3400" b="1" dirty="0">
                <a:solidFill>
                  <a:srgbClr val="C81204"/>
                </a:solidFill>
              </a:rPr>
              <a:t>             The Evolution of Rights</a:t>
            </a:r>
            <a:endParaRPr lang="en-US" sz="1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200" b="1" i="1" dirty="0" smtClean="0">
                <a:solidFill>
                  <a:srgbClr val="002060"/>
                </a:solidFill>
              </a:rPr>
              <a:t>Rights + Law = Freedom</a:t>
            </a:r>
          </a:p>
          <a:p>
            <a:pPr algn="just">
              <a:lnSpc>
                <a:spcPct val="95000"/>
              </a:lnSpc>
            </a:pPr>
            <a:endParaRPr lang="en-US" sz="2200" b="1" i="1" dirty="0" smtClean="0">
              <a:solidFill>
                <a:srgbClr val="002060"/>
              </a:solidFill>
            </a:endParaRPr>
          </a:p>
          <a:p>
            <a:pPr marL="342900" indent="-342900" algn="just">
              <a:lnSpc>
                <a:spcPct val="95000"/>
              </a:lnSpc>
              <a:buFontTx/>
              <a:buChar char="•"/>
            </a:pPr>
            <a:r>
              <a:rPr lang="en-US" sz="2200" b="1" i="1" dirty="0" smtClean="0">
                <a:solidFill>
                  <a:srgbClr val="002060"/>
                </a:solidFill>
              </a:rPr>
              <a:t>If </a:t>
            </a:r>
            <a:r>
              <a:rPr lang="en-US" sz="2200" b="1" i="1" dirty="0">
                <a:solidFill>
                  <a:srgbClr val="002060"/>
                </a:solidFill>
              </a:rPr>
              <a:t>you want to understand </a:t>
            </a:r>
            <a:r>
              <a:rPr lang="en-US" sz="2200" b="1" i="1" dirty="0" smtClean="0">
                <a:solidFill>
                  <a:srgbClr val="002060"/>
                </a:solidFill>
              </a:rPr>
              <a:t>Freedom, </a:t>
            </a:r>
          </a:p>
          <a:p>
            <a:pPr algn="just">
              <a:lnSpc>
                <a:spcPct val="95000"/>
              </a:lnSpc>
            </a:pPr>
            <a:r>
              <a:rPr lang="en-US" sz="2200" b="1" i="1" dirty="0">
                <a:solidFill>
                  <a:srgbClr val="002060"/>
                </a:solidFill>
              </a:rPr>
              <a:t> </a:t>
            </a:r>
            <a:r>
              <a:rPr lang="en-US" sz="2200" b="1" i="1" dirty="0" smtClean="0">
                <a:solidFill>
                  <a:srgbClr val="002060"/>
                </a:solidFill>
              </a:rPr>
              <a:t>    you </a:t>
            </a:r>
            <a:r>
              <a:rPr lang="en-US" sz="2200" b="1" i="1" dirty="0">
                <a:solidFill>
                  <a:srgbClr val="002060"/>
                </a:solidFill>
              </a:rPr>
              <a:t>need to </a:t>
            </a:r>
            <a:r>
              <a:rPr lang="en-US" sz="2200" b="1" i="1" dirty="0" smtClean="0">
                <a:solidFill>
                  <a:srgbClr val="002060"/>
                </a:solidFill>
              </a:rPr>
              <a:t>understand just what</a:t>
            </a:r>
            <a:r>
              <a:rPr lang="en-US" sz="2200" dirty="0" smtClean="0">
                <a:solidFill>
                  <a:srgbClr val="002060"/>
                </a:solidFill>
              </a:rPr>
              <a:t> </a:t>
            </a:r>
            <a:r>
              <a:rPr lang="en-US" sz="2200" b="1" i="1" dirty="0" smtClean="0">
                <a:solidFill>
                  <a:srgbClr val="006600"/>
                </a:solidFill>
              </a:rPr>
              <a:t>Rights </a:t>
            </a:r>
            <a:r>
              <a:rPr lang="en-US" sz="2200" b="1" i="1" dirty="0" smtClean="0">
                <a:solidFill>
                  <a:schemeClr val="accent5">
                    <a:lumMod val="10000"/>
                  </a:schemeClr>
                </a:solidFill>
              </a:rPr>
              <a:t>are.</a:t>
            </a:r>
          </a:p>
          <a:p>
            <a:pPr marL="342900" indent="-342900">
              <a:lnSpc>
                <a:spcPct val="95000"/>
              </a:lnSpc>
              <a:buFontTx/>
              <a:buChar char="•"/>
            </a:pPr>
            <a:endParaRPr lang="en-US" sz="2200" b="1" i="1" dirty="0" smtClean="0">
              <a:solidFill>
                <a:srgbClr val="002060"/>
              </a:solidFill>
            </a:endParaRPr>
          </a:p>
          <a:p>
            <a:pPr marL="342900" indent="-342900">
              <a:lnSpc>
                <a:spcPct val="95000"/>
              </a:lnSpc>
              <a:buFontTx/>
              <a:buChar char="•"/>
            </a:pPr>
            <a:r>
              <a:rPr lang="en-US" sz="2200" b="1" i="1" dirty="0" smtClean="0">
                <a:solidFill>
                  <a:srgbClr val="002060"/>
                </a:solidFill>
              </a:rPr>
              <a:t>For without </a:t>
            </a:r>
            <a:r>
              <a:rPr lang="en-US" sz="2200" b="1" i="1" dirty="0">
                <a:solidFill>
                  <a:srgbClr val="002060"/>
                </a:solidFill>
              </a:rPr>
              <a:t>the legal concept of </a:t>
            </a:r>
            <a:r>
              <a:rPr lang="en-US" sz="2200" b="1" i="1" dirty="0" smtClean="0">
                <a:solidFill>
                  <a:srgbClr val="006666"/>
                </a:solidFill>
              </a:rPr>
              <a:t>Rights</a:t>
            </a:r>
            <a:r>
              <a:rPr lang="en-US" sz="2200" b="1" i="1" dirty="0" smtClean="0">
                <a:solidFill>
                  <a:srgbClr val="002060"/>
                </a:solidFill>
              </a:rPr>
              <a:t>,</a:t>
            </a:r>
          </a:p>
          <a:p>
            <a:pPr>
              <a:lnSpc>
                <a:spcPct val="95000"/>
              </a:lnSpc>
            </a:pPr>
            <a:r>
              <a:rPr lang="en-US" sz="2200" b="1" i="1" dirty="0" smtClean="0">
                <a:solidFill>
                  <a:srgbClr val="002060"/>
                </a:solidFill>
              </a:rPr>
              <a:t>    (</a:t>
            </a:r>
            <a:r>
              <a:rPr lang="en-US" sz="2200" b="1" i="1" dirty="0">
                <a:solidFill>
                  <a:srgbClr val="002060"/>
                </a:solidFill>
              </a:rPr>
              <a:t>and the just expectations upon which they are based)</a:t>
            </a:r>
            <a:endParaRPr lang="en-US" sz="2200" b="1" i="1" dirty="0" smtClean="0">
              <a:solidFill>
                <a:srgbClr val="002060"/>
              </a:solidFill>
            </a:endParaRPr>
          </a:p>
          <a:p>
            <a:pPr>
              <a:lnSpc>
                <a:spcPct val="95000"/>
              </a:lnSpc>
            </a:pPr>
            <a:r>
              <a:rPr lang="en-US" sz="2200" b="1" i="1" dirty="0" smtClean="0">
                <a:solidFill>
                  <a:srgbClr val="002060"/>
                </a:solidFill>
              </a:rPr>
              <a:t>    together with the </a:t>
            </a:r>
            <a:r>
              <a:rPr lang="en-US" sz="2200" b="1" i="1" dirty="0">
                <a:solidFill>
                  <a:srgbClr val="002060"/>
                </a:solidFill>
              </a:rPr>
              <a:t>vehicle of the L</a:t>
            </a:r>
            <a:r>
              <a:rPr lang="en-US" sz="2200" b="1" i="1" dirty="0" smtClean="0">
                <a:solidFill>
                  <a:srgbClr val="002060"/>
                </a:solidFill>
              </a:rPr>
              <a:t>aw, </a:t>
            </a:r>
          </a:p>
          <a:p>
            <a:pPr>
              <a:lnSpc>
                <a:spcPct val="95000"/>
              </a:lnSpc>
            </a:pPr>
            <a:r>
              <a:rPr lang="en-US" sz="2200" b="1" i="1" dirty="0">
                <a:solidFill>
                  <a:srgbClr val="002060"/>
                </a:solidFill>
              </a:rPr>
              <a:t> </a:t>
            </a:r>
            <a:r>
              <a:rPr lang="en-US" sz="2200" b="1" i="1" dirty="0" smtClean="0">
                <a:solidFill>
                  <a:srgbClr val="002060"/>
                </a:solidFill>
              </a:rPr>
              <a:t>    which protects these </a:t>
            </a:r>
            <a:r>
              <a:rPr lang="en-US" sz="2200" b="1" i="1" dirty="0" smtClean="0">
                <a:solidFill>
                  <a:srgbClr val="006666"/>
                </a:solidFill>
              </a:rPr>
              <a:t>Rights</a:t>
            </a:r>
            <a:r>
              <a:rPr lang="en-US" sz="2200" b="1" i="1" dirty="0" smtClean="0">
                <a:solidFill>
                  <a:srgbClr val="002060"/>
                </a:solidFill>
              </a:rPr>
              <a:t>,</a:t>
            </a:r>
            <a:endParaRPr lang="en-US" sz="2200" b="1" i="1" dirty="0">
              <a:solidFill>
                <a:srgbClr val="002060"/>
              </a:solidFill>
            </a:endParaRPr>
          </a:p>
          <a:p>
            <a:pPr marL="342900" indent="-342900">
              <a:lnSpc>
                <a:spcPct val="95000"/>
              </a:lnSpc>
            </a:pPr>
            <a:r>
              <a:rPr lang="en-US" sz="2200" b="1" i="1" dirty="0">
                <a:solidFill>
                  <a:srgbClr val="002060"/>
                </a:solidFill>
              </a:rPr>
              <a:t>	</a:t>
            </a:r>
            <a:r>
              <a:rPr lang="en-US" sz="2200" b="1" i="1" dirty="0" smtClean="0">
                <a:solidFill>
                  <a:srgbClr val="002060"/>
                </a:solidFill>
              </a:rPr>
              <a:t>Freedom simply would </a:t>
            </a:r>
            <a:r>
              <a:rPr lang="en-US" sz="2200" b="1" i="1" dirty="0">
                <a:solidFill>
                  <a:srgbClr val="002060"/>
                </a:solidFill>
              </a:rPr>
              <a:t>not exist</a:t>
            </a:r>
            <a:r>
              <a:rPr lang="en-US" sz="2200" b="1" i="1" dirty="0" smtClean="0">
                <a:solidFill>
                  <a:srgbClr val="002060"/>
                </a:solidFill>
              </a:rPr>
              <a:t>.</a:t>
            </a:r>
          </a:p>
          <a:p>
            <a:pPr marL="342900" indent="-342900">
              <a:lnSpc>
                <a:spcPct val="95000"/>
              </a:lnSpc>
            </a:pPr>
            <a:endParaRPr lang="en-US" sz="2200" b="1" i="1" dirty="0">
              <a:solidFill>
                <a:srgbClr val="002060"/>
              </a:solidFill>
            </a:endParaRPr>
          </a:p>
          <a:p>
            <a:pPr marL="342900" indent="-342900">
              <a:lnSpc>
                <a:spcPct val="95000"/>
              </a:lnSpc>
              <a:buFont typeface="Arial" panose="020B0604020202020204" pitchFamily="34" charset="0"/>
              <a:buChar char="•"/>
            </a:pPr>
            <a:r>
              <a:rPr lang="en-US" sz="2200" b="1" i="1" dirty="0" smtClean="0">
                <a:solidFill>
                  <a:srgbClr val="002060"/>
                </a:solidFill>
              </a:rPr>
              <a:t>And so we Examine how the legal concept of </a:t>
            </a:r>
            <a:r>
              <a:rPr lang="en-US" sz="2200" b="1" i="1" dirty="0" smtClean="0">
                <a:solidFill>
                  <a:srgbClr val="006666"/>
                </a:solidFill>
              </a:rPr>
              <a:t>Rights</a:t>
            </a:r>
          </a:p>
          <a:p>
            <a:pPr>
              <a:lnSpc>
                <a:spcPct val="95000"/>
              </a:lnSpc>
            </a:pPr>
            <a:r>
              <a:rPr lang="en-US" sz="2200" b="1" i="1" dirty="0" smtClean="0">
                <a:solidFill>
                  <a:srgbClr val="002060"/>
                </a:solidFill>
              </a:rPr>
              <a:t>    evolved into what we understand it to be today.</a:t>
            </a:r>
            <a:endParaRPr lang="en-US" sz="2200" b="1" i="1" dirty="0">
              <a:solidFill>
                <a:srgbClr val="00206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14</a:t>
            </a:fld>
            <a:endParaRPr lang="en-US"/>
          </a:p>
        </p:txBody>
      </p:sp>
    </p:spTree>
    <p:extLst>
      <p:ext uri="{BB962C8B-B14F-4D97-AF65-F5344CB8AC3E}">
        <p14:creationId xmlns:p14="http://schemas.microsoft.com/office/powerpoint/2010/main" val="716629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143000"/>
            <a:ext cx="8686800" cy="5562600"/>
          </a:xfrm>
          <a:prstGeom prst="rect">
            <a:avLst/>
          </a:prstGeom>
          <a:noFill/>
          <a:ln w="9525">
            <a:noFill/>
            <a:miter lim="800000"/>
            <a:headEnd/>
            <a:tailEnd/>
          </a:ln>
        </p:spPr>
        <p:txBody>
          <a:bodyPr/>
          <a:lstStyle/>
          <a:p>
            <a:pPr marL="342900" indent="-342900" algn="just">
              <a:lnSpc>
                <a:spcPct val="75000"/>
              </a:lnSpc>
              <a:spcBef>
                <a:spcPct val="20000"/>
              </a:spcBef>
              <a:defRPr/>
            </a:pPr>
            <a:r>
              <a:rPr lang="en-US" sz="3400" b="1" dirty="0">
                <a:solidFill>
                  <a:srgbClr val="C81204"/>
                </a:solidFill>
              </a:rPr>
              <a:t>The Evolution of Rights</a:t>
            </a:r>
            <a:endParaRPr lang="en-US" sz="2400" b="1" dirty="0"/>
          </a:p>
          <a:p>
            <a:pPr marL="342900" indent="-342900" algn="just">
              <a:lnSpc>
                <a:spcPct val="75000"/>
              </a:lnSpc>
              <a:spcBef>
                <a:spcPct val="20000"/>
              </a:spcBef>
              <a:defRPr/>
            </a:pPr>
            <a:r>
              <a:rPr lang="en-US" sz="2400" b="1" dirty="0">
                <a:solidFill>
                  <a:srgbClr val="002060"/>
                </a:solidFill>
              </a:rPr>
              <a:t>	A. The Concept of Right</a:t>
            </a:r>
            <a:r>
              <a:rPr lang="en-US" sz="3400" b="1" dirty="0">
                <a:solidFill>
                  <a:srgbClr val="002060"/>
                </a:solidFill>
              </a:rPr>
              <a:t> </a:t>
            </a:r>
            <a:endParaRPr lang="en-US" sz="1000" b="1" i="1" dirty="0">
              <a:solidFill>
                <a:srgbClr val="002060"/>
              </a:solidFill>
            </a:endParaRPr>
          </a:p>
          <a:p>
            <a:pPr marL="342900" indent="-342900" algn="just">
              <a:lnSpc>
                <a:spcPct val="75000"/>
              </a:lnSpc>
              <a:spcBef>
                <a:spcPct val="20000"/>
              </a:spcBef>
              <a:buFontTx/>
              <a:buChar char="•"/>
              <a:defRPr/>
            </a:pPr>
            <a:endParaRPr lang="en-US" sz="600" dirty="0">
              <a:solidFill>
                <a:srgbClr val="0033CC"/>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sz="2400" b="1" i="1" dirty="0">
                <a:solidFill>
                  <a:schemeClr val="tx1">
                    <a:lumMod val="75000"/>
                    <a:lumOff val="25000"/>
                  </a:schemeClr>
                </a:solidFill>
              </a:rPr>
              <a:t> </a:t>
            </a:r>
            <a:r>
              <a:rPr lang="en-US" sz="2400" i="1" dirty="0">
                <a:solidFill>
                  <a:schemeClr val="tx1">
                    <a:lumMod val="75000"/>
                    <a:lumOff val="25000"/>
                  </a:schemeClr>
                </a:solidFill>
              </a:rPr>
              <a:t>The legal concept of “right” is a relatively recent one, </a:t>
            </a:r>
            <a:endParaRPr lang="en-US" sz="2400" i="1" dirty="0" smtClean="0">
              <a:solidFill>
                <a:schemeClr val="tx1">
                  <a:lumMod val="75000"/>
                  <a:lumOff val="25000"/>
                </a:schemeClr>
              </a:solidFill>
            </a:endParaRPr>
          </a:p>
          <a:p>
            <a:pPr algn="just">
              <a:lnSpc>
                <a:spcPct val="75000"/>
              </a:lnSpc>
              <a:defRPr/>
            </a:pPr>
            <a:r>
              <a:rPr lang="en-US" sz="2400" i="1" dirty="0" smtClean="0">
                <a:solidFill>
                  <a:schemeClr val="tx1">
                    <a:lumMod val="75000"/>
                    <a:lumOff val="25000"/>
                  </a:schemeClr>
                </a:solidFill>
              </a:rPr>
              <a:t>   that </a:t>
            </a:r>
            <a:r>
              <a:rPr lang="en-US" sz="2400" i="1" dirty="0">
                <a:solidFill>
                  <a:schemeClr val="tx1">
                    <a:lumMod val="75000"/>
                    <a:lumOff val="25000"/>
                  </a:schemeClr>
                </a:solidFill>
              </a:rPr>
              <a:t>was </a:t>
            </a:r>
            <a:r>
              <a:rPr lang="en-US" sz="2400" b="1" i="1" dirty="0" smtClean="0">
                <a:solidFill>
                  <a:srgbClr val="0070C0"/>
                </a:solidFill>
              </a:rPr>
              <a:t>not </a:t>
            </a:r>
            <a:r>
              <a:rPr lang="en-US" sz="2400" b="1" i="1" dirty="0">
                <a:solidFill>
                  <a:srgbClr val="0070C0"/>
                </a:solidFill>
              </a:rPr>
              <a:t>fundamentally expressed </a:t>
            </a:r>
            <a:endParaRPr lang="en-US" sz="2400" b="1" i="1" dirty="0" smtClean="0">
              <a:solidFill>
                <a:srgbClr val="0070C0"/>
              </a:solidFill>
            </a:endParaRPr>
          </a:p>
          <a:p>
            <a:pPr algn="just">
              <a:lnSpc>
                <a:spcPct val="75000"/>
              </a:lnSpc>
              <a:defRPr/>
            </a:pPr>
            <a:r>
              <a:rPr lang="en-US" sz="2400" b="1" i="1" dirty="0" smtClean="0">
                <a:solidFill>
                  <a:srgbClr val="0070C0"/>
                </a:solidFill>
              </a:rPr>
              <a:t>   until </a:t>
            </a:r>
            <a:r>
              <a:rPr lang="en-US" sz="2400" b="1" i="1" dirty="0">
                <a:solidFill>
                  <a:srgbClr val="0070C0"/>
                </a:solidFill>
              </a:rPr>
              <a:t>after the rise of English jurisprudence.</a:t>
            </a:r>
          </a:p>
          <a:p>
            <a:pPr algn="just">
              <a:lnSpc>
                <a:spcPct val="75000"/>
              </a:lnSpc>
              <a:defRPr/>
            </a:pPr>
            <a:endParaRPr lang="en-US" sz="2400" dirty="0" smtClean="0">
              <a:solidFill>
                <a:srgbClr val="002060"/>
              </a:solidFill>
            </a:endParaRPr>
          </a:p>
          <a:p>
            <a:pPr algn="just">
              <a:lnSpc>
                <a:spcPct val="75000"/>
              </a:lnSpc>
              <a:buFont typeface="Arial" pitchFamily="34" charset="0"/>
              <a:buChar char="•"/>
              <a:defRPr/>
            </a:pPr>
            <a:r>
              <a:rPr lang="en-US" sz="2400" b="1" i="1" dirty="0" smtClean="0">
                <a:solidFill>
                  <a:schemeClr val="tx1">
                    <a:lumMod val="75000"/>
                    <a:lumOff val="25000"/>
                  </a:schemeClr>
                </a:solidFill>
              </a:rPr>
              <a:t> </a:t>
            </a:r>
            <a:r>
              <a:rPr lang="en-US" sz="2400" i="1" dirty="0">
                <a:solidFill>
                  <a:schemeClr val="tx1">
                    <a:lumMod val="75000"/>
                    <a:lumOff val="25000"/>
                  </a:schemeClr>
                </a:solidFill>
              </a:rPr>
              <a:t>Indeed, according to Susan Ford </a:t>
            </a:r>
            <a:r>
              <a:rPr lang="en-US" sz="2400" i="1" dirty="0" smtClean="0">
                <a:solidFill>
                  <a:schemeClr val="tx1">
                    <a:lumMod val="75000"/>
                    <a:lumOff val="25000"/>
                  </a:schemeClr>
                </a:solidFill>
              </a:rPr>
              <a:t>Wiltshire (Chair </a:t>
            </a:r>
            <a:r>
              <a:rPr lang="en-US" sz="2400" i="1" dirty="0">
                <a:solidFill>
                  <a:schemeClr val="tx1">
                    <a:lumMod val="75000"/>
                    <a:lumOff val="25000"/>
                  </a:schemeClr>
                </a:solidFill>
              </a:rPr>
              <a:t>of </a:t>
            </a:r>
            <a:r>
              <a:rPr lang="en-US" sz="2400" i="1" dirty="0" smtClean="0">
                <a:solidFill>
                  <a:schemeClr val="tx1">
                    <a:lumMod val="75000"/>
                    <a:lumOff val="25000"/>
                  </a:schemeClr>
                </a:solidFill>
              </a:rPr>
              <a:t>the</a:t>
            </a:r>
          </a:p>
          <a:p>
            <a:pPr algn="just">
              <a:lnSpc>
                <a:spcPct val="75000"/>
              </a:lnSpc>
              <a:defRPr/>
            </a:pPr>
            <a:r>
              <a:rPr lang="en-US" sz="2400" i="1" dirty="0" smtClean="0">
                <a:solidFill>
                  <a:schemeClr val="tx1">
                    <a:lumMod val="75000"/>
                    <a:lumOff val="25000"/>
                  </a:schemeClr>
                </a:solidFill>
              </a:rPr>
              <a:t>  Classical </a:t>
            </a:r>
            <a:r>
              <a:rPr lang="en-US" sz="2400" i="1" dirty="0">
                <a:solidFill>
                  <a:schemeClr val="tx1">
                    <a:lumMod val="75000"/>
                    <a:lumOff val="25000"/>
                  </a:schemeClr>
                </a:solidFill>
              </a:rPr>
              <a:t>Studies Department of Vanderbilt University) </a:t>
            </a:r>
          </a:p>
          <a:p>
            <a:pPr algn="just">
              <a:lnSpc>
                <a:spcPct val="75000"/>
              </a:lnSpc>
              <a:defRPr/>
            </a:pPr>
            <a:endParaRPr lang="en-US" sz="2400" b="1" i="1" dirty="0">
              <a:solidFill>
                <a:schemeClr val="tx1">
                  <a:lumMod val="75000"/>
                  <a:lumOff val="25000"/>
                </a:schemeClr>
              </a:solidFill>
            </a:endParaRPr>
          </a:p>
          <a:p>
            <a:pPr algn="ctr">
              <a:lnSpc>
                <a:spcPct val="75000"/>
              </a:lnSpc>
              <a:defRPr/>
            </a:pPr>
            <a:r>
              <a:rPr lang="en-US" sz="2400" b="1" i="1" dirty="0">
                <a:solidFill>
                  <a:schemeClr val="tx1">
                    <a:lumMod val="75000"/>
                    <a:lumOff val="25000"/>
                  </a:schemeClr>
                </a:solidFill>
              </a:rPr>
              <a:t>    </a:t>
            </a:r>
            <a:r>
              <a:rPr lang="en-US" sz="2400" b="1" i="1" dirty="0">
                <a:solidFill>
                  <a:srgbClr val="C00000"/>
                </a:solidFill>
              </a:rPr>
              <a:t>“Theories of rights assume a dignity of persons </a:t>
            </a:r>
            <a:endParaRPr lang="en-US" sz="2400" b="1" i="1" dirty="0" smtClean="0">
              <a:solidFill>
                <a:srgbClr val="C00000"/>
              </a:solidFill>
            </a:endParaRPr>
          </a:p>
          <a:p>
            <a:pPr algn="ctr">
              <a:lnSpc>
                <a:spcPct val="75000"/>
              </a:lnSpc>
              <a:defRPr/>
            </a:pPr>
            <a:r>
              <a:rPr lang="en-US" sz="2400" b="1" i="1" dirty="0" smtClean="0">
                <a:solidFill>
                  <a:srgbClr val="C00000"/>
                </a:solidFill>
              </a:rPr>
              <a:t>and </a:t>
            </a:r>
            <a:r>
              <a:rPr lang="en-US" sz="2400" b="1" i="1" dirty="0">
                <a:solidFill>
                  <a:srgbClr val="C00000"/>
                </a:solidFill>
              </a:rPr>
              <a:t>a status of individuals </a:t>
            </a:r>
          </a:p>
          <a:p>
            <a:pPr algn="ctr">
              <a:lnSpc>
                <a:spcPct val="75000"/>
              </a:lnSpc>
              <a:defRPr/>
            </a:pPr>
            <a:r>
              <a:rPr lang="en-US" sz="2400" b="1" i="1" dirty="0" smtClean="0">
                <a:solidFill>
                  <a:srgbClr val="C00000"/>
                </a:solidFill>
              </a:rPr>
              <a:t>that </a:t>
            </a:r>
            <a:r>
              <a:rPr lang="en-US" sz="2400" b="1" i="1" dirty="0">
                <a:solidFill>
                  <a:srgbClr val="C00000"/>
                </a:solidFill>
              </a:rPr>
              <a:t>did not exist in the classical world</a:t>
            </a:r>
            <a:r>
              <a:rPr lang="en-US" sz="2400" b="1" i="1" dirty="0" smtClean="0">
                <a:solidFill>
                  <a:srgbClr val="C00000"/>
                </a:solidFill>
              </a:rPr>
              <a:t>”.</a:t>
            </a:r>
          </a:p>
          <a:p>
            <a:pPr algn="ctr">
              <a:lnSpc>
                <a:spcPct val="75000"/>
              </a:lnSpc>
              <a:defRPr/>
            </a:pPr>
            <a:endParaRPr lang="en-US" sz="2400" b="1" i="1" dirty="0">
              <a:solidFill>
                <a:srgbClr val="C00000"/>
              </a:solidFill>
            </a:endParaRPr>
          </a:p>
          <a:p>
            <a:pPr algn="just">
              <a:lnSpc>
                <a:spcPct val="75000"/>
              </a:lnSpc>
              <a:defRPr/>
            </a:pPr>
            <a:endParaRPr lang="en-US" sz="600" dirty="0">
              <a:solidFill>
                <a:srgbClr val="002060"/>
              </a:solidFill>
            </a:endParaRPr>
          </a:p>
          <a:p>
            <a:pPr algn="just">
              <a:lnSpc>
                <a:spcPct val="75000"/>
              </a:lnSpc>
              <a:buFont typeface="Arial" pitchFamily="34" charset="0"/>
              <a:buChar char="•"/>
              <a:defRPr/>
            </a:pPr>
            <a:r>
              <a:rPr lang="en-US" sz="2400" i="1" dirty="0">
                <a:solidFill>
                  <a:schemeClr val="tx1">
                    <a:lumMod val="75000"/>
                    <a:lumOff val="25000"/>
                  </a:schemeClr>
                </a:solidFill>
              </a:rPr>
              <a:t> </a:t>
            </a:r>
            <a:r>
              <a:rPr lang="en-US" sz="2400" i="1" dirty="0" smtClean="0">
                <a:solidFill>
                  <a:schemeClr val="tx1">
                    <a:lumMod val="75000"/>
                    <a:lumOff val="25000"/>
                  </a:schemeClr>
                </a:solidFill>
              </a:rPr>
              <a:t>For Rights simply cannot exist without an inherent</a:t>
            </a:r>
          </a:p>
          <a:p>
            <a:pPr algn="just">
              <a:lnSpc>
                <a:spcPct val="75000"/>
              </a:lnSpc>
              <a:defRPr/>
            </a:pPr>
            <a:r>
              <a:rPr lang="en-US" sz="2400" i="1" dirty="0" smtClean="0">
                <a:solidFill>
                  <a:schemeClr val="tx1">
                    <a:lumMod val="75000"/>
                    <a:lumOff val="25000"/>
                  </a:schemeClr>
                </a:solidFill>
              </a:rPr>
              <a:t>  respect for the individual person </a:t>
            </a:r>
            <a:endParaRPr lang="en-US" sz="2400" b="1" i="1" dirty="0">
              <a:solidFill>
                <a:srgbClr val="C0000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smtClean="0">
              <a:solidFill>
                <a:srgbClr val="002060"/>
              </a:solidFill>
            </a:endParaRPr>
          </a:p>
          <a:p>
            <a:pPr algn="just">
              <a:lnSpc>
                <a:spcPct val="75000"/>
              </a:lnSpc>
              <a:defRPr/>
            </a:pPr>
            <a:endParaRPr lang="en-US" sz="600" dirty="0">
              <a:solidFill>
                <a:srgbClr val="002060"/>
              </a:solidFill>
            </a:endParaRPr>
          </a:p>
          <a:p>
            <a:pPr algn="just">
              <a:lnSpc>
                <a:spcPct val="80000"/>
              </a:lnSpc>
              <a:defRPr/>
            </a:pP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15</a:t>
            </a:fld>
            <a:endParaRPr lang="en-US"/>
          </a:p>
        </p:txBody>
      </p:sp>
    </p:spTree>
    <p:extLst>
      <p:ext uri="{BB962C8B-B14F-4D97-AF65-F5344CB8AC3E}">
        <p14:creationId xmlns:p14="http://schemas.microsoft.com/office/powerpoint/2010/main" val="1088455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686800" cy="5867400"/>
          </a:xfrm>
          <a:prstGeom prst="rect">
            <a:avLst/>
          </a:prstGeom>
          <a:noFill/>
          <a:ln w="9525">
            <a:noFill/>
            <a:miter lim="800000"/>
            <a:headEnd/>
            <a:tailEnd/>
          </a:ln>
        </p:spPr>
        <p:txBody>
          <a:bodyPr/>
          <a:lstStyle/>
          <a:p>
            <a:pPr marL="342900" indent="-342900" algn="just">
              <a:spcBef>
                <a:spcPts val="0"/>
              </a:spcBef>
              <a:defRPr/>
            </a:pPr>
            <a:r>
              <a:rPr lang="en-US" sz="3400" b="1" dirty="0">
                <a:solidFill>
                  <a:srgbClr val="C81204"/>
                </a:solidFill>
              </a:rPr>
              <a:t>The Evolution of Rights</a:t>
            </a:r>
            <a:endParaRPr lang="en-US" sz="2400" b="1" dirty="0"/>
          </a:p>
          <a:p>
            <a:pPr marL="342900" indent="-342900" algn="just">
              <a:spcBef>
                <a:spcPts val="0"/>
              </a:spcBef>
              <a:defRPr/>
            </a:pPr>
            <a:r>
              <a:rPr lang="en-US" sz="2400" b="1" dirty="0">
                <a:solidFill>
                  <a:srgbClr val="002060"/>
                </a:solidFill>
              </a:rPr>
              <a:t>	A. The Concept of </a:t>
            </a:r>
            <a:r>
              <a:rPr lang="en-US" sz="2400" b="1" dirty="0" smtClean="0">
                <a:solidFill>
                  <a:srgbClr val="002060"/>
                </a:solidFill>
              </a:rPr>
              <a:t>Right Continued</a:t>
            </a:r>
            <a:r>
              <a:rPr lang="en-US" sz="3400" b="1" dirty="0" smtClean="0">
                <a:solidFill>
                  <a:srgbClr val="002060"/>
                </a:solidFill>
              </a:rPr>
              <a:t> </a:t>
            </a:r>
            <a:endParaRPr lang="en-US" sz="1000" b="1" i="1" dirty="0">
              <a:solidFill>
                <a:srgbClr val="002060"/>
              </a:solidFill>
            </a:endParaRPr>
          </a:p>
          <a:p>
            <a:pPr marL="342900" indent="-342900" algn="just">
              <a:lnSpc>
                <a:spcPct val="130000"/>
              </a:lnSpc>
              <a:spcBef>
                <a:spcPts val="0"/>
              </a:spcBef>
              <a:buFontTx/>
              <a:buChar char="•"/>
              <a:defRPr/>
            </a:pPr>
            <a:endParaRPr lang="en-US" sz="600" dirty="0">
              <a:solidFill>
                <a:srgbClr val="0033CC"/>
              </a:solidFill>
            </a:endParaRPr>
          </a:p>
          <a:p>
            <a:pPr algn="just">
              <a:lnSpc>
                <a:spcPct val="130000"/>
              </a:lnSpc>
              <a:spcBef>
                <a:spcPts val="0"/>
              </a:spcBef>
              <a:buFont typeface="Arial" pitchFamily="34" charset="0"/>
              <a:buChar char="•"/>
              <a:defRPr/>
            </a:pPr>
            <a:r>
              <a:rPr lang="en-US" sz="2400" b="1" dirty="0" smtClean="0">
                <a:solidFill>
                  <a:schemeClr val="tx1">
                    <a:lumMod val="75000"/>
                    <a:lumOff val="25000"/>
                  </a:schemeClr>
                </a:solidFill>
              </a:rPr>
              <a:t>   </a:t>
            </a:r>
            <a:r>
              <a:rPr lang="en-US" sz="2400" dirty="0" smtClean="0">
                <a:solidFill>
                  <a:schemeClr val="tx1">
                    <a:lumMod val="75000"/>
                    <a:lumOff val="25000"/>
                  </a:schemeClr>
                </a:solidFill>
              </a:rPr>
              <a:t>Prior </a:t>
            </a:r>
            <a:r>
              <a:rPr lang="en-US" sz="2400" dirty="0">
                <a:solidFill>
                  <a:schemeClr val="tx1">
                    <a:lumMod val="75000"/>
                    <a:lumOff val="25000"/>
                  </a:schemeClr>
                </a:solidFill>
              </a:rPr>
              <a:t>to the predominance of English jurisprudence, </a:t>
            </a:r>
            <a:endParaRPr lang="en-US" sz="2400" dirty="0" smtClean="0">
              <a:solidFill>
                <a:schemeClr val="tx1">
                  <a:lumMod val="75000"/>
                  <a:lumOff val="25000"/>
                </a:schemeClr>
              </a:solidFill>
            </a:endParaRPr>
          </a:p>
          <a:p>
            <a:pPr algn="just">
              <a:lnSpc>
                <a:spcPct val="130000"/>
              </a:lnSpc>
              <a:spcBef>
                <a:spcPts val="0"/>
              </a:spcBef>
              <a:defRPr/>
            </a:pPr>
            <a:r>
              <a:rPr lang="en-US" sz="2400" b="1" dirty="0">
                <a:solidFill>
                  <a:schemeClr val="tx1">
                    <a:lumMod val="75000"/>
                    <a:lumOff val="25000"/>
                  </a:schemeClr>
                </a:solidFill>
              </a:rPr>
              <a:t> </a:t>
            </a:r>
            <a:r>
              <a:rPr lang="en-US" sz="2400" b="1" dirty="0" smtClean="0">
                <a:solidFill>
                  <a:schemeClr val="tx1">
                    <a:lumMod val="75000"/>
                    <a:lumOff val="25000"/>
                  </a:schemeClr>
                </a:solidFill>
              </a:rPr>
              <a:t>   </a:t>
            </a:r>
            <a:r>
              <a:rPr lang="en-US" sz="2400" b="1" dirty="0" smtClean="0">
                <a:solidFill>
                  <a:srgbClr val="0070C0"/>
                </a:solidFill>
              </a:rPr>
              <a:t>the </a:t>
            </a:r>
            <a:r>
              <a:rPr lang="en-US" sz="2400" b="1" dirty="0">
                <a:solidFill>
                  <a:srgbClr val="0070C0"/>
                </a:solidFill>
              </a:rPr>
              <a:t>legal status of an individual </a:t>
            </a:r>
            <a:r>
              <a:rPr lang="en-US" sz="2400" b="1" dirty="0" smtClean="0">
                <a:solidFill>
                  <a:srgbClr val="0070C0"/>
                </a:solidFill>
              </a:rPr>
              <a:t>person</a:t>
            </a:r>
          </a:p>
          <a:p>
            <a:pPr algn="just">
              <a:lnSpc>
                <a:spcPct val="130000"/>
              </a:lnSpc>
              <a:spcBef>
                <a:spcPts val="0"/>
              </a:spcBef>
              <a:defRPr/>
            </a:pPr>
            <a:r>
              <a:rPr lang="en-US" sz="2400" b="1" dirty="0">
                <a:solidFill>
                  <a:srgbClr val="0070C0"/>
                </a:solidFill>
              </a:rPr>
              <a:t> </a:t>
            </a:r>
            <a:r>
              <a:rPr lang="en-US" sz="2400" b="1" dirty="0" smtClean="0">
                <a:solidFill>
                  <a:srgbClr val="0070C0"/>
                </a:solidFill>
              </a:rPr>
              <a:t>   was </a:t>
            </a:r>
            <a:r>
              <a:rPr lang="en-US" sz="2400" b="1" dirty="0">
                <a:solidFill>
                  <a:srgbClr val="0070C0"/>
                </a:solidFill>
              </a:rPr>
              <a:t>determined </a:t>
            </a:r>
            <a:r>
              <a:rPr lang="en-US" sz="2400" b="1" dirty="0" smtClean="0">
                <a:solidFill>
                  <a:srgbClr val="0070C0"/>
                </a:solidFill>
              </a:rPr>
              <a:t>by </a:t>
            </a:r>
            <a:r>
              <a:rPr lang="en-US" sz="2400" b="1" dirty="0">
                <a:solidFill>
                  <a:srgbClr val="FF0000"/>
                </a:solidFill>
              </a:rPr>
              <a:t>their relationship with the state</a:t>
            </a:r>
            <a:r>
              <a:rPr lang="en-US" sz="2400" b="1" dirty="0">
                <a:solidFill>
                  <a:srgbClr val="0070C0"/>
                </a:solidFill>
              </a:rPr>
              <a:t>. </a:t>
            </a:r>
          </a:p>
          <a:p>
            <a:pPr algn="just">
              <a:lnSpc>
                <a:spcPct val="130000"/>
              </a:lnSpc>
              <a:spcBef>
                <a:spcPts val="0"/>
              </a:spcBef>
              <a:defRPr/>
            </a:pPr>
            <a:endParaRPr lang="en-US" sz="1000" dirty="0">
              <a:solidFill>
                <a:srgbClr val="002060"/>
              </a:solidFill>
            </a:endParaRPr>
          </a:p>
          <a:p>
            <a:pPr marL="403225" indent="-173038" algn="just">
              <a:lnSpc>
                <a:spcPct val="130000"/>
              </a:lnSpc>
              <a:spcBef>
                <a:spcPts val="0"/>
              </a:spcBef>
              <a:buFont typeface="Arial" pitchFamily="34" charset="0"/>
              <a:buChar char="•"/>
              <a:defRPr/>
            </a:pPr>
            <a:r>
              <a:rPr lang="en-US" sz="2400" b="1" dirty="0">
                <a:solidFill>
                  <a:schemeClr val="tx1">
                    <a:lumMod val="75000"/>
                    <a:lumOff val="25000"/>
                  </a:schemeClr>
                </a:solidFill>
              </a:rPr>
              <a:t> </a:t>
            </a:r>
            <a:r>
              <a:rPr lang="en-US" sz="2400" dirty="0" smtClean="0">
                <a:solidFill>
                  <a:schemeClr val="tx1">
                    <a:lumMod val="75000"/>
                    <a:lumOff val="25000"/>
                  </a:schemeClr>
                </a:solidFill>
              </a:rPr>
              <a:t>Under Roman law, any right enforceable by law,</a:t>
            </a:r>
          </a:p>
          <a:p>
            <a:pPr marL="230187" algn="just">
              <a:lnSpc>
                <a:spcPct val="130000"/>
              </a:lnSpc>
              <a:spcBef>
                <a:spcPts val="0"/>
              </a:spcBef>
              <a:defRPr/>
            </a:pPr>
            <a:r>
              <a:rPr lang="en-US" sz="2400" dirty="0">
                <a:solidFill>
                  <a:schemeClr val="tx1">
                    <a:lumMod val="75000"/>
                    <a:lumOff val="25000"/>
                  </a:schemeClr>
                </a:solidFill>
              </a:rPr>
              <a:t> </a:t>
            </a:r>
            <a:r>
              <a:rPr lang="en-US" sz="2400" dirty="0" smtClean="0">
                <a:solidFill>
                  <a:schemeClr val="tx1">
                    <a:lumMod val="75000"/>
                    <a:lumOff val="25000"/>
                  </a:schemeClr>
                </a:solidFill>
              </a:rPr>
              <a:t>  were based upon the collective notion of a person’s family</a:t>
            </a:r>
          </a:p>
          <a:p>
            <a:pPr marL="230187" algn="just">
              <a:lnSpc>
                <a:spcPct val="130000"/>
              </a:lnSpc>
              <a:spcBef>
                <a:spcPts val="0"/>
              </a:spcBef>
              <a:defRPr/>
            </a:pPr>
            <a:r>
              <a:rPr lang="en-US" sz="2400" dirty="0">
                <a:solidFill>
                  <a:schemeClr val="tx1">
                    <a:lumMod val="75000"/>
                    <a:lumOff val="25000"/>
                  </a:schemeClr>
                </a:solidFill>
              </a:rPr>
              <a:t> </a:t>
            </a:r>
            <a:r>
              <a:rPr lang="en-US" sz="2400" dirty="0" smtClean="0">
                <a:solidFill>
                  <a:schemeClr val="tx1">
                    <a:lumMod val="75000"/>
                    <a:lumOff val="25000"/>
                  </a:schemeClr>
                </a:solidFill>
              </a:rPr>
              <a:t>  and not upon an individual.</a:t>
            </a:r>
            <a:endParaRPr lang="en-US" sz="2400" dirty="0">
              <a:solidFill>
                <a:schemeClr val="tx1">
                  <a:lumMod val="75000"/>
                  <a:lumOff val="25000"/>
                </a:schemeClr>
              </a:solidFill>
            </a:endParaRPr>
          </a:p>
          <a:p>
            <a:pPr algn="just">
              <a:lnSpc>
                <a:spcPct val="80000"/>
              </a:lnSpc>
              <a:defRPr/>
            </a:pP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16</a:t>
            </a:fld>
            <a:endParaRPr lang="en-US"/>
          </a:p>
        </p:txBody>
      </p:sp>
    </p:spTree>
    <p:extLst>
      <p:ext uri="{BB962C8B-B14F-4D97-AF65-F5344CB8AC3E}">
        <p14:creationId xmlns:p14="http://schemas.microsoft.com/office/powerpoint/2010/main" val="2731704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686800" cy="5867400"/>
          </a:xfrm>
          <a:prstGeom prst="rect">
            <a:avLst/>
          </a:prstGeom>
          <a:noFill/>
          <a:ln w="9525">
            <a:noFill/>
            <a:miter lim="800000"/>
            <a:headEnd/>
            <a:tailEnd/>
          </a:ln>
        </p:spPr>
        <p:txBody>
          <a:bodyPr/>
          <a:lstStyle/>
          <a:p>
            <a:pPr marL="342900" indent="-342900" algn="just">
              <a:spcBef>
                <a:spcPts val="0"/>
              </a:spcBef>
              <a:defRPr/>
            </a:pPr>
            <a:r>
              <a:rPr lang="en-US" sz="3400" b="1" dirty="0">
                <a:solidFill>
                  <a:srgbClr val="C81204"/>
                </a:solidFill>
              </a:rPr>
              <a:t>The Evolution of Rights</a:t>
            </a:r>
            <a:endParaRPr lang="en-US" sz="2400" b="1" dirty="0"/>
          </a:p>
          <a:p>
            <a:pPr marL="342900" indent="-342900" algn="just">
              <a:spcBef>
                <a:spcPts val="0"/>
              </a:spcBef>
              <a:defRPr/>
            </a:pPr>
            <a:r>
              <a:rPr lang="en-US" sz="2400" b="1" dirty="0">
                <a:solidFill>
                  <a:srgbClr val="002060"/>
                </a:solidFill>
              </a:rPr>
              <a:t>	A. The Concept of </a:t>
            </a:r>
            <a:r>
              <a:rPr lang="en-US" sz="2400" b="1" dirty="0" smtClean="0">
                <a:solidFill>
                  <a:srgbClr val="002060"/>
                </a:solidFill>
              </a:rPr>
              <a:t>Right Continued</a:t>
            </a:r>
            <a:r>
              <a:rPr lang="en-US" sz="3400" b="1" dirty="0" smtClean="0">
                <a:solidFill>
                  <a:srgbClr val="002060"/>
                </a:solidFill>
              </a:rPr>
              <a:t> </a:t>
            </a:r>
            <a:endParaRPr lang="en-US" sz="1000" b="1" i="1" dirty="0">
              <a:solidFill>
                <a:srgbClr val="002060"/>
              </a:solidFill>
            </a:endParaRPr>
          </a:p>
          <a:p>
            <a:pPr marL="342900" indent="-342900" algn="just">
              <a:spcBef>
                <a:spcPts val="0"/>
              </a:spcBef>
              <a:buFontTx/>
              <a:buChar char="•"/>
              <a:defRPr/>
            </a:pPr>
            <a:endParaRPr lang="en-US" sz="600" dirty="0">
              <a:solidFill>
                <a:srgbClr val="0033CC"/>
              </a:solidFill>
            </a:endParaRPr>
          </a:p>
          <a:p>
            <a:pPr algn="just">
              <a:spcBef>
                <a:spcPts val="0"/>
              </a:spcBef>
              <a:buFont typeface="Arial" pitchFamily="34" charset="0"/>
              <a:buChar char="•"/>
              <a:defRPr/>
            </a:pPr>
            <a:r>
              <a:rPr lang="en-US" sz="2400" b="1" dirty="0" smtClean="0">
                <a:solidFill>
                  <a:schemeClr val="tx1">
                    <a:lumMod val="75000"/>
                    <a:lumOff val="25000"/>
                  </a:schemeClr>
                </a:solidFill>
              </a:rPr>
              <a:t>    </a:t>
            </a:r>
            <a:r>
              <a:rPr lang="en-US" sz="2400" dirty="0">
                <a:solidFill>
                  <a:schemeClr val="tx1">
                    <a:lumMod val="75000"/>
                    <a:lumOff val="25000"/>
                  </a:schemeClr>
                </a:solidFill>
              </a:rPr>
              <a:t>As English jurisprudence developed however, </a:t>
            </a:r>
            <a:endParaRPr lang="en-US" sz="2400" dirty="0" smtClean="0">
              <a:solidFill>
                <a:schemeClr val="tx1">
                  <a:lumMod val="75000"/>
                  <a:lumOff val="25000"/>
                </a:schemeClr>
              </a:solidFill>
            </a:endParaRPr>
          </a:p>
          <a:p>
            <a:pPr algn="just">
              <a:spcBef>
                <a:spcPts val="0"/>
              </a:spcBef>
              <a:defRPr/>
            </a:pPr>
            <a:r>
              <a:rPr lang="en-US" sz="2400" dirty="0">
                <a:solidFill>
                  <a:schemeClr val="tx1">
                    <a:lumMod val="75000"/>
                    <a:lumOff val="25000"/>
                  </a:schemeClr>
                </a:solidFill>
              </a:rPr>
              <a:t> </a:t>
            </a:r>
            <a:r>
              <a:rPr lang="en-US" sz="2400" dirty="0" smtClean="0">
                <a:solidFill>
                  <a:schemeClr val="tx1">
                    <a:lumMod val="75000"/>
                    <a:lumOff val="25000"/>
                  </a:schemeClr>
                </a:solidFill>
              </a:rPr>
              <a:t>    events began to evolve toward a more individual</a:t>
            </a:r>
          </a:p>
          <a:p>
            <a:pPr algn="just">
              <a:spcBef>
                <a:spcPts val="0"/>
              </a:spcBef>
              <a:defRPr/>
            </a:pPr>
            <a:r>
              <a:rPr lang="en-US" sz="2400" dirty="0">
                <a:solidFill>
                  <a:schemeClr val="tx1">
                    <a:lumMod val="75000"/>
                    <a:lumOff val="25000"/>
                  </a:schemeClr>
                </a:solidFill>
              </a:rPr>
              <a:t> </a:t>
            </a:r>
            <a:r>
              <a:rPr lang="en-US" sz="2400" dirty="0" smtClean="0">
                <a:solidFill>
                  <a:schemeClr val="tx1">
                    <a:lumMod val="75000"/>
                    <a:lumOff val="25000"/>
                  </a:schemeClr>
                </a:solidFill>
              </a:rPr>
              <a:t>    based concept of Right.</a:t>
            </a:r>
          </a:p>
          <a:p>
            <a:pPr algn="just">
              <a:spcBef>
                <a:spcPts val="0"/>
              </a:spcBef>
              <a:defRPr/>
            </a:pPr>
            <a:endParaRPr lang="en-US" sz="1000" dirty="0">
              <a:solidFill>
                <a:schemeClr val="tx1">
                  <a:lumMod val="75000"/>
                  <a:lumOff val="25000"/>
                </a:schemeClr>
              </a:solidFill>
            </a:endParaRPr>
          </a:p>
          <a:p>
            <a:pPr marL="342900" indent="-342900" algn="just">
              <a:spcBef>
                <a:spcPts val="0"/>
              </a:spcBef>
              <a:buFont typeface="Arial" panose="020B0604020202020204" pitchFamily="34" charset="0"/>
              <a:buChar char="•"/>
              <a:defRPr/>
            </a:pPr>
            <a:r>
              <a:rPr lang="en-US" sz="2400" dirty="0" smtClean="0">
                <a:solidFill>
                  <a:schemeClr val="tx1">
                    <a:lumMod val="75000"/>
                    <a:lumOff val="25000"/>
                  </a:schemeClr>
                </a:solidFill>
              </a:rPr>
              <a:t> Beginning in 1066 when the Normans brought </a:t>
            </a:r>
            <a:r>
              <a:rPr lang="en-US" sz="2400" b="1" dirty="0" smtClean="0">
                <a:solidFill>
                  <a:srgbClr val="C00000"/>
                </a:solidFill>
              </a:rPr>
              <a:t>feudalism</a:t>
            </a:r>
          </a:p>
          <a:p>
            <a:pPr algn="just">
              <a:spcBef>
                <a:spcPts val="0"/>
              </a:spcBef>
              <a:defRPr/>
            </a:pPr>
            <a:r>
              <a:rPr lang="en-US" sz="2400" dirty="0">
                <a:solidFill>
                  <a:schemeClr val="tx1">
                    <a:lumMod val="75000"/>
                    <a:lumOff val="25000"/>
                  </a:schemeClr>
                </a:solidFill>
              </a:rPr>
              <a:t> </a:t>
            </a:r>
            <a:r>
              <a:rPr lang="en-US" sz="2400" dirty="0" smtClean="0">
                <a:solidFill>
                  <a:schemeClr val="tx1">
                    <a:lumMod val="75000"/>
                    <a:lumOff val="25000"/>
                  </a:schemeClr>
                </a:solidFill>
              </a:rPr>
              <a:t>    with its reciprocal duties, </a:t>
            </a:r>
          </a:p>
          <a:p>
            <a:pPr algn="just">
              <a:spcBef>
                <a:spcPts val="0"/>
              </a:spcBef>
              <a:defRPr/>
            </a:pPr>
            <a:r>
              <a:rPr lang="en-US" sz="2400" dirty="0">
                <a:solidFill>
                  <a:schemeClr val="tx1">
                    <a:lumMod val="75000"/>
                    <a:lumOff val="25000"/>
                  </a:schemeClr>
                </a:solidFill>
              </a:rPr>
              <a:t> </a:t>
            </a:r>
            <a:r>
              <a:rPr lang="en-US" sz="2400" dirty="0" smtClean="0">
                <a:solidFill>
                  <a:schemeClr val="tx1">
                    <a:lumMod val="75000"/>
                    <a:lumOff val="25000"/>
                  </a:schemeClr>
                </a:solidFill>
              </a:rPr>
              <a:t>    then with the </a:t>
            </a:r>
            <a:r>
              <a:rPr lang="en-US" sz="2400" dirty="0">
                <a:solidFill>
                  <a:schemeClr val="tx1">
                    <a:lumMod val="75000"/>
                    <a:lumOff val="25000"/>
                  </a:schemeClr>
                </a:solidFill>
              </a:rPr>
              <a:t>establishment of the </a:t>
            </a:r>
            <a:r>
              <a:rPr lang="en-US" sz="2400" b="1" dirty="0">
                <a:solidFill>
                  <a:srgbClr val="CC0000"/>
                </a:solidFill>
              </a:rPr>
              <a:t>Common law</a:t>
            </a:r>
            <a:r>
              <a:rPr lang="en-US" sz="2400" b="1" dirty="0" smtClean="0">
                <a:solidFill>
                  <a:srgbClr val="CC0000"/>
                </a:solidFill>
              </a:rPr>
              <a:t>,</a:t>
            </a:r>
          </a:p>
          <a:p>
            <a:pPr algn="just">
              <a:spcBef>
                <a:spcPts val="0"/>
              </a:spcBef>
              <a:defRPr/>
            </a:pPr>
            <a:r>
              <a:rPr lang="en-US" sz="2400" b="1" dirty="0" smtClean="0">
                <a:solidFill>
                  <a:srgbClr val="CC0000"/>
                </a:solidFill>
              </a:rPr>
              <a:t>     </a:t>
            </a:r>
            <a:r>
              <a:rPr lang="en-US" sz="2400" dirty="0" smtClean="0">
                <a:solidFill>
                  <a:schemeClr val="tx1">
                    <a:lumMod val="75000"/>
                    <a:lumOff val="25000"/>
                  </a:schemeClr>
                </a:solidFill>
              </a:rPr>
              <a:t>and soon followed by the </a:t>
            </a:r>
            <a:r>
              <a:rPr lang="en-US" sz="2400" b="1" dirty="0">
                <a:solidFill>
                  <a:srgbClr val="CC0000"/>
                </a:solidFill>
              </a:rPr>
              <a:t>Magna Carta </a:t>
            </a:r>
            <a:endParaRPr lang="en-US" sz="2400" b="1" dirty="0" smtClean="0">
              <a:solidFill>
                <a:srgbClr val="CC0000"/>
              </a:solidFill>
            </a:endParaRPr>
          </a:p>
          <a:p>
            <a:pPr algn="just">
              <a:spcBef>
                <a:spcPts val="0"/>
              </a:spcBef>
              <a:defRPr/>
            </a:pPr>
            <a:r>
              <a:rPr lang="en-US" sz="2400" b="1" dirty="0">
                <a:solidFill>
                  <a:srgbClr val="CC0000"/>
                </a:solidFill>
              </a:rPr>
              <a:t> </a:t>
            </a:r>
            <a:r>
              <a:rPr lang="en-US" sz="2400" b="1" dirty="0" smtClean="0">
                <a:solidFill>
                  <a:srgbClr val="CC0000"/>
                </a:solidFill>
              </a:rPr>
              <a:t>    </a:t>
            </a:r>
            <a:r>
              <a:rPr lang="en-US" sz="2400" dirty="0" smtClean="0">
                <a:solidFill>
                  <a:schemeClr val="tx1">
                    <a:lumMod val="75000"/>
                    <a:lumOff val="25000"/>
                  </a:schemeClr>
                </a:solidFill>
              </a:rPr>
              <a:t>English </a:t>
            </a:r>
            <a:r>
              <a:rPr lang="en-US" sz="2400" dirty="0">
                <a:solidFill>
                  <a:schemeClr val="tx1">
                    <a:lumMod val="75000"/>
                    <a:lumOff val="25000"/>
                  </a:schemeClr>
                </a:solidFill>
              </a:rPr>
              <a:t>law began to see a “slow </a:t>
            </a:r>
            <a:r>
              <a:rPr lang="en-US" sz="2400" dirty="0" smtClean="0">
                <a:solidFill>
                  <a:schemeClr val="tx1">
                    <a:lumMod val="75000"/>
                    <a:lumOff val="25000"/>
                  </a:schemeClr>
                </a:solidFill>
              </a:rPr>
              <a:t>transition, from a  </a:t>
            </a:r>
          </a:p>
          <a:p>
            <a:pPr algn="just">
              <a:spcBef>
                <a:spcPts val="0"/>
              </a:spcBef>
              <a:defRPr/>
            </a:pPr>
            <a:r>
              <a:rPr lang="en-US" sz="2400" dirty="0">
                <a:solidFill>
                  <a:schemeClr val="tx1">
                    <a:lumMod val="75000"/>
                    <a:lumOff val="25000"/>
                  </a:schemeClr>
                </a:solidFill>
              </a:rPr>
              <a:t> </a:t>
            </a:r>
            <a:r>
              <a:rPr lang="en-US" sz="2400" dirty="0" smtClean="0">
                <a:solidFill>
                  <a:schemeClr val="tx1">
                    <a:lumMod val="75000"/>
                    <a:lumOff val="25000"/>
                  </a:schemeClr>
                </a:solidFill>
              </a:rPr>
              <a:t>    state </a:t>
            </a:r>
            <a:r>
              <a:rPr lang="en-US" sz="2400" dirty="0">
                <a:solidFill>
                  <a:schemeClr val="tx1">
                    <a:lumMod val="75000"/>
                    <a:lumOff val="25000"/>
                  </a:schemeClr>
                </a:solidFill>
              </a:rPr>
              <a:t>defined, </a:t>
            </a:r>
            <a:r>
              <a:rPr lang="en-US" sz="2400" dirty="0" smtClean="0">
                <a:solidFill>
                  <a:schemeClr val="tx1">
                    <a:lumMod val="75000"/>
                    <a:lumOff val="25000"/>
                  </a:schemeClr>
                </a:solidFill>
              </a:rPr>
              <a:t>to </a:t>
            </a:r>
            <a:r>
              <a:rPr lang="en-US" sz="2400" b="1" dirty="0">
                <a:solidFill>
                  <a:srgbClr val="0070C0"/>
                </a:solidFill>
              </a:rPr>
              <a:t>an individual-defined, </a:t>
            </a:r>
            <a:r>
              <a:rPr lang="en-US" sz="2400" b="1" dirty="0" smtClean="0">
                <a:solidFill>
                  <a:srgbClr val="0070C0"/>
                </a:solidFill>
              </a:rPr>
              <a:t>political identity”</a:t>
            </a:r>
          </a:p>
          <a:p>
            <a:pPr algn="just">
              <a:spcBef>
                <a:spcPts val="0"/>
              </a:spcBef>
              <a:defRPr/>
            </a:pPr>
            <a:endParaRPr lang="en-US" sz="1000" b="1" dirty="0">
              <a:solidFill>
                <a:srgbClr val="0070C0"/>
              </a:solidFill>
            </a:endParaRPr>
          </a:p>
          <a:p>
            <a:pPr marL="342900" indent="-342900" algn="just">
              <a:spcBef>
                <a:spcPts val="0"/>
              </a:spcBef>
              <a:buFont typeface="Arial" panose="020B0604020202020204" pitchFamily="34" charset="0"/>
              <a:buChar char="•"/>
              <a:defRPr/>
            </a:pPr>
            <a:r>
              <a:rPr lang="en-US" sz="2400" dirty="0" smtClean="0">
                <a:solidFill>
                  <a:schemeClr val="tx1">
                    <a:lumMod val="75000"/>
                    <a:lumOff val="25000"/>
                  </a:schemeClr>
                </a:solidFill>
              </a:rPr>
              <a:t>This transformation was driven </a:t>
            </a:r>
            <a:r>
              <a:rPr lang="en-US" sz="2400" dirty="0">
                <a:solidFill>
                  <a:schemeClr val="tx1">
                    <a:lumMod val="75000"/>
                    <a:lumOff val="25000"/>
                  </a:schemeClr>
                </a:solidFill>
              </a:rPr>
              <a:t>primarily </a:t>
            </a:r>
            <a:endParaRPr lang="en-US" sz="2400" dirty="0" smtClean="0">
              <a:solidFill>
                <a:schemeClr val="tx1">
                  <a:lumMod val="75000"/>
                  <a:lumOff val="25000"/>
                </a:schemeClr>
              </a:solidFill>
            </a:endParaRPr>
          </a:p>
          <a:p>
            <a:pPr algn="just">
              <a:spcBef>
                <a:spcPts val="0"/>
              </a:spcBef>
              <a:defRPr/>
            </a:pPr>
            <a:r>
              <a:rPr lang="en-US" sz="2400" dirty="0" smtClean="0">
                <a:solidFill>
                  <a:schemeClr val="tx1">
                    <a:lumMod val="75000"/>
                    <a:lumOff val="25000"/>
                  </a:schemeClr>
                </a:solidFill>
              </a:rPr>
              <a:t>     by </a:t>
            </a:r>
            <a:r>
              <a:rPr lang="en-US" sz="2400" dirty="0">
                <a:solidFill>
                  <a:schemeClr val="tx1">
                    <a:lumMod val="75000"/>
                    <a:lumOff val="25000"/>
                  </a:schemeClr>
                </a:solidFill>
              </a:rPr>
              <a:t>a new belief in </a:t>
            </a:r>
            <a:r>
              <a:rPr lang="en-US" sz="2400" b="1" dirty="0">
                <a:solidFill>
                  <a:srgbClr val="C00000"/>
                </a:solidFill>
              </a:rPr>
              <a:t>the concept of natural law</a:t>
            </a:r>
            <a:r>
              <a:rPr lang="en-US" sz="2400" dirty="0">
                <a:solidFill>
                  <a:schemeClr val="tx1">
                    <a:lumMod val="75000"/>
                    <a:lumOff val="25000"/>
                  </a:schemeClr>
                </a:solidFill>
              </a:rPr>
              <a:t>.</a:t>
            </a:r>
          </a:p>
          <a:p>
            <a:pPr algn="just">
              <a:lnSpc>
                <a:spcPct val="80000"/>
              </a:lnSpc>
              <a:defRPr/>
            </a:pPr>
            <a:endParaRPr lang="en-US" sz="1600"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17</a:t>
            </a:fld>
            <a:endParaRPr lang="en-US"/>
          </a:p>
        </p:txBody>
      </p:sp>
    </p:spTree>
    <p:extLst>
      <p:ext uri="{BB962C8B-B14F-4D97-AF65-F5344CB8AC3E}">
        <p14:creationId xmlns:p14="http://schemas.microsoft.com/office/powerpoint/2010/main" val="3364261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334000"/>
          </a:xfrm>
          <a:prstGeom prst="rect">
            <a:avLst/>
          </a:prstGeom>
          <a:noFill/>
          <a:ln w="9525">
            <a:noFill/>
            <a:miter lim="800000"/>
            <a:headEnd/>
            <a:tailEnd/>
          </a:ln>
        </p:spPr>
        <p:txBody>
          <a:bodyPr/>
          <a:lstStyle/>
          <a:p>
            <a:pPr marL="342900" indent="-342900" algn="just">
              <a:spcBef>
                <a:spcPts val="0"/>
              </a:spcBef>
              <a:defRPr/>
            </a:pPr>
            <a:r>
              <a:rPr lang="en-US" sz="3400" b="1" dirty="0">
                <a:solidFill>
                  <a:srgbClr val="C81204"/>
                </a:solidFill>
              </a:rPr>
              <a:t>The Evolution of Rights</a:t>
            </a:r>
            <a:endParaRPr lang="en-US" sz="2400" b="1" dirty="0"/>
          </a:p>
          <a:p>
            <a:pPr marL="342900" indent="-342900" algn="just">
              <a:lnSpc>
                <a:spcPct val="110000"/>
              </a:lnSpc>
              <a:spcBef>
                <a:spcPts val="0"/>
              </a:spcBef>
              <a:defRPr/>
            </a:pPr>
            <a:r>
              <a:rPr lang="en-US" sz="2400" b="1" dirty="0">
                <a:solidFill>
                  <a:srgbClr val="002060"/>
                </a:solidFill>
              </a:rPr>
              <a:t>	A. The Concept of Right - </a:t>
            </a:r>
            <a:r>
              <a:rPr lang="en-US" sz="2400" b="1" dirty="0" smtClean="0">
                <a:solidFill>
                  <a:srgbClr val="002060"/>
                </a:solidFill>
              </a:rPr>
              <a:t>Evolution</a:t>
            </a:r>
            <a:r>
              <a:rPr lang="en-US" sz="3400" b="1" dirty="0" smtClean="0">
                <a:solidFill>
                  <a:srgbClr val="002060"/>
                </a:solidFill>
              </a:rPr>
              <a:t> </a:t>
            </a:r>
            <a:endParaRPr lang="en-US" sz="1000" b="1" i="1" dirty="0">
              <a:solidFill>
                <a:srgbClr val="002060"/>
              </a:solidFill>
            </a:endParaRPr>
          </a:p>
          <a:p>
            <a:pPr marL="342900" indent="-342900" algn="just">
              <a:lnSpc>
                <a:spcPct val="110000"/>
              </a:lnSpc>
              <a:spcBef>
                <a:spcPts val="0"/>
              </a:spcBef>
              <a:buFontTx/>
              <a:buChar char="•"/>
              <a:defRPr/>
            </a:pPr>
            <a:endParaRPr lang="en-US" sz="600" dirty="0">
              <a:solidFill>
                <a:srgbClr val="0033CC"/>
              </a:solidFill>
            </a:endParaRPr>
          </a:p>
          <a:p>
            <a:pPr algn="just">
              <a:lnSpc>
                <a:spcPct val="110000"/>
              </a:lnSpc>
              <a:spcBef>
                <a:spcPts val="0"/>
              </a:spcBef>
              <a:buFont typeface="Arial" pitchFamily="34" charset="0"/>
              <a:buChar char="•"/>
              <a:defRPr/>
            </a:pPr>
            <a:r>
              <a:rPr lang="en-US" sz="2000" b="1" dirty="0">
                <a:solidFill>
                  <a:srgbClr val="0070C0"/>
                </a:solidFill>
              </a:rPr>
              <a:t> </a:t>
            </a:r>
            <a:r>
              <a:rPr lang="en-US" sz="2000" b="1" dirty="0" smtClean="0">
                <a:solidFill>
                  <a:srgbClr val="0070C0"/>
                </a:solidFill>
              </a:rPr>
              <a:t>Greece: </a:t>
            </a:r>
            <a:r>
              <a:rPr lang="en-US" sz="2000" b="1" dirty="0" smtClean="0">
                <a:solidFill>
                  <a:srgbClr val="C00000"/>
                </a:solidFill>
              </a:rPr>
              <a:t>Human beings are </a:t>
            </a:r>
            <a:r>
              <a:rPr lang="en-US" sz="2000" b="1" dirty="0">
                <a:solidFill>
                  <a:srgbClr val="C00000"/>
                </a:solidFill>
              </a:rPr>
              <a:t>capable of governing </a:t>
            </a:r>
            <a:r>
              <a:rPr lang="en-US" sz="2000" b="1" dirty="0" smtClean="0">
                <a:solidFill>
                  <a:srgbClr val="C00000"/>
                </a:solidFill>
              </a:rPr>
              <a:t>themselves</a:t>
            </a:r>
          </a:p>
          <a:p>
            <a:pPr algn="just">
              <a:lnSpc>
                <a:spcPct val="110000"/>
              </a:lnSpc>
              <a:spcBef>
                <a:spcPts val="0"/>
              </a:spcBef>
              <a:buFont typeface="Arial" pitchFamily="34" charset="0"/>
              <a:buChar char="•"/>
              <a:defRPr/>
            </a:pPr>
            <a:r>
              <a:rPr lang="en-US" sz="2000" b="1" dirty="0">
                <a:solidFill>
                  <a:srgbClr val="0070C0"/>
                </a:solidFill>
              </a:rPr>
              <a:t> </a:t>
            </a:r>
            <a:r>
              <a:rPr lang="en-US" sz="2000" b="1" dirty="0" smtClean="0">
                <a:solidFill>
                  <a:srgbClr val="0070C0"/>
                </a:solidFill>
              </a:rPr>
              <a:t>Rome: </a:t>
            </a:r>
            <a:r>
              <a:rPr lang="en-US" sz="2000" b="1" dirty="0" smtClean="0">
                <a:solidFill>
                  <a:srgbClr val="C00000"/>
                </a:solidFill>
              </a:rPr>
              <a:t> The creation of </a:t>
            </a:r>
            <a:r>
              <a:rPr lang="en-US" sz="2000" b="1" dirty="0">
                <a:solidFill>
                  <a:srgbClr val="C00000"/>
                </a:solidFill>
              </a:rPr>
              <a:t>a complex and </a:t>
            </a:r>
            <a:r>
              <a:rPr lang="en-US" sz="2000" b="1" dirty="0" smtClean="0">
                <a:solidFill>
                  <a:srgbClr val="C00000"/>
                </a:solidFill>
              </a:rPr>
              <a:t>sophisticated legal system</a:t>
            </a:r>
          </a:p>
          <a:p>
            <a:pPr algn="just">
              <a:lnSpc>
                <a:spcPct val="110000"/>
              </a:lnSpc>
              <a:spcBef>
                <a:spcPts val="0"/>
              </a:spcBef>
              <a:buFont typeface="Arial" pitchFamily="34" charset="0"/>
              <a:buChar char="•"/>
              <a:defRPr/>
            </a:pPr>
            <a:r>
              <a:rPr lang="en-US" sz="2000" b="1" dirty="0">
                <a:solidFill>
                  <a:srgbClr val="0070C0"/>
                </a:solidFill>
              </a:rPr>
              <a:t> </a:t>
            </a:r>
            <a:r>
              <a:rPr lang="en-US" sz="2000" b="1" dirty="0" smtClean="0">
                <a:solidFill>
                  <a:srgbClr val="0070C0"/>
                </a:solidFill>
              </a:rPr>
              <a:t>England:</a:t>
            </a:r>
            <a:r>
              <a:rPr lang="en-US" sz="2000" b="1" dirty="0" smtClean="0">
                <a:solidFill>
                  <a:srgbClr val="C00000"/>
                </a:solidFill>
              </a:rPr>
              <a:t> Development of feudalism, common law and natural law</a:t>
            </a:r>
          </a:p>
          <a:p>
            <a:pPr algn="just">
              <a:lnSpc>
                <a:spcPct val="110000"/>
              </a:lnSpc>
              <a:spcBef>
                <a:spcPts val="0"/>
              </a:spcBef>
              <a:defRPr/>
            </a:pPr>
            <a:endParaRPr lang="en-US" sz="1000" b="1" dirty="0">
              <a:solidFill>
                <a:srgbClr val="C00000"/>
              </a:solidFill>
            </a:endParaRPr>
          </a:p>
          <a:p>
            <a:pPr algn="just">
              <a:lnSpc>
                <a:spcPct val="110000"/>
              </a:lnSpc>
              <a:spcBef>
                <a:spcPts val="0"/>
              </a:spcBef>
              <a:defRPr/>
            </a:pPr>
            <a:r>
              <a:rPr lang="en-US" sz="1600" dirty="0"/>
              <a:t>T</a:t>
            </a:r>
            <a:r>
              <a:rPr lang="en-US" sz="1600" dirty="0" smtClean="0"/>
              <a:t>he modern concept of </a:t>
            </a:r>
            <a:r>
              <a:rPr lang="en-US" sz="1600" b="1" dirty="0" smtClean="0">
                <a:solidFill>
                  <a:srgbClr val="006600"/>
                </a:solidFill>
              </a:rPr>
              <a:t>Rights</a:t>
            </a:r>
            <a:r>
              <a:rPr lang="en-US" sz="1600" b="1" dirty="0" smtClean="0">
                <a:solidFill>
                  <a:srgbClr val="C00000"/>
                </a:solidFill>
              </a:rPr>
              <a:t> </a:t>
            </a:r>
            <a:r>
              <a:rPr lang="en-US" sz="1600" dirty="0" smtClean="0"/>
              <a:t>is based upon the inherent</a:t>
            </a:r>
            <a:r>
              <a:rPr lang="en-US" sz="1600" dirty="0" smtClean="0">
                <a:solidFill>
                  <a:srgbClr val="C00000"/>
                </a:solidFill>
              </a:rPr>
              <a:t> </a:t>
            </a:r>
            <a:r>
              <a:rPr lang="en-US" sz="1600" b="1" dirty="0" smtClean="0">
                <a:solidFill>
                  <a:srgbClr val="C00000"/>
                </a:solidFill>
              </a:rPr>
              <a:t>Value of the Individual.  </a:t>
            </a:r>
          </a:p>
          <a:p>
            <a:pPr algn="just">
              <a:lnSpc>
                <a:spcPct val="110000"/>
              </a:lnSpc>
              <a:spcBef>
                <a:spcPts val="0"/>
              </a:spcBef>
              <a:defRPr/>
            </a:pPr>
            <a:endParaRPr lang="en-US" sz="1000" b="1" dirty="0">
              <a:solidFill>
                <a:srgbClr val="C00000"/>
              </a:solidFill>
            </a:endParaRPr>
          </a:p>
          <a:p>
            <a:pPr algn="just">
              <a:lnSpc>
                <a:spcPct val="110000"/>
              </a:lnSpc>
              <a:spcBef>
                <a:spcPts val="0"/>
              </a:spcBef>
              <a:defRPr/>
            </a:pPr>
            <a:r>
              <a:rPr lang="en-US" sz="1600" dirty="0" smtClean="0"/>
              <a:t>Such concept is the foundation of </a:t>
            </a:r>
            <a:r>
              <a:rPr lang="en-US" sz="1600" b="1" dirty="0" smtClean="0">
                <a:solidFill>
                  <a:srgbClr val="C00000"/>
                </a:solidFill>
              </a:rPr>
              <a:t>Freedom</a:t>
            </a:r>
          </a:p>
          <a:p>
            <a:pPr algn="just">
              <a:lnSpc>
                <a:spcPct val="110000"/>
              </a:lnSpc>
              <a:spcBef>
                <a:spcPts val="0"/>
              </a:spcBef>
              <a:defRPr/>
            </a:pPr>
            <a:endParaRPr lang="en-US" sz="1000" b="1" dirty="0">
              <a:solidFill>
                <a:srgbClr val="C00000"/>
              </a:solidFill>
            </a:endParaRPr>
          </a:p>
          <a:p>
            <a:pPr algn="just">
              <a:spcBef>
                <a:spcPts val="0"/>
              </a:spcBef>
              <a:defRPr/>
            </a:pPr>
            <a:r>
              <a:rPr lang="en-US" sz="1600" dirty="0"/>
              <a:t>By </a:t>
            </a:r>
            <a:r>
              <a:rPr lang="en-US" sz="1600" dirty="0" smtClean="0"/>
              <a:t>13th </a:t>
            </a:r>
            <a:r>
              <a:rPr lang="en-US" sz="1600" dirty="0"/>
              <a:t>century</a:t>
            </a:r>
            <a:r>
              <a:rPr lang="en-US" sz="1600" dirty="0" smtClean="0"/>
              <a:t>, English jurisprudence became established.  This was propelled by:</a:t>
            </a:r>
          </a:p>
          <a:p>
            <a:pPr marL="342900" indent="-342900" algn="just">
              <a:spcBef>
                <a:spcPts val="0"/>
              </a:spcBef>
              <a:buFont typeface="Arial" panose="020B0604020202020204" pitchFamily="34" charset="0"/>
              <a:buChar char="•"/>
              <a:defRPr/>
            </a:pPr>
            <a:r>
              <a:rPr lang="en-US" sz="1600" b="1" dirty="0" smtClean="0">
                <a:solidFill>
                  <a:srgbClr val="0070C0"/>
                </a:solidFill>
              </a:rPr>
              <a:t>The </a:t>
            </a:r>
            <a:r>
              <a:rPr lang="en-US" sz="1600" b="1" dirty="0">
                <a:solidFill>
                  <a:srgbClr val="0070C0"/>
                </a:solidFill>
              </a:rPr>
              <a:t>common law </a:t>
            </a:r>
            <a:r>
              <a:rPr lang="en-US" sz="1600" b="1" dirty="0" smtClean="0">
                <a:solidFill>
                  <a:srgbClr val="0070C0"/>
                </a:solidFill>
              </a:rPr>
              <a:t>court system</a:t>
            </a:r>
            <a:r>
              <a:rPr lang="en-US" sz="1600" b="1" dirty="0">
                <a:solidFill>
                  <a:srgbClr val="0070C0"/>
                </a:solidFill>
              </a:rPr>
              <a:t>,</a:t>
            </a:r>
            <a:r>
              <a:rPr lang="en-US" sz="1600" b="1" dirty="0">
                <a:solidFill>
                  <a:srgbClr val="008000"/>
                </a:solidFill>
              </a:rPr>
              <a:t> </a:t>
            </a:r>
            <a:endParaRPr lang="en-US" sz="1600" b="1" dirty="0" smtClean="0">
              <a:solidFill>
                <a:srgbClr val="008000"/>
              </a:solidFill>
            </a:endParaRPr>
          </a:p>
          <a:p>
            <a:pPr marL="342900" indent="-342900" algn="just">
              <a:spcBef>
                <a:spcPts val="0"/>
              </a:spcBef>
              <a:buFont typeface="Arial" panose="020B0604020202020204" pitchFamily="34" charset="0"/>
              <a:buChar char="•"/>
              <a:defRPr/>
            </a:pPr>
            <a:r>
              <a:rPr lang="en-US" sz="1600" b="1" dirty="0">
                <a:solidFill>
                  <a:srgbClr val="0070C0"/>
                </a:solidFill>
              </a:rPr>
              <a:t>T</a:t>
            </a:r>
            <a:r>
              <a:rPr lang="en-US" sz="1600" b="1" dirty="0" smtClean="0">
                <a:solidFill>
                  <a:srgbClr val="0070C0"/>
                </a:solidFill>
              </a:rPr>
              <a:t>rial </a:t>
            </a:r>
            <a:r>
              <a:rPr lang="en-US" sz="1600" b="1" dirty="0">
                <a:solidFill>
                  <a:srgbClr val="0070C0"/>
                </a:solidFill>
              </a:rPr>
              <a:t>by jury, </a:t>
            </a:r>
            <a:endParaRPr lang="en-US" sz="1600" b="1" dirty="0" smtClean="0">
              <a:solidFill>
                <a:srgbClr val="0070C0"/>
              </a:solidFill>
            </a:endParaRPr>
          </a:p>
          <a:p>
            <a:pPr marL="342900" indent="-342900" algn="just">
              <a:spcBef>
                <a:spcPts val="0"/>
              </a:spcBef>
              <a:buFont typeface="Arial" panose="020B0604020202020204" pitchFamily="34" charset="0"/>
              <a:buChar char="•"/>
              <a:defRPr/>
            </a:pPr>
            <a:r>
              <a:rPr lang="en-US" sz="1600" b="1" dirty="0" smtClean="0">
                <a:solidFill>
                  <a:srgbClr val="0070C0"/>
                </a:solidFill>
              </a:rPr>
              <a:t>The Magna Carta, and </a:t>
            </a:r>
          </a:p>
          <a:p>
            <a:pPr marL="342900" indent="-342900" algn="just">
              <a:spcBef>
                <a:spcPts val="0"/>
              </a:spcBef>
              <a:buFont typeface="Arial" panose="020B0604020202020204" pitchFamily="34" charset="0"/>
              <a:buChar char="•"/>
              <a:defRPr/>
            </a:pPr>
            <a:r>
              <a:rPr lang="en-US" sz="1600" b="1" dirty="0">
                <a:solidFill>
                  <a:srgbClr val="0070C0"/>
                </a:solidFill>
              </a:rPr>
              <a:t>T</a:t>
            </a:r>
            <a:r>
              <a:rPr lang="en-US" sz="1600" b="1" dirty="0" smtClean="0">
                <a:solidFill>
                  <a:srgbClr val="0070C0"/>
                </a:solidFill>
              </a:rPr>
              <a:t>he Rise of Political Philosophy – Culminating in the Enlightenment) </a:t>
            </a:r>
          </a:p>
          <a:p>
            <a:pPr algn="just">
              <a:spcBef>
                <a:spcPts val="0"/>
              </a:spcBef>
              <a:defRPr/>
            </a:pPr>
            <a:endParaRPr lang="en-US" sz="1000" b="1" dirty="0">
              <a:solidFill>
                <a:srgbClr val="0070C0"/>
              </a:solidFill>
            </a:endParaRPr>
          </a:p>
          <a:p>
            <a:pPr algn="just">
              <a:spcBef>
                <a:spcPts val="0"/>
              </a:spcBef>
              <a:defRPr/>
            </a:pPr>
            <a:r>
              <a:rPr lang="en-US" sz="1600" b="1" dirty="0" smtClean="0"/>
              <a:t>These developments began </a:t>
            </a:r>
            <a:r>
              <a:rPr lang="en-US" sz="1600" b="1" dirty="0"/>
              <a:t>to </a:t>
            </a:r>
            <a:r>
              <a:rPr lang="en-US" sz="1600" b="1" dirty="0" smtClean="0"/>
              <a:t>evolve traditionally recognized </a:t>
            </a:r>
            <a:r>
              <a:rPr lang="en-US" sz="1600" b="1" dirty="0" smtClean="0">
                <a:solidFill>
                  <a:srgbClr val="002060"/>
                </a:solidFill>
              </a:rPr>
              <a:t>State Based </a:t>
            </a:r>
            <a:r>
              <a:rPr lang="en-US" sz="1600" b="1" dirty="0">
                <a:solidFill>
                  <a:srgbClr val="002060"/>
                </a:solidFill>
              </a:rPr>
              <a:t>R</a:t>
            </a:r>
            <a:r>
              <a:rPr lang="en-US" sz="1600" b="1" dirty="0" smtClean="0">
                <a:solidFill>
                  <a:srgbClr val="002060"/>
                </a:solidFill>
              </a:rPr>
              <a:t>ights </a:t>
            </a:r>
            <a:r>
              <a:rPr lang="en-US" sz="1600" b="1" dirty="0" smtClean="0"/>
              <a:t>into </a:t>
            </a:r>
            <a:r>
              <a:rPr lang="en-US" sz="1600" b="1" dirty="0" smtClean="0">
                <a:solidFill>
                  <a:srgbClr val="C00000"/>
                </a:solidFill>
              </a:rPr>
              <a:t>Individual </a:t>
            </a:r>
            <a:r>
              <a:rPr lang="en-US" sz="1600" b="1" dirty="0">
                <a:solidFill>
                  <a:srgbClr val="C00000"/>
                </a:solidFill>
              </a:rPr>
              <a:t>B</a:t>
            </a:r>
            <a:r>
              <a:rPr lang="en-US" sz="1600" b="1" dirty="0" smtClean="0">
                <a:solidFill>
                  <a:srgbClr val="C00000"/>
                </a:solidFill>
              </a:rPr>
              <a:t>ased Rights</a:t>
            </a:r>
            <a:r>
              <a:rPr lang="en-US" sz="1600" b="1" dirty="0"/>
              <a:t>.  </a:t>
            </a:r>
          </a:p>
          <a:p>
            <a:pPr algn="just">
              <a:lnSpc>
                <a:spcPct val="110000"/>
              </a:lnSpc>
              <a:spcBef>
                <a:spcPts val="0"/>
              </a:spcBef>
              <a:defRPr/>
            </a:pPr>
            <a:endParaRPr lang="en-US" sz="2400" b="1" dirty="0" smtClean="0">
              <a:solidFill>
                <a:srgbClr val="C00000"/>
              </a:solidFill>
            </a:endParaRPr>
          </a:p>
          <a:p>
            <a:pPr algn="just">
              <a:spcBef>
                <a:spcPts val="0"/>
              </a:spcBef>
              <a:defRPr/>
            </a:pPr>
            <a:r>
              <a:rPr lang="en-US" sz="2400" b="1" dirty="0" smtClean="0">
                <a:solidFill>
                  <a:srgbClr val="C00000"/>
                </a:solidFill>
              </a:rPr>
              <a:t>   </a:t>
            </a:r>
            <a:endParaRPr lang="en-US" b="1" dirty="0">
              <a:solidFill>
                <a:srgbClr val="0033CC"/>
              </a:solidFill>
            </a:endParaRPr>
          </a:p>
          <a:p>
            <a:pPr algn="just">
              <a:lnSpc>
                <a:spcPct val="80000"/>
              </a:lnSpc>
              <a:defRPr/>
            </a:pPr>
            <a:endParaRPr lang="en-US" dirty="0">
              <a:solidFill>
                <a:srgbClr val="0033CC"/>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18</a:t>
            </a:fld>
            <a:endParaRPr lang="en-US"/>
          </a:p>
        </p:txBody>
      </p:sp>
    </p:spTree>
    <p:extLst>
      <p:ext uri="{BB962C8B-B14F-4D97-AF65-F5344CB8AC3E}">
        <p14:creationId xmlns:p14="http://schemas.microsoft.com/office/powerpoint/2010/main" val="3207747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2400" b="1" dirty="0"/>
          </a:p>
          <a:p>
            <a:pPr marL="342900" indent="-342900" algn="just">
              <a:lnSpc>
                <a:spcPct val="80000"/>
              </a:lnSpc>
              <a:spcBef>
                <a:spcPct val="20000"/>
              </a:spcBef>
              <a:defRPr/>
            </a:pPr>
            <a:r>
              <a:rPr lang="en-US" sz="2400" b="1" dirty="0">
                <a:solidFill>
                  <a:srgbClr val="002060"/>
                </a:solidFill>
              </a:rPr>
              <a:t>	A. The Concept of </a:t>
            </a:r>
            <a:r>
              <a:rPr lang="en-US" sz="2400" b="1" dirty="0" smtClean="0">
                <a:solidFill>
                  <a:srgbClr val="002060"/>
                </a:solidFill>
              </a:rPr>
              <a:t>Right</a:t>
            </a:r>
            <a:endParaRPr lang="en-US" sz="1000" b="1" i="1" dirty="0">
              <a:solidFill>
                <a:srgbClr val="FF0000"/>
              </a:solidFill>
            </a:endParaRPr>
          </a:p>
          <a:p>
            <a:pPr algn="just">
              <a:lnSpc>
                <a:spcPct val="80000"/>
              </a:lnSpc>
              <a:defRPr/>
            </a:pPr>
            <a:endParaRPr lang="en-US" sz="1000" dirty="0" smtClean="0">
              <a:solidFill>
                <a:srgbClr val="0033CC"/>
              </a:solidFill>
            </a:endParaRPr>
          </a:p>
          <a:p>
            <a:pPr algn="just">
              <a:lnSpc>
                <a:spcPct val="80000"/>
              </a:lnSpc>
              <a:defRPr/>
            </a:pPr>
            <a:endParaRPr lang="en-US" sz="600" b="1" dirty="0">
              <a:solidFill>
                <a:srgbClr val="002060"/>
              </a:solidFill>
            </a:endParaRPr>
          </a:p>
          <a:p>
            <a:pPr algn="just">
              <a:lnSpc>
                <a:spcPct val="80000"/>
              </a:lnSpc>
              <a:buFont typeface="Arial" pitchFamily="34" charset="0"/>
              <a:buChar char="•"/>
              <a:defRPr/>
            </a:pPr>
            <a:r>
              <a:rPr lang="en-US" sz="2000" b="1" dirty="0" smtClean="0">
                <a:solidFill>
                  <a:srgbClr val="006600"/>
                </a:solidFill>
              </a:rPr>
              <a:t> An </a:t>
            </a:r>
            <a:r>
              <a:rPr lang="en-US" sz="2000" b="1" dirty="0">
                <a:solidFill>
                  <a:srgbClr val="006600"/>
                </a:solidFill>
              </a:rPr>
              <a:t>Age of Deep </a:t>
            </a:r>
            <a:r>
              <a:rPr lang="en-US" sz="2000" b="1" dirty="0" smtClean="0">
                <a:solidFill>
                  <a:srgbClr val="006600"/>
                </a:solidFill>
              </a:rPr>
              <a:t>Thinkers – The Enlightenment   </a:t>
            </a:r>
            <a:endParaRPr lang="en-US" sz="2000" b="1" dirty="0">
              <a:solidFill>
                <a:srgbClr val="006600"/>
              </a:solidFill>
            </a:endParaRPr>
          </a:p>
          <a:p>
            <a:pPr algn="just">
              <a:lnSpc>
                <a:spcPct val="80000"/>
              </a:lnSpc>
              <a:defRPr/>
            </a:pPr>
            <a:endParaRPr lang="en-US" sz="600" b="1" dirty="0">
              <a:solidFill>
                <a:srgbClr val="002060"/>
              </a:solidFill>
            </a:endParaRPr>
          </a:p>
          <a:p>
            <a:pPr algn="just">
              <a:lnSpc>
                <a:spcPct val="80000"/>
              </a:lnSpc>
              <a:defRPr/>
            </a:pPr>
            <a:r>
              <a:rPr lang="en-US" sz="2000" b="1" dirty="0">
                <a:solidFill>
                  <a:srgbClr val="002060"/>
                </a:solidFill>
              </a:rPr>
              <a:t> </a:t>
            </a:r>
            <a:r>
              <a:rPr lang="en-US" sz="2000" b="1" dirty="0" smtClean="0"/>
              <a:t> </a:t>
            </a:r>
            <a:r>
              <a:rPr lang="en-US" sz="2000" dirty="0"/>
              <a:t>Along with these political and social events,</a:t>
            </a:r>
          </a:p>
          <a:p>
            <a:pPr algn="just">
              <a:lnSpc>
                <a:spcPct val="80000"/>
              </a:lnSpc>
              <a:defRPr/>
            </a:pPr>
            <a:r>
              <a:rPr lang="en-US" sz="2000" dirty="0"/>
              <a:t>  came the rise of a new clerical-legal </a:t>
            </a:r>
            <a:r>
              <a:rPr lang="en-US" sz="2000" dirty="0" smtClean="0"/>
              <a:t>philosophy.</a:t>
            </a:r>
          </a:p>
          <a:p>
            <a:pPr algn="just">
              <a:lnSpc>
                <a:spcPct val="80000"/>
              </a:lnSpc>
              <a:defRPr/>
            </a:pPr>
            <a:endParaRPr lang="en-US" sz="1000" dirty="0"/>
          </a:p>
          <a:p>
            <a:pPr algn="just">
              <a:lnSpc>
                <a:spcPct val="80000"/>
              </a:lnSpc>
              <a:buClr>
                <a:srgbClr val="C00000"/>
              </a:buClr>
              <a:defRPr/>
            </a:pPr>
            <a:r>
              <a:rPr lang="en-US" sz="2000" dirty="0" smtClean="0"/>
              <a:t>  Men like: </a:t>
            </a:r>
            <a:endParaRPr lang="en-US" sz="2000" dirty="0"/>
          </a:p>
          <a:p>
            <a:pPr marL="800100" indent="-342900">
              <a:lnSpc>
                <a:spcPct val="80000"/>
              </a:lnSpc>
              <a:spcBef>
                <a:spcPct val="20000"/>
              </a:spcBef>
              <a:buClr>
                <a:srgbClr val="C00000"/>
              </a:buClr>
              <a:buFont typeface="Arial" panose="020B0604020202020204" pitchFamily="34" charset="0"/>
              <a:buChar char="•"/>
              <a:defRPr/>
            </a:pPr>
            <a:r>
              <a:rPr lang="en-US" sz="2000" b="1" dirty="0" smtClean="0">
                <a:solidFill>
                  <a:srgbClr val="C00000"/>
                </a:solidFill>
              </a:rPr>
              <a:t>Thomas Aquinas; </a:t>
            </a:r>
          </a:p>
          <a:p>
            <a:pPr marL="457200">
              <a:lnSpc>
                <a:spcPct val="80000"/>
              </a:lnSpc>
              <a:spcBef>
                <a:spcPct val="20000"/>
              </a:spcBef>
              <a:buFont typeface="Arial" panose="020B0604020202020204" pitchFamily="34" charset="0"/>
              <a:buChar char="•"/>
              <a:defRPr/>
            </a:pPr>
            <a:r>
              <a:rPr lang="en-US" sz="2000" b="1" dirty="0">
                <a:solidFill>
                  <a:srgbClr val="C00000"/>
                </a:solidFill>
              </a:rPr>
              <a:t> </a:t>
            </a:r>
            <a:r>
              <a:rPr lang="en-US" sz="2000" b="1" dirty="0" smtClean="0">
                <a:solidFill>
                  <a:srgbClr val="C00000"/>
                </a:solidFill>
              </a:rPr>
              <a:t>   William Ockham;</a:t>
            </a:r>
          </a:p>
          <a:p>
            <a:pPr marL="457200">
              <a:lnSpc>
                <a:spcPct val="80000"/>
              </a:lnSpc>
              <a:spcBef>
                <a:spcPct val="20000"/>
              </a:spcBef>
              <a:buFont typeface="Arial" panose="020B0604020202020204" pitchFamily="34" charset="0"/>
              <a:buChar char="•"/>
              <a:defRPr/>
            </a:pPr>
            <a:r>
              <a:rPr lang="en-US" sz="2000" b="1" dirty="0">
                <a:solidFill>
                  <a:srgbClr val="C00000"/>
                </a:solidFill>
              </a:rPr>
              <a:t> </a:t>
            </a:r>
            <a:r>
              <a:rPr lang="en-US" sz="2000" b="1" dirty="0" smtClean="0">
                <a:solidFill>
                  <a:srgbClr val="C00000"/>
                </a:solidFill>
              </a:rPr>
              <a:t>   John Wycliffe;</a:t>
            </a:r>
          </a:p>
          <a:p>
            <a:pPr marL="457200">
              <a:lnSpc>
                <a:spcPct val="80000"/>
              </a:lnSpc>
              <a:spcBef>
                <a:spcPct val="20000"/>
              </a:spcBef>
              <a:buFont typeface="Arial" panose="020B0604020202020204" pitchFamily="34" charset="0"/>
              <a:buChar char="•"/>
              <a:defRPr/>
            </a:pPr>
            <a:r>
              <a:rPr lang="en-US" sz="2000" b="1" dirty="0" smtClean="0">
                <a:solidFill>
                  <a:srgbClr val="C00000"/>
                </a:solidFill>
              </a:rPr>
              <a:t>    Thomas Hobbes; and</a:t>
            </a:r>
          </a:p>
          <a:p>
            <a:pPr marL="457200">
              <a:lnSpc>
                <a:spcPct val="80000"/>
              </a:lnSpc>
              <a:spcBef>
                <a:spcPct val="20000"/>
              </a:spcBef>
              <a:buFont typeface="Arial" panose="020B0604020202020204" pitchFamily="34" charset="0"/>
              <a:buChar char="•"/>
              <a:defRPr/>
            </a:pPr>
            <a:r>
              <a:rPr lang="en-US" sz="2000" b="1" dirty="0" smtClean="0">
                <a:solidFill>
                  <a:srgbClr val="C00000"/>
                </a:solidFill>
              </a:rPr>
              <a:t>    John Locke</a:t>
            </a:r>
            <a:endParaRPr lang="en-US" sz="2000" b="1" dirty="0">
              <a:solidFill>
                <a:srgbClr val="C00000"/>
              </a:solidFill>
            </a:endParaRPr>
          </a:p>
          <a:p>
            <a:pPr algn="just">
              <a:lnSpc>
                <a:spcPct val="80000"/>
              </a:lnSpc>
              <a:defRPr/>
            </a:pPr>
            <a:r>
              <a:rPr lang="en-US" sz="2000" b="1" dirty="0">
                <a:solidFill>
                  <a:srgbClr val="C00000"/>
                </a:solidFill>
              </a:rPr>
              <a:t>    </a:t>
            </a:r>
            <a:r>
              <a:rPr lang="en-US" sz="2000" dirty="0" smtClean="0"/>
              <a:t>started </a:t>
            </a:r>
            <a:r>
              <a:rPr lang="en-US" sz="2000" dirty="0"/>
              <a:t>to impart human beings as instruments of </a:t>
            </a:r>
            <a:r>
              <a:rPr lang="en-US" sz="2000" dirty="0" smtClean="0"/>
              <a:t>God, </a:t>
            </a:r>
            <a:endParaRPr lang="en-US" sz="2000" dirty="0"/>
          </a:p>
          <a:p>
            <a:pPr algn="just">
              <a:lnSpc>
                <a:spcPct val="80000"/>
              </a:lnSpc>
              <a:defRPr/>
            </a:pPr>
            <a:r>
              <a:rPr lang="en-US" sz="2000" dirty="0"/>
              <a:t>    with fundamental, </a:t>
            </a:r>
            <a:r>
              <a:rPr lang="en-US" sz="2000" dirty="0" smtClean="0"/>
              <a:t>divinely granted, individual </a:t>
            </a:r>
            <a:r>
              <a:rPr lang="en-US" sz="2000" dirty="0"/>
              <a:t>natural </a:t>
            </a:r>
            <a:r>
              <a:rPr lang="en-US" sz="2000" dirty="0" smtClean="0"/>
              <a:t>rights.</a:t>
            </a:r>
            <a:r>
              <a:rPr lang="en-US" sz="2000" b="1" dirty="0" smtClean="0">
                <a:solidFill>
                  <a:srgbClr val="C00000"/>
                </a:solidFill>
              </a:rPr>
              <a:t> </a:t>
            </a:r>
            <a:endParaRPr lang="en-US" sz="2000" b="1" dirty="0">
              <a:solidFill>
                <a:srgbClr val="C00000"/>
              </a:solidFill>
            </a:endParaRPr>
          </a:p>
          <a:p>
            <a:pPr algn="just">
              <a:lnSpc>
                <a:spcPct val="80000"/>
              </a:lnSpc>
              <a:defRPr/>
            </a:pPr>
            <a:r>
              <a:rPr lang="en-US" sz="2000" b="1" dirty="0" smtClean="0">
                <a:solidFill>
                  <a:srgbClr val="002060"/>
                </a:solidFill>
              </a:rPr>
              <a:t> </a:t>
            </a:r>
            <a:r>
              <a:rPr lang="en-US" sz="1000" b="1" dirty="0" smtClean="0">
                <a:solidFill>
                  <a:srgbClr val="002060"/>
                </a:solidFill>
              </a:rPr>
              <a:t> </a:t>
            </a:r>
            <a:endParaRPr lang="en-US" sz="1000" dirty="0" smtClean="0"/>
          </a:p>
          <a:p>
            <a:pPr algn="just">
              <a:lnSpc>
                <a:spcPct val="80000"/>
              </a:lnSpc>
              <a:defRPr/>
            </a:pPr>
            <a:r>
              <a:rPr lang="en-US" sz="2000" dirty="0"/>
              <a:t> </a:t>
            </a:r>
            <a:r>
              <a:rPr lang="en-US" sz="2000" dirty="0" smtClean="0"/>
              <a:t>   This development proved </a:t>
            </a:r>
            <a:r>
              <a:rPr lang="en-US" sz="2000" dirty="0"/>
              <a:t>earth </a:t>
            </a:r>
            <a:r>
              <a:rPr lang="en-US" sz="2000" dirty="0" smtClean="0"/>
              <a:t>shattering for the recognition of the</a:t>
            </a:r>
          </a:p>
          <a:p>
            <a:pPr algn="just">
              <a:lnSpc>
                <a:spcPct val="80000"/>
              </a:lnSpc>
              <a:defRPr/>
            </a:pPr>
            <a:r>
              <a:rPr lang="en-US" sz="2000" dirty="0"/>
              <a:t> </a:t>
            </a:r>
            <a:r>
              <a:rPr lang="en-US" sz="2000" dirty="0" smtClean="0"/>
              <a:t>   value of the individual person, and </a:t>
            </a:r>
            <a:r>
              <a:rPr lang="en-US" sz="2000" dirty="0"/>
              <a:t>began to put mankind </a:t>
            </a:r>
            <a:endParaRPr lang="en-US" sz="2000" dirty="0" smtClean="0"/>
          </a:p>
          <a:p>
            <a:pPr algn="just">
              <a:lnSpc>
                <a:spcPct val="80000"/>
              </a:lnSpc>
              <a:defRPr/>
            </a:pPr>
            <a:r>
              <a:rPr lang="en-US" sz="2000" dirty="0"/>
              <a:t> </a:t>
            </a:r>
            <a:r>
              <a:rPr lang="en-US" sz="2000" dirty="0" smtClean="0"/>
              <a:t>   on </a:t>
            </a:r>
            <a:r>
              <a:rPr lang="en-US" sz="2000" dirty="0"/>
              <a:t>the legal path to “rights</a:t>
            </a:r>
            <a:r>
              <a:rPr lang="en-US" sz="2000" dirty="0" smtClean="0"/>
              <a:t>” through the concept of </a:t>
            </a:r>
            <a:r>
              <a:rPr lang="en-US" sz="2000" b="1" dirty="0" smtClean="0">
                <a:solidFill>
                  <a:srgbClr val="C00000"/>
                </a:solidFill>
              </a:rPr>
              <a:t>natural law.</a:t>
            </a:r>
            <a:endParaRPr lang="en-US" sz="2000" b="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19</a:t>
            </a:fld>
            <a:endParaRPr lang="en-US"/>
          </a:p>
        </p:txBody>
      </p:sp>
    </p:spTree>
    <p:extLst>
      <p:ext uri="{BB962C8B-B14F-4D97-AF65-F5344CB8AC3E}">
        <p14:creationId xmlns:p14="http://schemas.microsoft.com/office/powerpoint/2010/main" val="821819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81000" y="914400"/>
            <a:ext cx="8382000" cy="5486400"/>
          </a:xfrm>
          <a:prstGeom prst="rect">
            <a:avLst/>
          </a:prstGeom>
          <a:noFill/>
          <a:ln w="9525">
            <a:noFill/>
            <a:miter lim="800000"/>
            <a:headEnd/>
            <a:tailEnd/>
          </a:ln>
        </p:spPr>
      </p:pic>
      <p:sp>
        <p:nvSpPr>
          <p:cNvPr id="5" name="TextBox 4"/>
          <p:cNvSpPr txBox="1"/>
          <p:nvPr/>
        </p:nvSpPr>
        <p:spPr>
          <a:xfrm>
            <a:off x="838200" y="1600201"/>
            <a:ext cx="7543800" cy="3805657"/>
          </a:xfrm>
          <a:prstGeom prst="rect">
            <a:avLst/>
          </a:prstGeom>
          <a:solidFill>
            <a:schemeClr val="accent3"/>
          </a:solidFill>
        </p:spPr>
        <p:txBody>
          <a:bodyPr wrap="square">
            <a:spAutoFit/>
          </a:bodyPr>
          <a:lstStyle/>
          <a:p>
            <a:pPr>
              <a:lnSpc>
                <a:spcPct val="95000"/>
              </a:lnSpc>
              <a:defRPr/>
            </a:pPr>
            <a:r>
              <a:rPr lang="en-US" sz="3200" b="1" dirty="0"/>
              <a:t>Last Time – We Spoke About:</a:t>
            </a:r>
          </a:p>
          <a:p>
            <a:pPr>
              <a:lnSpc>
                <a:spcPct val="95000"/>
              </a:lnSpc>
              <a:defRPr/>
            </a:pPr>
            <a:endParaRPr lang="en-US" sz="600" b="1" dirty="0"/>
          </a:p>
          <a:p>
            <a:pPr>
              <a:lnSpc>
                <a:spcPct val="95000"/>
              </a:lnSpc>
              <a:buFont typeface="Arial" pitchFamily="34" charset="0"/>
              <a:buChar char="•"/>
              <a:defRPr/>
            </a:pPr>
            <a:r>
              <a:rPr lang="en-US" sz="1600" b="1" dirty="0">
                <a:solidFill>
                  <a:srgbClr val="002060"/>
                </a:solidFill>
              </a:rPr>
              <a:t> Website: </a:t>
            </a:r>
            <a:r>
              <a:rPr lang="en-US" sz="1600" b="1" dirty="0">
                <a:solidFill>
                  <a:srgbClr val="C00000"/>
                </a:solidFill>
              </a:rPr>
              <a:t>www.bobfarley.us</a:t>
            </a:r>
            <a:r>
              <a:rPr lang="en-US" sz="1600" b="1" dirty="0">
                <a:solidFill>
                  <a:srgbClr val="002060"/>
                </a:solidFill>
              </a:rPr>
              <a:t> </a:t>
            </a:r>
            <a:endParaRPr lang="en-US" sz="1600" b="1" dirty="0">
              <a:solidFill>
                <a:srgbClr val="C00000"/>
              </a:solidFill>
            </a:endParaRP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Your Biography: </a:t>
            </a:r>
            <a:r>
              <a:rPr lang="en-US" sz="1600" b="1" dirty="0">
                <a:solidFill>
                  <a:srgbClr val="C00000"/>
                </a:solidFill>
              </a:rPr>
              <a:t>If you haven’t already, please hand it in.</a:t>
            </a: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Class Schedule: </a:t>
            </a:r>
          </a:p>
          <a:p>
            <a:pPr>
              <a:lnSpc>
                <a:spcPct val="95000"/>
              </a:lnSpc>
              <a:defRPr/>
            </a:pPr>
            <a:r>
              <a:rPr lang="en-US" sz="1600" b="1" i="1" dirty="0">
                <a:solidFill>
                  <a:srgbClr val="002060"/>
                </a:solidFill>
              </a:rPr>
              <a:t>   </a:t>
            </a:r>
            <a:r>
              <a:rPr lang="en-US" sz="1600" b="1" i="1" dirty="0">
                <a:solidFill>
                  <a:srgbClr val="C00000"/>
                </a:solidFill>
              </a:rPr>
              <a:t>http:/www.bobfarley.us/300lawclasses/375propertylaw/schedule.pdf</a:t>
            </a:r>
          </a:p>
          <a:p>
            <a:pPr>
              <a:lnSpc>
                <a:spcPct val="95000"/>
              </a:lnSpc>
              <a:buFont typeface="Arial" pitchFamily="34" charset="0"/>
              <a:buChar char="•"/>
              <a:defRPr/>
            </a:pPr>
            <a:endParaRPr lang="en-US" sz="500" b="1" i="1" dirty="0">
              <a:solidFill>
                <a:srgbClr val="C00000"/>
              </a:solidFill>
            </a:endParaRPr>
          </a:p>
          <a:p>
            <a:pPr>
              <a:lnSpc>
                <a:spcPct val="95000"/>
              </a:lnSpc>
              <a:buFont typeface="Arial" pitchFamily="34" charset="0"/>
              <a:buChar char="•"/>
              <a:defRPr/>
            </a:pPr>
            <a:r>
              <a:rPr lang="en-US" sz="1600" b="1" dirty="0">
                <a:solidFill>
                  <a:srgbClr val="002060"/>
                </a:solidFill>
              </a:rPr>
              <a:t> Class Syllabus:</a:t>
            </a:r>
          </a:p>
          <a:p>
            <a:pPr>
              <a:lnSpc>
                <a:spcPct val="95000"/>
              </a:lnSpc>
              <a:defRPr/>
            </a:pPr>
            <a:r>
              <a:rPr lang="en-US" sz="1600" b="1" dirty="0">
                <a:solidFill>
                  <a:srgbClr val="002060"/>
                </a:solidFill>
              </a:rPr>
              <a:t> </a:t>
            </a:r>
            <a:r>
              <a:rPr lang="en-US" sz="1600" b="1" i="1" dirty="0">
                <a:solidFill>
                  <a:srgbClr val="002060"/>
                </a:solidFill>
              </a:rPr>
              <a:t> </a:t>
            </a:r>
            <a:r>
              <a:rPr lang="en-US" sz="1600" b="1" i="1" dirty="0">
                <a:solidFill>
                  <a:srgbClr val="C00000"/>
                </a:solidFill>
              </a:rPr>
              <a:t>http:/www.bobfarley.us/300lawclasses/375propertylaw/syllabus.pdf</a:t>
            </a:r>
            <a:r>
              <a:rPr lang="en-US" sz="1600" b="1" dirty="0">
                <a:solidFill>
                  <a:srgbClr val="002060"/>
                </a:solidFill>
              </a:rPr>
              <a:t> </a:t>
            </a:r>
          </a:p>
          <a:p>
            <a:pPr>
              <a:lnSpc>
                <a:spcPct val="95000"/>
              </a:lnSpc>
              <a:buFont typeface="Arial" pitchFamily="34" charset="0"/>
              <a:buChar char="•"/>
              <a:defRPr/>
            </a:pPr>
            <a:endParaRPr lang="en-US" sz="500" b="1" dirty="0">
              <a:solidFill>
                <a:srgbClr val="002060"/>
              </a:solidFill>
            </a:endParaRPr>
          </a:p>
          <a:p>
            <a:pPr algn="just">
              <a:lnSpc>
                <a:spcPct val="95000"/>
              </a:lnSpc>
              <a:buFont typeface="Arial" pitchFamily="34" charset="0"/>
              <a:buChar char="•"/>
              <a:defRPr/>
            </a:pPr>
            <a:r>
              <a:rPr lang="en-US" sz="1600" b="1" dirty="0">
                <a:solidFill>
                  <a:srgbClr val="002060"/>
                </a:solidFill>
              </a:rPr>
              <a:t> Class Format and Grading Information: </a:t>
            </a:r>
          </a:p>
          <a:p>
            <a:pPr algn="just">
              <a:lnSpc>
                <a:spcPct val="95000"/>
              </a:lnSpc>
              <a:defRPr/>
            </a:pPr>
            <a:r>
              <a:rPr lang="en-US" sz="1600" b="1" i="1" dirty="0">
                <a:solidFill>
                  <a:srgbClr val="002060"/>
                </a:solidFill>
              </a:rPr>
              <a:t>  </a:t>
            </a:r>
            <a:r>
              <a:rPr lang="en-US" sz="1600" b="1" i="1" dirty="0">
                <a:solidFill>
                  <a:srgbClr val="C00000"/>
                </a:solidFill>
              </a:rPr>
              <a:t>http:/www.bobfarley.us/300lawclasses/375propertylaw/format.pdf</a:t>
            </a:r>
          </a:p>
          <a:p>
            <a:pPr algn="just">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Contact Us:</a:t>
            </a:r>
          </a:p>
          <a:p>
            <a:pPr marL="117475" algn="just">
              <a:lnSpc>
                <a:spcPct val="95000"/>
              </a:lnSpc>
              <a:buFont typeface="Wingdings" pitchFamily="2" charset="2"/>
              <a:buChar char="Ø"/>
              <a:defRPr/>
            </a:pPr>
            <a:r>
              <a:rPr lang="en-US" sz="1400" b="1" dirty="0">
                <a:solidFill>
                  <a:srgbClr val="C00000"/>
                </a:solidFill>
              </a:rPr>
              <a:t> Email – bobfarley@bobfarley.us</a:t>
            </a:r>
          </a:p>
          <a:p>
            <a:pPr marL="117475" algn="just">
              <a:lnSpc>
                <a:spcPct val="95000"/>
              </a:lnSpc>
              <a:buFont typeface="Wingdings" pitchFamily="2" charset="2"/>
              <a:buChar char="Ø"/>
              <a:defRPr/>
            </a:pPr>
            <a:r>
              <a:rPr lang="en-US" sz="1400" b="1" dirty="0">
                <a:solidFill>
                  <a:srgbClr val="C00000"/>
                </a:solidFill>
              </a:rPr>
              <a:t> Phone/Text – (518) 986-2037</a:t>
            </a:r>
          </a:p>
          <a:p>
            <a:pPr marL="117475" algn="just">
              <a:lnSpc>
                <a:spcPct val="95000"/>
              </a:lnSpc>
              <a:buFont typeface="Wingdings" pitchFamily="2" charset="2"/>
              <a:buChar char="Ø"/>
              <a:defRPr/>
            </a:pPr>
            <a:r>
              <a:rPr lang="en-US" sz="1400" b="1" dirty="0">
                <a:solidFill>
                  <a:srgbClr val="C00000"/>
                </a:solidFill>
              </a:rPr>
              <a:t> In Person – By Appointment</a:t>
            </a:r>
          </a:p>
          <a:p>
            <a:pPr marL="117475" algn="just">
              <a:lnSpc>
                <a:spcPct val="95000"/>
              </a:lnSpc>
              <a:buFont typeface="Wingdings" pitchFamily="2" charset="2"/>
              <a:buChar char="Ø"/>
              <a:defRPr/>
            </a:pPr>
            <a:endParaRPr lang="en-US" sz="5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extLst>
      <p:ext uri="{BB962C8B-B14F-4D97-AF65-F5344CB8AC3E}">
        <p14:creationId xmlns:p14="http://schemas.microsoft.com/office/powerpoint/2010/main" val="3756832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ct val="20000"/>
              </a:spcBef>
              <a:defRPr/>
            </a:pPr>
            <a:r>
              <a:rPr lang="en-US" sz="3400" b="1" dirty="0">
                <a:solidFill>
                  <a:srgbClr val="C81204"/>
                </a:solidFill>
              </a:rPr>
              <a:t>The Evolution of Rights</a:t>
            </a:r>
            <a:endParaRPr lang="en-US" sz="2400" b="1" dirty="0"/>
          </a:p>
          <a:p>
            <a:pPr marL="342900" indent="-342900" algn="just">
              <a:lnSpc>
                <a:spcPct val="80000"/>
              </a:lnSpc>
              <a:spcBef>
                <a:spcPct val="20000"/>
              </a:spcBef>
              <a:defRPr/>
            </a:pPr>
            <a:r>
              <a:rPr lang="en-US" sz="2400" b="1" dirty="0">
                <a:solidFill>
                  <a:srgbClr val="002060"/>
                </a:solidFill>
              </a:rPr>
              <a:t>	A. The Concept of Right - Continued</a:t>
            </a:r>
            <a:r>
              <a:rPr lang="en-US" sz="3400" b="1" dirty="0">
                <a:solidFill>
                  <a:srgbClr val="C81204"/>
                </a:solidFill>
              </a:rPr>
              <a:t> </a:t>
            </a:r>
            <a:endParaRPr lang="en-US" sz="1000" b="1" i="1" dirty="0">
              <a:solidFill>
                <a:srgbClr val="FF0000"/>
              </a:solidFill>
            </a:endParaRPr>
          </a:p>
          <a:p>
            <a:pPr algn="just">
              <a:lnSpc>
                <a:spcPct val="80000"/>
              </a:lnSpc>
              <a:defRPr/>
            </a:pPr>
            <a:endParaRPr lang="en-US" sz="1000" dirty="0" smtClean="0">
              <a:solidFill>
                <a:srgbClr val="0033CC"/>
              </a:solidFill>
            </a:endParaRPr>
          </a:p>
          <a:p>
            <a:pPr algn="just">
              <a:lnSpc>
                <a:spcPct val="80000"/>
              </a:lnSpc>
              <a:defRPr/>
            </a:pPr>
            <a:endParaRPr lang="en-US" sz="600" b="1" dirty="0">
              <a:solidFill>
                <a:srgbClr val="002060"/>
              </a:solidFill>
            </a:endParaRPr>
          </a:p>
          <a:p>
            <a:pPr algn="just">
              <a:lnSpc>
                <a:spcPct val="80000"/>
              </a:lnSpc>
              <a:defRPr/>
            </a:pPr>
            <a:r>
              <a:rPr lang="en-US" sz="2400" b="1" dirty="0" smtClean="0">
                <a:solidFill>
                  <a:srgbClr val="006600"/>
                </a:solidFill>
              </a:rPr>
              <a:t>Enter St. Thomas Aquinas</a:t>
            </a:r>
            <a:endParaRPr lang="en-US" sz="2400" b="1" dirty="0">
              <a:solidFill>
                <a:srgbClr val="006600"/>
              </a:solidFill>
            </a:endParaRPr>
          </a:p>
          <a:p>
            <a:pPr algn="just">
              <a:lnSpc>
                <a:spcPct val="80000"/>
              </a:lnSpc>
              <a:defRPr/>
            </a:pPr>
            <a:endParaRPr lang="en-US" sz="1000" b="1" dirty="0">
              <a:solidFill>
                <a:srgbClr val="002060"/>
              </a:solidFill>
            </a:endParaRPr>
          </a:p>
          <a:p>
            <a:pPr marL="342900" indent="-342900" algn="just">
              <a:lnSpc>
                <a:spcPct val="80000"/>
              </a:lnSpc>
              <a:buFont typeface="Arial" panose="020B0604020202020204" pitchFamily="34" charset="0"/>
              <a:buChar char="•"/>
              <a:defRPr/>
            </a:pPr>
            <a:r>
              <a:rPr lang="en-US" dirty="0" smtClean="0"/>
              <a:t>Born in Sicily in 1225</a:t>
            </a:r>
          </a:p>
          <a:p>
            <a:pPr algn="just">
              <a:lnSpc>
                <a:spcPct val="80000"/>
              </a:lnSpc>
              <a:defRPr/>
            </a:pPr>
            <a:endParaRPr lang="en-US" sz="1000" dirty="0" smtClean="0"/>
          </a:p>
          <a:p>
            <a:pPr marL="342900" indent="-342900" algn="just">
              <a:lnSpc>
                <a:spcPct val="80000"/>
              </a:lnSpc>
              <a:buFont typeface="Arial" panose="020B0604020202020204" pitchFamily="34" charset="0"/>
              <a:buChar char="•"/>
              <a:defRPr/>
            </a:pPr>
            <a:r>
              <a:rPr lang="en-US" dirty="0" smtClean="0"/>
              <a:t>Ordained as a Dominican in 1245</a:t>
            </a:r>
          </a:p>
          <a:p>
            <a:pPr algn="just">
              <a:lnSpc>
                <a:spcPct val="80000"/>
              </a:lnSpc>
              <a:defRPr/>
            </a:pPr>
            <a:endParaRPr lang="en-US" sz="1000" dirty="0" smtClean="0"/>
          </a:p>
          <a:p>
            <a:pPr marL="342900" indent="-342900" algn="just">
              <a:lnSpc>
                <a:spcPct val="80000"/>
              </a:lnSpc>
              <a:buFont typeface="Arial" panose="020B0604020202020204" pitchFamily="34" charset="0"/>
              <a:buChar char="•"/>
              <a:defRPr/>
            </a:pPr>
            <a:r>
              <a:rPr lang="en-US" dirty="0" smtClean="0"/>
              <a:t>From 1265 to 1274 authored his landmark</a:t>
            </a:r>
          </a:p>
          <a:p>
            <a:pPr algn="just">
              <a:lnSpc>
                <a:spcPct val="80000"/>
              </a:lnSpc>
              <a:defRPr/>
            </a:pPr>
            <a:r>
              <a:rPr lang="en-US" i="1" dirty="0" smtClean="0"/>
              <a:t>                         </a:t>
            </a:r>
            <a:r>
              <a:rPr lang="en-US" b="1" i="1" dirty="0" smtClean="0">
                <a:solidFill>
                  <a:srgbClr val="C00000"/>
                </a:solidFill>
              </a:rPr>
              <a:t>Summa </a:t>
            </a:r>
            <a:r>
              <a:rPr lang="en-US" b="1" i="1" dirty="0" err="1" smtClean="0">
                <a:solidFill>
                  <a:srgbClr val="C00000"/>
                </a:solidFill>
              </a:rPr>
              <a:t>Theologica</a:t>
            </a:r>
            <a:r>
              <a:rPr lang="en-US" b="1" dirty="0" smtClean="0">
                <a:solidFill>
                  <a:srgbClr val="C00000"/>
                </a:solidFill>
              </a:rPr>
              <a:t> </a:t>
            </a:r>
          </a:p>
          <a:p>
            <a:pPr algn="just">
              <a:lnSpc>
                <a:spcPct val="80000"/>
              </a:lnSpc>
              <a:defRPr/>
            </a:pPr>
            <a:r>
              <a:rPr lang="en-US" dirty="0"/>
              <a:t> </a:t>
            </a:r>
            <a:r>
              <a:rPr lang="en-US" dirty="0" smtClean="0"/>
              <a:t>    which pioneered the concept of </a:t>
            </a:r>
            <a:r>
              <a:rPr lang="en-US" b="1" dirty="0" smtClean="0"/>
              <a:t>Grace </a:t>
            </a:r>
          </a:p>
          <a:p>
            <a:pPr algn="just">
              <a:lnSpc>
                <a:spcPct val="80000"/>
              </a:lnSpc>
              <a:defRPr/>
            </a:pPr>
            <a:r>
              <a:rPr lang="en-US" b="1" dirty="0"/>
              <a:t> </a:t>
            </a:r>
            <a:r>
              <a:rPr lang="en-US" b="1" dirty="0" smtClean="0"/>
              <a:t>    </a:t>
            </a:r>
            <a:r>
              <a:rPr lang="en-US" dirty="0" smtClean="0"/>
              <a:t>and held that every person had an </a:t>
            </a:r>
            <a:r>
              <a:rPr lang="en-US" b="1" dirty="0" smtClean="0"/>
              <a:t>Individual </a:t>
            </a:r>
            <a:r>
              <a:rPr lang="en-US" b="1" dirty="0"/>
              <a:t>R</a:t>
            </a:r>
            <a:r>
              <a:rPr lang="en-US" b="1" dirty="0" smtClean="0"/>
              <a:t>elationship with God.</a:t>
            </a:r>
            <a:endParaRPr lang="en-US" b="1" dirty="0"/>
          </a:p>
          <a:p>
            <a:pPr algn="just">
              <a:lnSpc>
                <a:spcPct val="80000"/>
              </a:lnSpc>
              <a:defRPr/>
            </a:pPr>
            <a:endParaRPr lang="en-US" sz="1000" dirty="0" smtClean="0"/>
          </a:p>
          <a:p>
            <a:pPr algn="just">
              <a:lnSpc>
                <a:spcPct val="90000"/>
              </a:lnSpc>
              <a:spcBef>
                <a:spcPts val="0"/>
              </a:spcBef>
              <a:defRPr/>
            </a:pPr>
            <a:r>
              <a:rPr lang="en-US" dirty="0"/>
              <a:t>While the writings of Thomas Aquinas never expressly declared </a:t>
            </a:r>
            <a:endParaRPr lang="en-US" dirty="0" smtClean="0"/>
          </a:p>
          <a:p>
            <a:pPr algn="just">
              <a:lnSpc>
                <a:spcPct val="90000"/>
              </a:lnSpc>
              <a:spcBef>
                <a:spcPts val="0"/>
              </a:spcBef>
              <a:defRPr/>
            </a:pPr>
            <a:r>
              <a:rPr lang="en-US" dirty="0" smtClean="0"/>
              <a:t>the </a:t>
            </a:r>
            <a:r>
              <a:rPr lang="en-US" dirty="0"/>
              <a:t>concept that men have abstract rights, </a:t>
            </a:r>
            <a:endParaRPr lang="en-US" dirty="0" smtClean="0"/>
          </a:p>
          <a:p>
            <a:pPr algn="just">
              <a:lnSpc>
                <a:spcPct val="90000"/>
              </a:lnSpc>
              <a:spcBef>
                <a:spcPts val="0"/>
              </a:spcBef>
              <a:defRPr/>
            </a:pPr>
            <a:r>
              <a:rPr lang="en-US" dirty="0" smtClean="0"/>
              <a:t>or </a:t>
            </a:r>
            <a:r>
              <a:rPr lang="en-US" dirty="0"/>
              <a:t>that </a:t>
            </a:r>
            <a:r>
              <a:rPr lang="en-US" dirty="0" smtClean="0"/>
              <a:t>the autonomy </a:t>
            </a:r>
            <a:r>
              <a:rPr lang="en-US" dirty="0"/>
              <a:t>of the individual is the source of all law, </a:t>
            </a:r>
            <a:endParaRPr lang="en-US" dirty="0" smtClean="0"/>
          </a:p>
          <a:p>
            <a:pPr algn="just">
              <a:lnSpc>
                <a:spcPct val="90000"/>
              </a:lnSpc>
              <a:spcBef>
                <a:spcPts val="0"/>
              </a:spcBef>
              <a:defRPr/>
            </a:pPr>
            <a:r>
              <a:rPr lang="en-US" dirty="0" smtClean="0"/>
              <a:t>his </a:t>
            </a:r>
            <a:r>
              <a:rPr lang="en-US" dirty="0"/>
              <a:t>linking of the individual with the mission of seeking God’s Grace, </a:t>
            </a:r>
            <a:endParaRPr lang="en-US" dirty="0" smtClean="0"/>
          </a:p>
          <a:p>
            <a:pPr algn="just">
              <a:lnSpc>
                <a:spcPct val="90000"/>
              </a:lnSpc>
              <a:spcBef>
                <a:spcPts val="0"/>
              </a:spcBef>
              <a:defRPr/>
            </a:pPr>
            <a:r>
              <a:rPr lang="en-US" dirty="0" smtClean="0"/>
              <a:t>and his </a:t>
            </a:r>
            <a:r>
              <a:rPr lang="en-US" dirty="0"/>
              <a:t>belief that the law, and its implementation of justice, </a:t>
            </a:r>
          </a:p>
          <a:p>
            <a:pPr algn="just">
              <a:lnSpc>
                <a:spcPct val="90000"/>
              </a:lnSpc>
              <a:spcBef>
                <a:spcPts val="0"/>
              </a:spcBef>
              <a:defRPr/>
            </a:pPr>
            <a:r>
              <a:rPr lang="en-US" dirty="0" smtClean="0"/>
              <a:t>must </a:t>
            </a:r>
            <a:r>
              <a:rPr lang="en-US" dirty="0"/>
              <a:t>respect that mission, </a:t>
            </a:r>
            <a:endParaRPr lang="en-US" dirty="0" smtClean="0"/>
          </a:p>
          <a:p>
            <a:pPr algn="just">
              <a:lnSpc>
                <a:spcPct val="90000"/>
              </a:lnSpc>
              <a:spcBef>
                <a:spcPts val="0"/>
              </a:spcBef>
              <a:defRPr/>
            </a:pPr>
            <a:r>
              <a:rPr lang="en-US" dirty="0" smtClean="0"/>
              <a:t>and </a:t>
            </a:r>
            <a:r>
              <a:rPr lang="en-US" dirty="0"/>
              <a:t>the value of the individual </a:t>
            </a:r>
            <a:r>
              <a:rPr lang="en-US" dirty="0" smtClean="0"/>
              <a:t>person seeking </a:t>
            </a:r>
            <a:r>
              <a:rPr lang="en-US" dirty="0"/>
              <a:t>it, </a:t>
            </a:r>
            <a:endParaRPr lang="en-US" dirty="0" smtClean="0"/>
          </a:p>
          <a:p>
            <a:pPr algn="just">
              <a:lnSpc>
                <a:spcPct val="90000"/>
              </a:lnSpc>
              <a:spcBef>
                <a:spcPts val="0"/>
              </a:spcBef>
              <a:defRPr/>
            </a:pPr>
            <a:r>
              <a:rPr lang="en-US" dirty="0" smtClean="0"/>
              <a:t>was </a:t>
            </a:r>
            <a:r>
              <a:rPr lang="en-US" dirty="0"/>
              <a:t>a fundamental breakthrough </a:t>
            </a:r>
            <a:endParaRPr lang="en-US" dirty="0" smtClean="0"/>
          </a:p>
          <a:p>
            <a:pPr algn="just">
              <a:lnSpc>
                <a:spcPct val="90000"/>
              </a:lnSpc>
              <a:spcBef>
                <a:spcPts val="0"/>
              </a:spcBef>
              <a:defRPr/>
            </a:pPr>
            <a:r>
              <a:rPr lang="en-US" dirty="0" smtClean="0"/>
              <a:t>in the development </a:t>
            </a:r>
            <a:r>
              <a:rPr lang="en-US" dirty="0"/>
              <a:t>of the legal concept of individual based, inviolate rights.</a:t>
            </a:r>
            <a:endParaRPr lang="en-US" b="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20</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176" y="959498"/>
            <a:ext cx="2108265" cy="2635331"/>
          </a:xfrm>
          <a:prstGeom prst="rect">
            <a:avLst/>
          </a:prstGeom>
        </p:spPr>
      </p:pic>
    </p:spTree>
    <p:extLst>
      <p:ext uri="{BB962C8B-B14F-4D97-AF65-F5344CB8AC3E}">
        <p14:creationId xmlns:p14="http://schemas.microsoft.com/office/powerpoint/2010/main" val="833122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ts val="0"/>
              </a:spcBef>
              <a:defRPr/>
            </a:pPr>
            <a:r>
              <a:rPr lang="en-US" sz="3400" b="1" dirty="0">
                <a:solidFill>
                  <a:srgbClr val="C81204"/>
                </a:solidFill>
              </a:rPr>
              <a:t>The Evolution of Rights</a:t>
            </a:r>
            <a:endParaRPr lang="en-US" sz="2400" b="1" dirty="0"/>
          </a:p>
          <a:p>
            <a:pPr marL="342900" indent="-342900" algn="just">
              <a:lnSpc>
                <a:spcPct val="80000"/>
              </a:lnSpc>
              <a:spcBef>
                <a:spcPts val="0"/>
              </a:spcBef>
              <a:defRPr/>
            </a:pPr>
            <a:r>
              <a:rPr lang="en-US" sz="2400" b="1" dirty="0">
                <a:solidFill>
                  <a:srgbClr val="002060"/>
                </a:solidFill>
              </a:rPr>
              <a:t>	A. The Concept of Right - Continued</a:t>
            </a:r>
            <a:r>
              <a:rPr lang="en-US" sz="3400" b="1" dirty="0">
                <a:solidFill>
                  <a:srgbClr val="C81204"/>
                </a:solidFill>
              </a:rPr>
              <a:t> </a:t>
            </a:r>
            <a:endParaRPr lang="en-US" sz="1000" b="1" i="1" dirty="0" smtClean="0">
              <a:solidFill>
                <a:srgbClr val="FF0000"/>
              </a:solidFill>
            </a:endParaRPr>
          </a:p>
          <a:p>
            <a:pPr algn="just">
              <a:lnSpc>
                <a:spcPct val="80000"/>
              </a:lnSpc>
              <a:spcBef>
                <a:spcPts val="0"/>
              </a:spcBef>
              <a:defRPr/>
            </a:pPr>
            <a:endParaRPr lang="en-US" sz="1000" dirty="0" smtClean="0">
              <a:solidFill>
                <a:srgbClr val="0033CC"/>
              </a:solidFill>
            </a:endParaRPr>
          </a:p>
          <a:p>
            <a:pPr algn="just">
              <a:lnSpc>
                <a:spcPct val="80000"/>
              </a:lnSpc>
              <a:spcBef>
                <a:spcPts val="0"/>
              </a:spcBef>
              <a:defRPr/>
            </a:pPr>
            <a:endParaRPr lang="en-US" sz="600" b="1" dirty="0" smtClean="0">
              <a:solidFill>
                <a:srgbClr val="002060"/>
              </a:solidFill>
            </a:endParaRPr>
          </a:p>
          <a:p>
            <a:pPr algn="just">
              <a:lnSpc>
                <a:spcPct val="80000"/>
              </a:lnSpc>
              <a:spcBef>
                <a:spcPts val="0"/>
              </a:spcBef>
              <a:defRPr/>
            </a:pPr>
            <a:r>
              <a:rPr lang="en-US" sz="2400" b="1" dirty="0" smtClean="0">
                <a:solidFill>
                  <a:srgbClr val="006600"/>
                </a:solidFill>
              </a:rPr>
              <a:t>William Ockham</a:t>
            </a:r>
          </a:p>
          <a:p>
            <a:pPr algn="just">
              <a:lnSpc>
                <a:spcPct val="80000"/>
              </a:lnSpc>
              <a:spcBef>
                <a:spcPts val="0"/>
              </a:spcBef>
              <a:defRPr/>
            </a:pPr>
            <a:endParaRPr lang="en-US" sz="1050" b="1" dirty="0">
              <a:solidFill>
                <a:srgbClr val="002060"/>
              </a:solidFill>
            </a:endParaRPr>
          </a:p>
          <a:p>
            <a:pPr marL="342900" indent="-342900" algn="just">
              <a:lnSpc>
                <a:spcPct val="80000"/>
              </a:lnSpc>
              <a:spcBef>
                <a:spcPts val="0"/>
              </a:spcBef>
              <a:buFont typeface="Arial" panose="020B0604020202020204" pitchFamily="34" charset="0"/>
              <a:buChar char="•"/>
              <a:defRPr/>
            </a:pPr>
            <a:r>
              <a:rPr lang="en-US" dirty="0"/>
              <a:t>Born in </a:t>
            </a:r>
            <a:r>
              <a:rPr lang="en-US" dirty="0" smtClean="0"/>
              <a:t>Surrey England </a:t>
            </a:r>
            <a:r>
              <a:rPr lang="en-US" dirty="0"/>
              <a:t>in </a:t>
            </a:r>
            <a:r>
              <a:rPr lang="en-US" dirty="0" smtClean="0"/>
              <a:t>1285</a:t>
            </a:r>
            <a:endParaRPr lang="en-US" dirty="0"/>
          </a:p>
          <a:p>
            <a:pPr algn="just">
              <a:lnSpc>
                <a:spcPct val="80000"/>
              </a:lnSpc>
              <a:spcBef>
                <a:spcPts val="0"/>
              </a:spcBef>
              <a:defRPr/>
            </a:pPr>
            <a:endParaRPr lang="en-US" sz="1000" dirty="0"/>
          </a:p>
          <a:p>
            <a:pPr marL="342900" indent="-342900" algn="just">
              <a:lnSpc>
                <a:spcPct val="80000"/>
              </a:lnSpc>
              <a:spcBef>
                <a:spcPts val="0"/>
              </a:spcBef>
              <a:buFont typeface="Arial" panose="020B0604020202020204" pitchFamily="34" charset="0"/>
              <a:buChar char="•"/>
              <a:defRPr/>
            </a:pPr>
            <a:r>
              <a:rPr lang="en-US" dirty="0" smtClean="0"/>
              <a:t>Studied Theology at Oxford from 1309 to 1321</a:t>
            </a:r>
            <a:endParaRPr lang="en-US" dirty="0"/>
          </a:p>
          <a:p>
            <a:pPr algn="just">
              <a:lnSpc>
                <a:spcPct val="80000"/>
              </a:lnSpc>
              <a:spcBef>
                <a:spcPts val="0"/>
              </a:spcBef>
              <a:defRPr/>
            </a:pPr>
            <a:endParaRPr lang="en-US" sz="1000" dirty="0"/>
          </a:p>
          <a:p>
            <a:pPr marL="342900" indent="-342900" algn="just">
              <a:lnSpc>
                <a:spcPct val="80000"/>
              </a:lnSpc>
              <a:spcBef>
                <a:spcPts val="0"/>
              </a:spcBef>
              <a:buFont typeface="Arial" panose="020B0604020202020204" pitchFamily="34" charset="0"/>
              <a:buChar char="•"/>
              <a:defRPr/>
            </a:pPr>
            <a:r>
              <a:rPr lang="en-US" dirty="0" smtClean="0"/>
              <a:t>In 1323 authored </a:t>
            </a:r>
            <a:r>
              <a:rPr lang="en-US" dirty="0"/>
              <a:t>his landmark</a:t>
            </a:r>
          </a:p>
          <a:p>
            <a:pPr algn="just">
              <a:lnSpc>
                <a:spcPct val="80000"/>
              </a:lnSpc>
              <a:spcBef>
                <a:spcPts val="0"/>
              </a:spcBef>
              <a:defRPr/>
            </a:pPr>
            <a:r>
              <a:rPr lang="en-US" i="1" dirty="0"/>
              <a:t>                         </a:t>
            </a:r>
            <a:r>
              <a:rPr lang="en-US" b="1" i="1" dirty="0">
                <a:solidFill>
                  <a:srgbClr val="C00000"/>
                </a:solidFill>
              </a:rPr>
              <a:t>Summa </a:t>
            </a:r>
            <a:r>
              <a:rPr lang="en-US" b="1" i="1" dirty="0" err="1" smtClean="0">
                <a:solidFill>
                  <a:srgbClr val="C00000"/>
                </a:solidFill>
              </a:rPr>
              <a:t>Logicae</a:t>
            </a:r>
            <a:r>
              <a:rPr lang="en-US" b="1" dirty="0" smtClean="0">
                <a:solidFill>
                  <a:srgbClr val="C00000"/>
                </a:solidFill>
              </a:rPr>
              <a:t> </a:t>
            </a:r>
            <a:endParaRPr lang="en-US" b="1" dirty="0">
              <a:solidFill>
                <a:srgbClr val="C00000"/>
              </a:solidFill>
            </a:endParaRPr>
          </a:p>
          <a:p>
            <a:pPr algn="just">
              <a:lnSpc>
                <a:spcPct val="80000"/>
              </a:lnSpc>
              <a:spcBef>
                <a:spcPts val="0"/>
              </a:spcBef>
              <a:defRPr/>
            </a:pPr>
            <a:r>
              <a:rPr lang="en-US" dirty="0"/>
              <a:t>     which </a:t>
            </a:r>
            <a:r>
              <a:rPr lang="en-US" dirty="0" smtClean="0"/>
              <a:t>declared the value of </a:t>
            </a:r>
            <a:r>
              <a:rPr lang="en-US" b="1" dirty="0" smtClean="0"/>
              <a:t>Logic </a:t>
            </a:r>
            <a:endParaRPr lang="en-US" b="1" dirty="0"/>
          </a:p>
          <a:p>
            <a:pPr algn="just">
              <a:lnSpc>
                <a:spcPct val="80000"/>
              </a:lnSpc>
              <a:spcBef>
                <a:spcPts val="0"/>
              </a:spcBef>
              <a:defRPr/>
            </a:pPr>
            <a:r>
              <a:rPr lang="en-US" b="1" dirty="0"/>
              <a:t>     </a:t>
            </a:r>
            <a:r>
              <a:rPr lang="en-US" dirty="0"/>
              <a:t>and held that every person had </a:t>
            </a:r>
            <a:r>
              <a:rPr lang="en-US" dirty="0" smtClean="0"/>
              <a:t>the talent and responsibility of </a:t>
            </a:r>
            <a:r>
              <a:rPr lang="en-US" b="1" dirty="0" smtClean="0"/>
              <a:t>Reason.</a:t>
            </a:r>
            <a:endParaRPr lang="en-US" b="1" dirty="0"/>
          </a:p>
          <a:p>
            <a:pPr algn="just">
              <a:lnSpc>
                <a:spcPct val="80000"/>
              </a:lnSpc>
              <a:spcBef>
                <a:spcPts val="0"/>
              </a:spcBef>
              <a:defRPr/>
            </a:pPr>
            <a:endParaRPr lang="en-US" sz="1000" dirty="0"/>
          </a:p>
          <a:p>
            <a:pPr algn="just">
              <a:lnSpc>
                <a:spcPct val="80000"/>
              </a:lnSpc>
              <a:spcBef>
                <a:spcPts val="0"/>
              </a:spcBef>
              <a:defRPr/>
            </a:pPr>
            <a:r>
              <a:rPr lang="en-US" dirty="0"/>
              <a:t>A Franciscan Friar, </a:t>
            </a:r>
            <a:r>
              <a:rPr lang="en-US" dirty="0" smtClean="0"/>
              <a:t>best known </a:t>
            </a:r>
            <a:r>
              <a:rPr lang="en-US" dirty="0"/>
              <a:t>for the development of his </a:t>
            </a:r>
            <a:r>
              <a:rPr lang="en-US" dirty="0" smtClean="0"/>
              <a:t>maxim ‘</a:t>
            </a:r>
            <a:r>
              <a:rPr lang="en-US" dirty="0"/>
              <a:t>Ockham’s Razor’(the </a:t>
            </a:r>
            <a:r>
              <a:rPr lang="en-US" dirty="0" smtClean="0"/>
              <a:t>simplest answer tends </a:t>
            </a:r>
            <a:r>
              <a:rPr lang="en-US" dirty="0"/>
              <a:t>to be the best), he saw </a:t>
            </a:r>
            <a:r>
              <a:rPr lang="en-US" dirty="0" smtClean="0"/>
              <a:t>what would become known as natural </a:t>
            </a:r>
            <a:r>
              <a:rPr lang="en-US" dirty="0"/>
              <a:t>law </a:t>
            </a:r>
            <a:r>
              <a:rPr lang="en-US" dirty="0" smtClean="0"/>
              <a:t>as a </a:t>
            </a:r>
            <a:r>
              <a:rPr lang="en-US" dirty="0"/>
              <a:t>positive reflection of the Devine will.</a:t>
            </a:r>
            <a:endParaRPr lang="en-US" dirty="0" smtClean="0"/>
          </a:p>
          <a:p>
            <a:pPr algn="just">
              <a:lnSpc>
                <a:spcPct val="80000"/>
              </a:lnSpc>
              <a:spcBef>
                <a:spcPts val="0"/>
              </a:spcBef>
              <a:defRPr/>
            </a:pPr>
            <a:endParaRPr lang="en-US" sz="1000" dirty="0"/>
          </a:p>
          <a:p>
            <a:pPr algn="just">
              <a:lnSpc>
                <a:spcPct val="80000"/>
              </a:lnSpc>
              <a:spcBef>
                <a:spcPts val="0"/>
              </a:spcBef>
              <a:defRPr/>
            </a:pPr>
            <a:r>
              <a:rPr lang="en-US" dirty="0" smtClean="0"/>
              <a:t>A </a:t>
            </a:r>
            <a:r>
              <a:rPr lang="en-US" dirty="0"/>
              <a:t>believer in the individual, Ockham created a volume of writing which established a “</a:t>
            </a:r>
            <a:r>
              <a:rPr lang="en-US" dirty="0" smtClean="0"/>
              <a:t>political theory not far removed </a:t>
            </a:r>
            <a:r>
              <a:rPr lang="en-US" dirty="0"/>
              <a:t>from </a:t>
            </a:r>
            <a:r>
              <a:rPr lang="en-US" dirty="0" smtClean="0"/>
              <a:t>the classic </a:t>
            </a:r>
            <a:r>
              <a:rPr lang="en-US" dirty="0"/>
              <a:t>theories </a:t>
            </a:r>
            <a:r>
              <a:rPr lang="en-US" dirty="0" smtClean="0"/>
              <a:t>of rights of the </a:t>
            </a:r>
            <a:r>
              <a:rPr lang="en-US" dirty="0"/>
              <a:t>seventeenth century</a:t>
            </a:r>
            <a:r>
              <a:rPr lang="en-US" dirty="0" smtClean="0"/>
              <a:t>”.</a:t>
            </a:r>
          </a:p>
          <a:p>
            <a:pPr algn="just">
              <a:lnSpc>
                <a:spcPct val="80000"/>
              </a:lnSpc>
              <a:spcBef>
                <a:spcPts val="0"/>
              </a:spcBef>
              <a:defRPr/>
            </a:pPr>
            <a:endParaRPr lang="en-US" sz="1000" dirty="0"/>
          </a:p>
          <a:p>
            <a:pPr algn="just">
              <a:lnSpc>
                <a:spcPct val="80000"/>
              </a:lnSpc>
              <a:spcBef>
                <a:spcPts val="0"/>
              </a:spcBef>
              <a:defRPr/>
            </a:pPr>
            <a:r>
              <a:rPr lang="en-US" dirty="0"/>
              <a:t>H</a:t>
            </a:r>
            <a:r>
              <a:rPr lang="en-US" dirty="0" smtClean="0"/>
              <a:t>e </a:t>
            </a:r>
            <a:r>
              <a:rPr lang="en-US" dirty="0"/>
              <a:t>is said to have “inaugurated a ‘semantic revolution’ </a:t>
            </a:r>
            <a:r>
              <a:rPr lang="en-US" dirty="0" smtClean="0"/>
              <a:t>which transformed </a:t>
            </a:r>
            <a:r>
              <a:rPr lang="en-US" dirty="0"/>
              <a:t>the traditional” ideas of natural law “into a new theory of subjective natural rights”, marking “a ‘Copernican </a:t>
            </a:r>
            <a:r>
              <a:rPr lang="en-US" dirty="0" smtClean="0"/>
              <a:t>moment ’in </a:t>
            </a:r>
            <a:r>
              <a:rPr lang="en-US" dirty="0"/>
              <a:t>the history of the science of law</a:t>
            </a:r>
            <a:r>
              <a:rPr lang="en-US" dirty="0" smtClean="0"/>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633" y="1398587"/>
            <a:ext cx="1972733" cy="2219325"/>
          </a:xfrm>
          <a:prstGeom prst="rect">
            <a:avLst/>
          </a:prstGeom>
        </p:spPr>
      </p:pic>
    </p:spTree>
    <p:extLst>
      <p:ext uri="{BB962C8B-B14F-4D97-AF65-F5344CB8AC3E}">
        <p14:creationId xmlns:p14="http://schemas.microsoft.com/office/powerpoint/2010/main" val="2869343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ts val="0"/>
              </a:spcBef>
              <a:defRPr/>
            </a:pPr>
            <a:r>
              <a:rPr lang="en-US" sz="3400" b="1" dirty="0">
                <a:solidFill>
                  <a:srgbClr val="C81204"/>
                </a:solidFill>
              </a:rPr>
              <a:t>The Evolution of Rights</a:t>
            </a:r>
            <a:endParaRPr lang="en-US" sz="2400" b="1" dirty="0"/>
          </a:p>
          <a:p>
            <a:pPr marL="342900" indent="-342900" algn="just">
              <a:lnSpc>
                <a:spcPct val="80000"/>
              </a:lnSpc>
              <a:spcBef>
                <a:spcPts val="0"/>
              </a:spcBef>
              <a:defRPr/>
            </a:pPr>
            <a:r>
              <a:rPr lang="en-US" sz="2400" b="1" dirty="0">
                <a:solidFill>
                  <a:srgbClr val="002060"/>
                </a:solidFill>
              </a:rPr>
              <a:t>	A. The Concept of Right - Continued</a:t>
            </a:r>
            <a:r>
              <a:rPr lang="en-US" sz="3400" b="1" dirty="0">
                <a:solidFill>
                  <a:srgbClr val="C81204"/>
                </a:solidFill>
              </a:rPr>
              <a:t> </a:t>
            </a:r>
            <a:endParaRPr lang="en-US" sz="1000" b="1" i="1" dirty="0" smtClean="0">
              <a:solidFill>
                <a:srgbClr val="FF0000"/>
              </a:solidFill>
            </a:endParaRPr>
          </a:p>
          <a:p>
            <a:pPr algn="just">
              <a:lnSpc>
                <a:spcPct val="80000"/>
              </a:lnSpc>
              <a:spcBef>
                <a:spcPts val="0"/>
              </a:spcBef>
              <a:defRPr/>
            </a:pPr>
            <a:endParaRPr lang="en-US" sz="1000" dirty="0" smtClean="0">
              <a:solidFill>
                <a:srgbClr val="0033CC"/>
              </a:solidFill>
            </a:endParaRPr>
          </a:p>
          <a:p>
            <a:pPr algn="just">
              <a:lnSpc>
                <a:spcPct val="80000"/>
              </a:lnSpc>
              <a:spcBef>
                <a:spcPts val="0"/>
              </a:spcBef>
              <a:defRPr/>
            </a:pPr>
            <a:endParaRPr lang="en-US" sz="600" b="1" dirty="0" smtClean="0">
              <a:solidFill>
                <a:srgbClr val="002060"/>
              </a:solidFill>
            </a:endParaRPr>
          </a:p>
          <a:p>
            <a:pPr algn="just">
              <a:lnSpc>
                <a:spcPct val="80000"/>
              </a:lnSpc>
              <a:spcBef>
                <a:spcPts val="0"/>
              </a:spcBef>
              <a:defRPr/>
            </a:pPr>
            <a:r>
              <a:rPr lang="en-US" sz="2400" b="1" dirty="0" smtClean="0">
                <a:solidFill>
                  <a:srgbClr val="006600"/>
                </a:solidFill>
              </a:rPr>
              <a:t>John Wycliffe</a:t>
            </a:r>
          </a:p>
          <a:p>
            <a:pPr algn="just">
              <a:lnSpc>
                <a:spcPct val="80000"/>
              </a:lnSpc>
              <a:spcBef>
                <a:spcPts val="0"/>
              </a:spcBef>
              <a:defRPr/>
            </a:pPr>
            <a:endParaRPr lang="en-US" sz="1050" b="1" dirty="0">
              <a:solidFill>
                <a:srgbClr val="002060"/>
              </a:solidFill>
            </a:endParaRPr>
          </a:p>
          <a:p>
            <a:pPr marL="342900" indent="-342900" algn="just">
              <a:lnSpc>
                <a:spcPct val="80000"/>
              </a:lnSpc>
              <a:spcBef>
                <a:spcPts val="0"/>
              </a:spcBef>
              <a:buFont typeface="Arial" panose="020B0604020202020204" pitchFamily="34" charset="0"/>
              <a:buChar char="•"/>
              <a:defRPr/>
            </a:pPr>
            <a:r>
              <a:rPr lang="en-US" dirty="0"/>
              <a:t>Born in </a:t>
            </a:r>
            <a:r>
              <a:rPr lang="en-US" dirty="0" smtClean="0"/>
              <a:t>Yorkshire, England in 1328</a:t>
            </a:r>
            <a:endParaRPr lang="en-US" dirty="0"/>
          </a:p>
          <a:p>
            <a:pPr algn="just">
              <a:lnSpc>
                <a:spcPct val="80000"/>
              </a:lnSpc>
              <a:spcBef>
                <a:spcPts val="0"/>
              </a:spcBef>
              <a:defRPr/>
            </a:pPr>
            <a:endParaRPr lang="en-US" sz="1000" dirty="0"/>
          </a:p>
          <a:p>
            <a:pPr marL="342900" indent="-342900" algn="just">
              <a:lnSpc>
                <a:spcPct val="80000"/>
              </a:lnSpc>
              <a:spcBef>
                <a:spcPts val="0"/>
              </a:spcBef>
              <a:buFont typeface="Arial" panose="020B0604020202020204" pitchFamily="34" charset="0"/>
              <a:buChar char="•"/>
              <a:defRPr/>
            </a:pPr>
            <a:r>
              <a:rPr lang="en-US" dirty="0" smtClean="0"/>
              <a:t>Priest and Professor at Oxford</a:t>
            </a:r>
          </a:p>
          <a:p>
            <a:pPr algn="just">
              <a:lnSpc>
                <a:spcPct val="80000"/>
              </a:lnSpc>
              <a:spcBef>
                <a:spcPts val="0"/>
              </a:spcBef>
              <a:defRPr/>
            </a:pPr>
            <a:r>
              <a:rPr lang="en-US" sz="1000" dirty="0" smtClean="0"/>
              <a:t> </a:t>
            </a:r>
            <a:endParaRPr lang="en-US" sz="1000" dirty="0"/>
          </a:p>
          <a:p>
            <a:pPr marL="342900" indent="-342900" algn="just">
              <a:lnSpc>
                <a:spcPct val="80000"/>
              </a:lnSpc>
              <a:spcBef>
                <a:spcPts val="0"/>
              </a:spcBef>
              <a:buFont typeface="Arial" panose="020B0604020202020204" pitchFamily="34" charset="0"/>
              <a:buChar char="•"/>
              <a:defRPr/>
            </a:pPr>
            <a:r>
              <a:rPr lang="en-US" dirty="0" smtClean="0"/>
              <a:t>In 1382 authored </a:t>
            </a:r>
            <a:r>
              <a:rPr lang="en-US" dirty="0"/>
              <a:t>his landmark</a:t>
            </a:r>
          </a:p>
          <a:p>
            <a:pPr algn="just">
              <a:lnSpc>
                <a:spcPct val="80000"/>
              </a:lnSpc>
              <a:spcBef>
                <a:spcPts val="0"/>
              </a:spcBef>
              <a:defRPr/>
            </a:pPr>
            <a:r>
              <a:rPr lang="en-US" i="1" dirty="0"/>
              <a:t>                         </a:t>
            </a:r>
            <a:r>
              <a:rPr lang="en-US" b="1" i="1" dirty="0" smtClean="0">
                <a:solidFill>
                  <a:srgbClr val="C00000"/>
                </a:solidFill>
              </a:rPr>
              <a:t>Wycliffe Bible</a:t>
            </a:r>
            <a:r>
              <a:rPr lang="en-US" b="1" dirty="0" smtClean="0">
                <a:solidFill>
                  <a:srgbClr val="C00000"/>
                </a:solidFill>
              </a:rPr>
              <a:t> </a:t>
            </a:r>
            <a:endParaRPr lang="en-US" b="1" dirty="0">
              <a:solidFill>
                <a:srgbClr val="C00000"/>
              </a:solidFill>
            </a:endParaRPr>
          </a:p>
          <a:p>
            <a:pPr algn="just">
              <a:lnSpc>
                <a:spcPct val="80000"/>
              </a:lnSpc>
              <a:spcBef>
                <a:spcPts val="0"/>
              </a:spcBef>
              <a:defRPr/>
            </a:pPr>
            <a:endParaRPr lang="en-US" sz="1000" dirty="0"/>
          </a:p>
          <a:p>
            <a:pPr algn="just">
              <a:lnSpc>
                <a:spcPct val="80000"/>
              </a:lnSpc>
              <a:spcBef>
                <a:spcPts val="0"/>
              </a:spcBef>
              <a:defRPr/>
            </a:pPr>
            <a:r>
              <a:rPr lang="en-US" dirty="0" smtClean="0"/>
              <a:t>Wycliffe was </a:t>
            </a:r>
            <a:r>
              <a:rPr lang="en-US" dirty="0"/>
              <a:t>a </a:t>
            </a:r>
            <a:r>
              <a:rPr lang="en-US" dirty="0" smtClean="0"/>
              <a:t>legal and </a:t>
            </a:r>
            <a:r>
              <a:rPr lang="en-US" dirty="0"/>
              <a:t>theological scholar, </a:t>
            </a:r>
            <a:r>
              <a:rPr lang="en-US" dirty="0" smtClean="0"/>
              <a:t>most famous </a:t>
            </a:r>
            <a:r>
              <a:rPr lang="en-US" dirty="0"/>
              <a:t>for </a:t>
            </a:r>
            <a:r>
              <a:rPr lang="en-US" dirty="0" smtClean="0"/>
              <a:t>the </a:t>
            </a:r>
            <a:r>
              <a:rPr lang="en-US" dirty="0"/>
              <a:t>first </a:t>
            </a:r>
            <a:r>
              <a:rPr lang="en-US" dirty="0" smtClean="0"/>
              <a:t>translation of the </a:t>
            </a:r>
            <a:r>
              <a:rPr lang="en-US" dirty="0"/>
              <a:t>Bible into </a:t>
            </a:r>
            <a:r>
              <a:rPr lang="en-US" dirty="0" smtClean="0"/>
              <a:t>the English </a:t>
            </a:r>
            <a:r>
              <a:rPr lang="en-US" dirty="0"/>
              <a:t>vernacular. </a:t>
            </a:r>
            <a:endParaRPr lang="en-US" dirty="0" smtClean="0"/>
          </a:p>
          <a:p>
            <a:pPr algn="just">
              <a:lnSpc>
                <a:spcPct val="80000"/>
              </a:lnSpc>
              <a:spcBef>
                <a:spcPts val="0"/>
              </a:spcBef>
              <a:defRPr/>
            </a:pPr>
            <a:endParaRPr lang="en-US" sz="1000" dirty="0"/>
          </a:p>
          <a:p>
            <a:pPr algn="just">
              <a:lnSpc>
                <a:spcPct val="80000"/>
              </a:lnSpc>
              <a:spcBef>
                <a:spcPts val="0"/>
              </a:spcBef>
              <a:defRPr/>
            </a:pPr>
            <a:r>
              <a:rPr lang="en-US" dirty="0" smtClean="0"/>
              <a:t>A protégé of </a:t>
            </a:r>
            <a:r>
              <a:rPr lang="en-US" dirty="0"/>
              <a:t>Ockham, </a:t>
            </a:r>
            <a:r>
              <a:rPr lang="en-US" dirty="0" smtClean="0"/>
              <a:t>he </a:t>
            </a:r>
            <a:r>
              <a:rPr lang="en-US" dirty="0"/>
              <a:t>has been credited with advancing the </a:t>
            </a:r>
            <a:r>
              <a:rPr lang="en-US" dirty="0" smtClean="0"/>
              <a:t>theme of </a:t>
            </a:r>
            <a:r>
              <a:rPr lang="en-US" dirty="0"/>
              <a:t>the “individual as a fully fledged, autonomous, independent member of society who had inherent, inborn rights.” </a:t>
            </a:r>
            <a:endParaRPr lang="en-US" dirty="0" smtClean="0"/>
          </a:p>
          <a:p>
            <a:pPr algn="just">
              <a:lnSpc>
                <a:spcPct val="80000"/>
              </a:lnSpc>
              <a:spcBef>
                <a:spcPts val="0"/>
              </a:spcBef>
              <a:defRPr/>
            </a:pPr>
            <a:endParaRPr lang="en-US" sz="1000" dirty="0"/>
          </a:p>
          <a:p>
            <a:pPr algn="just">
              <a:lnSpc>
                <a:spcPct val="80000"/>
              </a:lnSpc>
              <a:spcBef>
                <a:spcPts val="0"/>
              </a:spcBef>
              <a:defRPr/>
            </a:pPr>
            <a:r>
              <a:rPr lang="en-US" dirty="0" smtClean="0"/>
              <a:t>This extension </a:t>
            </a:r>
            <a:r>
              <a:rPr lang="en-US" dirty="0"/>
              <a:t>of Ockham’s views would lead to the evolution of individual right based liberties, and would create an entirely </a:t>
            </a:r>
            <a:r>
              <a:rPr lang="en-US" dirty="0" smtClean="0"/>
              <a:t>new way </a:t>
            </a:r>
            <a:r>
              <a:rPr lang="en-US" dirty="0"/>
              <a:t>of thinking about human autonomy and individual rights. </a:t>
            </a:r>
            <a:endParaRPr lang="en-US" dirty="0" smtClean="0"/>
          </a:p>
          <a:p>
            <a:pPr algn="just">
              <a:lnSpc>
                <a:spcPct val="80000"/>
              </a:lnSpc>
              <a:spcBef>
                <a:spcPts val="0"/>
              </a:spcBef>
              <a:defRPr/>
            </a:pPr>
            <a:endParaRPr lang="en-US" sz="1000" dirty="0"/>
          </a:p>
          <a:p>
            <a:pPr algn="just">
              <a:lnSpc>
                <a:spcPct val="80000"/>
              </a:lnSpc>
              <a:spcBef>
                <a:spcPts val="0"/>
              </a:spcBef>
              <a:defRPr/>
            </a:pPr>
            <a:r>
              <a:rPr lang="en-US" dirty="0" smtClean="0"/>
              <a:t>It </a:t>
            </a:r>
            <a:r>
              <a:rPr lang="en-US" dirty="0"/>
              <a:t>had a marked influence upon English jurisprudence. For once “individuals are </a:t>
            </a:r>
            <a:r>
              <a:rPr lang="en-US" dirty="0" smtClean="0"/>
              <a:t>considered autonomous </a:t>
            </a:r>
            <a:r>
              <a:rPr lang="en-US" dirty="0"/>
              <a:t>human beings, endowed with natural human rights, </a:t>
            </a:r>
            <a:r>
              <a:rPr lang="en-US" dirty="0" smtClean="0"/>
              <a:t>they are </a:t>
            </a:r>
            <a:r>
              <a:rPr lang="en-US" dirty="0"/>
              <a:t>no </a:t>
            </a:r>
            <a:r>
              <a:rPr lang="en-US" dirty="0" smtClean="0"/>
              <a:t>longer ‘</a:t>
            </a:r>
            <a:r>
              <a:rPr lang="en-US" dirty="0"/>
              <a:t>subjects</a:t>
            </a:r>
            <a:r>
              <a:rPr lang="en-US" dirty="0" smtClean="0"/>
              <a:t>’ or mere </a:t>
            </a:r>
            <a:r>
              <a:rPr lang="en-US" dirty="0"/>
              <a:t>‘members</a:t>
            </a:r>
            <a:r>
              <a:rPr lang="en-US" dirty="0" smtClean="0"/>
              <a:t>’ of </a:t>
            </a:r>
            <a:r>
              <a:rPr lang="en-US" dirty="0"/>
              <a:t>a </a:t>
            </a:r>
            <a:r>
              <a:rPr lang="en-US" dirty="0" smtClean="0"/>
              <a:t>higher power</a:t>
            </a:r>
            <a:r>
              <a:rPr lang="en-US" dirty="0"/>
              <a:t>”. </a:t>
            </a:r>
            <a:endParaRPr lang="en-US" dirty="0" smtClean="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118" y="965718"/>
            <a:ext cx="1939882" cy="2539482"/>
          </a:xfrm>
          <a:prstGeom prst="rect">
            <a:avLst/>
          </a:prstGeom>
        </p:spPr>
      </p:pic>
    </p:spTree>
    <p:extLst>
      <p:ext uri="{BB962C8B-B14F-4D97-AF65-F5344CB8AC3E}">
        <p14:creationId xmlns:p14="http://schemas.microsoft.com/office/powerpoint/2010/main" val="2596169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534400" cy="5715000"/>
          </a:xfrm>
          <a:prstGeom prst="rect">
            <a:avLst/>
          </a:prstGeom>
          <a:noFill/>
          <a:ln w="9525">
            <a:noFill/>
            <a:miter lim="800000"/>
            <a:headEnd/>
            <a:tailEnd/>
          </a:ln>
        </p:spPr>
        <p:txBody>
          <a:bodyPr/>
          <a:lstStyle/>
          <a:p>
            <a:pPr marL="342900" indent="-342900" algn="just">
              <a:lnSpc>
                <a:spcPct val="80000"/>
              </a:lnSpc>
              <a:spcBef>
                <a:spcPts val="0"/>
              </a:spcBef>
              <a:defRPr/>
            </a:pPr>
            <a:r>
              <a:rPr lang="en-US" sz="3400" b="1" dirty="0">
                <a:solidFill>
                  <a:srgbClr val="C81204"/>
                </a:solidFill>
              </a:rPr>
              <a:t>The Evolution of Rights</a:t>
            </a:r>
            <a:endParaRPr lang="en-US" sz="2400" b="1" dirty="0"/>
          </a:p>
          <a:p>
            <a:pPr marL="342900" indent="-342900" algn="just">
              <a:lnSpc>
                <a:spcPct val="80000"/>
              </a:lnSpc>
              <a:spcBef>
                <a:spcPts val="0"/>
              </a:spcBef>
              <a:defRPr/>
            </a:pPr>
            <a:r>
              <a:rPr lang="en-US" sz="2400" b="1" dirty="0">
                <a:solidFill>
                  <a:srgbClr val="002060"/>
                </a:solidFill>
              </a:rPr>
              <a:t>	A. The Concept of Right - Continued</a:t>
            </a:r>
            <a:r>
              <a:rPr lang="en-US" sz="3400" b="1" dirty="0">
                <a:solidFill>
                  <a:srgbClr val="C81204"/>
                </a:solidFill>
              </a:rPr>
              <a:t> </a:t>
            </a:r>
            <a:endParaRPr lang="en-US" sz="1000" b="1" i="1" dirty="0" smtClean="0">
              <a:solidFill>
                <a:srgbClr val="FF0000"/>
              </a:solidFill>
            </a:endParaRPr>
          </a:p>
          <a:p>
            <a:pPr algn="just">
              <a:lnSpc>
                <a:spcPct val="80000"/>
              </a:lnSpc>
              <a:spcBef>
                <a:spcPts val="0"/>
              </a:spcBef>
              <a:defRPr/>
            </a:pPr>
            <a:endParaRPr lang="en-US" sz="1000" dirty="0" smtClean="0">
              <a:solidFill>
                <a:srgbClr val="0033CC"/>
              </a:solidFill>
            </a:endParaRPr>
          </a:p>
          <a:p>
            <a:pPr algn="just">
              <a:lnSpc>
                <a:spcPct val="80000"/>
              </a:lnSpc>
              <a:spcBef>
                <a:spcPts val="0"/>
              </a:spcBef>
              <a:defRPr/>
            </a:pPr>
            <a:endParaRPr lang="en-US" sz="600" b="1" dirty="0" smtClean="0">
              <a:solidFill>
                <a:srgbClr val="002060"/>
              </a:solidFill>
            </a:endParaRPr>
          </a:p>
          <a:p>
            <a:pPr algn="just">
              <a:lnSpc>
                <a:spcPct val="80000"/>
              </a:lnSpc>
              <a:spcBef>
                <a:spcPts val="0"/>
              </a:spcBef>
              <a:defRPr/>
            </a:pPr>
            <a:r>
              <a:rPr lang="en-US" sz="2400" b="1" dirty="0" smtClean="0">
                <a:solidFill>
                  <a:srgbClr val="006600"/>
                </a:solidFill>
              </a:rPr>
              <a:t>Thomas Hobbes</a:t>
            </a:r>
          </a:p>
          <a:p>
            <a:pPr algn="just">
              <a:lnSpc>
                <a:spcPct val="80000"/>
              </a:lnSpc>
              <a:spcBef>
                <a:spcPts val="0"/>
              </a:spcBef>
              <a:defRPr/>
            </a:pPr>
            <a:endParaRPr lang="en-US" sz="1050" b="1" dirty="0">
              <a:solidFill>
                <a:srgbClr val="002060"/>
              </a:solidFill>
            </a:endParaRPr>
          </a:p>
          <a:p>
            <a:pPr marL="342900" indent="-342900" algn="just">
              <a:lnSpc>
                <a:spcPct val="80000"/>
              </a:lnSpc>
              <a:spcBef>
                <a:spcPts val="0"/>
              </a:spcBef>
              <a:buFont typeface="Arial" panose="020B0604020202020204" pitchFamily="34" charset="0"/>
              <a:buChar char="•"/>
              <a:defRPr/>
            </a:pPr>
            <a:r>
              <a:rPr lang="en-US" dirty="0"/>
              <a:t>Born in </a:t>
            </a:r>
            <a:r>
              <a:rPr lang="en-US" dirty="0" smtClean="0"/>
              <a:t>Wiltshire, England in 1588</a:t>
            </a:r>
            <a:endParaRPr lang="en-US" dirty="0"/>
          </a:p>
          <a:p>
            <a:pPr algn="just">
              <a:lnSpc>
                <a:spcPct val="80000"/>
              </a:lnSpc>
              <a:spcBef>
                <a:spcPts val="0"/>
              </a:spcBef>
              <a:defRPr/>
            </a:pPr>
            <a:endParaRPr lang="en-US" sz="1000" dirty="0"/>
          </a:p>
          <a:p>
            <a:pPr marL="342900" indent="-342900" algn="just">
              <a:lnSpc>
                <a:spcPct val="80000"/>
              </a:lnSpc>
              <a:spcBef>
                <a:spcPts val="0"/>
              </a:spcBef>
              <a:buFont typeface="Arial" panose="020B0604020202020204" pitchFamily="34" charset="0"/>
              <a:buChar char="•"/>
              <a:defRPr/>
            </a:pPr>
            <a:r>
              <a:rPr lang="en-US" dirty="0" smtClean="0"/>
              <a:t>Teacher, Philosopher, Author</a:t>
            </a:r>
          </a:p>
          <a:p>
            <a:pPr algn="just">
              <a:lnSpc>
                <a:spcPct val="80000"/>
              </a:lnSpc>
              <a:spcBef>
                <a:spcPts val="0"/>
              </a:spcBef>
              <a:defRPr/>
            </a:pPr>
            <a:r>
              <a:rPr lang="en-US" sz="1000" dirty="0" smtClean="0"/>
              <a:t> </a:t>
            </a:r>
            <a:endParaRPr lang="en-US" sz="1000" dirty="0"/>
          </a:p>
          <a:p>
            <a:pPr marL="342900" indent="-342900" algn="just">
              <a:lnSpc>
                <a:spcPct val="80000"/>
              </a:lnSpc>
              <a:spcBef>
                <a:spcPts val="0"/>
              </a:spcBef>
              <a:buFont typeface="Arial" panose="020B0604020202020204" pitchFamily="34" charset="0"/>
              <a:buChar char="•"/>
              <a:defRPr/>
            </a:pPr>
            <a:r>
              <a:rPr lang="en-US" dirty="0" smtClean="0"/>
              <a:t>In 1651 authored </a:t>
            </a:r>
            <a:r>
              <a:rPr lang="en-US" dirty="0"/>
              <a:t>his landmark</a:t>
            </a:r>
          </a:p>
          <a:p>
            <a:pPr algn="just">
              <a:lnSpc>
                <a:spcPct val="80000"/>
              </a:lnSpc>
              <a:spcBef>
                <a:spcPts val="0"/>
              </a:spcBef>
              <a:defRPr/>
            </a:pPr>
            <a:r>
              <a:rPr lang="en-US" i="1" dirty="0"/>
              <a:t>                         </a:t>
            </a:r>
            <a:r>
              <a:rPr lang="en-US" b="1" i="1" dirty="0" smtClean="0">
                <a:solidFill>
                  <a:srgbClr val="C00000"/>
                </a:solidFill>
              </a:rPr>
              <a:t>Leviathan</a:t>
            </a:r>
            <a:endParaRPr lang="en-US" b="1" dirty="0">
              <a:solidFill>
                <a:srgbClr val="C00000"/>
              </a:solidFill>
            </a:endParaRPr>
          </a:p>
          <a:p>
            <a:pPr algn="just">
              <a:lnSpc>
                <a:spcPct val="80000"/>
              </a:lnSpc>
              <a:spcBef>
                <a:spcPts val="0"/>
              </a:spcBef>
              <a:defRPr/>
            </a:pPr>
            <a:endParaRPr lang="en-US" sz="1000" dirty="0"/>
          </a:p>
          <a:p>
            <a:pPr algn="just">
              <a:lnSpc>
                <a:spcPct val="80000"/>
              </a:lnSpc>
              <a:spcBef>
                <a:spcPts val="0"/>
              </a:spcBef>
              <a:defRPr/>
            </a:pPr>
            <a:r>
              <a:rPr lang="en-US" dirty="0" smtClean="0"/>
              <a:t>Hobbes was </a:t>
            </a:r>
            <a:r>
              <a:rPr lang="en-US" dirty="0"/>
              <a:t>a </a:t>
            </a:r>
            <a:r>
              <a:rPr lang="en-US" dirty="0" smtClean="0"/>
              <a:t>legal Philosopher and Scholar</a:t>
            </a:r>
            <a:r>
              <a:rPr lang="en-US" dirty="0"/>
              <a:t>, </a:t>
            </a:r>
            <a:r>
              <a:rPr lang="en-US" dirty="0" smtClean="0"/>
              <a:t>most famous </a:t>
            </a:r>
            <a:r>
              <a:rPr lang="en-US" dirty="0"/>
              <a:t>for </a:t>
            </a:r>
            <a:r>
              <a:rPr lang="en-US" dirty="0" smtClean="0"/>
              <a:t>his famous work Leviathan. </a:t>
            </a:r>
          </a:p>
          <a:p>
            <a:pPr algn="just">
              <a:lnSpc>
                <a:spcPct val="80000"/>
              </a:lnSpc>
              <a:spcBef>
                <a:spcPts val="0"/>
              </a:spcBef>
              <a:defRPr/>
            </a:pPr>
            <a:endParaRPr lang="en-US" sz="1000" dirty="0"/>
          </a:p>
          <a:p>
            <a:pPr algn="just">
              <a:lnSpc>
                <a:spcPct val="80000"/>
              </a:lnSpc>
              <a:spcBef>
                <a:spcPts val="0"/>
              </a:spcBef>
              <a:defRPr/>
            </a:pPr>
            <a:r>
              <a:rPr lang="en-US" dirty="0" smtClean="0"/>
              <a:t>In the Leviathan, Hobbes, expounds the “social contract theory” of government, </a:t>
            </a:r>
            <a:r>
              <a:rPr lang="en-US" dirty="0"/>
              <a:t>which provides that individuals have consented, either explicitly or tacitly, to surrender some of their </a:t>
            </a:r>
            <a:r>
              <a:rPr lang="en-US" dirty="0" smtClean="0"/>
              <a:t>freedoms, </a:t>
            </a:r>
            <a:r>
              <a:rPr lang="en-US" dirty="0"/>
              <a:t>and submit to the authority (of the ruler, or to the decision of a majority) in exchange for protection of their remaining rights </a:t>
            </a:r>
            <a:r>
              <a:rPr lang="en-US" dirty="0" smtClean="0"/>
              <a:t>and </a:t>
            </a:r>
            <a:r>
              <a:rPr lang="en-US" dirty="0"/>
              <a:t>maintenance of the social </a:t>
            </a:r>
            <a:r>
              <a:rPr lang="en-US" dirty="0" smtClean="0"/>
              <a:t>order.</a:t>
            </a:r>
          </a:p>
          <a:p>
            <a:pPr algn="just">
              <a:lnSpc>
                <a:spcPct val="80000"/>
              </a:lnSpc>
              <a:spcBef>
                <a:spcPts val="0"/>
              </a:spcBef>
              <a:defRPr/>
            </a:pPr>
            <a:endParaRPr lang="en-US" sz="1000" dirty="0"/>
          </a:p>
          <a:p>
            <a:pPr algn="just">
              <a:lnSpc>
                <a:spcPct val="80000"/>
              </a:lnSpc>
              <a:spcBef>
                <a:spcPts val="0"/>
              </a:spcBef>
              <a:defRPr/>
            </a:pPr>
            <a:r>
              <a:rPr lang="en-US" dirty="0" smtClean="0"/>
              <a:t>This theory, again recognizes not only individual rights, but equally importantly, that such rights must be protected by government.  </a:t>
            </a:r>
          </a:p>
          <a:p>
            <a:pPr algn="just">
              <a:lnSpc>
                <a:spcPct val="80000"/>
              </a:lnSpc>
              <a:spcBef>
                <a:spcPts val="0"/>
              </a:spcBef>
              <a:defRPr/>
            </a:pPr>
            <a:endParaRPr lang="en-US" sz="1000" dirty="0"/>
          </a:p>
          <a:p>
            <a:pPr algn="just">
              <a:lnSpc>
                <a:spcPct val="80000"/>
              </a:lnSpc>
              <a:spcBef>
                <a:spcPts val="0"/>
              </a:spcBef>
              <a:defRPr/>
            </a:pPr>
            <a:r>
              <a:rPr lang="en-US" dirty="0" smtClean="0"/>
              <a:t>He landmark work is further credited with launching the very concept of natural law, based upon principles originating in a state of nature.</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23</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947" y="1219200"/>
            <a:ext cx="1901180" cy="2298700"/>
          </a:xfrm>
          <a:prstGeom prst="rect">
            <a:avLst/>
          </a:prstGeom>
        </p:spPr>
      </p:pic>
    </p:spTree>
    <p:extLst>
      <p:ext uri="{BB962C8B-B14F-4D97-AF65-F5344CB8AC3E}">
        <p14:creationId xmlns:p14="http://schemas.microsoft.com/office/powerpoint/2010/main" val="869566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838200"/>
            <a:ext cx="8534400" cy="5867400"/>
          </a:xfrm>
          <a:prstGeom prst="rect">
            <a:avLst/>
          </a:prstGeom>
          <a:noFill/>
          <a:ln w="9525">
            <a:noFill/>
            <a:miter lim="800000"/>
            <a:headEnd/>
            <a:tailEnd/>
          </a:ln>
        </p:spPr>
        <p:txBody>
          <a:bodyPr/>
          <a:lstStyle/>
          <a:p>
            <a:pPr marL="342900" indent="-342900" algn="just">
              <a:lnSpc>
                <a:spcPct val="75000"/>
              </a:lnSpc>
              <a:spcBef>
                <a:spcPts val="0"/>
              </a:spcBef>
              <a:defRPr/>
            </a:pPr>
            <a:r>
              <a:rPr lang="en-US" sz="3400" b="1" dirty="0">
                <a:solidFill>
                  <a:srgbClr val="C81204"/>
                </a:solidFill>
              </a:rPr>
              <a:t>The Evolution of Rights</a:t>
            </a:r>
            <a:endParaRPr lang="en-US" sz="2400" b="1" dirty="0"/>
          </a:p>
          <a:p>
            <a:pPr marL="342900" indent="-342900" algn="just">
              <a:lnSpc>
                <a:spcPct val="75000"/>
              </a:lnSpc>
              <a:spcBef>
                <a:spcPts val="0"/>
              </a:spcBef>
              <a:defRPr/>
            </a:pPr>
            <a:r>
              <a:rPr lang="en-US" sz="2400" b="1" dirty="0">
                <a:solidFill>
                  <a:srgbClr val="002060"/>
                </a:solidFill>
              </a:rPr>
              <a:t>	A. The Concept of Right - Continued</a:t>
            </a:r>
            <a:r>
              <a:rPr lang="en-US" sz="3400" b="1" dirty="0">
                <a:solidFill>
                  <a:srgbClr val="C81204"/>
                </a:solidFill>
              </a:rPr>
              <a:t> </a:t>
            </a:r>
            <a:endParaRPr lang="en-US" sz="1000" b="1" i="1" dirty="0" smtClean="0">
              <a:solidFill>
                <a:srgbClr val="FF0000"/>
              </a:solidFill>
            </a:endParaRPr>
          </a:p>
          <a:p>
            <a:pPr algn="just">
              <a:lnSpc>
                <a:spcPct val="75000"/>
              </a:lnSpc>
              <a:spcBef>
                <a:spcPts val="0"/>
              </a:spcBef>
              <a:defRPr/>
            </a:pPr>
            <a:endParaRPr lang="en-US" sz="1000" dirty="0" smtClean="0">
              <a:solidFill>
                <a:srgbClr val="0033CC"/>
              </a:solidFill>
            </a:endParaRPr>
          </a:p>
          <a:p>
            <a:pPr algn="just">
              <a:lnSpc>
                <a:spcPct val="75000"/>
              </a:lnSpc>
              <a:spcBef>
                <a:spcPts val="0"/>
              </a:spcBef>
              <a:defRPr/>
            </a:pPr>
            <a:endParaRPr lang="en-US" sz="600" b="1" dirty="0" smtClean="0">
              <a:solidFill>
                <a:srgbClr val="002060"/>
              </a:solidFill>
            </a:endParaRPr>
          </a:p>
          <a:p>
            <a:pPr algn="just">
              <a:lnSpc>
                <a:spcPct val="75000"/>
              </a:lnSpc>
              <a:spcBef>
                <a:spcPts val="0"/>
              </a:spcBef>
              <a:defRPr/>
            </a:pPr>
            <a:r>
              <a:rPr lang="en-US" sz="2400" b="1" dirty="0" smtClean="0">
                <a:solidFill>
                  <a:srgbClr val="006600"/>
                </a:solidFill>
              </a:rPr>
              <a:t>John Locke</a:t>
            </a:r>
          </a:p>
          <a:p>
            <a:pPr algn="just">
              <a:lnSpc>
                <a:spcPct val="75000"/>
              </a:lnSpc>
              <a:spcBef>
                <a:spcPts val="0"/>
              </a:spcBef>
              <a:defRPr/>
            </a:pPr>
            <a:endParaRPr lang="en-US" sz="1050" b="1" dirty="0">
              <a:solidFill>
                <a:srgbClr val="002060"/>
              </a:solidFill>
            </a:endParaRPr>
          </a:p>
          <a:p>
            <a:pPr marL="342900" indent="-342900" algn="just">
              <a:lnSpc>
                <a:spcPct val="75000"/>
              </a:lnSpc>
              <a:spcBef>
                <a:spcPts val="0"/>
              </a:spcBef>
              <a:buFont typeface="Arial" panose="020B0604020202020204" pitchFamily="34" charset="0"/>
              <a:buChar char="•"/>
              <a:defRPr/>
            </a:pPr>
            <a:r>
              <a:rPr lang="en-US" dirty="0"/>
              <a:t>Born in </a:t>
            </a:r>
            <a:r>
              <a:rPr lang="en-US" dirty="0" smtClean="0"/>
              <a:t>Somerset, England in 1632</a:t>
            </a:r>
            <a:endParaRPr lang="en-US" dirty="0"/>
          </a:p>
          <a:p>
            <a:pPr algn="just">
              <a:lnSpc>
                <a:spcPct val="75000"/>
              </a:lnSpc>
              <a:spcBef>
                <a:spcPts val="0"/>
              </a:spcBef>
              <a:defRPr/>
            </a:pPr>
            <a:endParaRPr lang="en-US" sz="1000" dirty="0"/>
          </a:p>
          <a:p>
            <a:pPr marL="342900" indent="-342900" algn="just">
              <a:lnSpc>
                <a:spcPct val="75000"/>
              </a:lnSpc>
              <a:spcBef>
                <a:spcPts val="0"/>
              </a:spcBef>
              <a:buFont typeface="Arial" panose="020B0604020202020204" pitchFamily="34" charset="0"/>
              <a:buChar char="•"/>
              <a:defRPr/>
            </a:pPr>
            <a:r>
              <a:rPr lang="en-US" dirty="0" smtClean="0"/>
              <a:t>Lawyer, Philosopher, Author</a:t>
            </a:r>
          </a:p>
          <a:p>
            <a:pPr algn="just">
              <a:lnSpc>
                <a:spcPct val="75000"/>
              </a:lnSpc>
              <a:spcBef>
                <a:spcPts val="0"/>
              </a:spcBef>
              <a:defRPr/>
            </a:pPr>
            <a:r>
              <a:rPr lang="en-US" sz="1000" dirty="0" smtClean="0"/>
              <a:t> </a:t>
            </a:r>
            <a:endParaRPr lang="en-US" sz="1000" dirty="0"/>
          </a:p>
          <a:p>
            <a:pPr marL="342900" indent="-342900" algn="just">
              <a:lnSpc>
                <a:spcPct val="75000"/>
              </a:lnSpc>
              <a:spcBef>
                <a:spcPts val="0"/>
              </a:spcBef>
              <a:buFont typeface="Arial" panose="020B0604020202020204" pitchFamily="34" charset="0"/>
              <a:buChar char="•"/>
              <a:defRPr/>
            </a:pPr>
            <a:r>
              <a:rPr lang="en-US" dirty="0" smtClean="0"/>
              <a:t>In 1689 authored </a:t>
            </a:r>
            <a:r>
              <a:rPr lang="en-US" dirty="0"/>
              <a:t>his landmark</a:t>
            </a:r>
          </a:p>
          <a:p>
            <a:pPr algn="just">
              <a:lnSpc>
                <a:spcPct val="75000"/>
              </a:lnSpc>
              <a:spcBef>
                <a:spcPts val="0"/>
              </a:spcBef>
              <a:defRPr/>
            </a:pPr>
            <a:r>
              <a:rPr lang="en-US" i="1" dirty="0"/>
              <a:t>                         </a:t>
            </a:r>
            <a:r>
              <a:rPr lang="en-US" b="1" i="1" dirty="0" smtClean="0">
                <a:solidFill>
                  <a:srgbClr val="C00000"/>
                </a:solidFill>
              </a:rPr>
              <a:t>Two Treaties of Government</a:t>
            </a:r>
            <a:endParaRPr lang="en-US" b="1" dirty="0">
              <a:solidFill>
                <a:srgbClr val="C00000"/>
              </a:solidFill>
            </a:endParaRPr>
          </a:p>
          <a:p>
            <a:pPr algn="just">
              <a:lnSpc>
                <a:spcPct val="75000"/>
              </a:lnSpc>
              <a:spcBef>
                <a:spcPts val="0"/>
              </a:spcBef>
              <a:defRPr/>
            </a:pPr>
            <a:endParaRPr lang="en-US" sz="1000" dirty="0"/>
          </a:p>
          <a:p>
            <a:pPr algn="just">
              <a:lnSpc>
                <a:spcPct val="75000"/>
              </a:lnSpc>
              <a:spcBef>
                <a:spcPts val="0"/>
              </a:spcBef>
              <a:defRPr/>
            </a:pPr>
            <a:r>
              <a:rPr lang="en-US" dirty="0"/>
              <a:t>John Locke, was an intellectual giant of legal and political thought</a:t>
            </a:r>
            <a:r>
              <a:rPr lang="en-US" dirty="0" smtClean="0"/>
              <a:t>.</a:t>
            </a:r>
          </a:p>
          <a:p>
            <a:pPr algn="just">
              <a:lnSpc>
                <a:spcPct val="75000"/>
              </a:lnSpc>
              <a:spcBef>
                <a:spcPts val="0"/>
              </a:spcBef>
              <a:defRPr/>
            </a:pPr>
            <a:endParaRPr lang="en-US" sz="1000" dirty="0"/>
          </a:p>
          <a:p>
            <a:pPr algn="just">
              <a:lnSpc>
                <a:spcPct val="75000"/>
              </a:lnSpc>
              <a:spcBef>
                <a:spcPts val="0"/>
              </a:spcBef>
              <a:defRPr/>
            </a:pPr>
            <a:r>
              <a:rPr lang="en-US" dirty="0" smtClean="0"/>
              <a:t>A scholar </a:t>
            </a:r>
            <a:r>
              <a:rPr lang="en-US" dirty="0"/>
              <a:t>of </a:t>
            </a:r>
            <a:r>
              <a:rPr lang="en-US" dirty="0" smtClean="0"/>
              <a:t>languages, </a:t>
            </a:r>
            <a:r>
              <a:rPr lang="en-US" dirty="0"/>
              <a:t>political systems, and </a:t>
            </a:r>
            <a:r>
              <a:rPr lang="en-US" dirty="0" smtClean="0"/>
              <a:t>science, Locke </a:t>
            </a:r>
            <a:r>
              <a:rPr lang="en-US" dirty="0"/>
              <a:t>was adverse to innate ideas, scholastic philosophy, intellectual intolerance. Well traveled and well read, </a:t>
            </a:r>
            <a:r>
              <a:rPr lang="en-US" dirty="0" smtClean="0"/>
              <a:t>he commented </a:t>
            </a:r>
            <a:r>
              <a:rPr lang="en-US" dirty="0"/>
              <a:t>extensively on </a:t>
            </a:r>
            <a:r>
              <a:rPr lang="en-US" dirty="0" smtClean="0"/>
              <a:t>issues </a:t>
            </a:r>
            <a:r>
              <a:rPr lang="en-US" dirty="0"/>
              <a:t>facing his society</a:t>
            </a:r>
            <a:r>
              <a:rPr lang="en-US" dirty="0" smtClean="0"/>
              <a:t>.</a:t>
            </a:r>
          </a:p>
          <a:p>
            <a:pPr algn="just">
              <a:lnSpc>
                <a:spcPct val="75000"/>
              </a:lnSpc>
              <a:spcBef>
                <a:spcPts val="0"/>
              </a:spcBef>
              <a:defRPr/>
            </a:pPr>
            <a:endParaRPr lang="en-US" sz="1000" dirty="0"/>
          </a:p>
          <a:p>
            <a:pPr algn="just">
              <a:lnSpc>
                <a:spcPct val="75000"/>
              </a:lnSpc>
              <a:spcBef>
                <a:spcPts val="0"/>
              </a:spcBef>
              <a:defRPr/>
            </a:pPr>
            <a:r>
              <a:rPr lang="en-US" dirty="0" smtClean="0"/>
              <a:t>Known for his </a:t>
            </a:r>
            <a:r>
              <a:rPr lang="en-US" dirty="0"/>
              <a:t>practicality</a:t>
            </a:r>
            <a:r>
              <a:rPr lang="en-US" dirty="0" smtClean="0"/>
              <a:t>, sensibility and </a:t>
            </a:r>
            <a:r>
              <a:rPr lang="en-US" dirty="0"/>
              <a:t>intellectual elegance, John Locke </a:t>
            </a:r>
            <a:r>
              <a:rPr lang="en-US" dirty="0" smtClean="0"/>
              <a:t>believed deeply </a:t>
            </a:r>
            <a:r>
              <a:rPr lang="en-US" dirty="0"/>
              <a:t>in the rights of man, the value of every individual person, the importance of education, and the need to </a:t>
            </a:r>
            <a:r>
              <a:rPr lang="en-US" dirty="0" smtClean="0"/>
              <a:t>oversee government </a:t>
            </a:r>
            <a:r>
              <a:rPr lang="en-US" dirty="0"/>
              <a:t>to insure that it serves the people and protects their natural rights</a:t>
            </a:r>
            <a:r>
              <a:rPr lang="en-US" dirty="0" smtClean="0"/>
              <a:t>.</a:t>
            </a:r>
          </a:p>
          <a:p>
            <a:pPr algn="just">
              <a:lnSpc>
                <a:spcPct val="75000"/>
              </a:lnSpc>
              <a:spcBef>
                <a:spcPts val="0"/>
              </a:spcBef>
              <a:defRPr/>
            </a:pPr>
            <a:endParaRPr lang="en-US" sz="1000" dirty="0"/>
          </a:p>
          <a:p>
            <a:pPr algn="just">
              <a:lnSpc>
                <a:spcPct val="75000"/>
              </a:lnSpc>
              <a:spcBef>
                <a:spcPts val="0"/>
              </a:spcBef>
              <a:defRPr/>
            </a:pPr>
            <a:r>
              <a:rPr lang="en-US" dirty="0" smtClean="0"/>
              <a:t>A </a:t>
            </a:r>
            <a:r>
              <a:rPr lang="en-US" dirty="0"/>
              <a:t>devotee of natural law, </a:t>
            </a:r>
            <a:r>
              <a:rPr lang="en-US" dirty="0" smtClean="0"/>
              <a:t>his </a:t>
            </a:r>
            <a:r>
              <a:rPr lang="en-US" dirty="0"/>
              <a:t>commentaries have </a:t>
            </a:r>
            <a:r>
              <a:rPr lang="en-US" dirty="0" smtClean="0"/>
              <a:t>proven </a:t>
            </a:r>
            <a:r>
              <a:rPr lang="en-US" dirty="0"/>
              <a:t>both timeless and enduring</a:t>
            </a:r>
            <a:r>
              <a:rPr lang="en-US" dirty="0" smtClean="0"/>
              <a:t>. He </a:t>
            </a:r>
            <a:r>
              <a:rPr lang="en-US" dirty="0"/>
              <a:t>despised authoritarianism, and believed in the </a:t>
            </a:r>
            <a:r>
              <a:rPr lang="en-US" dirty="0" smtClean="0"/>
              <a:t>power reason </a:t>
            </a:r>
            <a:r>
              <a:rPr lang="en-US" dirty="0"/>
              <a:t>to oppose it, through the use of empirical ideas. </a:t>
            </a:r>
            <a:r>
              <a:rPr lang="en-US" dirty="0" smtClean="0"/>
              <a:t>He advocated that the function </a:t>
            </a:r>
            <a:r>
              <a:rPr lang="en-US" dirty="0"/>
              <a:t>of natural law, and the state itself, is to establish as inalienable, the rights of the individual</a:t>
            </a:r>
            <a:r>
              <a:rPr lang="en-US" dirty="0" smtClean="0"/>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24</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838200"/>
            <a:ext cx="2095500" cy="2419350"/>
          </a:xfrm>
          <a:prstGeom prst="rect">
            <a:avLst/>
          </a:prstGeom>
        </p:spPr>
      </p:pic>
    </p:spTree>
    <p:extLst>
      <p:ext uri="{BB962C8B-B14F-4D97-AF65-F5344CB8AC3E}">
        <p14:creationId xmlns:p14="http://schemas.microsoft.com/office/powerpoint/2010/main" val="4059665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5000"/>
              </a:lnSpc>
              <a:spcBef>
                <a:spcPct val="20000"/>
              </a:spcBef>
              <a:defRPr/>
            </a:pPr>
            <a:r>
              <a:rPr lang="en-US" sz="3400" b="1" dirty="0">
                <a:solidFill>
                  <a:srgbClr val="C81204"/>
                </a:solidFill>
              </a:rPr>
              <a:t>             The Evolution of Rights</a:t>
            </a:r>
            <a:endParaRPr lang="en-US" sz="1000" b="1" i="1" dirty="0">
              <a:solidFill>
                <a:srgbClr val="002060"/>
              </a:solidFill>
            </a:endParaRPr>
          </a:p>
          <a:p>
            <a:pPr marL="457200" indent="-457200">
              <a:lnSpc>
                <a:spcPct val="95000"/>
              </a:lnSpc>
              <a:spcBef>
                <a:spcPct val="20000"/>
              </a:spcBef>
              <a:buFontTx/>
              <a:buAutoNum type="alphaUcPeriod"/>
              <a:defRPr/>
            </a:pPr>
            <a:r>
              <a:rPr lang="en-US" sz="2800" b="1" dirty="0">
                <a:solidFill>
                  <a:srgbClr val="002060"/>
                </a:solidFill>
              </a:rPr>
              <a:t>The Concept of </a:t>
            </a:r>
            <a:r>
              <a:rPr lang="en-US" sz="2800" b="1" dirty="0" smtClean="0">
                <a:solidFill>
                  <a:srgbClr val="002060"/>
                </a:solidFill>
              </a:rPr>
              <a:t>Rights</a:t>
            </a:r>
          </a:p>
          <a:p>
            <a:pPr>
              <a:lnSpc>
                <a:spcPct val="95000"/>
              </a:lnSpc>
              <a:spcBef>
                <a:spcPct val="20000"/>
              </a:spcBef>
              <a:defRPr/>
            </a:pPr>
            <a:r>
              <a:rPr lang="en-US" sz="2000" b="1" dirty="0">
                <a:solidFill>
                  <a:srgbClr val="002060"/>
                </a:solidFill>
              </a:rPr>
              <a:t> </a:t>
            </a:r>
            <a:r>
              <a:rPr lang="en-US" sz="2000" b="1" i="1" dirty="0" smtClean="0">
                <a:solidFill>
                  <a:srgbClr val="00B0F0"/>
                </a:solidFill>
              </a:rPr>
              <a:t>Steps in the Evolution of Rights and Protection of Individual Freedom</a:t>
            </a:r>
            <a:endParaRPr lang="en-US" sz="2000" b="1" dirty="0">
              <a:solidFill>
                <a:srgbClr val="002060"/>
              </a:solidFill>
            </a:endParaRPr>
          </a:p>
          <a:p>
            <a:pPr marL="457200" indent="-457200">
              <a:lnSpc>
                <a:spcPct val="95000"/>
              </a:lnSpc>
              <a:spcBef>
                <a:spcPct val="20000"/>
              </a:spcBef>
              <a:defRPr/>
            </a:pPr>
            <a:r>
              <a:rPr lang="en-US" sz="2000" b="1" dirty="0">
                <a:solidFill>
                  <a:schemeClr val="tx1">
                    <a:lumMod val="75000"/>
                    <a:lumOff val="25000"/>
                  </a:schemeClr>
                </a:solidFill>
              </a:rPr>
              <a:t>	</a:t>
            </a:r>
            <a:r>
              <a:rPr lang="en-US" sz="2000" b="1" dirty="0">
                <a:solidFill>
                  <a:schemeClr val="tx1">
                    <a:lumMod val="95000"/>
                    <a:lumOff val="5000"/>
                  </a:schemeClr>
                </a:solidFill>
              </a:rPr>
              <a:t>1. </a:t>
            </a:r>
            <a:r>
              <a:rPr lang="en-US" sz="2000" b="1" dirty="0" smtClean="0">
                <a:solidFill>
                  <a:schemeClr val="tx1">
                    <a:lumMod val="95000"/>
                    <a:lumOff val="5000"/>
                  </a:schemeClr>
                </a:solidFill>
              </a:rPr>
              <a:t>Greek Democracy</a:t>
            </a:r>
          </a:p>
          <a:p>
            <a:pPr marL="457200" indent="-457200">
              <a:lnSpc>
                <a:spcPct val="95000"/>
              </a:lnSpc>
              <a:spcBef>
                <a:spcPct val="20000"/>
              </a:spcBef>
              <a:defRPr/>
            </a:pPr>
            <a:r>
              <a:rPr lang="en-US" sz="2000" b="1" dirty="0">
                <a:solidFill>
                  <a:schemeClr val="tx1">
                    <a:lumMod val="95000"/>
                    <a:lumOff val="5000"/>
                  </a:schemeClr>
                </a:solidFill>
              </a:rPr>
              <a:t>	</a:t>
            </a:r>
            <a:r>
              <a:rPr lang="en-US" sz="2000" b="1" dirty="0" smtClean="0">
                <a:solidFill>
                  <a:schemeClr val="tx1">
                    <a:lumMod val="95000"/>
                    <a:lumOff val="5000"/>
                  </a:schemeClr>
                </a:solidFill>
              </a:rPr>
              <a:t>2. Roman </a:t>
            </a:r>
            <a:r>
              <a:rPr lang="en-US" sz="2000" b="1" dirty="0">
                <a:solidFill>
                  <a:schemeClr val="tx1">
                    <a:lumMod val="95000"/>
                    <a:lumOff val="5000"/>
                  </a:schemeClr>
                </a:solidFill>
              </a:rPr>
              <a:t>Law</a:t>
            </a:r>
          </a:p>
          <a:p>
            <a:pPr marL="457200" indent="-457200">
              <a:lnSpc>
                <a:spcPct val="95000"/>
              </a:lnSpc>
              <a:spcBef>
                <a:spcPct val="20000"/>
              </a:spcBef>
              <a:defRPr/>
            </a:pPr>
            <a:r>
              <a:rPr lang="en-US" sz="2000" b="1" dirty="0">
                <a:solidFill>
                  <a:schemeClr val="tx1">
                    <a:lumMod val="95000"/>
                    <a:lumOff val="5000"/>
                  </a:schemeClr>
                </a:solidFill>
              </a:rPr>
              <a:t>	</a:t>
            </a:r>
            <a:r>
              <a:rPr lang="en-US" sz="2000" b="1" dirty="0" smtClean="0">
                <a:solidFill>
                  <a:schemeClr val="tx1">
                    <a:lumMod val="95000"/>
                    <a:lumOff val="5000"/>
                  </a:schemeClr>
                </a:solidFill>
              </a:rPr>
              <a:t>3. </a:t>
            </a:r>
            <a:r>
              <a:rPr lang="en-US" sz="2000" b="1" dirty="0">
                <a:solidFill>
                  <a:schemeClr val="tx1">
                    <a:lumMod val="95000"/>
                    <a:lumOff val="5000"/>
                  </a:schemeClr>
                </a:solidFill>
              </a:rPr>
              <a:t>The Development of English Common Law</a:t>
            </a:r>
          </a:p>
          <a:p>
            <a:pPr marL="457200" indent="-457200">
              <a:lnSpc>
                <a:spcPct val="95000"/>
              </a:lnSpc>
              <a:spcBef>
                <a:spcPct val="20000"/>
              </a:spcBef>
              <a:defRPr/>
            </a:pPr>
            <a:r>
              <a:rPr lang="en-US" sz="2000" b="1" dirty="0">
                <a:solidFill>
                  <a:schemeClr val="tx1">
                    <a:lumMod val="95000"/>
                    <a:lumOff val="5000"/>
                  </a:schemeClr>
                </a:solidFill>
              </a:rPr>
              <a:t>	</a:t>
            </a:r>
            <a:r>
              <a:rPr lang="en-US" sz="2000" b="1" dirty="0" smtClean="0">
                <a:solidFill>
                  <a:schemeClr val="tx1">
                    <a:lumMod val="95000"/>
                    <a:lumOff val="5000"/>
                  </a:schemeClr>
                </a:solidFill>
              </a:rPr>
              <a:t>4. </a:t>
            </a:r>
            <a:r>
              <a:rPr lang="en-US" sz="2000" b="1" dirty="0">
                <a:solidFill>
                  <a:schemeClr val="tx1">
                    <a:lumMod val="95000"/>
                    <a:lumOff val="5000"/>
                  </a:schemeClr>
                </a:solidFill>
              </a:rPr>
              <a:t>The Magna </a:t>
            </a:r>
            <a:r>
              <a:rPr lang="en-US" sz="2000" b="1" dirty="0" err="1">
                <a:solidFill>
                  <a:schemeClr val="tx1">
                    <a:lumMod val="95000"/>
                    <a:lumOff val="5000"/>
                  </a:schemeClr>
                </a:solidFill>
              </a:rPr>
              <a:t>Carta</a:t>
            </a:r>
            <a:endParaRPr lang="en-US" sz="2000" b="1" dirty="0">
              <a:solidFill>
                <a:schemeClr val="tx1">
                  <a:lumMod val="95000"/>
                  <a:lumOff val="5000"/>
                </a:schemeClr>
              </a:solidFill>
            </a:endParaRPr>
          </a:p>
          <a:p>
            <a:pPr marL="457200" indent="-457200">
              <a:lnSpc>
                <a:spcPct val="95000"/>
              </a:lnSpc>
              <a:spcBef>
                <a:spcPct val="20000"/>
              </a:spcBef>
              <a:defRPr/>
            </a:pPr>
            <a:r>
              <a:rPr lang="en-US" sz="2000" b="1" dirty="0">
                <a:solidFill>
                  <a:schemeClr val="tx1">
                    <a:lumMod val="95000"/>
                    <a:lumOff val="5000"/>
                  </a:schemeClr>
                </a:solidFill>
              </a:rPr>
              <a:t>	</a:t>
            </a:r>
            <a:r>
              <a:rPr lang="en-US" sz="2000" b="1" dirty="0" smtClean="0">
                <a:solidFill>
                  <a:schemeClr val="tx1">
                    <a:lumMod val="95000"/>
                    <a:lumOff val="5000"/>
                  </a:schemeClr>
                </a:solidFill>
              </a:rPr>
              <a:t>5. </a:t>
            </a:r>
            <a:r>
              <a:rPr lang="en-US" sz="2000" b="1" dirty="0">
                <a:solidFill>
                  <a:schemeClr val="tx1">
                    <a:lumMod val="95000"/>
                    <a:lumOff val="5000"/>
                  </a:schemeClr>
                </a:solidFill>
              </a:rPr>
              <a:t>Clerical Philosophy and the Recognition of Natural Law</a:t>
            </a:r>
          </a:p>
          <a:p>
            <a:pPr marL="457200" indent="-457200">
              <a:lnSpc>
                <a:spcPct val="95000"/>
              </a:lnSpc>
              <a:spcBef>
                <a:spcPct val="20000"/>
              </a:spcBef>
              <a:defRPr/>
            </a:pPr>
            <a:r>
              <a:rPr lang="en-US" sz="2000" b="1" i="1" dirty="0">
                <a:solidFill>
                  <a:srgbClr val="006600"/>
                </a:solidFill>
              </a:rPr>
              <a:t>		- Magna </a:t>
            </a:r>
            <a:r>
              <a:rPr lang="en-US" sz="2000" b="1" i="1" dirty="0" err="1">
                <a:solidFill>
                  <a:srgbClr val="006600"/>
                </a:solidFill>
              </a:rPr>
              <a:t>Carta</a:t>
            </a:r>
            <a:endParaRPr lang="en-US" sz="2000" b="1" i="1" dirty="0">
              <a:solidFill>
                <a:srgbClr val="006600"/>
              </a:solidFill>
            </a:endParaRPr>
          </a:p>
          <a:p>
            <a:pPr marL="457200" indent="-457200">
              <a:lnSpc>
                <a:spcPct val="95000"/>
              </a:lnSpc>
              <a:spcBef>
                <a:spcPct val="20000"/>
              </a:spcBef>
              <a:defRPr/>
            </a:pPr>
            <a:r>
              <a:rPr lang="en-US" sz="2000" b="1" i="1" dirty="0">
                <a:solidFill>
                  <a:srgbClr val="006600"/>
                </a:solidFill>
              </a:rPr>
              <a:t>		- 4</a:t>
            </a:r>
            <a:r>
              <a:rPr lang="en-US" sz="2000" b="1" i="1" baseline="30000" dirty="0">
                <a:solidFill>
                  <a:srgbClr val="006600"/>
                </a:solidFill>
              </a:rPr>
              <a:t>th</a:t>
            </a:r>
            <a:r>
              <a:rPr lang="en-US" sz="2000" b="1" i="1" dirty="0">
                <a:solidFill>
                  <a:srgbClr val="006600"/>
                </a:solidFill>
              </a:rPr>
              <a:t> Lateran Council</a:t>
            </a:r>
          </a:p>
          <a:p>
            <a:pPr marL="457200" indent="-457200">
              <a:lnSpc>
                <a:spcPct val="95000"/>
              </a:lnSpc>
              <a:spcBef>
                <a:spcPct val="20000"/>
              </a:spcBef>
              <a:defRPr/>
            </a:pPr>
            <a:r>
              <a:rPr lang="en-US" sz="2000" b="1" i="1" dirty="0">
                <a:solidFill>
                  <a:srgbClr val="006600"/>
                </a:solidFill>
              </a:rPr>
              <a:t>		- Thomas Aquinas</a:t>
            </a:r>
          </a:p>
          <a:p>
            <a:pPr marL="457200" indent="-457200">
              <a:lnSpc>
                <a:spcPct val="95000"/>
              </a:lnSpc>
              <a:spcBef>
                <a:spcPct val="20000"/>
              </a:spcBef>
              <a:defRPr/>
            </a:pPr>
            <a:r>
              <a:rPr lang="en-US" sz="2000" b="1" i="1" dirty="0">
                <a:solidFill>
                  <a:srgbClr val="006600"/>
                </a:solidFill>
              </a:rPr>
              <a:t>		- William Ockham</a:t>
            </a:r>
          </a:p>
          <a:p>
            <a:pPr marL="457200" indent="-457200">
              <a:lnSpc>
                <a:spcPct val="95000"/>
              </a:lnSpc>
              <a:spcBef>
                <a:spcPct val="20000"/>
              </a:spcBef>
              <a:defRPr/>
            </a:pPr>
            <a:r>
              <a:rPr lang="en-US" sz="2000" b="1" i="1" dirty="0">
                <a:solidFill>
                  <a:srgbClr val="006600"/>
                </a:solidFill>
              </a:rPr>
              <a:t>		- John Wycliffe</a:t>
            </a:r>
          </a:p>
          <a:p>
            <a:pPr marL="457200" indent="-457200">
              <a:lnSpc>
                <a:spcPct val="95000"/>
              </a:lnSpc>
              <a:spcBef>
                <a:spcPct val="20000"/>
              </a:spcBef>
              <a:defRPr/>
            </a:pPr>
            <a:r>
              <a:rPr lang="en-US" sz="2000" b="1" dirty="0">
                <a:solidFill>
                  <a:srgbClr val="002060"/>
                </a:solidFill>
              </a:rPr>
              <a:t>   </a:t>
            </a:r>
            <a:r>
              <a:rPr lang="en-US" sz="2000" b="1" dirty="0" smtClean="0">
                <a:solidFill>
                  <a:srgbClr val="002060"/>
                </a:solidFill>
              </a:rPr>
              <a:t>    </a:t>
            </a:r>
            <a:r>
              <a:rPr lang="en-US" sz="2000" b="1" dirty="0" smtClean="0"/>
              <a:t>6. Thomas Hobbes and the </a:t>
            </a:r>
            <a:r>
              <a:rPr lang="en-US" sz="2000" b="1" dirty="0"/>
              <a:t>Social Contract Theory</a:t>
            </a:r>
          </a:p>
          <a:p>
            <a:pPr marL="457200" indent="-457200">
              <a:lnSpc>
                <a:spcPct val="95000"/>
              </a:lnSpc>
              <a:spcBef>
                <a:spcPct val="20000"/>
              </a:spcBef>
              <a:defRPr/>
            </a:pPr>
            <a:r>
              <a:rPr lang="en-US" sz="2000" b="1" dirty="0" smtClean="0"/>
              <a:t>       7. </a:t>
            </a:r>
            <a:r>
              <a:rPr lang="en-US" sz="2000" b="1" dirty="0"/>
              <a:t>John Locke and the Pronouncement </a:t>
            </a:r>
            <a:r>
              <a:rPr lang="en-US" sz="2000" b="1" dirty="0" smtClean="0"/>
              <a:t>of </a:t>
            </a:r>
            <a:r>
              <a:rPr lang="en-US" sz="2000" b="1" dirty="0"/>
              <a:t>Rights </a:t>
            </a:r>
          </a:p>
          <a:p>
            <a:pPr marL="457200" indent="-457200">
              <a:lnSpc>
                <a:spcPct val="95000"/>
              </a:lnSpc>
              <a:spcBef>
                <a:spcPct val="20000"/>
              </a:spcBef>
              <a:defRPr/>
            </a:pPr>
            <a:r>
              <a:rPr lang="en-US" sz="2000" dirty="0">
                <a:solidFill>
                  <a:srgbClr val="0033CC"/>
                </a:solidFill>
              </a:rPr>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25</a:t>
            </a:fld>
            <a:endParaRPr lang="en-US"/>
          </a:p>
        </p:txBody>
      </p:sp>
    </p:spTree>
    <p:extLst>
      <p:ext uri="{BB962C8B-B14F-4D97-AF65-F5344CB8AC3E}">
        <p14:creationId xmlns:p14="http://schemas.microsoft.com/office/powerpoint/2010/main" val="1725869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pPr>
            <a:r>
              <a:rPr lang="en-US" sz="5400" b="1" dirty="0" smtClean="0">
                <a:solidFill>
                  <a:srgbClr val="002060"/>
                </a:solidFill>
              </a:rPr>
              <a:t>The Meaning of Rights</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26</a:t>
            </a:fld>
            <a:endParaRPr lang="en-US"/>
          </a:p>
        </p:txBody>
      </p:sp>
    </p:spTree>
    <p:extLst>
      <p:ext uri="{BB962C8B-B14F-4D97-AF65-F5344CB8AC3E}">
        <p14:creationId xmlns:p14="http://schemas.microsoft.com/office/powerpoint/2010/main" val="1785302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3200" b="1" i="1" dirty="0">
                <a:solidFill>
                  <a:srgbClr val="002060"/>
                </a:solidFill>
              </a:rPr>
              <a:t>The Meaning of Rights</a:t>
            </a:r>
            <a:endParaRPr lang="en-US" sz="3200" dirty="0">
              <a:solidFill>
                <a:srgbClr val="002060"/>
              </a:solidFill>
            </a:endParaRPr>
          </a:p>
          <a:p>
            <a:endParaRPr lang="en-US" sz="2000" dirty="0"/>
          </a:p>
          <a:p>
            <a:pPr>
              <a:buFont typeface="Arial" pitchFamily="34" charset="0"/>
              <a:buChar char="•"/>
            </a:pPr>
            <a:r>
              <a:rPr lang="en-US" sz="2400" dirty="0" smtClean="0"/>
              <a:t> Rights are </a:t>
            </a:r>
            <a:r>
              <a:rPr lang="en-US" sz="2400" dirty="0"/>
              <a:t>foundational element of all </a:t>
            </a:r>
            <a:r>
              <a:rPr lang="en-US" sz="2400" dirty="0" smtClean="0"/>
              <a:t>law.</a:t>
            </a:r>
          </a:p>
          <a:p>
            <a:pPr>
              <a:buFont typeface="Arial" pitchFamily="34" charset="0"/>
              <a:buChar char="•"/>
            </a:pPr>
            <a:endParaRPr lang="en-US" sz="1000" dirty="0"/>
          </a:p>
          <a:p>
            <a:pPr>
              <a:buFont typeface="Arial" pitchFamily="34" charset="0"/>
              <a:buChar char="•"/>
            </a:pPr>
            <a:r>
              <a:rPr lang="en-US" sz="2400" dirty="0" smtClean="0"/>
              <a:t> Rights </a:t>
            </a:r>
            <a:r>
              <a:rPr lang="en-US" sz="2400" dirty="0"/>
              <a:t>are the very lynchpin of our </a:t>
            </a:r>
            <a:r>
              <a:rPr lang="en-US" sz="2400" dirty="0" smtClean="0"/>
              <a:t>liberty:  </a:t>
            </a:r>
          </a:p>
          <a:p>
            <a:r>
              <a:rPr lang="en-US" sz="2400" dirty="0"/>
              <a:t> </a:t>
            </a:r>
            <a:r>
              <a:rPr lang="en-US" sz="2400" dirty="0" smtClean="0"/>
              <a:t> </a:t>
            </a:r>
            <a:r>
              <a:rPr lang="en-US" sz="2400" b="1" dirty="0" smtClean="0">
                <a:solidFill>
                  <a:srgbClr val="C00000"/>
                </a:solidFill>
              </a:rPr>
              <a:t>They </a:t>
            </a:r>
            <a:r>
              <a:rPr lang="en-US" sz="2400" b="1" dirty="0">
                <a:solidFill>
                  <a:srgbClr val="C00000"/>
                </a:solidFill>
              </a:rPr>
              <a:t>form a fundamental element of our freedom</a:t>
            </a:r>
            <a:r>
              <a:rPr lang="en-US" sz="2400" dirty="0" smtClean="0"/>
              <a:t>.</a:t>
            </a:r>
          </a:p>
          <a:p>
            <a:endParaRPr lang="en-US" sz="1000" dirty="0"/>
          </a:p>
          <a:p>
            <a:pPr>
              <a:buFont typeface="Arial" pitchFamily="34" charset="0"/>
              <a:buChar char="•"/>
            </a:pPr>
            <a:r>
              <a:rPr lang="en-US" sz="2400" dirty="0"/>
              <a:t> Under our system of laws, </a:t>
            </a:r>
          </a:p>
          <a:p>
            <a:r>
              <a:rPr lang="en-US" sz="2400" dirty="0"/>
              <a:t>  </a:t>
            </a:r>
            <a:r>
              <a:rPr lang="en-US" sz="2400" b="1" dirty="0" smtClean="0">
                <a:solidFill>
                  <a:srgbClr val="C00000"/>
                </a:solidFill>
              </a:rPr>
              <a:t>rights </a:t>
            </a:r>
            <a:r>
              <a:rPr lang="en-US" sz="2400" b="1" dirty="0">
                <a:solidFill>
                  <a:srgbClr val="C00000"/>
                </a:solidFill>
              </a:rPr>
              <a:t>reside in the individual. </a:t>
            </a:r>
          </a:p>
          <a:p>
            <a:r>
              <a:rPr lang="en-US" sz="2400" dirty="0"/>
              <a:t>  They are personal and unique</a:t>
            </a:r>
            <a:r>
              <a:rPr lang="en-US" sz="2400" dirty="0" smtClean="0"/>
              <a:t>.</a:t>
            </a:r>
          </a:p>
          <a:p>
            <a:endParaRPr lang="en-US" sz="1000" dirty="0"/>
          </a:p>
          <a:p>
            <a:pPr>
              <a:buFont typeface="Arial" pitchFamily="34" charset="0"/>
              <a:buChar char="•"/>
            </a:pPr>
            <a:r>
              <a:rPr lang="en-US" sz="2400" dirty="0"/>
              <a:t> Long recognized as </a:t>
            </a:r>
            <a:r>
              <a:rPr lang="en-US" sz="2400" b="1" dirty="0">
                <a:solidFill>
                  <a:srgbClr val="C00000"/>
                </a:solidFill>
              </a:rPr>
              <a:t>inherent to our humanity,</a:t>
            </a:r>
          </a:p>
          <a:p>
            <a:r>
              <a:rPr lang="en-US" sz="2400" dirty="0"/>
              <a:t>   our </a:t>
            </a:r>
            <a:r>
              <a:rPr lang="en-US" sz="2400" dirty="0" smtClean="0"/>
              <a:t>Rights </a:t>
            </a:r>
            <a:r>
              <a:rPr lang="en-US" sz="2400" dirty="0"/>
              <a:t>are a quintessential component </a:t>
            </a:r>
          </a:p>
          <a:p>
            <a:r>
              <a:rPr lang="en-US" sz="2400" dirty="0"/>
              <a:t>   that defines our freedom,</a:t>
            </a:r>
          </a:p>
          <a:p>
            <a:r>
              <a:rPr lang="en-US" sz="2400" dirty="0"/>
              <a:t>   our modern society, </a:t>
            </a:r>
            <a:r>
              <a:rPr lang="en-US" sz="2400" dirty="0" smtClean="0"/>
              <a:t>and </a:t>
            </a:r>
            <a:r>
              <a:rPr lang="en-US" sz="2400" dirty="0"/>
              <a:t>our quality of life.</a:t>
            </a:r>
          </a:p>
          <a:p>
            <a:r>
              <a:rPr lang="en-US" sz="2400" dirty="0" smtClean="0"/>
              <a:t> </a:t>
            </a:r>
            <a:endParaRPr lang="en-US" sz="2400" dirty="0"/>
          </a:p>
          <a:p>
            <a:r>
              <a:rPr lang="en-US" sz="2400" dirty="0" smtClean="0"/>
              <a:t>  </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27</a:t>
            </a:fld>
            <a:endParaRPr lang="en-US" dirty="0"/>
          </a:p>
        </p:txBody>
      </p:sp>
    </p:spTree>
    <p:extLst>
      <p:ext uri="{BB962C8B-B14F-4D97-AF65-F5344CB8AC3E}">
        <p14:creationId xmlns:p14="http://schemas.microsoft.com/office/powerpoint/2010/main" val="3324689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2800" b="1" i="1" dirty="0">
                <a:solidFill>
                  <a:srgbClr val="002060"/>
                </a:solidFill>
              </a:rPr>
              <a:t>The Meaning of Rights</a:t>
            </a:r>
            <a:endParaRPr lang="en-US" sz="2800" dirty="0">
              <a:solidFill>
                <a:srgbClr val="002060"/>
              </a:solidFill>
            </a:endParaRPr>
          </a:p>
          <a:p>
            <a:endParaRPr lang="en-US" sz="2400" dirty="0"/>
          </a:p>
          <a:p>
            <a:pPr>
              <a:buFont typeface="Arial" pitchFamily="34" charset="0"/>
              <a:buChar char="•"/>
            </a:pPr>
            <a:r>
              <a:rPr lang="en-US" sz="2400" dirty="0" smtClean="0"/>
              <a:t> Ours is a nation of laws, not a nation of men.</a:t>
            </a:r>
          </a:p>
          <a:p>
            <a:pPr>
              <a:buFont typeface="Arial" pitchFamily="34" charset="0"/>
              <a:buChar char="•"/>
            </a:pPr>
            <a:endParaRPr lang="en-US" sz="2400" dirty="0"/>
          </a:p>
          <a:p>
            <a:pPr>
              <a:buFont typeface="Arial" pitchFamily="34" charset="0"/>
              <a:buChar char="•"/>
            </a:pPr>
            <a:r>
              <a:rPr lang="en-US" sz="2400" dirty="0" smtClean="0"/>
              <a:t> Think </a:t>
            </a:r>
            <a:r>
              <a:rPr lang="en-US" sz="2400" dirty="0"/>
              <a:t>about </a:t>
            </a:r>
            <a:r>
              <a:rPr lang="en-US" sz="2400" b="1" dirty="0">
                <a:solidFill>
                  <a:srgbClr val="C00000"/>
                </a:solidFill>
              </a:rPr>
              <a:t>freedom </a:t>
            </a:r>
            <a:endParaRPr lang="en-US" sz="2400" b="1" dirty="0" smtClean="0">
              <a:solidFill>
                <a:srgbClr val="C00000"/>
              </a:solidFill>
            </a:endParaRPr>
          </a:p>
          <a:p>
            <a:r>
              <a:rPr lang="en-US" sz="2400" dirty="0"/>
              <a:t> </a:t>
            </a:r>
            <a:r>
              <a:rPr lang="en-US" sz="2400" dirty="0" smtClean="0"/>
              <a:t>  and </a:t>
            </a:r>
            <a:r>
              <a:rPr lang="en-US" sz="2400" dirty="0"/>
              <a:t>you ultimately get back to </a:t>
            </a:r>
            <a:r>
              <a:rPr lang="en-US" sz="2400" b="1" dirty="0" smtClean="0">
                <a:solidFill>
                  <a:srgbClr val="C00000"/>
                </a:solidFill>
              </a:rPr>
              <a:t>rights</a:t>
            </a:r>
            <a:r>
              <a:rPr lang="en-US" sz="2400" dirty="0"/>
              <a:t>.  </a:t>
            </a:r>
            <a:endParaRPr lang="en-US" sz="2400" dirty="0" smtClean="0"/>
          </a:p>
          <a:p>
            <a:pPr>
              <a:buFont typeface="Arial" pitchFamily="34" charset="0"/>
              <a:buChar char="•"/>
            </a:pPr>
            <a:endParaRPr lang="en-US" sz="2400" dirty="0"/>
          </a:p>
          <a:p>
            <a:pPr>
              <a:buFont typeface="Arial" pitchFamily="34" charset="0"/>
              <a:buChar char="•"/>
            </a:pPr>
            <a:r>
              <a:rPr lang="en-US" sz="2400" dirty="0" smtClean="0"/>
              <a:t> The </a:t>
            </a:r>
            <a:r>
              <a:rPr lang="en-US" sz="2400" dirty="0"/>
              <a:t>unrestrained </a:t>
            </a:r>
            <a:r>
              <a:rPr lang="en-US" sz="2400" dirty="0" smtClean="0"/>
              <a:t>use, enjoyment and exercise of Rights </a:t>
            </a:r>
          </a:p>
          <a:p>
            <a:r>
              <a:rPr lang="en-US" sz="2400" dirty="0"/>
              <a:t> </a:t>
            </a:r>
            <a:r>
              <a:rPr lang="en-US" sz="2400" dirty="0" smtClean="0"/>
              <a:t>  is </a:t>
            </a:r>
            <a:r>
              <a:rPr lang="en-US" sz="2400" dirty="0"/>
              <a:t>ingrained in our very being as </a:t>
            </a:r>
            <a:r>
              <a:rPr lang="en-US" sz="2400" dirty="0" smtClean="0"/>
              <a:t>Americans.</a:t>
            </a:r>
          </a:p>
          <a:p>
            <a:pPr>
              <a:lnSpc>
                <a:spcPct val="90000"/>
              </a:lnSpc>
              <a:buFont typeface="Arial" pitchFamily="34" charset="0"/>
              <a:buChar char="•"/>
            </a:pPr>
            <a:endParaRPr lang="en-US" sz="2000" dirty="0"/>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28</a:t>
            </a:fld>
            <a:endParaRPr lang="en-US" dirty="0"/>
          </a:p>
        </p:txBody>
      </p:sp>
    </p:spTree>
    <p:extLst>
      <p:ext uri="{BB962C8B-B14F-4D97-AF65-F5344CB8AC3E}">
        <p14:creationId xmlns:p14="http://schemas.microsoft.com/office/powerpoint/2010/main" val="1368165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381000" y="1066800"/>
            <a:ext cx="8458200" cy="5334000"/>
          </a:xfrm>
          <a:prstGeom prst="rect">
            <a:avLst/>
          </a:prstGeom>
          <a:noFill/>
          <a:ln w="9525">
            <a:noFill/>
            <a:miter lim="800000"/>
            <a:headEnd/>
            <a:tailEnd/>
          </a:ln>
        </p:spPr>
        <p:txBody>
          <a:bodyPr/>
          <a:lstStyle/>
          <a:p>
            <a:r>
              <a:rPr lang="en-US" sz="2800" b="1" i="1" dirty="0" smtClean="0">
                <a:solidFill>
                  <a:srgbClr val="002060"/>
                </a:solidFill>
              </a:rPr>
              <a:t>The Meaning of Rights</a:t>
            </a:r>
            <a:endParaRPr lang="en-US" sz="2800" dirty="0">
              <a:solidFill>
                <a:srgbClr val="002060"/>
              </a:solidFill>
            </a:endParaRPr>
          </a:p>
          <a:p>
            <a:pPr>
              <a:lnSpc>
                <a:spcPct val="90000"/>
              </a:lnSpc>
              <a:buFont typeface="Arial" pitchFamily="34" charset="0"/>
              <a:buChar char="•"/>
            </a:pPr>
            <a:endParaRPr lang="en-US" sz="2000" dirty="0"/>
          </a:p>
          <a:p>
            <a:pPr>
              <a:lnSpc>
                <a:spcPct val="90000"/>
              </a:lnSpc>
              <a:buFont typeface="Arial" pitchFamily="34" charset="0"/>
              <a:buChar char="•"/>
            </a:pPr>
            <a:r>
              <a:rPr lang="en-US" sz="2400" dirty="0" smtClean="0"/>
              <a:t> Recognize rights, and you promote freedom.</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smtClean="0"/>
              <a:t> Protect rights and you facilitate liberty.</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smtClean="0"/>
              <a:t> Take </a:t>
            </a:r>
            <a:r>
              <a:rPr lang="en-US" sz="2400" dirty="0"/>
              <a:t>away </a:t>
            </a:r>
            <a:r>
              <a:rPr lang="en-US" sz="2400" dirty="0" smtClean="0"/>
              <a:t>rights, and </a:t>
            </a:r>
            <a:r>
              <a:rPr lang="en-US" sz="2400" dirty="0"/>
              <a:t>you take </a:t>
            </a:r>
            <a:r>
              <a:rPr lang="en-US" sz="2400" dirty="0" smtClean="0"/>
              <a:t>away, </a:t>
            </a:r>
          </a:p>
          <a:p>
            <a:pPr>
              <a:lnSpc>
                <a:spcPct val="90000"/>
              </a:lnSpc>
            </a:pPr>
            <a:r>
              <a:rPr lang="en-US" sz="2400" dirty="0"/>
              <a:t> </a:t>
            </a:r>
            <a:r>
              <a:rPr lang="en-US" sz="2400" dirty="0" smtClean="0"/>
              <a:t>  an </a:t>
            </a:r>
            <a:r>
              <a:rPr lang="en-US" sz="2400" dirty="0"/>
              <a:t>individual’s </a:t>
            </a:r>
            <a:r>
              <a:rPr lang="en-US" sz="2400" dirty="0" smtClean="0"/>
              <a:t>freedom.</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smtClean="0"/>
              <a:t> Limit individual </a:t>
            </a:r>
            <a:r>
              <a:rPr lang="en-US" sz="2400" dirty="0"/>
              <a:t>rights, and you limit an individual’s </a:t>
            </a:r>
            <a:r>
              <a:rPr lang="en-US" sz="2400" dirty="0" smtClean="0"/>
              <a:t>liberty.</a:t>
            </a:r>
          </a:p>
          <a:p>
            <a:pPr>
              <a:lnSpc>
                <a:spcPct val="90000"/>
              </a:lnSpc>
              <a:buFont typeface="Arial" pitchFamily="34" charset="0"/>
              <a:buChar char="•"/>
            </a:pPr>
            <a:endParaRPr lang="en-US" sz="1000" dirty="0"/>
          </a:p>
          <a:p>
            <a:pPr>
              <a:lnSpc>
                <a:spcPct val="90000"/>
              </a:lnSpc>
              <a:buFont typeface="Arial" pitchFamily="34" charset="0"/>
              <a:buChar char="•"/>
            </a:pPr>
            <a:r>
              <a:rPr lang="en-US" sz="2400" dirty="0" smtClean="0"/>
              <a:t> Restrict </a:t>
            </a:r>
            <a:r>
              <a:rPr lang="en-US" sz="2400" dirty="0"/>
              <a:t>or impair </a:t>
            </a:r>
            <a:r>
              <a:rPr lang="en-US" sz="2400" dirty="0" smtClean="0"/>
              <a:t>individual </a:t>
            </a:r>
            <a:r>
              <a:rPr lang="en-US" sz="2400" dirty="0"/>
              <a:t>rights, </a:t>
            </a:r>
            <a:endParaRPr lang="en-US" sz="2400" dirty="0" smtClean="0"/>
          </a:p>
          <a:p>
            <a:pPr>
              <a:lnSpc>
                <a:spcPct val="90000"/>
              </a:lnSpc>
            </a:pPr>
            <a:r>
              <a:rPr lang="en-US" sz="2400" dirty="0"/>
              <a:t> </a:t>
            </a:r>
            <a:r>
              <a:rPr lang="en-US" sz="2400" dirty="0" smtClean="0"/>
              <a:t> and </a:t>
            </a:r>
            <a:r>
              <a:rPr lang="en-US" sz="2400" dirty="0"/>
              <a:t>you diminish a person’s quality of life</a:t>
            </a:r>
            <a:r>
              <a:rPr lang="en-US" sz="2400" dirty="0" smtClean="0"/>
              <a:t>.</a:t>
            </a:r>
          </a:p>
          <a:p>
            <a:pPr>
              <a:lnSpc>
                <a:spcPct val="90000"/>
              </a:lnSpc>
            </a:pPr>
            <a:endParaRPr lang="en-US" sz="1000" dirty="0" smtClean="0"/>
          </a:p>
          <a:p>
            <a:pPr>
              <a:lnSpc>
                <a:spcPct val="90000"/>
              </a:lnSpc>
            </a:pPr>
            <a:endParaRPr lang="en-US" sz="1000" dirty="0"/>
          </a:p>
          <a:p>
            <a:pPr>
              <a:lnSpc>
                <a:spcPct val="90000"/>
              </a:lnSpc>
            </a:pPr>
            <a:r>
              <a:rPr lang="en-US" sz="2400" b="1" dirty="0" smtClean="0">
                <a:solidFill>
                  <a:srgbClr val="C00000"/>
                </a:solidFill>
              </a:rPr>
              <a:t>This is how important rights are.</a:t>
            </a:r>
          </a:p>
          <a:p>
            <a:pPr>
              <a:lnSpc>
                <a:spcPct val="90000"/>
              </a:lnSpc>
            </a:pPr>
            <a:endParaRPr lang="en-US" sz="1000" b="1" dirty="0">
              <a:solidFill>
                <a:srgbClr val="C00000"/>
              </a:solidFill>
            </a:endParaRPr>
          </a:p>
          <a:p>
            <a:pPr>
              <a:lnSpc>
                <a:spcPct val="90000"/>
              </a:lnSpc>
            </a:pPr>
            <a:r>
              <a:rPr lang="en-US" sz="2400" b="1" dirty="0" smtClean="0">
                <a:solidFill>
                  <a:srgbClr val="C00000"/>
                </a:solidFill>
              </a:rPr>
              <a:t>This is how connected they are </a:t>
            </a:r>
          </a:p>
          <a:p>
            <a:pPr>
              <a:lnSpc>
                <a:spcPct val="90000"/>
              </a:lnSpc>
            </a:pPr>
            <a:r>
              <a:rPr lang="en-US" sz="2400" b="1" dirty="0" smtClean="0">
                <a:solidFill>
                  <a:srgbClr val="C00000"/>
                </a:solidFill>
              </a:rPr>
              <a:t>to our freedom and liberty.</a:t>
            </a:r>
            <a:endParaRPr lang="en-US" sz="2400" b="1" dirty="0">
              <a:solidFill>
                <a:srgbClr val="C00000"/>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29</a:t>
            </a:fld>
            <a:endParaRPr lang="en-US" dirty="0"/>
          </a:p>
        </p:txBody>
      </p:sp>
    </p:spTree>
    <p:extLst>
      <p:ext uri="{BB962C8B-B14F-4D97-AF65-F5344CB8AC3E}">
        <p14:creationId xmlns:p14="http://schemas.microsoft.com/office/powerpoint/2010/main" val="1232183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388894"/>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What is the Law?</a:t>
            </a:r>
          </a:p>
          <a:p>
            <a:pPr algn="ctr">
              <a:defRPr/>
            </a:pPr>
            <a:r>
              <a:rPr lang="en-US" b="1" i="1" dirty="0">
                <a:solidFill>
                  <a:srgbClr val="C00000"/>
                </a:solidFill>
              </a:rPr>
              <a:t>Part One: Definitions / Types of Law / Priority of Laws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What is a Right:</a:t>
            </a:r>
          </a:p>
          <a:p>
            <a:pPr algn="ctr">
              <a:defRPr/>
            </a:pPr>
            <a:r>
              <a:rPr lang="en-US" b="1" dirty="0">
                <a:solidFill>
                  <a:srgbClr val="002060"/>
                </a:solidFill>
              </a:rPr>
              <a:t>     </a:t>
            </a:r>
            <a:r>
              <a:rPr lang="en-US" b="1" i="1" dirty="0">
                <a:solidFill>
                  <a:srgbClr val="C00000"/>
                </a:solidFill>
              </a:rPr>
              <a:t>Part Two: Definitions / Natural Law / The Declaration</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Constitutions:</a:t>
            </a:r>
          </a:p>
          <a:p>
            <a:pPr algn="ctr">
              <a:defRPr/>
            </a:pPr>
            <a:r>
              <a:rPr lang="en-US" b="1" i="1" dirty="0">
                <a:solidFill>
                  <a:srgbClr val="C00000"/>
                </a:solidFill>
              </a:rPr>
              <a:t> Part Three: Federal and State / </a:t>
            </a:r>
            <a:r>
              <a:rPr lang="en-US" b="1" i="1" dirty="0" err="1">
                <a:solidFill>
                  <a:srgbClr val="C00000"/>
                </a:solidFill>
              </a:rPr>
              <a:t>Govt</a:t>
            </a:r>
            <a:r>
              <a:rPr lang="en-US" b="1" i="1" dirty="0">
                <a:solidFill>
                  <a:srgbClr val="C00000"/>
                </a:solidFill>
              </a:rPr>
              <a:t> Structure / Rights / Creation </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Case Study – Marbury v. Madison:</a:t>
            </a:r>
          </a:p>
          <a:p>
            <a:pPr algn="ctr">
              <a:defRPr/>
            </a:pPr>
            <a:r>
              <a:rPr lang="en-US" sz="2400" b="1" i="1" dirty="0">
                <a:solidFill>
                  <a:srgbClr val="C00000"/>
                </a:solidFill>
              </a:rPr>
              <a:t>     </a:t>
            </a:r>
            <a:r>
              <a:rPr lang="en-US" b="1" i="1" dirty="0">
                <a:solidFill>
                  <a:srgbClr val="C00000"/>
                </a:solidFill>
              </a:rPr>
              <a:t>The Start of Judicial Review </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extLst>
      <p:ext uri="{BB962C8B-B14F-4D97-AF65-F5344CB8AC3E}">
        <p14:creationId xmlns:p14="http://schemas.microsoft.com/office/powerpoint/2010/main" val="2514689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lnSpc>
                <a:spcPct val="95000"/>
              </a:lnSpc>
              <a:spcBef>
                <a:spcPts val="0"/>
              </a:spcBef>
            </a:pPr>
            <a:r>
              <a:rPr lang="en-US" sz="5400" b="1" dirty="0" smtClean="0">
                <a:solidFill>
                  <a:srgbClr val="002060"/>
                </a:solidFill>
              </a:rPr>
              <a:t>  The </a:t>
            </a:r>
            <a:r>
              <a:rPr lang="en-US" sz="5400" b="1" dirty="0">
                <a:solidFill>
                  <a:srgbClr val="002060"/>
                </a:solidFill>
              </a:rPr>
              <a:t>Development of </a:t>
            </a:r>
            <a:r>
              <a:rPr lang="en-US" sz="5400" b="1" dirty="0" smtClean="0">
                <a:solidFill>
                  <a:srgbClr val="002060"/>
                </a:solidFill>
              </a:rPr>
              <a:t>  </a:t>
            </a:r>
          </a:p>
          <a:p>
            <a:pPr marL="342900" indent="-342900">
              <a:lnSpc>
                <a:spcPct val="95000"/>
              </a:lnSpc>
              <a:spcBef>
                <a:spcPts val="0"/>
              </a:spcBef>
            </a:pPr>
            <a:r>
              <a:rPr lang="en-US" sz="5400" b="1" dirty="0">
                <a:solidFill>
                  <a:srgbClr val="002060"/>
                </a:solidFill>
              </a:rPr>
              <a:t> </a:t>
            </a:r>
            <a:r>
              <a:rPr lang="en-US" sz="5400" b="1" dirty="0" smtClean="0">
                <a:solidFill>
                  <a:srgbClr val="002060"/>
                </a:solidFill>
              </a:rPr>
              <a:t>     American </a:t>
            </a:r>
            <a:r>
              <a:rPr lang="en-US" sz="5400" b="1" dirty="0">
                <a:solidFill>
                  <a:srgbClr val="002060"/>
                </a:solidFill>
              </a:rPr>
              <a:t>Rights </a:t>
            </a:r>
            <a:endParaRPr lang="en-US" sz="5400" b="1" dirty="0" smtClean="0">
              <a:solidFill>
                <a:srgbClr val="002060"/>
              </a:solidFill>
            </a:endParaRPr>
          </a:p>
          <a:p>
            <a:pPr marL="342900" indent="-342900">
              <a:lnSpc>
                <a:spcPct val="95000"/>
              </a:lnSpc>
              <a:spcBef>
                <a:spcPts val="0"/>
              </a:spcBef>
            </a:pPr>
            <a:r>
              <a:rPr lang="en-US" sz="5400" b="1" dirty="0">
                <a:solidFill>
                  <a:srgbClr val="002060"/>
                </a:solidFill>
              </a:rPr>
              <a:t> </a:t>
            </a:r>
            <a:r>
              <a:rPr lang="en-US" sz="5400" b="1" dirty="0" smtClean="0">
                <a:solidFill>
                  <a:srgbClr val="002060"/>
                </a:solidFill>
              </a:rPr>
              <a:t>          and </a:t>
            </a:r>
            <a:r>
              <a:rPr lang="en-US" sz="5400" b="1" dirty="0">
                <a:solidFill>
                  <a:srgbClr val="002060"/>
                </a:solidFill>
              </a:rPr>
              <a:t>Law</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30</a:t>
            </a:fld>
            <a:endParaRPr lang="en-US"/>
          </a:p>
        </p:txBody>
      </p:sp>
    </p:spTree>
    <p:extLst>
      <p:ext uri="{BB962C8B-B14F-4D97-AF65-F5344CB8AC3E}">
        <p14:creationId xmlns:p14="http://schemas.microsoft.com/office/powerpoint/2010/main" val="38042644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Rights 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a:t>
            </a:r>
            <a:endParaRPr lang="en-US" sz="2000" dirty="0" smtClean="0">
              <a:solidFill>
                <a:srgbClr val="C00000"/>
              </a:solidFill>
            </a:endParaRPr>
          </a:p>
          <a:p>
            <a:pPr hangingPunct="0"/>
            <a:endParaRPr lang="en-US" sz="2000" dirty="0" smtClean="0"/>
          </a:p>
          <a:p>
            <a:pPr hangingPunct="0">
              <a:buFont typeface="Arial" pitchFamily="34" charset="0"/>
              <a:buChar char="•"/>
            </a:pPr>
            <a:r>
              <a:rPr lang="en-US" sz="2000" dirty="0" smtClean="0"/>
              <a:t> </a:t>
            </a:r>
            <a:r>
              <a:rPr lang="en-US" sz="2000" b="1" dirty="0" smtClean="0">
                <a:solidFill>
                  <a:srgbClr val="008000"/>
                </a:solidFill>
              </a:rPr>
              <a:t>Individual Rights = Freedom:</a:t>
            </a:r>
            <a:r>
              <a:rPr lang="en-US" sz="2400" dirty="0" smtClean="0"/>
              <a:t> </a:t>
            </a:r>
            <a:r>
              <a:rPr lang="en-US" sz="2000" dirty="0" smtClean="0"/>
              <a:t>The Founders understood that the</a:t>
            </a:r>
          </a:p>
          <a:p>
            <a:pPr hangingPunct="0"/>
            <a:r>
              <a:rPr lang="en-US" sz="2000" dirty="0"/>
              <a:t> </a:t>
            </a:r>
            <a:r>
              <a:rPr lang="en-US" sz="2000" dirty="0" smtClean="0"/>
              <a:t> lynchpin of liberty was the proper management of power.  </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A Practical First Hand Experience:</a:t>
            </a:r>
            <a:r>
              <a:rPr lang="en-US" sz="2000" dirty="0" smtClean="0"/>
              <a:t>  This was not just a philosophical</a:t>
            </a:r>
          </a:p>
          <a:p>
            <a:pPr hangingPunct="0"/>
            <a:r>
              <a:rPr lang="en-US" sz="2000" dirty="0"/>
              <a:t> </a:t>
            </a:r>
            <a:r>
              <a:rPr lang="en-US" sz="2000" dirty="0" smtClean="0"/>
              <a:t> understanding, born from reasoned scholarship in the enlightenment.  </a:t>
            </a:r>
          </a:p>
          <a:p>
            <a:pPr hangingPunct="0"/>
            <a:r>
              <a:rPr lang="en-US" sz="2000" dirty="0"/>
              <a:t> </a:t>
            </a:r>
            <a:r>
              <a:rPr lang="en-US" sz="2000" dirty="0" smtClean="0"/>
              <a:t> It was produced from practical, first hand understanding as well.  </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America – A Freedom Laboratory:  </a:t>
            </a:r>
            <a:r>
              <a:rPr lang="en-US" sz="2000" dirty="0" smtClean="0"/>
              <a:t>As witness to history, the founders</a:t>
            </a:r>
          </a:p>
          <a:p>
            <a:pPr hangingPunct="0"/>
            <a:r>
              <a:rPr lang="en-US" sz="2000" dirty="0"/>
              <a:t> </a:t>
            </a:r>
            <a:r>
              <a:rPr lang="en-US" sz="2000" dirty="0" smtClean="0"/>
              <a:t> saw with their own eyes, as America was transformed.  </a:t>
            </a:r>
          </a:p>
          <a:p>
            <a:pPr hangingPunct="0"/>
            <a:endParaRPr lang="en-US" sz="1000" dirty="0"/>
          </a:p>
          <a:p>
            <a:pPr hangingPunct="0"/>
            <a:r>
              <a:rPr lang="en-US" sz="2000" dirty="0" smtClean="0"/>
              <a:t>  From 1763 to 1776, the American Colonies transitioned </a:t>
            </a:r>
          </a:p>
          <a:p>
            <a:pPr hangingPunct="0"/>
            <a:r>
              <a:rPr lang="en-US" sz="2000" dirty="0"/>
              <a:t> </a:t>
            </a:r>
            <a:r>
              <a:rPr lang="en-US" sz="2000" dirty="0" smtClean="0"/>
              <a:t> from a prosperous, free and growing land, </a:t>
            </a:r>
          </a:p>
          <a:p>
            <a:pPr hangingPunct="0"/>
            <a:r>
              <a:rPr lang="en-US" sz="2000" dirty="0"/>
              <a:t> </a:t>
            </a:r>
            <a:r>
              <a:rPr lang="en-US" sz="2000" dirty="0" smtClean="0"/>
              <a:t> to that of a land facing the wrath of the most powerful nation on earth.</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31</a:t>
            </a:fld>
            <a:endParaRPr lang="en-US"/>
          </a:p>
        </p:txBody>
      </p:sp>
    </p:spTree>
    <p:extLst>
      <p:ext uri="{BB962C8B-B14F-4D97-AF65-F5344CB8AC3E}">
        <p14:creationId xmlns:p14="http://schemas.microsoft.com/office/powerpoint/2010/main" val="682249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Rights 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A: The Legal Importance of America’s and New York’s</a:t>
            </a:r>
            <a:endParaRPr lang="en-US" sz="2000" dirty="0" smtClean="0">
              <a:solidFill>
                <a:srgbClr val="C00000"/>
              </a:solidFill>
            </a:endParaRPr>
          </a:p>
          <a:p>
            <a:pPr algn="ctr" fontAlgn="auto" hangingPunct="1"/>
            <a:r>
              <a:rPr lang="en-US" sz="2000" b="1" dirty="0" smtClean="0">
                <a:solidFill>
                  <a:srgbClr val="C00000"/>
                </a:solidFill>
              </a:rPr>
              <a:t>Legacy of Distrust of Power – Protecting Rights</a:t>
            </a:r>
            <a:endParaRPr lang="en-US" sz="2000" dirty="0" smtClean="0">
              <a:solidFill>
                <a:srgbClr val="C00000"/>
              </a:solidFill>
            </a:endParaRPr>
          </a:p>
          <a:p>
            <a:pPr hangingPunct="0"/>
            <a:endParaRPr lang="en-US" sz="1000" dirty="0" smtClean="0"/>
          </a:p>
          <a:p>
            <a:pPr hangingPunct="0">
              <a:buFont typeface="Arial" pitchFamily="34" charset="0"/>
              <a:buChar char="•"/>
            </a:pPr>
            <a:r>
              <a:rPr lang="en-US" sz="2000" dirty="0" smtClean="0"/>
              <a:t> </a:t>
            </a:r>
            <a:r>
              <a:rPr lang="en-US" sz="2000" b="1" dirty="0" smtClean="0">
                <a:solidFill>
                  <a:srgbClr val="008000"/>
                </a:solidFill>
              </a:rPr>
              <a:t>Founders Understood – Government’s Purpose is to Protect Rights:</a:t>
            </a:r>
          </a:p>
          <a:p>
            <a:pPr hangingPunct="0"/>
            <a:r>
              <a:rPr lang="en-US" sz="2000" dirty="0" smtClean="0"/>
              <a:t>  From the very beginning it was all about rights and building </a:t>
            </a:r>
          </a:p>
          <a:p>
            <a:pPr hangingPunct="0"/>
            <a:r>
              <a:rPr lang="en-US" sz="2000" dirty="0"/>
              <a:t> </a:t>
            </a:r>
            <a:r>
              <a:rPr lang="en-US" sz="2000" dirty="0" smtClean="0"/>
              <a:t> a legal system to protect those rights.</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Rights are Key to Freedom:</a:t>
            </a:r>
            <a:r>
              <a:rPr lang="en-US" sz="2000" dirty="0" smtClean="0"/>
              <a:t>  The protection of Rights, in the minds of</a:t>
            </a:r>
          </a:p>
          <a:p>
            <a:pPr hangingPunct="0"/>
            <a:r>
              <a:rPr lang="en-US" sz="2000" dirty="0"/>
              <a:t> </a:t>
            </a:r>
            <a:r>
              <a:rPr lang="en-US" sz="2000" dirty="0" smtClean="0"/>
              <a:t> our founders, was always the pathway to freedom </a:t>
            </a:r>
          </a:p>
          <a:p>
            <a:pPr hangingPunct="0"/>
            <a:r>
              <a:rPr lang="en-US" sz="2000" dirty="0"/>
              <a:t> </a:t>
            </a:r>
            <a:r>
              <a:rPr lang="en-US" sz="2000" dirty="0" smtClean="0"/>
              <a:t> and the pursuit of happiness.</a:t>
            </a:r>
          </a:p>
          <a:p>
            <a:pPr hangingPunct="0">
              <a:buFont typeface="Arial" pitchFamily="34" charset="0"/>
              <a:buChar char="•"/>
            </a:pPr>
            <a:endParaRPr lang="en-US" sz="1000" dirty="0" smtClean="0"/>
          </a:p>
          <a:p>
            <a:pPr hangingPunct="0">
              <a:buFont typeface="Arial" pitchFamily="34" charset="0"/>
              <a:buChar char="•"/>
            </a:pPr>
            <a:r>
              <a:rPr lang="en-US" sz="2000" dirty="0" smtClean="0"/>
              <a:t> </a:t>
            </a:r>
            <a:r>
              <a:rPr lang="en-US" sz="2000" b="1" dirty="0" smtClean="0">
                <a:solidFill>
                  <a:srgbClr val="008000"/>
                </a:solidFill>
              </a:rPr>
              <a:t>Government of Law Not Men: </a:t>
            </a:r>
            <a:r>
              <a:rPr lang="en-US" sz="2000" dirty="0" smtClean="0"/>
              <a:t> The building of freedom and liberty, </a:t>
            </a:r>
          </a:p>
          <a:p>
            <a:pPr hangingPunct="0"/>
            <a:r>
              <a:rPr lang="en-US" sz="2000" dirty="0"/>
              <a:t> </a:t>
            </a:r>
            <a:r>
              <a:rPr lang="en-US" sz="2000" dirty="0" smtClean="0"/>
              <a:t> and allowing the free exercise of those individual rights, meant a need for</a:t>
            </a:r>
          </a:p>
          <a:p>
            <a:pPr hangingPunct="0"/>
            <a:r>
              <a:rPr lang="en-US" sz="2000" dirty="0"/>
              <a:t> </a:t>
            </a:r>
            <a:r>
              <a:rPr lang="en-US" sz="2000" dirty="0" smtClean="0"/>
              <a:t> a limited government of law, not men, that would respect and protect</a:t>
            </a:r>
          </a:p>
          <a:p>
            <a:pPr hangingPunct="0"/>
            <a:r>
              <a:rPr lang="en-US" sz="2000" dirty="0" smtClean="0"/>
              <a:t>  individual rights, and that was limited with true checks and balances</a:t>
            </a:r>
          </a:p>
          <a:p>
            <a:pPr hangingPunct="0"/>
            <a:r>
              <a:rPr lang="en-US" sz="2000" dirty="0" smtClean="0"/>
              <a:t>  and a separation of powers.</a:t>
            </a:r>
            <a:endParaRPr lang="en-US" sz="2000" dirty="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32</a:t>
            </a:fld>
            <a:endParaRPr lang="en-US"/>
          </a:p>
        </p:txBody>
      </p:sp>
    </p:spTree>
    <p:extLst>
      <p:ext uri="{BB962C8B-B14F-4D97-AF65-F5344CB8AC3E}">
        <p14:creationId xmlns:p14="http://schemas.microsoft.com/office/powerpoint/2010/main" val="40139077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a:t>
            </a:r>
            <a:r>
              <a:rPr lang="en-US" sz="2500" b="1" dirty="0" smtClean="0">
                <a:solidFill>
                  <a:srgbClr val="002060"/>
                </a:solidFill>
              </a:rPr>
              <a:t>Development of American Rights and Law</a:t>
            </a:r>
            <a:endParaRPr lang="en-US" sz="2500" b="1" dirty="0">
              <a:solidFill>
                <a:srgbClr val="002060"/>
              </a:solidFill>
            </a:endParaRPr>
          </a:p>
          <a:p>
            <a:pPr marL="342900" indent="-342900">
              <a:lnSpc>
                <a:spcPct val="95000"/>
              </a:lnSpc>
              <a:spcBef>
                <a:spcPts val="0"/>
              </a:spcBef>
              <a:buFontTx/>
              <a:buChar char="•"/>
            </a:pPr>
            <a:endParaRPr lang="en-US" sz="1000" dirty="0">
              <a:solidFill>
                <a:srgbClr val="0033CC"/>
              </a:solidFill>
            </a:endParaRPr>
          </a:p>
          <a:p>
            <a:pPr algn="ctr" fontAlgn="auto" hangingPunct="1"/>
            <a:r>
              <a:rPr lang="en-US" sz="2000" b="1" dirty="0" smtClean="0">
                <a:solidFill>
                  <a:srgbClr val="C00000"/>
                </a:solidFill>
              </a:rPr>
              <a:t>Part B: The Declaration of Independence – Spawning A Nation</a:t>
            </a:r>
            <a:endParaRPr lang="en-US" sz="1000" dirty="0" smtClean="0"/>
          </a:p>
          <a:p>
            <a:pPr hangingPunct="0">
              <a:buFont typeface="Arial" pitchFamily="34" charset="0"/>
              <a:buChar char="•"/>
            </a:pPr>
            <a:endParaRPr lang="en-US" sz="1000" dirty="0" smtClean="0"/>
          </a:p>
          <a:p>
            <a:pPr hangingPunct="0"/>
            <a:r>
              <a:rPr lang="en-US" sz="2000" b="1" dirty="0" smtClean="0">
                <a:solidFill>
                  <a:srgbClr val="008000"/>
                </a:solidFill>
              </a:rPr>
              <a:t>It All Started with the Declaration of Independence:</a:t>
            </a:r>
            <a:r>
              <a:rPr lang="en-US" sz="2000" dirty="0" smtClean="0"/>
              <a:t> </a:t>
            </a:r>
          </a:p>
          <a:p>
            <a:pPr hangingPunct="0"/>
            <a:endParaRPr lang="en-US" sz="1000" dirty="0" smtClean="0"/>
          </a:p>
          <a:p>
            <a:pPr hangingPunct="0">
              <a:buFont typeface="Arial" pitchFamily="34" charset="0"/>
              <a:buChar char="•"/>
            </a:pPr>
            <a:r>
              <a:rPr lang="en-US" sz="2000" dirty="0" smtClean="0"/>
              <a:t>The Declaration created a </a:t>
            </a:r>
            <a:r>
              <a:rPr lang="en-US" sz="2000" b="1" i="1" dirty="0" smtClean="0"/>
              <a:t>NATION OF IDEALS</a:t>
            </a:r>
            <a:r>
              <a:rPr lang="en-US" sz="2000" dirty="0" smtClean="0"/>
              <a:t>:</a:t>
            </a:r>
          </a:p>
          <a:p>
            <a:pPr marL="171450" hangingPunct="0">
              <a:buFont typeface="Wingdings" pitchFamily="2" charset="2"/>
              <a:buChar char="Ø"/>
            </a:pPr>
            <a:r>
              <a:rPr lang="en-US" sz="2000" b="1" dirty="0" smtClean="0">
                <a:solidFill>
                  <a:srgbClr val="0070C0"/>
                </a:solidFill>
              </a:rPr>
              <a:t>  A nation of laws and not men.  </a:t>
            </a:r>
          </a:p>
          <a:p>
            <a:pPr marL="171450" hangingPunct="0">
              <a:buFont typeface="Wingdings" pitchFamily="2" charset="2"/>
              <a:buChar char="Ø"/>
            </a:pPr>
            <a:r>
              <a:rPr lang="en-US" sz="2000" b="1" dirty="0" smtClean="0">
                <a:solidFill>
                  <a:srgbClr val="0070C0"/>
                </a:solidFill>
              </a:rPr>
              <a:t>  A nation evolved from the principles of the enlightenment.</a:t>
            </a:r>
          </a:p>
          <a:p>
            <a:pPr hangingPunct="0">
              <a:buFont typeface="Arial" pitchFamily="34" charset="0"/>
              <a:buChar char="•"/>
            </a:pPr>
            <a:endParaRPr lang="en-US" sz="1000" dirty="0" smtClean="0"/>
          </a:p>
          <a:p>
            <a:pPr hangingPunct="0">
              <a:buFont typeface="Arial" pitchFamily="34" charset="0"/>
              <a:buChar char="•"/>
            </a:pPr>
            <a:r>
              <a:rPr lang="en-US" sz="2000" dirty="0" smtClean="0"/>
              <a:t> It outlined a concept of principles, not finalized government.</a:t>
            </a:r>
          </a:p>
          <a:p>
            <a:pPr hangingPunct="0">
              <a:buFont typeface="Arial" pitchFamily="34" charset="0"/>
              <a:buChar char="•"/>
            </a:pPr>
            <a:endParaRPr lang="en-US" sz="1000" dirty="0" smtClean="0"/>
          </a:p>
          <a:p>
            <a:pPr hangingPunct="0">
              <a:buFont typeface="Arial" pitchFamily="34" charset="0"/>
              <a:buChar char="•"/>
            </a:pPr>
            <a:r>
              <a:rPr lang="en-US" sz="2000" dirty="0" smtClean="0"/>
              <a:t> Unrealized until the Revolutionary War was won.</a:t>
            </a:r>
          </a:p>
          <a:p>
            <a:pPr hangingPunct="0">
              <a:buFont typeface="Arial" pitchFamily="34" charset="0"/>
              <a:buChar char="•"/>
            </a:pPr>
            <a:endParaRPr lang="en-US" sz="1000" dirty="0" smtClean="0"/>
          </a:p>
          <a:p>
            <a:pPr hangingPunct="0">
              <a:buFont typeface="Arial" pitchFamily="34" charset="0"/>
              <a:buChar char="•"/>
            </a:pPr>
            <a:r>
              <a:rPr lang="en-US" sz="2000" dirty="0" smtClean="0"/>
              <a:t> It would have never worked without the personalities involved.</a:t>
            </a:r>
          </a:p>
          <a:p>
            <a:pPr hangingPunct="0">
              <a:buFont typeface="Arial" pitchFamily="34" charset="0"/>
              <a:buChar char="•"/>
            </a:pPr>
            <a:endParaRPr lang="en-US" sz="1000" dirty="0" smtClean="0"/>
          </a:p>
          <a:p>
            <a:pPr hangingPunct="0">
              <a:buFont typeface="Arial" pitchFamily="34" charset="0"/>
              <a:buChar char="•"/>
            </a:pPr>
            <a:r>
              <a:rPr lang="en-US" sz="2000" dirty="0" smtClean="0"/>
              <a:t> It was a very special time in history.</a:t>
            </a:r>
          </a:p>
          <a:p>
            <a:pPr hangingPunct="0"/>
            <a:endParaRPr lang="en-US" sz="1000" dirty="0" smtClean="0"/>
          </a:p>
          <a:p>
            <a:pPr hangingPunct="0">
              <a:buFont typeface="Arial" pitchFamily="34" charset="0"/>
              <a:buChar char="•"/>
            </a:pPr>
            <a:r>
              <a:rPr lang="en-US" sz="2000" dirty="0"/>
              <a:t> </a:t>
            </a:r>
            <a:r>
              <a:rPr lang="en-US" sz="2000" dirty="0" smtClean="0"/>
              <a:t>Among its foremost declared rights were </a:t>
            </a:r>
            <a:r>
              <a:rPr lang="en-US" sz="2000" b="1" dirty="0" smtClean="0"/>
              <a:t>Individual Rights.</a:t>
            </a:r>
          </a:p>
          <a:p>
            <a:pPr hangingPunct="0"/>
            <a:endParaRPr lang="en-US" sz="1000" dirty="0" smtClean="0"/>
          </a:p>
          <a:p>
            <a:pPr hangingPunct="0">
              <a:buFont typeface="Arial" pitchFamily="34" charset="0"/>
              <a:buChar char="•"/>
            </a:pPr>
            <a:r>
              <a:rPr lang="en-US" sz="2000" dirty="0" smtClean="0"/>
              <a:t> For the founders knew that behind the truest pathway to freedom,</a:t>
            </a:r>
          </a:p>
          <a:p>
            <a:pPr hangingPunct="0"/>
            <a:r>
              <a:rPr lang="en-US" sz="2000" dirty="0" smtClean="0"/>
              <a:t>  was </a:t>
            </a:r>
            <a:r>
              <a:rPr lang="en-US" sz="2000" b="1" dirty="0" smtClean="0"/>
              <a:t>a foundational respect for every individual.</a:t>
            </a:r>
            <a:endParaRPr lang="en-US" sz="2000" b="1"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33</a:t>
            </a:fld>
            <a:endParaRPr lang="en-US"/>
          </a:p>
        </p:txBody>
      </p:sp>
    </p:spTree>
    <p:extLst>
      <p:ext uri="{BB962C8B-B14F-4D97-AF65-F5344CB8AC3E}">
        <p14:creationId xmlns:p14="http://schemas.microsoft.com/office/powerpoint/2010/main" val="1364242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nSpc>
                <a:spcPct val="95000"/>
              </a:lnSpc>
              <a:spcBef>
                <a:spcPts val="0"/>
              </a:spcBef>
            </a:pPr>
            <a:r>
              <a:rPr lang="en-US" sz="2500" b="1" dirty="0">
                <a:solidFill>
                  <a:srgbClr val="002060"/>
                </a:solidFill>
              </a:rPr>
              <a:t>The Development of American </a:t>
            </a:r>
            <a:r>
              <a:rPr lang="en-US" sz="2500" b="1" dirty="0" smtClean="0">
                <a:solidFill>
                  <a:srgbClr val="002060"/>
                </a:solidFill>
              </a:rPr>
              <a:t>Rights </a:t>
            </a:r>
            <a:r>
              <a:rPr lang="en-US" sz="2500" b="1" dirty="0">
                <a:solidFill>
                  <a:srgbClr val="002060"/>
                </a:solidFill>
              </a:rPr>
              <a:t>and Law</a:t>
            </a:r>
          </a:p>
          <a:p>
            <a:pPr marL="342900" indent="-342900">
              <a:lnSpc>
                <a:spcPct val="95000"/>
              </a:lnSpc>
              <a:spcBef>
                <a:spcPts val="0"/>
              </a:spcBef>
              <a:buFontTx/>
              <a:buChar char="•"/>
            </a:pPr>
            <a:endParaRPr lang="en-US" sz="1200" dirty="0">
              <a:solidFill>
                <a:srgbClr val="0033CC"/>
              </a:solidFill>
            </a:endParaRPr>
          </a:p>
          <a:p>
            <a:pPr algn="ctr" fontAlgn="auto" hangingPunct="1"/>
            <a:r>
              <a:rPr lang="en-US" sz="2000" b="1" dirty="0">
                <a:solidFill>
                  <a:srgbClr val="C00000"/>
                </a:solidFill>
              </a:rPr>
              <a:t>Part B: The Declaration of Independence – Spawning A Nation</a:t>
            </a:r>
            <a:endParaRPr lang="en-US" sz="2000" dirty="0"/>
          </a:p>
          <a:p>
            <a:pPr marL="342900" indent="-342900">
              <a:lnSpc>
                <a:spcPct val="90000"/>
              </a:lnSpc>
              <a:spcBef>
                <a:spcPct val="20000"/>
              </a:spcBef>
              <a:buFontTx/>
              <a:buChar char="•"/>
            </a:pPr>
            <a:endParaRPr lang="en-US" sz="600" dirty="0">
              <a:solidFill>
                <a:srgbClr val="0033CC"/>
              </a:solidFill>
            </a:endParaRPr>
          </a:p>
          <a:p>
            <a:pPr marL="342900" indent="-342900">
              <a:lnSpc>
                <a:spcPct val="90000"/>
              </a:lnSpc>
              <a:spcBef>
                <a:spcPct val="20000"/>
              </a:spcBef>
            </a:pPr>
            <a:r>
              <a:rPr lang="en-US" sz="2800" b="1" dirty="0"/>
              <a:t>		      What the Founders Understood:</a:t>
            </a:r>
          </a:p>
          <a:p>
            <a:pPr marL="342900" indent="-342900">
              <a:lnSpc>
                <a:spcPct val="90000"/>
              </a:lnSpc>
              <a:spcBef>
                <a:spcPct val="20000"/>
              </a:spcBef>
              <a:buFontTx/>
              <a:buChar char="•"/>
            </a:pPr>
            <a:endParaRPr lang="en-US" sz="600" dirty="0">
              <a:solidFill>
                <a:srgbClr val="0033CC"/>
              </a:solidFill>
            </a:endParaRPr>
          </a:p>
          <a:p>
            <a:pPr marL="342900" indent="-342900">
              <a:lnSpc>
                <a:spcPct val="80000"/>
              </a:lnSpc>
              <a:spcBef>
                <a:spcPct val="20000"/>
              </a:spcBef>
              <a:buFontTx/>
              <a:buChar char="•"/>
            </a:pPr>
            <a:r>
              <a:rPr lang="en-US" sz="2300" dirty="0"/>
              <a:t>From a time even before the </a:t>
            </a:r>
            <a:r>
              <a:rPr lang="en-US" sz="2300" b="1" i="1" dirty="0"/>
              <a:t>Declaration of Independence</a:t>
            </a:r>
            <a:r>
              <a:rPr lang="en-US" sz="2300" dirty="0"/>
              <a:t>,</a:t>
            </a:r>
          </a:p>
          <a:p>
            <a:pPr marL="342900" indent="-342900">
              <a:lnSpc>
                <a:spcPct val="80000"/>
              </a:lnSpc>
              <a:spcBef>
                <a:spcPct val="20000"/>
              </a:spcBef>
            </a:pPr>
            <a:r>
              <a:rPr lang="en-US" sz="2300" dirty="0"/>
              <a:t>	the relationship between </a:t>
            </a:r>
            <a:r>
              <a:rPr lang="en-US" sz="2300" b="1" i="1" dirty="0" smtClean="0"/>
              <a:t>Rights</a:t>
            </a:r>
            <a:r>
              <a:rPr lang="en-US" sz="2300" i="1" dirty="0" smtClean="0"/>
              <a:t> </a:t>
            </a:r>
            <a:r>
              <a:rPr lang="en-US" sz="2300" dirty="0"/>
              <a:t>and the </a:t>
            </a:r>
            <a:r>
              <a:rPr lang="en-US" sz="2300" b="1" i="1" dirty="0"/>
              <a:t>Law</a:t>
            </a:r>
          </a:p>
          <a:p>
            <a:pPr marL="342900" indent="-342900">
              <a:lnSpc>
                <a:spcPct val="80000"/>
              </a:lnSpc>
              <a:spcBef>
                <a:spcPct val="20000"/>
              </a:spcBef>
            </a:pPr>
            <a:r>
              <a:rPr lang="en-US" sz="2300" dirty="0"/>
              <a:t>	and the importance of these </a:t>
            </a:r>
            <a:r>
              <a:rPr lang="en-US" sz="2300" b="1" i="1" dirty="0"/>
              <a:t>Rights</a:t>
            </a:r>
          </a:p>
          <a:p>
            <a:pPr marL="342900" indent="-342900">
              <a:lnSpc>
                <a:spcPct val="80000"/>
              </a:lnSpc>
              <a:spcBef>
                <a:spcPct val="20000"/>
              </a:spcBef>
            </a:pPr>
            <a:r>
              <a:rPr lang="en-US" sz="2300" dirty="0"/>
              <a:t> 	was intrinsically understood as the very </a:t>
            </a:r>
            <a:r>
              <a:rPr lang="en-US" sz="2300" b="1" i="1" dirty="0"/>
              <a:t>foundation</a:t>
            </a:r>
          </a:p>
          <a:p>
            <a:pPr marL="342900" indent="-342900">
              <a:lnSpc>
                <a:spcPct val="80000"/>
              </a:lnSpc>
              <a:spcBef>
                <a:spcPct val="20000"/>
              </a:spcBef>
            </a:pPr>
            <a:r>
              <a:rPr lang="en-US" sz="2300" dirty="0"/>
              <a:t>	of what we need to </a:t>
            </a:r>
            <a:r>
              <a:rPr lang="en-US" sz="2300" b="1" i="1" dirty="0"/>
              <a:t>protect and believe </a:t>
            </a:r>
            <a:r>
              <a:rPr lang="en-US" sz="2300" dirty="0"/>
              <a:t>as a </a:t>
            </a:r>
            <a:r>
              <a:rPr lang="en-US" sz="2300" b="1" i="1" dirty="0"/>
              <a:t>free</a:t>
            </a:r>
            <a:r>
              <a:rPr lang="en-US" sz="2300" dirty="0"/>
              <a:t> people.</a:t>
            </a:r>
            <a:endParaRPr lang="en-US" sz="1000" dirty="0"/>
          </a:p>
          <a:p>
            <a:pPr marL="342900" indent="-342900">
              <a:lnSpc>
                <a:spcPct val="90000"/>
              </a:lnSpc>
              <a:spcBef>
                <a:spcPct val="20000"/>
              </a:spcBef>
              <a:buFontTx/>
              <a:buChar char="•"/>
            </a:pPr>
            <a:endParaRPr lang="en-US" sz="1000" dirty="0"/>
          </a:p>
          <a:p>
            <a:pPr marL="342900" indent="-342900">
              <a:lnSpc>
                <a:spcPct val="80000"/>
              </a:lnSpc>
              <a:spcBef>
                <a:spcPct val="20000"/>
              </a:spcBef>
              <a:buFontTx/>
              <a:buChar char="•"/>
            </a:pPr>
            <a:r>
              <a:rPr lang="en-US" sz="2300" dirty="0"/>
              <a:t>This fact was expressed throughout the </a:t>
            </a:r>
            <a:r>
              <a:rPr lang="en-US" sz="2300" b="1" i="1" dirty="0"/>
              <a:t>founding principles</a:t>
            </a:r>
          </a:p>
          <a:p>
            <a:pPr marL="342900" indent="-342900">
              <a:lnSpc>
                <a:spcPct val="80000"/>
              </a:lnSpc>
              <a:spcBef>
                <a:spcPct val="20000"/>
              </a:spcBef>
            </a:pPr>
            <a:r>
              <a:rPr lang="en-US" sz="2300" dirty="0"/>
              <a:t>	which we hold dearest and most meaningful</a:t>
            </a:r>
          </a:p>
          <a:p>
            <a:pPr marL="342900" indent="-342900">
              <a:lnSpc>
                <a:spcPct val="80000"/>
              </a:lnSpc>
              <a:spcBef>
                <a:spcPct val="20000"/>
              </a:spcBef>
            </a:pPr>
            <a:r>
              <a:rPr lang="en-US" sz="2300" dirty="0"/>
              <a:t>	in the establishment of our system </a:t>
            </a:r>
          </a:p>
          <a:p>
            <a:pPr marL="342900" indent="-342900">
              <a:lnSpc>
                <a:spcPct val="80000"/>
              </a:lnSpc>
              <a:spcBef>
                <a:spcPct val="20000"/>
              </a:spcBef>
            </a:pPr>
            <a:r>
              <a:rPr lang="en-US" sz="2300" dirty="0"/>
              <a:t>	of </a:t>
            </a:r>
            <a:r>
              <a:rPr lang="en-US" sz="2300" b="1" i="1" dirty="0"/>
              <a:t>law</a:t>
            </a:r>
            <a:r>
              <a:rPr lang="en-US" sz="2300" dirty="0"/>
              <a:t>, </a:t>
            </a:r>
            <a:r>
              <a:rPr lang="en-US" sz="2300" b="1" i="1" dirty="0"/>
              <a:t>government</a:t>
            </a:r>
            <a:r>
              <a:rPr lang="en-US" sz="2300" dirty="0"/>
              <a:t> and </a:t>
            </a:r>
            <a:r>
              <a:rPr lang="en-US" sz="2300" b="1" i="1" dirty="0"/>
              <a:t>society</a:t>
            </a:r>
            <a:r>
              <a:rPr lang="en-US" sz="2300" dirty="0"/>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34</a:t>
            </a:fld>
            <a:endParaRPr lang="en-US"/>
          </a:p>
        </p:txBody>
      </p:sp>
    </p:spTree>
    <p:extLst>
      <p:ext uri="{BB962C8B-B14F-4D97-AF65-F5344CB8AC3E}">
        <p14:creationId xmlns:p14="http://schemas.microsoft.com/office/powerpoint/2010/main" val="3399485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body" sz="half" idx="1"/>
          </p:nvPr>
        </p:nvSpPr>
        <p:spPr>
          <a:xfrm>
            <a:off x="228600" y="914400"/>
            <a:ext cx="8610600" cy="5791200"/>
          </a:xfrm>
        </p:spPr>
        <p:txBody>
          <a:bodyPr/>
          <a:lstStyle/>
          <a:p>
            <a:pPr marL="342900" indent="-342900">
              <a:lnSpc>
                <a:spcPct val="95000"/>
              </a:lnSpc>
              <a:spcBef>
                <a:spcPts val="0"/>
              </a:spcBef>
            </a:pPr>
            <a:r>
              <a:rPr lang="en-US" sz="2400" b="1" dirty="0">
                <a:solidFill>
                  <a:srgbClr val="002060"/>
                </a:solidFill>
              </a:rPr>
              <a:t>The Development of American </a:t>
            </a:r>
            <a:r>
              <a:rPr lang="en-US" sz="2400" b="1" dirty="0" smtClean="0">
                <a:solidFill>
                  <a:srgbClr val="002060"/>
                </a:solidFill>
              </a:rPr>
              <a:t>Rights </a:t>
            </a:r>
            <a:r>
              <a:rPr lang="en-US" sz="2400" b="1" dirty="0">
                <a:solidFill>
                  <a:srgbClr val="002060"/>
                </a:solidFill>
              </a:rPr>
              <a:t>and Law</a:t>
            </a:r>
          </a:p>
          <a:p>
            <a:pPr marL="0" indent="0" algn="ctr" fontAlgn="auto" hangingPunct="1">
              <a:buNone/>
            </a:pPr>
            <a:r>
              <a:rPr lang="en-US" sz="2000" b="1" dirty="0" smtClean="0">
                <a:solidFill>
                  <a:srgbClr val="C00000"/>
                </a:solidFill>
              </a:rPr>
              <a:t>Part </a:t>
            </a:r>
            <a:r>
              <a:rPr lang="en-US" sz="2000" b="1" dirty="0">
                <a:solidFill>
                  <a:srgbClr val="C00000"/>
                </a:solidFill>
              </a:rPr>
              <a:t>B: The Declaration of Independence </a:t>
            </a:r>
            <a:endParaRPr lang="en-US" sz="2000" b="1" dirty="0" smtClean="0">
              <a:solidFill>
                <a:srgbClr val="C00000"/>
              </a:solidFill>
            </a:endParaRPr>
          </a:p>
          <a:p>
            <a:pPr algn="ctr" fontAlgn="auto" hangingPunct="1"/>
            <a:r>
              <a:rPr lang="en-US" sz="2800" b="1" i="1" dirty="0" smtClean="0">
                <a:solidFill>
                  <a:srgbClr val="0070C0"/>
                </a:solidFill>
              </a:rPr>
              <a:t>The Concept of Rights</a:t>
            </a:r>
          </a:p>
          <a:p>
            <a:pPr eaLnBrk="1" hangingPunct="1">
              <a:lnSpc>
                <a:spcPct val="80000"/>
              </a:lnSpc>
            </a:pPr>
            <a:endParaRPr lang="en-US" sz="500" dirty="0" smtClean="0"/>
          </a:p>
          <a:p>
            <a:pPr eaLnBrk="1" hangingPunct="1">
              <a:lnSpc>
                <a:spcPct val="80000"/>
              </a:lnSpc>
            </a:pPr>
            <a:r>
              <a:rPr lang="en-US" sz="1600" b="1" i="1" dirty="0" smtClean="0">
                <a:solidFill>
                  <a:srgbClr val="0033CC"/>
                </a:solidFill>
              </a:rPr>
              <a:t>Two Treatises of Government</a:t>
            </a:r>
            <a:r>
              <a:rPr lang="en-US" sz="1600" b="1" i="1" dirty="0" smtClean="0"/>
              <a:t> - John Locke, 1690: </a:t>
            </a:r>
          </a:p>
          <a:p>
            <a:pPr eaLnBrk="1" hangingPunct="1">
              <a:lnSpc>
                <a:spcPct val="80000"/>
              </a:lnSpc>
              <a:buFontTx/>
              <a:buNone/>
            </a:pPr>
            <a:r>
              <a:rPr lang="en-US" sz="1600" b="1" i="1" dirty="0" smtClean="0"/>
              <a:t>	 The true concept of rights under Natural Law. </a:t>
            </a:r>
          </a:p>
          <a:p>
            <a:pPr eaLnBrk="1" hangingPunct="1">
              <a:lnSpc>
                <a:spcPct val="80000"/>
              </a:lnSpc>
              <a:buFontTx/>
              <a:buNone/>
            </a:pPr>
            <a:r>
              <a:rPr lang="en-US" sz="1600" b="1" i="1" dirty="0">
                <a:solidFill>
                  <a:srgbClr val="0033CC"/>
                </a:solidFill>
              </a:rPr>
              <a:t> </a:t>
            </a:r>
            <a:r>
              <a:rPr lang="en-US" sz="1600" b="1" i="1" dirty="0" smtClean="0">
                <a:solidFill>
                  <a:srgbClr val="0033CC"/>
                </a:solidFill>
              </a:rPr>
              <a:t>     The Natural Rights of man - </a:t>
            </a:r>
            <a:r>
              <a:rPr lang="en-US" sz="1600" b="1" i="1" dirty="0" smtClean="0"/>
              <a:t>Life, Liberty and the </a:t>
            </a:r>
            <a:r>
              <a:rPr lang="en-US" sz="1600" b="1" i="1" dirty="0" smtClean="0">
                <a:solidFill>
                  <a:srgbClr val="CC0000"/>
                </a:solidFill>
              </a:rPr>
              <a:t>Pursuit of Property</a:t>
            </a:r>
            <a:r>
              <a:rPr lang="en-US" sz="1600" b="1" i="1" dirty="0" smtClean="0"/>
              <a:t> </a:t>
            </a:r>
          </a:p>
          <a:p>
            <a:pPr eaLnBrk="1" hangingPunct="1">
              <a:lnSpc>
                <a:spcPct val="80000"/>
              </a:lnSpc>
            </a:pPr>
            <a:endParaRPr lang="en-US" sz="500" dirty="0" smtClean="0"/>
          </a:p>
          <a:p>
            <a:pPr eaLnBrk="1" hangingPunct="1">
              <a:lnSpc>
                <a:spcPct val="80000"/>
              </a:lnSpc>
            </a:pPr>
            <a:endParaRPr lang="en-US" sz="500" dirty="0" smtClean="0"/>
          </a:p>
          <a:p>
            <a:pPr eaLnBrk="1" hangingPunct="1">
              <a:lnSpc>
                <a:spcPct val="80000"/>
              </a:lnSpc>
            </a:pPr>
            <a:r>
              <a:rPr lang="en-US" sz="1600" b="1" i="1" dirty="0" smtClean="0">
                <a:solidFill>
                  <a:srgbClr val="0033CC"/>
                </a:solidFill>
              </a:rPr>
              <a:t>Declaration of Independence</a:t>
            </a:r>
            <a:r>
              <a:rPr lang="en-US" sz="1600" b="1" i="1" dirty="0" smtClean="0"/>
              <a:t> – Thomas Jefferson, 1776:</a:t>
            </a:r>
          </a:p>
          <a:p>
            <a:pPr eaLnBrk="1" hangingPunct="1">
              <a:lnSpc>
                <a:spcPct val="80000"/>
              </a:lnSpc>
              <a:buFontTx/>
              <a:buNone/>
            </a:pPr>
            <a:r>
              <a:rPr lang="en-US" sz="1600" b="1" i="1" dirty="0" smtClean="0"/>
              <a:t>            The artful lawyer – Liberty as property rights.  </a:t>
            </a:r>
            <a:r>
              <a:rPr lang="en-US" sz="1600" b="1" i="1" dirty="0" smtClean="0">
                <a:solidFill>
                  <a:srgbClr val="0033CC"/>
                </a:solidFill>
              </a:rPr>
              <a:t>  </a:t>
            </a:r>
          </a:p>
          <a:p>
            <a:pPr eaLnBrk="1" hangingPunct="1">
              <a:lnSpc>
                <a:spcPct val="80000"/>
              </a:lnSpc>
              <a:buFontTx/>
              <a:buNone/>
            </a:pPr>
            <a:r>
              <a:rPr lang="en-US" sz="1600" b="1" i="1" dirty="0" smtClean="0">
                <a:solidFill>
                  <a:srgbClr val="0033CC"/>
                </a:solidFill>
              </a:rPr>
              <a:t>       The Declaration was really a collaborative document </a:t>
            </a:r>
          </a:p>
          <a:p>
            <a:pPr eaLnBrk="1" hangingPunct="1">
              <a:lnSpc>
                <a:spcPct val="80000"/>
              </a:lnSpc>
              <a:buFontTx/>
              <a:buNone/>
            </a:pPr>
            <a:r>
              <a:rPr lang="en-US" sz="1600" b="1" i="1" dirty="0">
                <a:solidFill>
                  <a:srgbClr val="0033CC"/>
                </a:solidFill>
              </a:rPr>
              <a:t> </a:t>
            </a:r>
            <a:r>
              <a:rPr lang="en-US" sz="1600" b="1" i="1" dirty="0" smtClean="0">
                <a:solidFill>
                  <a:srgbClr val="0033CC"/>
                </a:solidFill>
              </a:rPr>
              <a:t>      with John Adams, Lawyer and Ben Franklin, Scholar.</a:t>
            </a:r>
          </a:p>
          <a:p>
            <a:pPr eaLnBrk="1" hangingPunct="1">
              <a:lnSpc>
                <a:spcPct val="80000"/>
              </a:lnSpc>
              <a:buFontTx/>
              <a:buNone/>
            </a:pPr>
            <a:endParaRPr lang="en-US" sz="300" b="1" i="1" dirty="0" smtClean="0"/>
          </a:p>
          <a:p>
            <a:pPr eaLnBrk="1" hangingPunct="1">
              <a:lnSpc>
                <a:spcPct val="80000"/>
              </a:lnSpc>
              <a:buFontTx/>
              <a:buNone/>
            </a:pPr>
            <a:r>
              <a:rPr lang="en-US" sz="1600" b="1" i="1" dirty="0" smtClean="0"/>
              <a:t>       They all recognized the fundamental value of property rights</a:t>
            </a:r>
          </a:p>
          <a:p>
            <a:pPr eaLnBrk="1" hangingPunct="1">
              <a:lnSpc>
                <a:spcPct val="80000"/>
              </a:lnSpc>
              <a:buFontTx/>
              <a:buNone/>
            </a:pPr>
            <a:r>
              <a:rPr lang="en-US" sz="1600" b="1" i="1" dirty="0" smtClean="0"/>
              <a:t>       in our society as key to our freedom and liberty.</a:t>
            </a:r>
            <a:r>
              <a:rPr lang="en-US" sz="1600" b="1" i="1" dirty="0" smtClean="0">
                <a:solidFill>
                  <a:srgbClr val="0033CC"/>
                </a:solidFill>
              </a:rPr>
              <a:t>   </a:t>
            </a:r>
          </a:p>
          <a:p>
            <a:pPr eaLnBrk="1" hangingPunct="1">
              <a:lnSpc>
                <a:spcPct val="80000"/>
              </a:lnSpc>
              <a:buFontTx/>
              <a:buNone/>
            </a:pPr>
            <a:endParaRPr lang="en-US" sz="500" b="1" i="1" dirty="0" smtClean="0">
              <a:solidFill>
                <a:srgbClr val="0033CC"/>
              </a:solidFill>
            </a:endParaRPr>
          </a:p>
          <a:p>
            <a:pPr eaLnBrk="1" hangingPunct="1">
              <a:lnSpc>
                <a:spcPct val="80000"/>
              </a:lnSpc>
              <a:buFontTx/>
              <a:buNone/>
            </a:pPr>
            <a:r>
              <a:rPr lang="en-US" sz="1800" b="1" i="1" dirty="0" smtClean="0">
                <a:solidFill>
                  <a:srgbClr val="0033CC"/>
                </a:solidFill>
              </a:rPr>
              <a:t>      </a:t>
            </a:r>
            <a:r>
              <a:rPr lang="en-US" sz="1600" b="1" i="1" dirty="0" smtClean="0">
                <a:solidFill>
                  <a:srgbClr val="0033CC"/>
                </a:solidFill>
              </a:rPr>
              <a:t>They restated Locke’s concept of Property Rights as a</a:t>
            </a:r>
          </a:p>
          <a:p>
            <a:pPr eaLnBrk="1" hangingPunct="1">
              <a:lnSpc>
                <a:spcPct val="80000"/>
              </a:lnSpc>
              <a:buFontTx/>
              <a:buNone/>
            </a:pPr>
            <a:r>
              <a:rPr lang="en-US" sz="1600" b="1" i="1" dirty="0" smtClean="0">
                <a:solidFill>
                  <a:srgbClr val="0033CC"/>
                </a:solidFill>
              </a:rPr>
              <a:t>       cornerstone of Liberty and Freedom in a more artful way,</a:t>
            </a:r>
          </a:p>
          <a:p>
            <a:pPr eaLnBrk="1" hangingPunct="1">
              <a:lnSpc>
                <a:spcPct val="80000"/>
              </a:lnSpc>
              <a:buFontTx/>
              <a:buNone/>
            </a:pPr>
            <a:r>
              <a:rPr lang="en-US" sz="1600" b="1" i="1" dirty="0" smtClean="0">
                <a:solidFill>
                  <a:srgbClr val="0033CC"/>
                </a:solidFill>
              </a:rPr>
              <a:t>       declaring our God given rights (under Natural Law) to be:</a:t>
            </a:r>
            <a:r>
              <a:rPr lang="en-US" sz="1800" b="1" i="1" dirty="0" smtClean="0">
                <a:solidFill>
                  <a:srgbClr val="0033CC"/>
                </a:solidFill>
              </a:rPr>
              <a:t> </a:t>
            </a:r>
          </a:p>
          <a:p>
            <a:pPr eaLnBrk="1" hangingPunct="1">
              <a:lnSpc>
                <a:spcPct val="80000"/>
              </a:lnSpc>
              <a:buFontTx/>
              <a:buNone/>
            </a:pPr>
            <a:endParaRPr lang="en-US" sz="1000" b="1" i="1" dirty="0" smtClean="0"/>
          </a:p>
          <a:p>
            <a:pPr eaLnBrk="1" hangingPunct="1">
              <a:lnSpc>
                <a:spcPct val="80000"/>
              </a:lnSpc>
              <a:buFontTx/>
              <a:buNone/>
            </a:pPr>
            <a:r>
              <a:rPr lang="en-US" sz="1800" b="1" i="1" dirty="0" smtClean="0"/>
              <a:t>             Life, Liberty and the </a:t>
            </a:r>
            <a:r>
              <a:rPr lang="en-US" sz="1800" b="1" i="1" dirty="0" smtClean="0">
                <a:solidFill>
                  <a:srgbClr val="CC0000"/>
                </a:solidFill>
              </a:rPr>
              <a:t>Pursuit of Happiness</a:t>
            </a:r>
            <a:endParaRPr lang="en-US" sz="2800" dirty="0" smtClean="0"/>
          </a:p>
        </p:txBody>
      </p:sp>
      <p:pic>
        <p:nvPicPr>
          <p:cNvPr id="56324" name="Picture 5" descr="John Locke"/>
          <p:cNvPicPr>
            <a:picLocks noChangeAspect="1" noChangeArrowheads="1"/>
          </p:cNvPicPr>
          <p:nvPr/>
        </p:nvPicPr>
        <p:blipFill>
          <a:blip r:embed="rId2" cstate="print"/>
          <a:srcRect/>
          <a:stretch>
            <a:fillRect/>
          </a:stretch>
        </p:blipFill>
        <p:spPr bwMode="auto">
          <a:xfrm>
            <a:off x="7499394" y="2324100"/>
            <a:ext cx="1333710" cy="1600200"/>
          </a:xfrm>
          <a:prstGeom prst="rect">
            <a:avLst/>
          </a:prstGeom>
          <a:noFill/>
          <a:ln w="9525">
            <a:noFill/>
            <a:miter lim="800000"/>
            <a:headEnd/>
            <a:tailEnd/>
          </a:ln>
        </p:spPr>
      </p:pic>
      <p:pic>
        <p:nvPicPr>
          <p:cNvPr id="56325" name="Picture 7" descr="thomas-jefferson-picture">
            <a:hlinkClick r:id="rId3"/>
          </p:cNvPr>
          <p:cNvPicPr>
            <a:picLocks noChangeAspect="1" noChangeArrowheads="1"/>
          </p:cNvPicPr>
          <p:nvPr/>
        </p:nvPicPr>
        <p:blipFill>
          <a:blip r:embed="rId4" cstate="print"/>
          <a:srcRect/>
          <a:stretch>
            <a:fillRect/>
          </a:stretch>
        </p:blipFill>
        <p:spPr bwMode="auto">
          <a:xfrm>
            <a:off x="7086600" y="4038600"/>
            <a:ext cx="1752600" cy="1752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F2A72E3-B599-4C1F-B110-EEBB9858AD92}" type="slidenum">
              <a:rPr lang="en-US" smtClean="0"/>
              <a:pPr>
                <a:defRPr/>
              </a:pPr>
              <a:t>35</a:t>
            </a:fld>
            <a:endParaRPr lang="en-US"/>
          </a:p>
        </p:txBody>
      </p:sp>
    </p:spTree>
    <p:extLst>
      <p:ext uri="{BB962C8B-B14F-4D97-AF65-F5344CB8AC3E}">
        <p14:creationId xmlns:p14="http://schemas.microsoft.com/office/powerpoint/2010/main" val="1026849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ChangeArrowheads="1"/>
          </p:cNvSpPr>
          <p:nvPr/>
        </p:nvSpPr>
        <p:spPr bwMode="auto">
          <a:xfrm>
            <a:off x="228600" y="1371600"/>
            <a:ext cx="8759825" cy="46482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59396" name="Picture 4" descr="Independence Hall"/>
          <p:cNvPicPr>
            <a:picLocks noChangeAspect="1" noChangeArrowheads="1"/>
          </p:cNvPicPr>
          <p:nvPr/>
        </p:nvPicPr>
        <p:blipFill>
          <a:blip r:embed="rId2" cstate="print"/>
          <a:srcRect/>
          <a:stretch>
            <a:fillRect/>
          </a:stretch>
        </p:blipFill>
        <p:spPr bwMode="auto">
          <a:xfrm>
            <a:off x="1676400" y="2057400"/>
            <a:ext cx="5883275" cy="4000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36</a:t>
            </a:fld>
            <a:endParaRPr lang="en-US"/>
          </a:p>
        </p:txBody>
      </p:sp>
    </p:spTree>
    <p:extLst>
      <p:ext uri="{BB962C8B-B14F-4D97-AF65-F5344CB8AC3E}">
        <p14:creationId xmlns:p14="http://schemas.microsoft.com/office/powerpoint/2010/main" val="1215893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Inside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60420" name="Picture 4" descr="http://farm1.static.flickr.com/35/109945742_8b87261916.jpg"/>
          <p:cNvPicPr>
            <a:picLocks noChangeAspect="1" noChangeArrowheads="1"/>
          </p:cNvPicPr>
          <p:nvPr/>
        </p:nvPicPr>
        <p:blipFill>
          <a:blip r:embed="rId2" cstate="print"/>
          <a:srcRect/>
          <a:stretch>
            <a:fillRect/>
          </a:stretch>
        </p:blipFill>
        <p:spPr bwMode="auto">
          <a:xfrm>
            <a:off x="1828800" y="1905000"/>
            <a:ext cx="5481638" cy="4067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37</a:t>
            </a:fld>
            <a:endParaRPr lang="en-US"/>
          </a:p>
        </p:txBody>
      </p:sp>
    </p:spTree>
    <p:extLst>
      <p:ext uri="{BB962C8B-B14F-4D97-AF65-F5344CB8AC3E}">
        <p14:creationId xmlns:p14="http://schemas.microsoft.com/office/powerpoint/2010/main" val="913881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a:solidFill>
                  <a:srgbClr val="002060"/>
                </a:solidFill>
              </a:rPr>
              <a:t>The </a:t>
            </a:r>
            <a:r>
              <a:rPr lang="en-US" sz="2500" b="1" dirty="0" smtClean="0">
                <a:solidFill>
                  <a:srgbClr val="002060"/>
                </a:solidFill>
              </a:rPr>
              <a:t>Development of American Rights and Law</a:t>
            </a:r>
            <a:endParaRPr lang="en-US" sz="2500" b="1" dirty="0">
              <a:solidFill>
                <a:srgbClr val="002060"/>
              </a:solidFill>
            </a:endParaRPr>
          </a:p>
          <a:p>
            <a:pPr marL="342900" indent="-342900">
              <a:lnSpc>
                <a:spcPct val="90000"/>
              </a:lnSpc>
              <a:spcBef>
                <a:spcPts val="0"/>
              </a:spcBef>
              <a:buFontTx/>
              <a:buChar char="•"/>
            </a:pPr>
            <a:endParaRPr lang="en-US" sz="1000" dirty="0">
              <a:solidFill>
                <a:srgbClr val="0033CC"/>
              </a:solidFill>
            </a:endParaRPr>
          </a:p>
          <a:p>
            <a:pPr algn="ctr" fontAlgn="auto" hangingPunct="1">
              <a:lnSpc>
                <a:spcPct val="90000"/>
              </a:lnSpc>
              <a:spcBef>
                <a:spcPts val="0"/>
              </a:spcBef>
            </a:pPr>
            <a:r>
              <a:rPr lang="en-US" sz="2000" b="1" dirty="0" smtClean="0">
                <a:solidFill>
                  <a:srgbClr val="C00000"/>
                </a:solidFill>
              </a:rPr>
              <a:t>Part B: The Declaration of Independence</a:t>
            </a:r>
          </a:p>
          <a:p>
            <a:pPr algn="ctr" fontAlgn="auto" hangingPunct="1">
              <a:lnSpc>
                <a:spcPct val="90000"/>
              </a:lnSpc>
              <a:spcBef>
                <a:spcPts val="0"/>
              </a:spcBef>
            </a:pPr>
            <a:endParaRPr lang="en-US" sz="700" dirty="0" smtClean="0"/>
          </a:p>
          <a:p>
            <a:pPr hangingPunct="0">
              <a:lnSpc>
                <a:spcPct val="90000"/>
              </a:lnSpc>
              <a:spcBef>
                <a:spcPts val="0"/>
              </a:spcBef>
            </a:pPr>
            <a:r>
              <a:rPr lang="en-US" sz="2000" b="1" dirty="0" smtClean="0">
                <a:solidFill>
                  <a:srgbClr val="008000"/>
                </a:solidFill>
              </a:rPr>
              <a:t>Declaration of Independence:</a:t>
            </a:r>
            <a:r>
              <a:rPr lang="en-US" sz="2000" dirty="0" smtClean="0"/>
              <a:t> </a:t>
            </a:r>
          </a:p>
          <a:p>
            <a:pPr hangingPunct="0">
              <a:lnSpc>
                <a:spcPct val="90000"/>
              </a:lnSpc>
              <a:spcBef>
                <a:spcPts val="0"/>
              </a:spcBef>
            </a:pPr>
            <a:endParaRPr lang="en-US" sz="700" dirty="0" smtClean="0"/>
          </a:p>
          <a:p>
            <a:pPr>
              <a:lnSpc>
                <a:spcPct val="90000"/>
              </a:lnSpc>
              <a:spcBef>
                <a:spcPts val="0"/>
              </a:spcBef>
            </a:pPr>
            <a:r>
              <a:rPr lang="en-US" dirty="0" smtClean="0"/>
              <a:t>The first, real American pronunciation of Rights.</a:t>
            </a:r>
          </a:p>
          <a:p>
            <a:pPr>
              <a:lnSpc>
                <a:spcPct val="90000"/>
              </a:lnSpc>
              <a:spcBef>
                <a:spcPts val="0"/>
              </a:spcBef>
            </a:pPr>
            <a:endParaRPr lang="en-US" sz="1000" dirty="0" smtClean="0"/>
          </a:p>
          <a:p>
            <a:pPr>
              <a:lnSpc>
                <a:spcPct val="90000"/>
              </a:lnSpc>
              <a:spcBef>
                <a:spcPts val="0"/>
              </a:spcBef>
            </a:pPr>
            <a:r>
              <a:rPr lang="en-US" dirty="0" smtClean="0"/>
              <a:t>Written by  a committee of Thomas Jefferson, John Adams, Ben Franklin, Robert Livingston (New York) and Roger Sherman </a:t>
            </a:r>
            <a:r>
              <a:rPr lang="en-US" dirty="0"/>
              <a:t>(</a:t>
            </a:r>
            <a:r>
              <a:rPr lang="en-US" dirty="0" smtClean="0"/>
              <a:t>Connecticut)</a:t>
            </a:r>
          </a:p>
          <a:p>
            <a:pPr>
              <a:lnSpc>
                <a:spcPct val="90000"/>
              </a:lnSpc>
              <a:spcBef>
                <a:spcPts val="0"/>
              </a:spcBef>
            </a:pPr>
            <a:endParaRPr lang="en-US" sz="1000" b="1" dirty="0"/>
          </a:p>
          <a:p>
            <a:pPr>
              <a:lnSpc>
                <a:spcPct val="90000"/>
              </a:lnSpc>
              <a:spcBef>
                <a:spcPts val="0"/>
              </a:spcBef>
            </a:pPr>
            <a:r>
              <a:rPr lang="en-US" sz="2000" dirty="0" smtClean="0"/>
              <a:t>Signed by 56 members of the continental congress</a:t>
            </a:r>
          </a:p>
          <a:p>
            <a:pPr>
              <a:lnSpc>
                <a:spcPct val="90000"/>
              </a:lnSpc>
              <a:spcBef>
                <a:spcPts val="0"/>
              </a:spcBef>
            </a:pPr>
            <a:endParaRPr lang="en-US" sz="1000" dirty="0"/>
          </a:p>
          <a:p>
            <a:pPr>
              <a:lnSpc>
                <a:spcPct val="90000"/>
              </a:lnSpc>
              <a:spcBef>
                <a:spcPts val="0"/>
              </a:spcBef>
            </a:pPr>
            <a:r>
              <a:rPr lang="en-US" sz="2000" dirty="0" smtClean="0"/>
              <a:t>Contains five parts, 1458 words and 33 paragraphs.</a:t>
            </a:r>
          </a:p>
          <a:p>
            <a:pPr>
              <a:lnSpc>
                <a:spcPct val="90000"/>
              </a:lnSpc>
              <a:spcBef>
                <a:spcPts val="0"/>
              </a:spcBef>
            </a:pPr>
            <a:endParaRPr lang="en-US" sz="1000" dirty="0"/>
          </a:p>
          <a:p>
            <a:pPr>
              <a:lnSpc>
                <a:spcPct val="90000"/>
              </a:lnSpc>
              <a:spcBef>
                <a:spcPts val="0"/>
              </a:spcBef>
            </a:pPr>
            <a:r>
              <a:rPr lang="en-US" sz="2000" dirty="0" smtClean="0"/>
              <a:t>The separate parts include:</a:t>
            </a:r>
          </a:p>
          <a:p>
            <a:pPr marL="342900" indent="-342900">
              <a:lnSpc>
                <a:spcPct val="90000"/>
              </a:lnSpc>
              <a:spcBef>
                <a:spcPts val="0"/>
              </a:spcBef>
              <a:buFont typeface="Arial" panose="020B0604020202020204" pitchFamily="34" charset="0"/>
              <a:buChar char="•"/>
            </a:pPr>
            <a:r>
              <a:rPr lang="en-US" sz="2000" b="1" dirty="0" smtClean="0"/>
              <a:t>The Preamble; </a:t>
            </a:r>
            <a:endParaRPr lang="en-US" sz="2000" dirty="0" smtClean="0"/>
          </a:p>
          <a:p>
            <a:pPr marL="342900" indent="-342900">
              <a:lnSpc>
                <a:spcPct val="90000"/>
              </a:lnSpc>
              <a:spcBef>
                <a:spcPts val="0"/>
              </a:spcBef>
              <a:buFont typeface="Arial" panose="020B0604020202020204" pitchFamily="34" charset="0"/>
              <a:buChar char="•"/>
            </a:pPr>
            <a:r>
              <a:rPr lang="en-US" sz="2000" b="1" dirty="0" smtClean="0"/>
              <a:t>The Declaration of Natural Rights;</a:t>
            </a:r>
            <a:endParaRPr lang="en-US" sz="2000" dirty="0" smtClean="0"/>
          </a:p>
          <a:p>
            <a:pPr marL="342900" indent="-342900">
              <a:lnSpc>
                <a:spcPct val="90000"/>
              </a:lnSpc>
              <a:spcBef>
                <a:spcPts val="0"/>
              </a:spcBef>
              <a:buFont typeface="Arial" panose="020B0604020202020204" pitchFamily="34" charset="0"/>
              <a:buChar char="•"/>
            </a:pPr>
            <a:r>
              <a:rPr lang="en-US" sz="2000" b="1" dirty="0" smtClean="0"/>
              <a:t>The List of Grievances; </a:t>
            </a:r>
          </a:p>
          <a:p>
            <a:pPr marL="342900" indent="-342900">
              <a:lnSpc>
                <a:spcPct val="90000"/>
              </a:lnSpc>
              <a:spcBef>
                <a:spcPts val="0"/>
              </a:spcBef>
              <a:buFont typeface="Arial" panose="020B0604020202020204" pitchFamily="34" charset="0"/>
              <a:buChar char="•"/>
            </a:pPr>
            <a:r>
              <a:rPr lang="en-US" sz="2000" b="1" dirty="0" smtClean="0"/>
              <a:t>The Reproach;</a:t>
            </a:r>
          </a:p>
          <a:p>
            <a:pPr marL="342900" indent="-342900">
              <a:lnSpc>
                <a:spcPct val="90000"/>
              </a:lnSpc>
              <a:spcBef>
                <a:spcPts val="0"/>
              </a:spcBef>
              <a:buFont typeface="Arial" panose="020B0604020202020204" pitchFamily="34" charset="0"/>
              <a:buChar char="•"/>
            </a:pPr>
            <a:r>
              <a:rPr lang="en-US" sz="2000" b="1" dirty="0" smtClean="0"/>
              <a:t>The Conclusion. </a:t>
            </a:r>
            <a:endParaRPr lang="en-US" sz="2000" b="1" dirty="0"/>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38</a:t>
            </a:fld>
            <a:endParaRPr lang="en-US"/>
          </a:p>
        </p:txBody>
      </p:sp>
    </p:spTree>
    <p:extLst>
      <p:ext uri="{BB962C8B-B14F-4D97-AF65-F5344CB8AC3E}">
        <p14:creationId xmlns:p14="http://schemas.microsoft.com/office/powerpoint/2010/main" val="2730827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304800" y="762000"/>
            <a:ext cx="8382000" cy="5715000"/>
          </a:xfrm>
          <a:prstGeom prst="rect">
            <a:avLst/>
          </a:prstGeom>
          <a:noFill/>
          <a:ln w="9525">
            <a:noFill/>
            <a:miter lim="800000"/>
            <a:headEnd/>
            <a:tailEnd/>
          </a:ln>
        </p:spPr>
        <p:txBody>
          <a:bodyPr/>
          <a:lstStyle/>
          <a:p>
            <a:pPr marL="342900" indent="-342900">
              <a:lnSpc>
                <a:spcPct val="90000"/>
              </a:lnSpc>
              <a:spcBef>
                <a:spcPts val="0"/>
              </a:spcBef>
            </a:pPr>
            <a:r>
              <a:rPr lang="en-US" sz="2400" b="1" dirty="0">
                <a:solidFill>
                  <a:srgbClr val="002060"/>
                </a:solidFill>
              </a:rPr>
              <a:t>The </a:t>
            </a:r>
            <a:r>
              <a:rPr lang="en-US" sz="2400" b="1" dirty="0" smtClean="0">
                <a:solidFill>
                  <a:srgbClr val="002060"/>
                </a:solidFill>
              </a:rPr>
              <a:t>Development of American Rights and Law</a:t>
            </a:r>
            <a:endParaRPr lang="en-US" sz="2400" b="1" dirty="0">
              <a:solidFill>
                <a:srgbClr val="002060"/>
              </a:solidFill>
            </a:endParaRPr>
          </a:p>
          <a:p>
            <a:pPr marL="342900" indent="-342900">
              <a:lnSpc>
                <a:spcPct val="90000"/>
              </a:lnSpc>
              <a:spcBef>
                <a:spcPts val="0"/>
              </a:spcBef>
              <a:buFontTx/>
              <a:buChar char="•"/>
            </a:pPr>
            <a:endParaRPr lang="en-US" sz="1000" dirty="0">
              <a:solidFill>
                <a:srgbClr val="0033CC"/>
              </a:solidFill>
            </a:endParaRPr>
          </a:p>
          <a:p>
            <a:pPr algn="ctr" fontAlgn="auto" hangingPunct="1">
              <a:lnSpc>
                <a:spcPct val="90000"/>
              </a:lnSpc>
              <a:spcBef>
                <a:spcPts val="0"/>
              </a:spcBef>
            </a:pPr>
            <a:r>
              <a:rPr lang="en-US" sz="2000" b="1" dirty="0" smtClean="0">
                <a:solidFill>
                  <a:srgbClr val="C00000"/>
                </a:solidFill>
              </a:rPr>
              <a:t>Part B: The Declaration of Independence</a:t>
            </a:r>
          </a:p>
          <a:p>
            <a:pPr algn="ctr" fontAlgn="auto" hangingPunct="1">
              <a:lnSpc>
                <a:spcPct val="90000"/>
              </a:lnSpc>
              <a:spcBef>
                <a:spcPts val="0"/>
              </a:spcBef>
            </a:pPr>
            <a:endParaRPr lang="en-US" sz="700" dirty="0" smtClean="0"/>
          </a:p>
          <a:p>
            <a:pPr hangingPunct="0">
              <a:lnSpc>
                <a:spcPct val="90000"/>
              </a:lnSpc>
              <a:spcBef>
                <a:spcPts val="0"/>
              </a:spcBef>
            </a:pPr>
            <a:r>
              <a:rPr lang="en-US" sz="2000" b="1" dirty="0" smtClean="0">
                <a:solidFill>
                  <a:srgbClr val="008000"/>
                </a:solidFill>
              </a:rPr>
              <a:t>Declaration of Independence:</a:t>
            </a:r>
            <a:r>
              <a:rPr lang="en-US" sz="2000" dirty="0" smtClean="0"/>
              <a:t> </a:t>
            </a:r>
          </a:p>
          <a:p>
            <a:pPr hangingPunct="0">
              <a:lnSpc>
                <a:spcPct val="90000"/>
              </a:lnSpc>
              <a:spcBef>
                <a:spcPts val="0"/>
              </a:spcBef>
            </a:pPr>
            <a:endParaRPr lang="en-US" sz="700" dirty="0" smtClean="0"/>
          </a:p>
          <a:p>
            <a:pPr>
              <a:lnSpc>
                <a:spcPct val="90000"/>
              </a:lnSpc>
              <a:spcBef>
                <a:spcPts val="0"/>
              </a:spcBef>
            </a:pPr>
            <a:r>
              <a:rPr lang="en-US" dirty="0" smtClean="0"/>
              <a:t>The Declaration states that</a:t>
            </a:r>
            <a:r>
              <a:rPr lang="en-US" dirty="0"/>
              <a:t>:</a:t>
            </a:r>
          </a:p>
          <a:p>
            <a:pPr>
              <a:lnSpc>
                <a:spcPct val="90000"/>
              </a:lnSpc>
              <a:spcBef>
                <a:spcPts val="0"/>
              </a:spcBef>
            </a:pPr>
            <a:r>
              <a:rPr lang="en-US" sz="700" dirty="0"/>
              <a:t> </a:t>
            </a:r>
          </a:p>
          <a:p>
            <a:pPr algn="just">
              <a:lnSpc>
                <a:spcPct val="90000"/>
              </a:lnSpc>
              <a:spcBef>
                <a:spcPts val="0"/>
              </a:spcBef>
            </a:pPr>
            <a:r>
              <a:rPr lang="en-US" sz="1600" i="1" dirty="0"/>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pPr algn="just">
              <a:lnSpc>
                <a:spcPct val="90000"/>
              </a:lnSpc>
              <a:spcBef>
                <a:spcPts val="0"/>
              </a:spcBef>
            </a:pPr>
            <a:endParaRPr lang="en-US" sz="700" dirty="0" smtClean="0"/>
          </a:p>
          <a:p>
            <a:pPr algn="just">
              <a:lnSpc>
                <a:spcPct val="90000"/>
              </a:lnSpc>
              <a:spcBef>
                <a:spcPts val="0"/>
              </a:spcBef>
            </a:pPr>
            <a:r>
              <a:rPr lang="en-US" sz="700" dirty="0"/>
              <a:t> </a:t>
            </a:r>
          </a:p>
          <a:p>
            <a:pPr algn="just">
              <a:lnSpc>
                <a:spcPct val="90000"/>
              </a:lnSpc>
              <a:spcBef>
                <a:spcPts val="0"/>
              </a:spcBef>
            </a:pPr>
            <a:r>
              <a:rPr lang="en-US" sz="1600" b="1" i="1" dirty="0">
                <a:solidFill>
                  <a:srgbClr val="C00000"/>
                </a:solidFill>
              </a:rPr>
              <a:t>We hold these truths to be self-evident, that all men are created equal, that they are endowed by their Creator with certain unalienable Rights, that among these are Life, Liberty and the pursuit of Happiness. — That to secure these rights, Governments are instituted among Men, deriving their just powers from the consent of the governed, </a:t>
            </a:r>
            <a:r>
              <a:rPr lang="en-US" sz="1600" b="1" dirty="0"/>
              <a:t>— </a:t>
            </a:r>
            <a:endParaRPr lang="en-US" sz="1600" b="1" dirty="0" smtClean="0"/>
          </a:p>
          <a:p>
            <a:pPr algn="just">
              <a:lnSpc>
                <a:spcPct val="90000"/>
              </a:lnSpc>
              <a:spcBef>
                <a:spcPts val="0"/>
              </a:spcBef>
            </a:pPr>
            <a:endParaRPr lang="en-US" sz="700" b="1" i="1" dirty="0"/>
          </a:p>
          <a:p>
            <a:pPr algn="just">
              <a:lnSpc>
                <a:spcPct val="90000"/>
              </a:lnSpc>
              <a:spcBef>
                <a:spcPts val="0"/>
              </a:spcBef>
            </a:pPr>
            <a:r>
              <a:rPr lang="en-US" sz="1600" i="1" dirty="0" smtClean="0"/>
              <a:t>That </a:t>
            </a:r>
            <a:r>
              <a:rPr lang="en-US" sz="1600" i="1" dirty="0"/>
              <a:t>whenever any Form of Government becomes destructive of these ends, it is the Right of the People to alter or to abolish it, and to institute new Government, laying its foundation on such principles and organizing its powers in such form, as to them shall seem most likely to </a:t>
            </a:r>
            <a:r>
              <a:rPr lang="en-US" sz="1600" i="1" dirty="0" smtClean="0"/>
              <a:t>effect their </a:t>
            </a:r>
            <a:r>
              <a:rPr lang="en-US" sz="1600" i="1" dirty="0"/>
              <a:t>Safety and Happiness</a:t>
            </a:r>
            <a:r>
              <a:rPr lang="en-US" sz="1600" dirty="0"/>
              <a:t>”</a:t>
            </a:r>
          </a:p>
          <a:p>
            <a:pPr>
              <a:lnSpc>
                <a:spcPct val="90000"/>
              </a:lnSpc>
              <a:spcBef>
                <a:spcPts val="0"/>
              </a:spcBef>
            </a:pPr>
            <a:endParaRPr lang="en-US" sz="700" dirty="0" smtClean="0"/>
          </a:p>
          <a:p>
            <a:pPr>
              <a:lnSpc>
                <a:spcPct val="90000"/>
              </a:lnSpc>
              <a:spcBef>
                <a:spcPts val="0"/>
              </a:spcBef>
            </a:pPr>
            <a:r>
              <a:rPr lang="en-US" sz="700" dirty="0"/>
              <a:t> </a:t>
            </a:r>
          </a:p>
          <a:p>
            <a:pPr>
              <a:lnSpc>
                <a:spcPct val="90000"/>
              </a:lnSpc>
              <a:spcBef>
                <a:spcPts val="0"/>
              </a:spcBef>
            </a:pPr>
            <a:r>
              <a:rPr lang="en-US" sz="2000" b="1" dirty="0" smtClean="0"/>
              <a:t>These are </a:t>
            </a:r>
            <a:r>
              <a:rPr lang="en-US" sz="2000" b="1" dirty="0"/>
              <a:t>perhaps the most beautiful and personally empowering words in human history. </a:t>
            </a:r>
          </a:p>
        </p:txBody>
      </p:sp>
      <p:sp>
        <p:nvSpPr>
          <p:cNvPr id="3" name="Slide Number Placeholder 2"/>
          <p:cNvSpPr>
            <a:spLocks noGrp="1"/>
          </p:cNvSpPr>
          <p:nvPr>
            <p:ph type="sldNum" sz="quarter" idx="12"/>
          </p:nvPr>
        </p:nvSpPr>
        <p:spPr/>
        <p:txBody>
          <a:bodyPr/>
          <a:lstStyle/>
          <a:p>
            <a:pPr>
              <a:defRPr/>
            </a:pPr>
            <a:fld id="{3C6A84E0-34A3-4E62-BC1D-5C5394D5BC60}" type="slidenum">
              <a:rPr lang="en-US" smtClean="0"/>
              <a:pPr>
                <a:defRPr/>
              </a:pPr>
              <a:t>39</a:t>
            </a:fld>
            <a:endParaRPr lang="en-US"/>
          </a:p>
        </p:txBody>
      </p:sp>
    </p:spTree>
    <p:extLst>
      <p:ext uri="{BB962C8B-B14F-4D97-AF65-F5344CB8AC3E}">
        <p14:creationId xmlns:p14="http://schemas.microsoft.com/office/powerpoint/2010/main" val="2810985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7200" b="1" i="1" dirty="0" smtClean="0">
                <a:solidFill>
                  <a:srgbClr val="C00000"/>
                </a:solidFill>
              </a:rPr>
              <a:t>What </a:t>
            </a:r>
            <a:r>
              <a:rPr lang="en-US" sz="7200" b="1" i="1" dirty="0">
                <a:solidFill>
                  <a:srgbClr val="C00000"/>
                </a:solidFill>
              </a:rPr>
              <a:t>is a Right</a:t>
            </a:r>
            <a:r>
              <a:rPr lang="en-US" sz="7200" b="1" i="1" dirty="0" smtClean="0">
                <a:solidFill>
                  <a:srgbClr val="C00000"/>
                </a:solidFill>
              </a:rPr>
              <a:t>?</a:t>
            </a:r>
            <a:endParaRPr lang="en-US" sz="7200" b="1" i="1" dirty="0" smtClean="0">
              <a:solidFill>
                <a:srgbClr val="0033CC"/>
              </a:solidFill>
            </a:endParaRPr>
          </a:p>
          <a:p>
            <a:pPr marL="457200" indent="-457200">
              <a:lnSpc>
                <a:spcPct val="130000"/>
              </a:lnSpc>
              <a:spcBef>
                <a:spcPts val="0"/>
              </a:spcBef>
              <a:buFont typeface="Arial" panose="020B0604020202020204" pitchFamily="34" charset="0"/>
              <a:buChar char="•"/>
              <a:defRPr/>
            </a:pPr>
            <a:r>
              <a:rPr lang="en-US" sz="3200" b="1" i="1" dirty="0" smtClean="0">
                <a:solidFill>
                  <a:srgbClr val="0033CC"/>
                </a:solidFill>
              </a:rPr>
              <a:t>Rights and Freedom</a:t>
            </a:r>
          </a:p>
          <a:p>
            <a:pPr marL="457200" indent="-457200">
              <a:lnSpc>
                <a:spcPct val="130000"/>
              </a:lnSpc>
              <a:spcBef>
                <a:spcPts val="0"/>
              </a:spcBef>
              <a:buFont typeface="Arial" panose="020B0604020202020204" pitchFamily="34" charset="0"/>
              <a:buChar char="•"/>
              <a:defRPr/>
            </a:pPr>
            <a:r>
              <a:rPr lang="en-US" sz="3200" b="1" i="1" dirty="0" smtClean="0">
                <a:solidFill>
                  <a:srgbClr val="0033CC"/>
                </a:solidFill>
              </a:rPr>
              <a:t>Definition of Right</a:t>
            </a:r>
          </a:p>
          <a:p>
            <a:pPr marL="457200" indent="-457200">
              <a:lnSpc>
                <a:spcPct val="130000"/>
              </a:lnSpc>
              <a:spcBef>
                <a:spcPts val="0"/>
              </a:spcBef>
              <a:buFont typeface="Arial" panose="020B0604020202020204" pitchFamily="34" charset="0"/>
              <a:buChar char="•"/>
              <a:defRPr/>
            </a:pPr>
            <a:r>
              <a:rPr lang="en-US" sz="3200" b="1" i="1" dirty="0" smtClean="0">
                <a:solidFill>
                  <a:srgbClr val="0033CC"/>
                </a:solidFill>
              </a:rPr>
              <a:t>Evolution of Rights</a:t>
            </a:r>
          </a:p>
          <a:p>
            <a:pPr marL="457200" indent="-457200">
              <a:lnSpc>
                <a:spcPct val="130000"/>
              </a:lnSpc>
              <a:spcBef>
                <a:spcPts val="0"/>
              </a:spcBef>
              <a:buFont typeface="Arial" panose="020B0604020202020204" pitchFamily="34" charset="0"/>
              <a:buChar char="•"/>
              <a:defRPr/>
            </a:pPr>
            <a:r>
              <a:rPr lang="en-US" sz="3200" b="1" i="1" dirty="0" smtClean="0">
                <a:solidFill>
                  <a:srgbClr val="0033CC"/>
                </a:solidFill>
              </a:rPr>
              <a:t>The Meaning of Rights</a:t>
            </a:r>
          </a:p>
          <a:p>
            <a:pPr marL="457200" indent="-457200">
              <a:lnSpc>
                <a:spcPct val="130000"/>
              </a:lnSpc>
              <a:spcBef>
                <a:spcPts val="0"/>
              </a:spcBef>
              <a:buFont typeface="Arial" panose="020B0604020202020204" pitchFamily="34" charset="0"/>
              <a:buChar char="•"/>
              <a:defRPr/>
            </a:pPr>
            <a:r>
              <a:rPr lang="en-US" sz="3200" b="1" i="1" dirty="0" smtClean="0">
                <a:solidFill>
                  <a:srgbClr val="0033CC"/>
                </a:solidFill>
              </a:rPr>
              <a:t>The Development of Rights and Law</a:t>
            </a:r>
            <a:endParaRPr lang="en-US" sz="3200" b="1" i="1" dirty="0">
              <a:solidFill>
                <a:srgbClr val="0033CC"/>
              </a:solidFill>
            </a:endParaRP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a:t>
            </a:fld>
            <a:endParaRPr lang="en-US" dirty="0"/>
          </a:p>
        </p:txBody>
      </p:sp>
    </p:spTree>
    <p:extLst>
      <p:ext uri="{BB962C8B-B14F-4D97-AF65-F5344CB8AC3E}">
        <p14:creationId xmlns:p14="http://schemas.microsoft.com/office/powerpoint/2010/main" val="3697340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57348" name="Picture 9" descr="trumbull-large1"/>
          <p:cNvPicPr>
            <a:picLocks noChangeAspect="1" noChangeArrowheads="1"/>
          </p:cNvPicPr>
          <p:nvPr/>
        </p:nvPicPr>
        <p:blipFill>
          <a:blip r:embed="rId3" cstate="print"/>
          <a:srcRect/>
          <a:stretch>
            <a:fillRect/>
          </a:stretch>
        </p:blipFill>
        <p:spPr bwMode="auto">
          <a:xfrm>
            <a:off x="533400" y="2286000"/>
            <a:ext cx="4267200" cy="3200400"/>
          </a:xfrm>
          <a:prstGeom prst="rect">
            <a:avLst/>
          </a:prstGeom>
          <a:noFill/>
          <a:ln w="9525">
            <a:noFill/>
            <a:miter lim="800000"/>
            <a:headEnd/>
            <a:tailEnd/>
          </a:ln>
        </p:spPr>
      </p:pic>
      <p:sp>
        <p:nvSpPr>
          <p:cNvPr id="64517" name="Rectangle 10"/>
          <p:cNvSpPr>
            <a:spLocks noChangeArrowheads="1"/>
          </p:cNvSpPr>
          <p:nvPr/>
        </p:nvSpPr>
        <p:spPr bwMode="auto">
          <a:xfrm>
            <a:off x="304800" y="914400"/>
            <a:ext cx="8686800" cy="4572000"/>
          </a:xfrm>
          <a:prstGeom prst="rect">
            <a:avLst/>
          </a:prstGeom>
          <a:noFill/>
          <a:ln w="9525">
            <a:noFill/>
            <a:miter lim="800000"/>
            <a:headEnd/>
            <a:tailEnd/>
          </a:ln>
        </p:spPr>
        <p:txBody>
          <a:bodyPr/>
          <a:lstStyle/>
          <a:p>
            <a:pPr marL="342900" indent="-342900">
              <a:lnSpc>
                <a:spcPct val="90000"/>
              </a:lnSpc>
              <a:spcBef>
                <a:spcPts val="0"/>
              </a:spcBef>
            </a:pPr>
            <a:r>
              <a:rPr lang="en-US" sz="2400" b="1" dirty="0">
                <a:solidFill>
                  <a:srgbClr val="002060"/>
                </a:solidFill>
              </a:rPr>
              <a:t>The Development of American </a:t>
            </a:r>
            <a:r>
              <a:rPr lang="en-US" sz="2400" b="1" dirty="0" smtClean="0">
                <a:solidFill>
                  <a:srgbClr val="002060"/>
                </a:solidFill>
              </a:rPr>
              <a:t>Rights </a:t>
            </a:r>
            <a:r>
              <a:rPr lang="en-US" sz="2400" b="1" dirty="0">
                <a:solidFill>
                  <a:srgbClr val="002060"/>
                </a:solidFill>
              </a:rPr>
              <a:t>and Law</a:t>
            </a:r>
          </a:p>
          <a:p>
            <a:pPr marL="342900" indent="-342900">
              <a:lnSpc>
                <a:spcPct val="90000"/>
              </a:lnSpc>
              <a:spcBef>
                <a:spcPts val="0"/>
              </a:spcBef>
              <a:buFontTx/>
              <a:buChar char="•"/>
            </a:pPr>
            <a:endParaRPr lang="en-US" sz="800" dirty="0">
              <a:solidFill>
                <a:srgbClr val="0033CC"/>
              </a:solidFill>
            </a:endParaRPr>
          </a:p>
          <a:p>
            <a:pPr algn="ctr" fontAlgn="auto" hangingPunct="1">
              <a:lnSpc>
                <a:spcPct val="90000"/>
              </a:lnSpc>
              <a:spcBef>
                <a:spcPts val="0"/>
              </a:spcBef>
            </a:pPr>
            <a:r>
              <a:rPr lang="en-US" sz="2000" b="1" dirty="0">
                <a:solidFill>
                  <a:srgbClr val="C00000"/>
                </a:solidFill>
              </a:rPr>
              <a:t>Part B: The Declaration of Independence</a:t>
            </a:r>
          </a:p>
          <a:p>
            <a:pPr marL="342900" indent="-342900">
              <a:spcBef>
                <a:spcPct val="20000"/>
              </a:spcBef>
              <a:defRPr/>
            </a:pPr>
            <a:r>
              <a:rPr lang="en-US" sz="2000" b="1" dirty="0" smtClean="0">
                <a:solidFill>
                  <a:srgbClr val="006600"/>
                </a:solidFill>
              </a:rPr>
              <a:t>                    </a:t>
            </a:r>
            <a:r>
              <a:rPr lang="en-US" sz="2000" b="1" dirty="0">
                <a:solidFill>
                  <a:srgbClr val="006600"/>
                </a:solidFill>
              </a:rPr>
              <a:t>Our Declaration of Independence sets forth:</a:t>
            </a:r>
          </a:p>
          <a:p>
            <a:pPr marL="342900" indent="-342900">
              <a:spcBef>
                <a:spcPct val="20000"/>
              </a:spcBef>
              <a:defRPr/>
            </a:pPr>
            <a:r>
              <a:rPr lang="en-US" sz="800" b="1" dirty="0">
                <a:solidFill>
                  <a:srgbClr val="0033CC"/>
                </a:solidFill>
              </a:rPr>
              <a:t> </a:t>
            </a:r>
          </a:p>
          <a:p>
            <a:pPr marL="4000500" lvl="8" indent="-342900">
              <a:spcBef>
                <a:spcPct val="20000"/>
              </a:spcBef>
              <a:defRPr/>
            </a:pPr>
            <a:r>
              <a:rPr lang="en-US" sz="2000" b="1" dirty="0">
                <a:solidFill>
                  <a:srgbClr val="002060"/>
                </a:solidFill>
              </a:rPr>
              <a:t>		“</a:t>
            </a:r>
            <a:r>
              <a:rPr lang="en-US" sz="2000" b="1" i="1" dirty="0">
                <a:solidFill>
                  <a:srgbClr val="002060"/>
                </a:solidFill>
              </a:rPr>
              <a:t>We hold these truths</a:t>
            </a:r>
          </a:p>
          <a:p>
            <a:pPr marL="4000500" lvl="8" indent="-342900">
              <a:spcBef>
                <a:spcPct val="20000"/>
              </a:spcBef>
              <a:defRPr/>
            </a:pPr>
            <a:r>
              <a:rPr lang="en-US" sz="2000" b="1" i="1" dirty="0">
                <a:solidFill>
                  <a:srgbClr val="002060"/>
                </a:solidFill>
              </a:rPr>
              <a:t>		to be self evident,</a:t>
            </a:r>
          </a:p>
          <a:p>
            <a:pPr marL="4000500" lvl="8" indent="-342900">
              <a:spcBef>
                <a:spcPct val="20000"/>
              </a:spcBef>
              <a:defRPr/>
            </a:pPr>
            <a:r>
              <a:rPr lang="en-US" sz="2000" b="1" i="1" dirty="0">
                <a:solidFill>
                  <a:srgbClr val="002060"/>
                </a:solidFill>
              </a:rPr>
              <a:t>		that all men are created equal,</a:t>
            </a:r>
          </a:p>
          <a:p>
            <a:pPr marL="4000500" lvl="8" indent="-342900">
              <a:spcBef>
                <a:spcPct val="20000"/>
              </a:spcBef>
              <a:defRPr/>
            </a:pPr>
            <a:r>
              <a:rPr lang="en-US" sz="2000" b="1" i="1" dirty="0">
                <a:solidFill>
                  <a:schemeClr val="tx2"/>
                </a:solidFill>
              </a:rPr>
              <a:t>		that they are endowed</a:t>
            </a:r>
          </a:p>
          <a:p>
            <a:pPr marL="4000500" lvl="8" indent="-342900">
              <a:spcBef>
                <a:spcPct val="20000"/>
              </a:spcBef>
              <a:defRPr/>
            </a:pPr>
            <a:r>
              <a:rPr lang="en-US" sz="2000" b="1" i="1" dirty="0">
                <a:solidFill>
                  <a:schemeClr val="tx2"/>
                </a:solidFill>
              </a:rPr>
              <a:t>             by their Creator</a:t>
            </a:r>
          </a:p>
          <a:p>
            <a:pPr marL="4000500" lvl="8" indent="-342900">
              <a:spcBef>
                <a:spcPct val="20000"/>
              </a:spcBef>
              <a:defRPr/>
            </a:pPr>
            <a:r>
              <a:rPr lang="en-US" sz="2000" b="1" i="1" dirty="0">
                <a:solidFill>
                  <a:schemeClr val="tx2"/>
                </a:solidFill>
              </a:rPr>
              <a:t>          	with certain unalienable Rights,</a:t>
            </a:r>
          </a:p>
          <a:p>
            <a:pPr marL="4000500" lvl="8" indent="-342900">
              <a:spcBef>
                <a:spcPct val="20000"/>
              </a:spcBef>
              <a:defRPr/>
            </a:pPr>
            <a:r>
              <a:rPr lang="en-US" sz="2000" b="1" i="1" dirty="0">
                <a:solidFill>
                  <a:srgbClr val="002060"/>
                </a:solidFill>
              </a:rPr>
              <a:t> 		that among these are </a:t>
            </a:r>
          </a:p>
          <a:p>
            <a:pPr marL="4000500" lvl="8" indent="-342900">
              <a:spcBef>
                <a:spcPct val="20000"/>
              </a:spcBef>
              <a:defRPr/>
            </a:pPr>
            <a:r>
              <a:rPr lang="en-US" sz="2000" b="1" i="1" dirty="0">
                <a:solidFill>
                  <a:srgbClr val="002060"/>
                </a:solidFill>
              </a:rPr>
              <a:t>		Life, Liberty and </a:t>
            </a:r>
          </a:p>
          <a:p>
            <a:pPr marL="4000500" lvl="8" indent="-342900">
              <a:spcBef>
                <a:spcPct val="20000"/>
              </a:spcBef>
              <a:defRPr/>
            </a:pPr>
            <a:r>
              <a:rPr lang="en-US" sz="2000" b="1" i="1" dirty="0">
                <a:solidFill>
                  <a:srgbClr val="002060"/>
                </a:solidFill>
              </a:rPr>
              <a:t>		the </a:t>
            </a:r>
            <a:r>
              <a:rPr lang="en-US" sz="2000" b="1" i="1" dirty="0">
                <a:solidFill>
                  <a:srgbClr val="FF0000"/>
                </a:solidFill>
              </a:rPr>
              <a:t>pursuit of Happiness.”</a:t>
            </a:r>
            <a:endParaRPr lang="en-US" sz="3200" dirty="0">
              <a:solidFill>
                <a:srgbClr val="FF0000"/>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40</a:t>
            </a:fld>
            <a:endParaRPr lang="en-US"/>
          </a:p>
        </p:txBody>
      </p:sp>
    </p:spTree>
    <p:extLst>
      <p:ext uri="{BB962C8B-B14F-4D97-AF65-F5344CB8AC3E}">
        <p14:creationId xmlns:p14="http://schemas.microsoft.com/office/powerpoint/2010/main" val="489220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0180" name="Rectangle 8"/>
          <p:cNvSpPr>
            <a:spLocks noChangeArrowheads="1"/>
          </p:cNvSpPr>
          <p:nvPr/>
        </p:nvSpPr>
        <p:spPr bwMode="auto">
          <a:xfrm>
            <a:off x="266700" y="914400"/>
            <a:ext cx="8610600" cy="5794883"/>
          </a:xfrm>
          <a:prstGeom prst="rect">
            <a:avLst/>
          </a:prstGeom>
          <a:noFill/>
          <a:ln w="9525">
            <a:noFill/>
            <a:miter lim="800000"/>
            <a:headEnd/>
            <a:tailEnd/>
          </a:ln>
        </p:spPr>
        <p:txBody>
          <a:bodyPr/>
          <a:lstStyle/>
          <a:p>
            <a:pPr marL="342900" indent="-342900">
              <a:lnSpc>
                <a:spcPct val="90000"/>
              </a:lnSpc>
              <a:spcBef>
                <a:spcPts val="0"/>
              </a:spcBef>
            </a:pPr>
            <a:r>
              <a:rPr lang="en-US" sz="2400" b="1" dirty="0">
                <a:solidFill>
                  <a:srgbClr val="002060"/>
                </a:solidFill>
              </a:rPr>
              <a:t>The Development of American </a:t>
            </a:r>
            <a:r>
              <a:rPr lang="en-US" sz="2400" b="1" dirty="0" smtClean="0">
                <a:solidFill>
                  <a:srgbClr val="002060"/>
                </a:solidFill>
              </a:rPr>
              <a:t>Rights </a:t>
            </a:r>
            <a:r>
              <a:rPr lang="en-US" sz="2400" b="1" dirty="0">
                <a:solidFill>
                  <a:srgbClr val="002060"/>
                </a:solidFill>
              </a:rPr>
              <a:t>and Law</a:t>
            </a:r>
          </a:p>
          <a:p>
            <a:pPr marL="342900" indent="-342900">
              <a:lnSpc>
                <a:spcPct val="90000"/>
              </a:lnSpc>
              <a:spcBef>
                <a:spcPts val="0"/>
              </a:spcBef>
              <a:buFontTx/>
              <a:buChar char="•"/>
            </a:pPr>
            <a:endParaRPr lang="en-US" sz="900" dirty="0">
              <a:solidFill>
                <a:srgbClr val="0033CC"/>
              </a:solidFill>
            </a:endParaRPr>
          </a:p>
          <a:p>
            <a:pPr algn="ctr" fontAlgn="auto" hangingPunct="1">
              <a:lnSpc>
                <a:spcPct val="90000"/>
              </a:lnSpc>
              <a:spcBef>
                <a:spcPts val="0"/>
              </a:spcBef>
            </a:pPr>
            <a:r>
              <a:rPr lang="en-US" b="1" dirty="0">
                <a:solidFill>
                  <a:srgbClr val="C00000"/>
                </a:solidFill>
              </a:rPr>
              <a:t>Part B: The Declaration of Independence</a:t>
            </a:r>
          </a:p>
          <a:p>
            <a:pPr marL="609600" indent="-609600">
              <a:spcBef>
                <a:spcPct val="20000"/>
              </a:spcBef>
              <a:defRPr/>
            </a:pPr>
            <a:r>
              <a:rPr lang="en-US" sz="2200" dirty="0">
                <a:solidFill>
                  <a:srgbClr val="0033CC"/>
                </a:solidFill>
              </a:rPr>
              <a:t>	</a:t>
            </a:r>
            <a:r>
              <a:rPr lang="en-US" sz="2200" dirty="0"/>
              <a:t>The term “pursuit of happiness” of the declaration was lifted and was a direct reference from John Locke’s writings referencing the “pursuit of property</a:t>
            </a:r>
            <a:r>
              <a:rPr lang="en-US" sz="2200" dirty="0" smtClean="0"/>
              <a:t>”.</a:t>
            </a:r>
          </a:p>
          <a:p>
            <a:pPr marL="609600" indent="-609600">
              <a:spcBef>
                <a:spcPct val="20000"/>
              </a:spcBef>
              <a:defRPr/>
            </a:pPr>
            <a:endParaRPr lang="en-US" sz="1000" dirty="0"/>
          </a:p>
          <a:p>
            <a:pPr marL="609600" indent="-609600">
              <a:spcBef>
                <a:spcPct val="20000"/>
              </a:spcBef>
              <a:buFont typeface="Arial" pitchFamily="34" charset="0"/>
              <a:buChar char="•"/>
              <a:defRPr/>
            </a:pPr>
            <a:r>
              <a:rPr lang="en-US" sz="2200" b="1" dirty="0"/>
              <a:t>So just what were the founders saying:</a:t>
            </a:r>
          </a:p>
          <a:p>
            <a:pPr marL="609600" indent="-609600">
              <a:spcBef>
                <a:spcPct val="20000"/>
              </a:spcBef>
              <a:buFontTx/>
              <a:buAutoNum type="arabicPeriod"/>
              <a:defRPr/>
            </a:pPr>
            <a:r>
              <a:rPr lang="en-US" sz="2200" dirty="0">
                <a:solidFill>
                  <a:schemeClr val="accent1">
                    <a:lumMod val="25000"/>
                  </a:schemeClr>
                </a:solidFill>
              </a:rPr>
              <a:t>That all people are endowed (possess from birth) certain inalienable (unbreakable and inherent) rights.</a:t>
            </a:r>
          </a:p>
          <a:p>
            <a:pPr marL="609600" indent="-609600">
              <a:spcBef>
                <a:spcPct val="20000"/>
              </a:spcBef>
              <a:buFontTx/>
              <a:buAutoNum type="arabicPeriod"/>
              <a:defRPr/>
            </a:pPr>
            <a:r>
              <a:rPr lang="en-US" sz="2200" dirty="0">
                <a:solidFill>
                  <a:schemeClr val="accent1">
                    <a:lumMod val="25000"/>
                  </a:schemeClr>
                </a:solidFill>
              </a:rPr>
              <a:t>That these rights come NOT from Government but from God.</a:t>
            </a:r>
          </a:p>
          <a:p>
            <a:pPr marL="609600" indent="-609600">
              <a:spcBef>
                <a:spcPct val="20000"/>
              </a:spcBef>
              <a:buFontTx/>
              <a:buAutoNum type="arabicPeriod"/>
              <a:defRPr/>
            </a:pPr>
            <a:r>
              <a:rPr lang="en-US" sz="2200" dirty="0">
                <a:solidFill>
                  <a:schemeClr val="accent1">
                    <a:lumMod val="25000"/>
                  </a:schemeClr>
                </a:solidFill>
              </a:rPr>
              <a:t>That among these rights </a:t>
            </a:r>
            <a:r>
              <a:rPr lang="en-US" sz="2200" dirty="0" smtClean="0">
                <a:solidFill>
                  <a:schemeClr val="accent1">
                    <a:lumMod val="25000"/>
                  </a:schemeClr>
                </a:solidFill>
              </a:rPr>
              <a:t>include life, liberty and the pursuit of happiness (which Jefferson later explained was a more elegant way to say pursuit of property).     </a:t>
            </a:r>
            <a:endParaRPr lang="en-US" sz="2200" dirty="0">
              <a:solidFill>
                <a:schemeClr val="accent1">
                  <a:lumMod val="25000"/>
                </a:schemeClr>
              </a:solidFill>
            </a:endParaRPr>
          </a:p>
          <a:p>
            <a:pPr marL="609600" indent="-609600">
              <a:spcBef>
                <a:spcPct val="20000"/>
              </a:spcBef>
              <a:buFontTx/>
              <a:buChar char="•"/>
              <a:defRPr/>
            </a:pPr>
            <a:r>
              <a:rPr lang="en-US" sz="2200" b="1" dirty="0">
                <a:solidFill>
                  <a:srgbClr val="C00000"/>
                </a:solidFill>
              </a:rPr>
              <a:t>So we need to re-think of Government’s role in recognizing </a:t>
            </a:r>
            <a:r>
              <a:rPr lang="en-US" sz="2200" b="1" i="1" dirty="0" smtClean="0">
                <a:solidFill>
                  <a:srgbClr val="C00000"/>
                </a:solidFill>
              </a:rPr>
              <a:t>rights</a:t>
            </a:r>
            <a:r>
              <a:rPr lang="en-US" sz="2200" b="1" dirty="0" smtClean="0">
                <a:solidFill>
                  <a:srgbClr val="C00000"/>
                </a:solidFill>
              </a:rPr>
              <a:t> </a:t>
            </a:r>
            <a:r>
              <a:rPr lang="en-US" sz="2200" b="1" dirty="0">
                <a:solidFill>
                  <a:srgbClr val="C00000"/>
                </a:solidFill>
              </a:rPr>
              <a:t>as </a:t>
            </a:r>
            <a:r>
              <a:rPr lang="en-US" sz="2200" b="1" i="1" dirty="0">
                <a:solidFill>
                  <a:srgbClr val="C00000"/>
                </a:solidFill>
              </a:rPr>
              <a:t>protector</a:t>
            </a:r>
            <a:r>
              <a:rPr lang="en-US" sz="2200" b="1" dirty="0">
                <a:solidFill>
                  <a:srgbClr val="C00000"/>
                </a:solidFill>
              </a:rPr>
              <a:t>, not as </a:t>
            </a:r>
            <a:r>
              <a:rPr lang="en-US" sz="2200" b="1" i="1" dirty="0">
                <a:solidFill>
                  <a:srgbClr val="C00000"/>
                </a:solidFill>
              </a:rPr>
              <a:t>grantor</a:t>
            </a:r>
            <a:r>
              <a:rPr lang="en-US" sz="2200" b="1" dirty="0">
                <a:solidFill>
                  <a:srgbClr val="C00000"/>
                </a:solidFill>
              </a:rPr>
              <a:t>.</a:t>
            </a:r>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41</a:t>
            </a:fld>
            <a:endParaRPr lang="en-US"/>
          </a:p>
        </p:txBody>
      </p:sp>
    </p:spTree>
    <p:extLst>
      <p:ext uri="{BB962C8B-B14F-4D97-AF65-F5344CB8AC3E}">
        <p14:creationId xmlns:p14="http://schemas.microsoft.com/office/powerpoint/2010/main" val="1538113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00" name="Rectangle 8"/>
          <p:cNvSpPr>
            <a:spLocks noChangeArrowheads="1"/>
          </p:cNvSpPr>
          <p:nvPr/>
        </p:nvSpPr>
        <p:spPr bwMode="auto">
          <a:xfrm>
            <a:off x="304800" y="990600"/>
            <a:ext cx="8610600" cy="5486400"/>
          </a:xfrm>
          <a:prstGeom prst="rect">
            <a:avLst/>
          </a:prstGeom>
          <a:noFill/>
          <a:ln w="9525">
            <a:noFill/>
            <a:miter lim="800000"/>
            <a:headEnd/>
            <a:tailEnd/>
          </a:ln>
        </p:spPr>
        <p:txBody>
          <a:bodyPr/>
          <a:lstStyle/>
          <a:p>
            <a:pPr marL="342900" indent="-342900">
              <a:lnSpc>
                <a:spcPct val="90000"/>
              </a:lnSpc>
              <a:spcBef>
                <a:spcPts val="0"/>
              </a:spcBef>
            </a:pPr>
            <a:r>
              <a:rPr lang="en-US" sz="2500" b="1" dirty="0" smtClean="0">
                <a:solidFill>
                  <a:srgbClr val="002060"/>
                </a:solidFill>
              </a:rPr>
              <a:t>The Development of American Rights and Law</a:t>
            </a:r>
          </a:p>
          <a:p>
            <a:pPr marL="342900" indent="-342900">
              <a:lnSpc>
                <a:spcPct val="90000"/>
              </a:lnSpc>
              <a:spcBef>
                <a:spcPts val="0"/>
              </a:spcBef>
              <a:buFontTx/>
              <a:buChar char="•"/>
            </a:pPr>
            <a:endParaRPr lang="en-US" sz="1000" dirty="0" smtClean="0">
              <a:solidFill>
                <a:srgbClr val="0033CC"/>
              </a:solidFill>
            </a:endParaRPr>
          </a:p>
          <a:p>
            <a:pPr algn="ctr" fontAlgn="auto" hangingPunct="1">
              <a:lnSpc>
                <a:spcPct val="90000"/>
              </a:lnSpc>
              <a:spcBef>
                <a:spcPts val="0"/>
              </a:spcBef>
            </a:pPr>
            <a:r>
              <a:rPr lang="en-US" sz="2000" b="1" dirty="0" smtClean="0">
                <a:solidFill>
                  <a:srgbClr val="C00000"/>
                </a:solidFill>
              </a:rPr>
              <a:t>The Federal Constitution’s Separation of Powers </a:t>
            </a:r>
            <a:endParaRPr lang="en-US" sz="2000" dirty="0" smtClean="0">
              <a:solidFill>
                <a:srgbClr val="C00000"/>
              </a:solidFill>
            </a:endParaRPr>
          </a:p>
          <a:p>
            <a:pPr hangingPunct="0">
              <a:lnSpc>
                <a:spcPct val="90000"/>
              </a:lnSpc>
              <a:spcBef>
                <a:spcPts val="0"/>
              </a:spcBef>
            </a:pPr>
            <a:endParaRPr lang="en-US" dirty="0" smtClean="0"/>
          </a:p>
          <a:p>
            <a:pPr fontAlgn="auto" hangingPunct="1">
              <a:lnSpc>
                <a:spcPct val="90000"/>
              </a:lnSpc>
              <a:spcBef>
                <a:spcPts val="0"/>
              </a:spcBef>
              <a:buFont typeface="Arial" pitchFamily="34" charset="0"/>
              <a:buChar char="•"/>
            </a:pPr>
            <a:r>
              <a:rPr lang="en-US" sz="2000" dirty="0" smtClean="0"/>
              <a:t> </a:t>
            </a:r>
            <a:r>
              <a:rPr lang="en-US" sz="2000" b="1" dirty="0" smtClean="0">
                <a:solidFill>
                  <a:srgbClr val="008000"/>
                </a:solidFill>
              </a:rPr>
              <a:t>The Key to Liberty:</a:t>
            </a:r>
            <a:r>
              <a:rPr lang="en-US" sz="2000" dirty="0" smtClean="0"/>
              <a:t> The founders also felt that freedom and liberty of the individual are best preserved by </a:t>
            </a:r>
            <a:r>
              <a:rPr lang="en-US" sz="2000" b="1" dirty="0" smtClean="0">
                <a:solidFill>
                  <a:srgbClr val="0070C0"/>
                </a:solidFill>
              </a:rPr>
              <a:t>limited government</a:t>
            </a:r>
            <a:r>
              <a:rPr lang="en-US" sz="2000" dirty="0" smtClean="0">
                <a:solidFill>
                  <a:srgbClr val="0070C0"/>
                </a:solidFill>
              </a:rPr>
              <a:t>, </a:t>
            </a:r>
            <a:r>
              <a:rPr lang="en-US" sz="2000" b="1" dirty="0" smtClean="0">
                <a:solidFill>
                  <a:srgbClr val="C00000"/>
                </a:solidFill>
              </a:rPr>
              <a:t>where sovereignty vests in the people not the government</a:t>
            </a:r>
            <a:r>
              <a:rPr lang="en-US" sz="2000" dirty="0" smtClean="0"/>
              <a:t>, and which is </a:t>
            </a:r>
            <a:r>
              <a:rPr lang="en-US" sz="2000" b="1" dirty="0" smtClean="0">
                <a:solidFill>
                  <a:srgbClr val="0070C0"/>
                </a:solidFill>
              </a:rPr>
              <a:t>in a republican form, with three, independent, separate branches</a:t>
            </a:r>
            <a:r>
              <a:rPr lang="en-US" sz="2000" dirty="0" smtClean="0">
                <a:solidFill>
                  <a:srgbClr val="0070C0"/>
                </a:solidFill>
              </a:rPr>
              <a:t>.</a:t>
            </a:r>
          </a:p>
          <a:p>
            <a:pPr fontAlgn="auto" hangingPunct="1">
              <a:lnSpc>
                <a:spcPct val="90000"/>
              </a:lnSpc>
              <a:spcBef>
                <a:spcPts val="0"/>
              </a:spcBef>
              <a:buFont typeface="Arial" pitchFamily="34" charset="0"/>
              <a:buChar char="•"/>
            </a:pPr>
            <a:endParaRPr lang="en-US" sz="500" dirty="0" smtClean="0">
              <a:solidFill>
                <a:srgbClr val="0070C0"/>
              </a:solidFill>
            </a:endParaRPr>
          </a:p>
          <a:p>
            <a:pPr marL="285750" lvl="0" indent="-285750">
              <a:buFont typeface="Arial" panose="020B0604020202020204" pitchFamily="34" charset="0"/>
              <a:buChar char="•"/>
            </a:pPr>
            <a:r>
              <a:rPr lang="en-US" b="1" dirty="0"/>
              <a:t>Such is why the first three words in the Constitution are: </a:t>
            </a:r>
            <a:endParaRPr lang="en-US" dirty="0"/>
          </a:p>
          <a:p>
            <a:r>
              <a:rPr lang="en-US" b="1" dirty="0"/>
              <a:t> </a:t>
            </a:r>
            <a:r>
              <a:rPr lang="en-US" b="1" dirty="0" smtClean="0"/>
              <a:t>                                             </a:t>
            </a:r>
            <a:r>
              <a:rPr lang="en-US" sz="2000" b="1" dirty="0" smtClean="0">
                <a:solidFill>
                  <a:srgbClr val="C00000"/>
                </a:solidFill>
              </a:rPr>
              <a:t>“</a:t>
            </a:r>
            <a:r>
              <a:rPr lang="en-US" sz="2000" b="1" dirty="0">
                <a:solidFill>
                  <a:srgbClr val="C00000"/>
                </a:solidFill>
              </a:rPr>
              <a:t>We The People</a:t>
            </a:r>
            <a:r>
              <a:rPr lang="en-US" sz="2000" b="1" dirty="0" smtClean="0">
                <a:solidFill>
                  <a:srgbClr val="C00000"/>
                </a:solidFill>
              </a:rPr>
              <a:t>”</a:t>
            </a:r>
          </a:p>
          <a:p>
            <a:endParaRPr lang="en-US" sz="500" dirty="0">
              <a:solidFill>
                <a:srgbClr val="C00000"/>
              </a:solidFill>
            </a:endParaRPr>
          </a:p>
          <a:p>
            <a:pPr fontAlgn="auto" hangingPunct="1">
              <a:lnSpc>
                <a:spcPct val="90000"/>
              </a:lnSpc>
              <a:spcBef>
                <a:spcPts val="0"/>
              </a:spcBef>
              <a:buFont typeface="Arial" pitchFamily="34" charset="0"/>
              <a:buChar char="•"/>
            </a:pPr>
            <a:r>
              <a:rPr lang="en-US" sz="2000" dirty="0" smtClean="0"/>
              <a:t> </a:t>
            </a:r>
            <a:r>
              <a:rPr lang="en-US" sz="2000" b="1" dirty="0" smtClean="0">
                <a:solidFill>
                  <a:srgbClr val="008000"/>
                </a:solidFill>
              </a:rPr>
              <a:t>The Key to Understanding Rights:</a:t>
            </a:r>
            <a:r>
              <a:rPr lang="en-US" sz="2000" dirty="0" smtClean="0"/>
              <a:t> To understand Right, it must be seen through a prism of freedom.  Such requires an understanding of: </a:t>
            </a:r>
          </a:p>
          <a:p>
            <a:pPr lvl="1" fontAlgn="auto">
              <a:lnSpc>
                <a:spcPct val="90000"/>
              </a:lnSpc>
              <a:spcBef>
                <a:spcPts val="0"/>
              </a:spcBef>
              <a:buFont typeface="Wingdings" pitchFamily="2" charset="2"/>
              <a:buChar char="Ø"/>
            </a:pPr>
            <a:r>
              <a:rPr lang="en-US" sz="2000" b="1" dirty="0" smtClean="0">
                <a:solidFill>
                  <a:srgbClr val="0033CC"/>
                </a:solidFill>
              </a:rPr>
              <a:t> what a right is, </a:t>
            </a:r>
          </a:p>
          <a:p>
            <a:pPr lvl="1" fontAlgn="auto">
              <a:lnSpc>
                <a:spcPct val="90000"/>
              </a:lnSpc>
              <a:spcBef>
                <a:spcPts val="0"/>
              </a:spcBef>
              <a:buFont typeface="Wingdings" pitchFamily="2" charset="2"/>
              <a:buChar char="Ø"/>
            </a:pPr>
            <a:r>
              <a:rPr lang="en-US" sz="2000" b="1" dirty="0" smtClean="0">
                <a:solidFill>
                  <a:srgbClr val="0033CC"/>
                </a:solidFill>
              </a:rPr>
              <a:t> what the law is that protects property rights, and</a:t>
            </a:r>
          </a:p>
          <a:p>
            <a:pPr lvl="1" fontAlgn="auto">
              <a:lnSpc>
                <a:spcPct val="90000"/>
              </a:lnSpc>
              <a:spcBef>
                <a:spcPts val="0"/>
              </a:spcBef>
              <a:buFont typeface="Wingdings" pitchFamily="2" charset="2"/>
              <a:buChar char="Ø"/>
            </a:pPr>
            <a:r>
              <a:rPr lang="en-US" sz="2000" b="1" dirty="0" smtClean="0">
                <a:solidFill>
                  <a:srgbClr val="0033CC"/>
                </a:solidFill>
              </a:rPr>
              <a:t> how protecting property rights an essential element to freedom.</a:t>
            </a:r>
          </a:p>
          <a:p>
            <a:pPr fontAlgn="auto" hangingPunct="1">
              <a:lnSpc>
                <a:spcPct val="90000"/>
              </a:lnSpc>
              <a:spcBef>
                <a:spcPts val="0"/>
              </a:spcBef>
              <a:buFont typeface="Arial" pitchFamily="34" charset="0"/>
              <a:buChar char="•"/>
            </a:pPr>
            <a:endParaRPr lang="en-US" sz="500" dirty="0" smtClean="0"/>
          </a:p>
          <a:p>
            <a:pPr fontAlgn="auto" hangingPunct="1">
              <a:lnSpc>
                <a:spcPct val="90000"/>
              </a:lnSpc>
              <a:spcBef>
                <a:spcPts val="0"/>
              </a:spcBef>
              <a:buFont typeface="Arial" pitchFamily="34" charset="0"/>
              <a:buChar char="•"/>
            </a:pPr>
            <a:r>
              <a:rPr lang="en-US" sz="2000" b="1" dirty="0" smtClean="0">
                <a:solidFill>
                  <a:srgbClr val="008000"/>
                </a:solidFill>
              </a:rPr>
              <a:t> Freedom + Protection of Rights:</a:t>
            </a:r>
            <a:r>
              <a:rPr lang="en-US" sz="2000" dirty="0" smtClean="0"/>
              <a:t> The founders understood, that if you want freedom, set up a system to protect individual rights.  That system requires the power of government to be limited, and its express purpose must be to protect, and not infringe on, people’s individual rights.</a:t>
            </a:r>
          </a:p>
          <a:p>
            <a:pPr fontAlgn="auto" hangingPunct="1">
              <a:lnSpc>
                <a:spcPct val="90000"/>
              </a:lnSpc>
              <a:spcBef>
                <a:spcPts val="0"/>
              </a:spcBef>
              <a:buFont typeface="Arial" pitchFamily="34" charset="0"/>
              <a:buChar char="•"/>
            </a:pPr>
            <a:endParaRPr lang="en-US" dirty="0" smtClean="0"/>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42</a:t>
            </a:fld>
            <a:endParaRPr lang="en-US" dirty="0"/>
          </a:p>
        </p:txBody>
      </p:sp>
    </p:spTree>
    <p:extLst>
      <p:ext uri="{BB962C8B-B14F-4D97-AF65-F5344CB8AC3E}">
        <p14:creationId xmlns:p14="http://schemas.microsoft.com/office/powerpoint/2010/main" val="29205512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For </a:t>
            </a:r>
            <a:r>
              <a:rPr lang="en-US" sz="2800" b="1" dirty="0">
                <a:solidFill>
                  <a:srgbClr val="002060"/>
                </a:solidFill>
              </a:rPr>
              <a:t>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43</a:t>
            </a:fld>
            <a:endParaRPr lang="en-US" dirty="0"/>
          </a:p>
        </p:txBody>
      </p:sp>
    </p:spTree>
    <p:extLst>
      <p:ext uri="{BB962C8B-B14F-4D97-AF65-F5344CB8AC3E}">
        <p14:creationId xmlns:p14="http://schemas.microsoft.com/office/powerpoint/2010/main" val="1984690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lgn="ctr">
              <a:spcBef>
                <a:spcPct val="20000"/>
              </a:spcBef>
            </a:pPr>
            <a:r>
              <a:rPr lang="en-US" sz="5400" b="1" dirty="0" smtClean="0">
                <a:solidFill>
                  <a:srgbClr val="002060"/>
                </a:solidFill>
              </a:rPr>
              <a:t>Rights and Freedom</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a:t>
            </a:fld>
            <a:endParaRPr lang="en-US"/>
          </a:p>
        </p:txBody>
      </p:sp>
    </p:spTree>
    <p:extLst>
      <p:ext uri="{BB962C8B-B14F-4D97-AF65-F5344CB8AC3E}">
        <p14:creationId xmlns:p14="http://schemas.microsoft.com/office/powerpoint/2010/main" val="4075830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144401-F39B-429E-B9F0-916835699354}" type="slidenum">
              <a:rPr lang="en-US" smtClean="0"/>
              <a:pPr>
                <a:defRPr/>
              </a:pPr>
              <a:t>6</a:t>
            </a:fld>
            <a:endParaRPr lang="en-US" dirty="0"/>
          </a:p>
        </p:txBody>
      </p:sp>
      <p:sp>
        <p:nvSpPr>
          <p:cNvPr id="3"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130000"/>
              </a:lnSpc>
              <a:spcBef>
                <a:spcPts val="0"/>
              </a:spcBef>
              <a:defRPr/>
            </a:pPr>
            <a:r>
              <a:rPr lang="en-US" sz="3200" b="1" dirty="0">
                <a:solidFill>
                  <a:srgbClr val="C81204"/>
                </a:solidFill>
              </a:rPr>
              <a:t> </a:t>
            </a:r>
            <a:r>
              <a:rPr lang="en-US" sz="3200" b="1" dirty="0" smtClean="0">
                <a:solidFill>
                  <a:srgbClr val="0033CC"/>
                </a:solidFill>
              </a:rPr>
              <a:t>Rights and Freedom</a:t>
            </a:r>
            <a:endParaRPr lang="en-US" sz="3200" b="1" dirty="0" smtClean="0">
              <a:solidFill>
                <a:schemeClr val="accent1">
                  <a:lumMod val="25000"/>
                </a:schemeClr>
              </a:solidFill>
            </a:endParaRPr>
          </a:p>
          <a:p>
            <a:pPr marL="342900" indent="-342900" algn="just">
              <a:lnSpc>
                <a:spcPct val="130000"/>
              </a:lnSpc>
              <a:spcBef>
                <a:spcPts val="0"/>
              </a:spcBef>
              <a:defRPr/>
            </a:pPr>
            <a:endParaRPr lang="en-US" sz="1000" b="1" dirty="0" smtClean="0">
              <a:solidFill>
                <a:schemeClr val="accent1">
                  <a:lumMod val="25000"/>
                </a:schemeClr>
              </a:solidFill>
            </a:endParaRPr>
          </a:p>
          <a:p>
            <a:pPr marL="342900" indent="-342900" algn="just">
              <a:lnSpc>
                <a:spcPct val="130000"/>
              </a:lnSpc>
              <a:spcBef>
                <a:spcPts val="0"/>
              </a:spcBef>
              <a:defRPr/>
            </a:pPr>
            <a:r>
              <a:rPr lang="en-US" sz="2000" b="1" dirty="0" smtClean="0">
                <a:solidFill>
                  <a:schemeClr val="accent1">
                    <a:lumMod val="25000"/>
                  </a:schemeClr>
                </a:solidFill>
              </a:rPr>
              <a:t>What is the Fundamental Pillar of the Law?</a:t>
            </a:r>
            <a:endParaRPr lang="en-US" sz="2000" b="1" dirty="0">
              <a:solidFill>
                <a:schemeClr val="accent1">
                  <a:lumMod val="25000"/>
                </a:schemeClr>
              </a:solidFill>
            </a:endParaRPr>
          </a:p>
          <a:p>
            <a:pPr marL="342900" indent="-342900">
              <a:lnSpc>
                <a:spcPct val="130000"/>
              </a:lnSpc>
              <a:spcBef>
                <a:spcPts val="0"/>
              </a:spcBef>
              <a:defRPr/>
            </a:pPr>
            <a:endParaRPr lang="en-US" sz="1000" dirty="0">
              <a:solidFill>
                <a:srgbClr val="0033CC"/>
              </a:solidFill>
            </a:endParaRPr>
          </a:p>
          <a:p>
            <a:pPr algn="just">
              <a:lnSpc>
                <a:spcPct val="130000"/>
              </a:lnSpc>
              <a:spcBef>
                <a:spcPts val="0"/>
              </a:spcBef>
              <a:defRPr/>
            </a:pPr>
            <a:r>
              <a:rPr lang="en-US" sz="2000" b="1" i="1" dirty="0">
                <a:solidFill>
                  <a:srgbClr val="002060"/>
                </a:solidFill>
              </a:rPr>
              <a:t>T</a:t>
            </a:r>
            <a:r>
              <a:rPr lang="en-US" sz="2000" b="1" i="1" dirty="0" smtClean="0">
                <a:solidFill>
                  <a:srgbClr val="002060"/>
                </a:solidFill>
              </a:rPr>
              <a:t>he Fundamental Pillar, upon which all American Law rests is:</a:t>
            </a:r>
            <a:endParaRPr lang="en-US" sz="2000" b="1" i="1" dirty="0">
              <a:solidFill>
                <a:srgbClr val="002060"/>
              </a:solidFill>
            </a:endParaRPr>
          </a:p>
          <a:p>
            <a:pPr marL="342900" indent="-342900">
              <a:lnSpc>
                <a:spcPct val="130000"/>
              </a:lnSpc>
              <a:spcBef>
                <a:spcPts val="0"/>
              </a:spcBef>
              <a:defRPr/>
            </a:pPr>
            <a:endParaRPr lang="en-US" sz="400" dirty="0">
              <a:solidFill>
                <a:srgbClr val="0033CC"/>
              </a:solidFill>
            </a:endParaRPr>
          </a:p>
          <a:p>
            <a:pPr algn="ctr">
              <a:lnSpc>
                <a:spcPct val="130000"/>
              </a:lnSpc>
              <a:spcBef>
                <a:spcPts val="0"/>
              </a:spcBef>
              <a:defRPr/>
            </a:pPr>
            <a:r>
              <a:rPr lang="en-US" sz="4800" b="1" i="1" dirty="0" smtClean="0">
                <a:solidFill>
                  <a:srgbClr val="C00000"/>
                </a:solidFill>
              </a:rPr>
              <a:t>Freedom</a:t>
            </a:r>
            <a:endParaRPr lang="en-US" sz="4800" b="1" i="1" dirty="0"/>
          </a:p>
          <a:p>
            <a:pPr marL="342900" indent="-342900">
              <a:lnSpc>
                <a:spcPct val="130000"/>
              </a:lnSpc>
              <a:spcBef>
                <a:spcPts val="0"/>
              </a:spcBef>
              <a:defRPr/>
            </a:pPr>
            <a:endParaRPr lang="en-US" sz="500" b="1" i="1" dirty="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smtClean="0">
                <a:solidFill>
                  <a:srgbClr val="002060"/>
                </a:solidFill>
              </a:rPr>
              <a:t>In the United States, our law is all designed to secure Freedom  </a:t>
            </a:r>
          </a:p>
          <a:p>
            <a:pPr marL="342900" indent="-342900" algn="just">
              <a:lnSpc>
                <a:spcPct val="130000"/>
              </a:lnSpc>
              <a:spcBef>
                <a:spcPts val="0"/>
              </a:spcBef>
              <a:defRPr/>
            </a:pPr>
            <a:endParaRPr lang="en-US" sz="500" b="1" i="1" dirty="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smtClean="0">
                <a:solidFill>
                  <a:srgbClr val="002060"/>
                </a:solidFill>
              </a:rPr>
              <a:t>Our rights, with which we are endowed, are protected by government, through our law, in order to facilitate freedom.</a:t>
            </a:r>
          </a:p>
          <a:p>
            <a:pPr marL="342900" indent="-342900" algn="just">
              <a:lnSpc>
                <a:spcPct val="130000"/>
              </a:lnSpc>
              <a:spcBef>
                <a:spcPts val="0"/>
              </a:spcBef>
              <a:buFont typeface="Arial" panose="020B0604020202020204" pitchFamily="34" charset="0"/>
              <a:buChar char="•"/>
              <a:defRPr/>
            </a:pPr>
            <a:endParaRPr lang="en-US" sz="500" b="1" i="1" dirty="0" smtClean="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smtClean="0">
                <a:solidFill>
                  <a:srgbClr val="C00000"/>
                </a:solidFill>
              </a:rPr>
              <a:t>Freedom</a:t>
            </a:r>
            <a:r>
              <a:rPr lang="en-US" b="1" i="1" dirty="0" smtClean="0">
                <a:solidFill>
                  <a:srgbClr val="002060"/>
                </a:solidFill>
              </a:rPr>
              <a:t> (or “liberty” as the founders often described it) </a:t>
            </a:r>
            <a:r>
              <a:rPr lang="en-US" b="1" i="1" dirty="0" smtClean="0">
                <a:solidFill>
                  <a:srgbClr val="C00000"/>
                </a:solidFill>
              </a:rPr>
              <a:t>derives from the </a:t>
            </a:r>
            <a:r>
              <a:rPr lang="en-US" b="1" i="1" u="sng" dirty="0" smtClean="0">
                <a:solidFill>
                  <a:srgbClr val="C00000"/>
                </a:solidFill>
              </a:rPr>
              <a:t>fundamental respect for the individual</a:t>
            </a:r>
            <a:r>
              <a:rPr lang="en-US" b="1" i="1" dirty="0" smtClean="0">
                <a:solidFill>
                  <a:srgbClr val="C00000"/>
                </a:solidFill>
              </a:rPr>
              <a:t>.</a:t>
            </a:r>
            <a:endParaRPr lang="en-US" dirty="0">
              <a:solidFill>
                <a:srgbClr val="0033CC"/>
              </a:solidFill>
            </a:endParaRPr>
          </a:p>
        </p:txBody>
      </p:sp>
    </p:spTree>
    <p:extLst>
      <p:ext uri="{BB962C8B-B14F-4D97-AF65-F5344CB8AC3E}">
        <p14:creationId xmlns:p14="http://schemas.microsoft.com/office/powerpoint/2010/main" val="183557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E144401-F39B-429E-B9F0-916835699354}" type="slidenum">
              <a:rPr lang="en-US" smtClean="0"/>
              <a:pPr>
                <a:defRPr/>
              </a:pPr>
              <a:t>7</a:t>
            </a:fld>
            <a:endParaRPr lang="en-US" dirty="0"/>
          </a:p>
        </p:txBody>
      </p:sp>
      <p:sp>
        <p:nvSpPr>
          <p:cNvPr id="3" name="Rectangle 7"/>
          <p:cNvSpPr>
            <a:spLocks noChangeArrowheads="1"/>
          </p:cNvSpPr>
          <p:nvPr/>
        </p:nvSpPr>
        <p:spPr bwMode="auto">
          <a:xfrm>
            <a:off x="381000" y="762000"/>
            <a:ext cx="8458200" cy="5791200"/>
          </a:xfrm>
          <a:prstGeom prst="rect">
            <a:avLst/>
          </a:prstGeom>
          <a:noFill/>
          <a:ln w="9525">
            <a:noFill/>
            <a:miter lim="800000"/>
            <a:headEnd/>
            <a:tailEnd/>
          </a:ln>
        </p:spPr>
        <p:txBody>
          <a:bodyPr/>
          <a:lstStyle/>
          <a:p>
            <a:pPr marL="342900" indent="-342900" algn="ctr">
              <a:lnSpc>
                <a:spcPct val="130000"/>
              </a:lnSpc>
              <a:spcBef>
                <a:spcPts val="0"/>
              </a:spcBef>
              <a:defRPr/>
            </a:pPr>
            <a:r>
              <a:rPr lang="en-US" sz="3200" b="1" dirty="0">
                <a:solidFill>
                  <a:srgbClr val="C81204"/>
                </a:solidFill>
              </a:rPr>
              <a:t> </a:t>
            </a:r>
            <a:r>
              <a:rPr lang="en-US" sz="3200" b="1" dirty="0" smtClean="0">
                <a:solidFill>
                  <a:srgbClr val="0033CC"/>
                </a:solidFill>
              </a:rPr>
              <a:t>Rights and Freedom</a:t>
            </a:r>
            <a:endParaRPr lang="en-US" sz="3200" b="1" dirty="0" smtClean="0">
              <a:solidFill>
                <a:schemeClr val="accent1">
                  <a:lumMod val="25000"/>
                </a:schemeClr>
              </a:solidFill>
            </a:endParaRPr>
          </a:p>
          <a:p>
            <a:pPr marL="342900" indent="-342900" algn="just">
              <a:lnSpc>
                <a:spcPct val="130000"/>
              </a:lnSpc>
              <a:spcBef>
                <a:spcPts val="0"/>
              </a:spcBef>
              <a:defRPr/>
            </a:pPr>
            <a:endParaRPr lang="en-US" sz="1000" b="1" dirty="0" smtClean="0">
              <a:solidFill>
                <a:schemeClr val="accent1">
                  <a:lumMod val="25000"/>
                </a:schemeClr>
              </a:solidFill>
            </a:endParaRPr>
          </a:p>
          <a:p>
            <a:pPr algn="just">
              <a:lnSpc>
                <a:spcPct val="130000"/>
              </a:lnSpc>
              <a:spcBef>
                <a:spcPts val="0"/>
              </a:spcBef>
              <a:defRPr/>
            </a:pPr>
            <a:r>
              <a:rPr lang="en-US" sz="2000" b="1" i="1" dirty="0" smtClean="0">
                <a:solidFill>
                  <a:srgbClr val="002060"/>
                </a:solidFill>
              </a:rPr>
              <a:t>The Fundamental Pillar, upon which all American Law rests is:</a:t>
            </a:r>
            <a:endParaRPr lang="en-US" sz="2000" b="1" i="1" dirty="0">
              <a:solidFill>
                <a:srgbClr val="002060"/>
              </a:solidFill>
            </a:endParaRPr>
          </a:p>
          <a:p>
            <a:pPr marL="342900" indent="-342900">
              <a:lnSpc>
                <a:spcPct val="130000"/>
              </a:lnSpc>
              <a:spcBef>
                <a:spcPts val="0"/>
              </a:spcBef>
              <a:defRPr/>
            </a:pPr>
            <a:endParaRPr lang="en-US" sz="400" dirty="0">
              <a:solidFill>
                <a:srgbClr val="0033CC"/>
              </a:solidFill>
            </a:endParaRPr>
          </a:p>
          <a:p>
            <a:pPr algn="ctr">
              <a:lnSpc>
                <a:spcPct val="130000"/>
              </a:lnSpc>
              <a:spcBef>
                <a:spcPts val="0"/>
              </a:spcBef>
              <a:defRPr/>
            </a:pPr>
            <a:r>
              <a:rPr lang="en-US" sz="4800" b="1" i="1" dirty="0" smtClean="0">
                <a:solidFill>
                  <a:srgbClr val="C00000"/>
                </a:solidFill>
              </a:rPr>
              <a:t>Freedom</a:t>
            </a:r>
            <a:endParaRPr lang="en-US" sz="4800" b="1" i="1" dirty="0"/>
          </a:p>
          <a:p>
            <a:pPr marL="342900" indent="-342900">
              <a:lnSpc>
                <a:spcPct val="130000"/>
              </a:lnSpc>
              <a:spcBef>
                <a:spcPts val="0"/>
              </a:spcBef>
              <a:defRPr/>
            </a:pPr>
            <a:endParaRPr lang="en-US" sz="500" b="1" i="1" dirty="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smtClean="0">
                <a:solidFill>
                  <a:srgbClr val="002060"/>
                </a:solidFill>
              </a:rPr>
              <a:t>In the United States, our law is all designed to secure Freedom  </a:t>
            </a:r>
          </a:p>
          <a:p>
            <a:pPr marL="342900" indent="-342900" algn="just">
              <a:lnSpc>
                <a:spcPct val="130000"/>
              </a:lnSpc>
              <a:spcBef>
                <a:spcPts val="0"/>
              </a:spcBef>
              <a:defRPr/>
            </a:pPr>
            <a:endParaRPr lang="en-US" sz="500" b="1" i="1" dirty="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smtClean="0">
                <a:solidFill>
                  <a:srgbClr val="C81204"/>
                </a:solidFill>
              </a:rPr>
              <a:t>In order to secure our Freedom, the law protects our </a:t>
            </a:r>
            <a:r>
              <a:rPr lang="en-US" b="1" i="1" u="sng" dirty="0" smtClean="0">
                <a:solidFill>
                  <a:srgbClr val="C81204"/>
                </a:solidFill>
              </a:rPr>
              <a:t>rights</a:t>
            </a:r>
            <a:r>
              <a:rPr lang="en-US" b="1" i="1" dirty="0" smtClean="0">
                <a:solidFill>
                  <a:srgbClr val="C81204"/>
                </a:solidFill>
              </a:rPr>
              <a:t>.</a:t>
            </a:r>
          </a:p>
          <a:p>
            <a:pPr marL="342900" indent="-342900" algn="just">
              <a:lnSpc>
                <a:spcPct val="130000"/>
              </a:lnSpc>
              <a:spcBef>
                <a:spcPts val="0"/>
              </a:spcBef>
              <a:buFont typeface="Arial" panose="020B0604020202020204" pitchFamily="34" charset="0"/>
              <a:buChar char="•"/>
              <a:defRPr/>
            </a:pPr>
            <a:endParaRPr lang="en-US" sz="500" b="1" i="1" dirty="0" smtClean="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smtClean="0">
                <a:solidFill>
                  <a:srgbClr val="002060"/>
                </a:solidFill>
              </a:rPr>
              <a:t>These are individual rights, not community or collective rights.</a:t>
            </a:r>
          </a:p>
          <a:p>
            <a:pPr marL="342900" indent="-342900" algn="just">
              <a:lnSpc>
                <a:spcPct val="130000"/>
              </a:lnSpc>
              <a:spcBef>
                <a:spcPts val="0"/>
              </a:spcBef>
              <a:buFont typeface="Arial" panose="020B0604020202020204" pitchFamily="34" charset="0"/>
              <a:buChar char="•"/>
              <a:defRPr/>
            </a:pPr>
            <a:endParaRPr lang="en-US" sz="500" b="1" i="1" dirty="0" smtClean="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smtClean="0">
                <a:solidFill>
                  <a:srgbClr val="002060"/>
                </a:solidFill>
              </a:rPr>
              <a:t>Freedom can be a scary thing.  For it is not the power to do what everyone thinks is a good idea, but rather what some think is a bad one.</a:t>
            </a:r>
          </a:p>
          <a:p>
            <a:pPr marL="342900" indent="-342900" algn="just">
              <a:lnSpc>
                <a:spcPct val="130000"/>
              </a:lnSpc>
              <a:spcBef>
                <a:spcPts val="0"/>
              </a:spcBef>
              <a:buFont typeface="Arial" panose="020B0604020202020204" pitchFamily="34" charset="0"/>
              <a:buChar char="•"/>
              <a:defRPr/>
            </a:pPr>
            <a:endParaRPr lang="en-US" sz="500" b="1" i="1" dirty="0" smtClean="0">
              <a:solidFill>
                <a:srgbClr val="002060"/>
              </a:solidFill>
            </a:endParaRPr>
          </a:p>
          <a:p>
            <a:pPr marL="342900" indent="-342900" algn="just">
              <a:lnSpc>
                <a:spcPct val="130000"/>
              </a:lnSpc>
              <a:spcBef>
                <a:spcPts val="0"/>
              </a:spcBef>
              <a:buFont typeface="Arial" panose="020B0604020202020204" pitchFamily="34" charset="0"/>
              <a:buChar char="•"/>
              <a:defRPr/>
            </a:pPr>
            <a:r>
              <a:rPr lang="en-US" b="1" i="1" dirty="0" smtClean="0">
                <a:solidFill>
                  <a:srgbClr val="002060"/>
                </a:solidFill>
              </a:rPr>
              <a:t>The Law secures our Freedom, by protecting our individual rights, so long as we don’t use it to interfere with other people.</a:t>
            </a:r>
            <a:endParaRPr lang="en-US" dirty="0">
              <a:solidFill>
                <a:srgbClr val="0033CC"/>
              </a:solidFill>
            </a:endParaRPr>
          </a:p>
        </p:txBody>
      </p:sp>
    </p:spTree>
    <p:extLst>
      <p:ext uri="{BB962C8B-B14F-4D97-AF65-F5344CB8AC3E}">
        <p14:creationId xmlns:p14="http://schemas.microsoft.com/office/powerpoint/2010/main" val="3309309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841121"/>
            <a:ext cx="8534400" cy="5410200"/>
          </a:xfrm>
          <a:prstGeom prst="rect">
            <a:avLst/>
          </a:prstGeom>
          <a:noFill/>
          <a:ln w="9525">
            <a:noFill/>
            <a:miter lim="800000"/>
            <a:headEnd/>
            <a:tailEnd/>
          </a:ln>
        </p:spPr>
        <p:txBody>
          <a:bodyPr/>
          <a:lstStyle/>
          <a:p>
            <a:pPr marL="342900" indent="-342900" algn="ctr">
              <a:lnSpc>
                <a:spcPct val="110000"/>
              </a:lnSpc>
              <a:spcBef>
                <a:spcPts val="0"/>
              </a:spcBef>
            </a:pPr>
            <a:r>
              <a:rPr lang="en-US" sz="3400" b="1" dirty="0">
                <a:solidFill>
                  <a:srgbClr val="C81204"/>
                </a:solidFill>
              </a:rPr>
              <a:t> </a:t>
            </a:r>
            <a:r>
              <a:rPr lang="en-US" sz="3600" b="1" dirty="0">
                <a:solidFill>
                  <a:srgbClr val="0033CC"/>
                </a:solidFill>
              </a:rPr>
              <a:t>Rights and Freedom</a:t>
            </a:r>
            <a:endParaRPr lang="en-US" sz="3400" b="1" dirty="0" smtClean="0">
              <a:solidFill>
                <a:srgbClr val="C81204"/>
              </a:solidFill>
            </a:endParaRPr>
          </a:p>
          <a:p>
            <a:pPr marL="342900" indent="-342900">
              <a:lnSpc>
                <a:spcPct val="110000"/>
              </a:lnSpc>
              <a:spcBef>
                <a:spcPts val="0"/>
              </a:spcBef>
            </a:pPr>
            <a:r>
              <a:rPr lang="en-US" sz="2800" b="1" dirty="0" smtClean="0">
                <a:solidFill>
                  <a:srgbClr val="C81204"/>
                </a:solidFill>
              </a:rPr>
              <a:t>The Pathway to Freedom</a:t>
            </a:r>
            <a:endParaRPr lang="en-US" sz="2800" b="1" i="1" dirty="0">
              <a:solidFill>
                <a:srgbClr val="FF0000"/>
              </a:solidFill>
            </a:endParaRPr>
          </a:p>
          <a:p>
            <a:pPr marL="342900" indent="-342900">
              <a:lnSpc>
                <a:spcPct val="110000"/>
              </a:lnSpc>
              <a:spcBef>
                <a:spcPts val="0"/>
              </a:spcBef>
              <a:buFontTx/>
              <a:buChar char="•"/>
            </a:pPr>
            <a:endParaRPr lang="en-US" sz="1000" dirty="0">
              <a:solidFill>
                <a:srgbClr val="0033CC"/>
              </a:solidFill>
            </a:endParaRPr>
          </a:p>
          <a:p>
            <a:pPr algn="just">
              <a:lnSpc>
                <a:spcPct val="110000"/>
              </a:lnSpc>
              <a:spcBef>
                <a:spcPts val="0"/>
              </a:spcBef>
            </a:pPr>
            <a:r>
              <a:rPr lang="en-US" sz="2400" b="1" dirty="0" smtClean="0">
                <a:solidFill>
                  <a:srgbClr val="002060"/>
                </a:solidFill>
              </a:rPr>
              <a:t>To understand Freedom, we must understand certain fundamental principles.  These principles include:</a:t>
            </a:r>
            <a:r>
              <a:rPr lang="en-US" sz="1000" dirty="0" smtClean="0">
                <a:solidFill>
                  <a:srgbClr val="0033CC"/>
                </a:solidFill>
              </a:rPr>
              <a:t>  </a:t>
            </a:r>
          </a:p>
          <a:p>
            <a:pPr algn="just">
              <a:lnSpc>
                <a:spcPct val="110000"/>
              </a:lnSpc>
              <a:spcBef>
                <a:spcPts val="0"/>
              </a:spcBef>
            </a:pPr>
            <a:endParaRPr lang="en-US" sz="1000" dirty="0">
              <a:solidFill>
                <a:srgbClr val="0033CC"/>
              </a:solidFill>
            </a:endParaRPr>
          </a:p>
          <a:p>
            <a:pPr marL="342900" indent="-342900" algn="just">
              <a:lnSpc>
                <a:spcPct val="110000"/>
              </a:lnSpc>
              <a:spcBef>
                <a:spcPts val="0"/>
              </a:spcBef>
              <a:buFontTx/>
              <a:buChar char="•"/>
            </a:pPr>
            <a:endParaRPr lang="en-US" sz="500" dirty="0">
              <a:solidFill>
                <a:srgbClr val="C00000"/>
              </a:solidFill>
            </a:endParaRPr>
          </a:p>
          <a:p>
            <a:pPr marL="342900" indent="-342900">
              <a:lnSpc>
                <a:spcPct val="110000"/>
              </a:lnSpc>
              <a:spcBef>
                <a:spcPts val="0"/>
              </a:spcBef>
              <a:buFontTx/>
              <a:buChar char="•"/>
            </a:pPr>
            <a:r>
              <a:rPr lang="en-US" sz="2000" b="1" i="1" dirty="0" smtClean="0">
                <a:solidFill>
                  <a:srgbClr val="C00000"/>
                </a:solidFill>
              </a:rPr>
              <a:t>Rights </a:t>
            </a:r>
            <a:r>
              <a:rPr lang="en-US" sz="2000" b="1" i="1" dirty="0" smtClean="0"/>
              <a:t>are</a:t>
            </a:r>
            <a:r>
              <a:rPr lang="en-US" sz="2000" b="1" i="1" dirty="0" smtClean="0">
                <a:solidFill>
                  <a:srgbClr val="C00000"/>
                </a:solidFill>
              </a:rPr>
              <a:t> Legal </a:t>
            </a:r>
            <a:r>
              <a:rPr lang="en-US" sz="2000" b="1" i="1" dirty="0">
                <a:solidFill>
                  <a:srgbClr val="C00000"/>
                </a:solidFill>
              </a:rPr>
              <a:t>I</a:t>
            </a:r>
            <a:r>
              <a:rPr lang="en-US" sz="2000" b="1" i="1" dirty="0" smtClean="0">
                <a:solidFill>
                  <a:srgbClr val="C00000"/>
                </a:solidFill>
              </a:rPr>
              <a:t>nstruments </a:t>
            </a:r>
            <a:r>
              <a:rPr lang="en-US" sz="2000" b="1" i="1" dirty="0" smtClean="0"/>
              <a:t>designed to protect </a:t>
            </a:r>
            <a:r>
              <a:rPr lang="en-US" sz="2000" b="1" i="1" dirty="0" smtClean="0">
                <a:solidFill>
                  <a:srgbClr val="C00000"/>
                </a:solidFill>
              </a:rPr>
              <a:t>Freedom.</a:t>
            </a:r>
            <a:endParaRPr lang="en-US" sz="2000" b="1" i="1" dirty="0">
              <a:solidFill>
                <a:srgbClr val="C00000"/>
              </a:solidFill>
            </a:endParaRPr>
          </a:p>
          <a:p>
            <a:pPr marL="342900" indent="-342900">
              <a:lnSpc>
                <a:spcPct val="110000"/>
              </a:lnSpc>
              <a:spcBef>
                <a:spcPts val="0"/>
              </a:spcBef>
              <a:buFontTx/>
              <a:buChar char="•"/>
            </a:pPr>
            <a:endParaRPr lang="en-US" sz="500" b="1" i="1" dirty="0">
              <a:solidFill>
                <a:srgbClr val="C00000"/>
              </a:solidFill>
            </a:endParaRPr>
          </a:p>
          <a:p>
            <a:pPr marL="342900" indent="-342900">
              <a:lnSpc>
                <a:spcPct val="110000"/>
              </a:lnSpc>
              <a:spcBef>
                <a:spcPts val="0"/>
              </a:spcBef>
              <a:buFontTx/>
              <a:buChar char="•"/>
            </a:pPr>
            <a:r>
              <a:rPr lang="en-US" sz="2000" b="1" i="1" dirty="0" smtClean="0"/>
              <a:t>The</a:t>
            </a:r>
            <a:r>
              <a:rPr lang="en-US" sz="2000" b="1" i="1" dirty="0" smtClean="0">
                <a:solidFill>
                  <a:srgbClr val="C00000"/>
                </a:solidFill>
              </a:rPr>
              <a:t> Law </a:t>
            </a:r>
            <a:r>
              <a:rPr lang="en-US" sz="2000" b="1" i="1" dirty="0" smtClean="0"/>
              <a:t>is the</a:t>
            </a:r>
            <a:r>
              <a:rPr lang="en-US" sz="2000" b="1" i="1" dirty="0" smtClean="0">
                <a:solidFill>
                  <a:srgbClr val="C00000"/>
                </a:solidFill>
              </a:rPr>
              <a:t> Means </a:t>
            </a:r>
            <a:r>
              <a:rPr lang="en-US" sz="2000" b="1" i="1" dirty="0" smtClean="0"/>
              <a:t>by which our </a:t>
            </a:r>
            <a:r>
              <a:rPr lang="en-US" sz="2000" b="1" i="1" dirty="0" smtClean="0">
                <a:solidFill>
                  <a:srgbClr val="C00000"/>
                </a:solidFill>
              </a:rPr>
              <a:t>Rights </a:t>
            </a:r>
            <a:r>
              <a:rPr lang="en-US" sz="2000" b="1" i="1" dirty="0" smtClean="0"/>
              <a:t>are protected.</a:t>
            </a:r>
          </a:p>
          <a:p>
            <a:pPr marL="342900" indent="-342900">
              <a:lnSpc>
                <a:spcPct val="110000"/>
              </a:lnSpc>
              <a:spcBef>
                <a:spcPts val="0"/>
              </a:spcBef>
              <a:buFontTx/>
              <a:buChar char="•"/>
            </a:pPr>
            <a:endParaRPr lang="en-US" sz="2000" b="1" i="1" dirty="0"/>
          </a:p>
          <a:p>
            <a:pPr algn="ctr">
              <a:lnSpc>
                <a:spcPct val="110000"/>
              </a:lnSpc>
              <a:spcBef>
                <a:spcPts val="0"/>
              </a:spcBef>
            </a:pPr>
            <a:r>
              <a:rPr lang="en-US" sz="4400" b="1" i="1" dirty="0" smtClean="0">
                <a:solidFill>
                  <a:srgbClr val="002060"/>
                </a:solidFill>
              </a:rPr>
              <a:t>RIGHTS </a:t>
            </a:r>
            <a:r>
              <a:rPr lang="en-US" sz="4400" dirty="0">
                <a:solidFill>
                  <a:srgbClr val="002060"/>
                </a:solidFill>
              </a:rPr>
              <a:t>+</a:t>
            </a:r>
            <a:r>
              <a:rPr lang="en-US" sz="4400" b="1" i="1" dirty="0" smtClean="0">
                <a:solidFill>
                  <a:srgbClr val="002060"/>
                </a:solidFill>
              </a:rPr>
              <a:t> LAW = FREEDOM</a:t>
            </a:r>
            <a:endParaRPr lang="en-US" sz="2400" b="1" i="1" dirty="0" smtClean="0">
              <a:solidFill>
                <a:srgbClr val="002060"/>
              </a:solidFill>
            </a:endParaRPr>
          </a:p>
          <a:p>
            <a:pPr algn="ctr">
              <a:lnSpc>
                <a:spcPct val="110000"/>
              </a:lnSpc>
              <a:spcBef>
                <a:spcPts val="0"/>
              </a:spcBef>
            </a:pPr>
            <a:endParaRPr lang="en-US" sz="1000" b="1" i="1" dirty="0">
              <a:solidFill>
                <a:srgbClr val="002060"/>
              </a:solidFill>
            </a:endParaRPr>
          </a:p>
          <a:p>
            <a:pPr algn="ctr">
              <a:lnSpc>
                <a:spcPct val="110000"/>
              </a:lnSpc>
              <a:spcBef>
                <a:spcPts val="0"/>
              </a:spcBef>
            </a:pPr>
            <a:r>
              <a:rPr lang="en-US" sz="3200" b="1" i="1" dirty="0" smtClean="0"/>
              <a:t>This is the Pathway to Freedom</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8</a:t>
            </a:fld>
            <a:endParaRPr lang="en-US"/>
          </a:p>
        </p:txBody>
      </p:sp>
    </p:spTree>
    <p:extLst>
      <p:ext uri="{BB962C8B-B14F-4D97-AF65-F5344CB8AC3E}">
        <p14:creationId xmlns:p14="http://schemas.microsoft.com/office/powerpoint/2010/main" val="3546296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spcBef>
                <a:spcPct val="20000"/>
              </a:spcBef>
              <a:buFontTx/>
              <a:buChar char="•"/>
            </a:pPr>
            <a:endParaRPr lang="en-US" sz="3000" b="1" dirty="0" smtClean="0">
              <a:solidFill>
                <a:srgbClr val="002060"/>
              </a:solidFill>
            </a:endParaRPr>
          </a:p>
          <a:p>
            <a:pPr marL="342900" indent="-342900" algn="ctr">
              <a:spcBef>
                <a:spcPct val="20000"/>
              </a:spcBef>
            </a:pPr>
            <a:r>
              <a:rPr lang="en-US" sz="5400" b="1" dirty="0" smtClean="0">
                <a:solidFill>
                  <a:srgbClr val="002060"/>
                </a:solidFill>
              </a:rPr>
              <a:t>The Definition of Right</a:t>
            </a:r>
            <a:endParaRPr lang="en-US" sz="54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9</a:t>
            </a:fld>
            <a:endParaRPr lang="en-US"/>
          </a:p>
        </p:txBody>
      </p:sp>
    </p:spTree>
    <p:extLst>
      <p:ext uri="{BB962C8B-B14F-4D97-AF65-F5344CB8AC3E}">
        <p14:creationId xmlns:p14="http://schemas.microsoft.com/office/powerpoint/2010/main" val="4049199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9058</TotalTime>
  <Words>4209</Words>
  <Application>Microsoft Office PowerPoint</Application>
  <PresentationFormat>On-screen Show (4:3)</PresentationFormat>
  <Paragraphs>687</Paragraphs>
  <Slides>43</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424</cp:revision>
  <cp:lastPrinted>2017-08-31T14:13:51Z</cp:lastPrinted>
  <dcterms:created xsi:type="dcterms:W3CDTF">2007-08-27T19:04:39Z</dcterms:created>
  <dcterms:modified xsi:type="dcterms:W3CDTF">2020-08-29T12:55:32Z</dcterms:modified>
</cp:coreProperties>
</file>