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09" r:id="rId2"/>
    <p:sldId id="514" r:id="rId3"/>
    <p:sldId id="515" r:id="rId4"/>
    <p:sldId id="495" r:id="rId5"/>
    <p:sldId id="553" r:id="rId6"/>
    <p:sldId id="563" r:id="rId7"/>
    <p:sldId id="564" r:id="rId8"/>
    <p:sldId id="565" r:id="rId9"/>
    <p:sldId id="554" r:id="rId10"/>
    <p:sldId id="567" r:id="rId11"/>
    <p:sldId id="568" r:id="rId12"/>
    <p:sldId id="517" r:id="rId13"/>
    <p:sldId id="580" r:id="rId14"/>
    <p:sldId id="581" r:id="rId15"/>
    <p:sldId id="582" r:id="rId16"/>
    <p:sldId id="583" r:id="rId17"/>
    <p:sldId id="584" r:id="rId18"/>
    <p:sldId id="585" r:id="rId19"/>
    <p:sldId id="525" r:id="rId20"/>
    <p:sldId id="570" r:id="rId21"/>
    <p:sldId id="586" r:id="rId22"/>
    <p:sldId id="587" r:id="rId23"/>
    <p:sldId id="588" r:id="rId24"/>
    <p:sldId id="589" r:id="rId25"/>
    <p:sldId id="590" r:id="rId26"/>
    <p:sldId id="571" r:id="rId27"/>
    <p:sldId id="572" r:id="rId28"/>
    <p:sldId id="573" r:id="rId29"/>
    <p:sldId id="555" r:id="rId30"/>
    <p:sldId id="593" r:id="rId31"/>
    <p:sldId id="592" r:id="rId32"/>
    <p:sldId id="594" r:id="rId33"/>
    <p:sldId id="574" r:id="rId34"/>
    <p:sldId id="595" r:id="rId35"/>
    <p:sldId id="575" r:id="rId36"/>
    <p:sldId id="576" r:id="rId37"/>
    <p:sldId id="577" r:id="rId38"/>
    <p:sldId id="578" r:id="rId39"/>
    <p:sldId id="579" r:id="rId4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006666"/>
    <a:srgbClr val="C81204"/>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3" d="100"/>
          <a:sy n="103" d="100"/>
        </p:scale>
        <p:origin x="1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8/29/2020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8/29/2020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9057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08212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9341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15</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0113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99983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17</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5723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4508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7392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44719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1133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9542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2531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82965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90323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73403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594788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53454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95930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9777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1ADAA0D-27FC-475F-B474-9A3D6F416CD4}" type="slidenum">
              <a:rPr lang="en-US" smtClean="0"/>
              <a:pPr/>
              <a:t>30</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3823378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D02797-8E64-43F3-9374-42AA1AB556BC}" type="slidenum">
              <a:rPr lang="en-US" smtClean="0"/>
              <a:pPr/>
              <a:t>32</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3355711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1146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242951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34407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42718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54632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023982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06AC39A-6DA6-4B47-9362-1C6D2E07CEB2}" type="slidenum">
              <a:rPr lang="en-US" smtClean="0"/>
              <a:pPr/>
              <a:t>38</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8422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795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1706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8526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6339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5423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4222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95600" y="1437498"/>
            <a:ext cx="3076357" cy="3078128"/>
          </a:xfrm>
          <a:prstGeom prst="rect">
            <a:avLst/>
          </a:prstGeom>
          <a:noFill/>
          <a:ln w="9525">
            <a:noFill/>
            <a:miter lim="800000"/>
            <a:headEnd/>
            <a:tailEnd/>
          </a:ln>
        </p:spPr>
      </p:pic>
      <p:sp>
        <p:nvSpPr>
          <p:cNvPr id="8" name="Rectangle 3"/>
          <p:cNvSpPr txBox="1">
            <a:spLocks noChangeArrowheads="1"/>
          </p:cNvSpPr>
          <p:nvPr/>
        </p:nvSpPr>
        <p:spPr>
          <a:xfrm>
            <a:off x="990600" y="4560887"/>
            <a:ext cx="7288213" cy="1992313"/>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a:t>
            </a:r>
            <a:r>
              <a:rPr lang="en-US" sz="3200" b="1" kern="0" dirty="0" smtClean="0">
                <a:solidFill>
                  <a:srgbClr val="FFFF00"/>
                </a:solidFill>
                <a:latin typeface="+mn-lt"/>
              </a:rPr>
              <a:t>02C:</a:t>
            </a:r>
            <a:endParaRPr lang="en-US" sz="3200" b="1" kern="0" dirty="0">
              <a:solidFill>
                <a:srgbClr val="FFFF00"/>
              </a:solidFill>
              <a:latin typeface="+mn-lt"/>
            </a:endParaRPr>
          </a:p>
          <a:p>
            <a:pPr marL="342889" indent="-342889" algn="ctr">
              <a:spcBef>
                <a:spcPct val="20000"/>
              </a:spcBef>
              <a:defRPr/>
            </a:pPr>
            <a:r>
              <a:rPr lang="en-US" sz="3200" b="1" kern="0" dirty="0">
                <a:solidFill>
                  <a:srgbClr val="FFFF00"/>
                </a:solidFill>
                <a:latin typeface="+mn-lt"/>
              </a:rPr>
              <a:t>Introduction to the Law </a:t>
            </a:r>
          </a:p>
          <a:p>
            <a:pPr marL="342889" indent="-342889" algn="ctr">
              <a:spcBef>
                <a:spcPct val="20000"/>
              </a:spcBef>
              <a:defRPr/>
            </a:pPr>
            <a:r>
              <a:rPr lang="en-US" sz="3200" b="1" kern="0" dirty="0" smtClean="0">
                <a:solidFill>
                  <a:srgbClr val="FFFF00"/>
                </a:solidFill>
                <a:latin typeface="+mn-lt"/>
              </a:rPr>
              <a:t>Constitutions</a:t>
            </a:r>
            <a:endParaRPr lang="en-US" sz="3200" b="1" kern="0" dirty="0">
              <a:solidFill>
                <a:srgbClr val="FFFF00"/>
              </a:solidFill>
              <a:latin typeface="+mn-lt"/>
            </a:endParaRPr>
          </a:p>
        </p:txBody>
      </p:sp>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532" y="228600"/>
            <a:ext cx="4619048" cy="9523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85000"/>
              </a:lnSpc>
              <a:spcBef>
                <a:spcPts val="0"/>
              </a:spcBef>
              <a:defRPr/>
            </a:pPr>
            <a:r>
              <a:rPr lang="en-US" sz="3400" b="1" dirty="0">
                <a:solidFill>
                  <a:srgbClr val="C81204"/>
                </a:solidFill>
              </a:rPr>
              <a:t>             </a:t>
            </a:r>
            <a:r>
              <a:rPr lang="en-US" sz="3600" b="1" dirty="0" smtClean="0">
                <a:solidFill>
                  <a:srgbClr val="0033CC"/>
                </a:solidFill>
              </a:rPr>
              <a:t>The British</a:t>
            </a:r>
            <a:r>
              <a:rPr lang="en-US" sz="3600" b="1" dirty="0" smtClean="0">
                <a:solidFill>
                  <a:srgbClr val="0033CC"/>
                </a:solidFill>
              </a:rPr>
              <a:t> Constitution</a:t>
            </a:r>
          </a:p>
          <a:p>
            <a:pPr marL="342900" indent="-342900" algn="ctr">
              <a:lnSpc>
                <a:spcPct val="85000"/>
              </a:lnSpc>
              <a:spcBef>
                <a:spcPts val="0"/>
              </a:spcBef>
              <a:defRPr/>
            </a:pPr>
            <a:r>
              <a:rPr lang="en-US" sz="3200" b="1" i="1" dirty="0" smtClean="0">
                <a:solidFill>
                  <a:srgbClr val="006600"/>
                </a:solidFill>
              </a:rPr>
              <a:t>History</a:t>
            </a:r>
            <a:endParaRPr lang="en-US" sz="3200" b="1" i="1" dirty="0">
              <a:solidFill>
                <a:srgbClr val="006600"/>
              </a:solidFill>
            </a:endParaRPr>
          </a:p>
          <a:p>
            <a:pPr algn="just">
              <a:lnSpc>
                <a:spcPct val="85000"/>
              </a:lnSpc>
              <a:spcBef>
                <a:spcPts val="0"/>
              </a:spcBef>
              <a:defRPr/>
            </a:pPr>
            <a:endParaRPr lang="en-US" sz="800" b="1" i="1" dirty="0">
              <a:solidFill>
                <a:srgbClr val="002060"/>
              </a:solidFill>
            </a:endParaRPr>
          </a:p>
          <a:p>
            <a:pPr marL="342900" indent="-342900" algn="just">
              <a:lnSpc>
                <a:spcPct val="85000"/>
              </a:lnSpc>
              <a:spcBef>
                <a:spcPts val="0"/>
              </a:spcBef>
              <a:defRPr/>
            </a:pPr>
            <a:r>
              <a:rPr lang="en-US" sz="1600" b="1" dirty="0" smtClean="0">
                <a:solidFill>
                  <a:srgbClr val="C00000"/>
                </a:solidFill>
              </a:rPr>
              <a:t>Our First Constitution:</a:t>
            </a:r>
            <a:r>
              <a:rPr lang="en-US" sz="1600" dirty="0" smtClean="0">
                <a:solidFill>
                  <a:schemeClr val="tx1">
                    <a:lumMod val="95000"/>
                    <a:lumOff val="5000"/>
                  </a:schemeClr>
                </a:solidFill>
              </a:rPr>
              <a:t> The first constitution for America was the British Constitution.</a:t>
            </a:r>
          </a:p>
          <a:p>
            <a:pPr marL="342900" indent="-342900" algn="just">
              <a:lnSpc>
                <a:spcPct val="85000"/>
              </a:lnSpc>
              <a:spcBef>
                <a:spcPts val="0"/>
              </a:spcBef>
              <a:defRPr/>
            </a:pPr>
            <a:endParaRPr lang="en-US" sz="500" dirty="0">
              <a:solidFill>
                <a:schemeClr val="tx1">
                  <a:lumMod val="95000"/>
                  <a:lumOff val="5000"/>
                </a:schemeClr>
              </a:solidFill>
            </a:endParaRPr>
          </a:p>
          <a:p>
            <a:pPr algn="just">
              <a:lnSpc>
                <a:spcPct val="85000"/>
              </a:lnSpc>
              <a:spcBef>
                <a:spcPts val="0"/>
              </a:spcBef>
              <a:defRPr/>
            </a:pPr>
            <a:r>
              <a:rPr lang="en-US" sz="1600" dirty="0" smtClean="0">
                <a:solidFill>
                  <a:schemeClr val="tx1">
                    <a:lumMod val="95000"/>
                    <a:lumOff val="5000"/>
                  </a:schemeClr>
                </a:solidFill>
              </a:rPr>
              <a:t>As former British Colonies, the British Constitution, and the laws recognized thereunder, were the laws of pre-revolutionary America.</a:t>
            </a:r>
          </a:p>
          <a:p>
            <a:pPr algn="just">
              <a:lnSpc>
                <a:spcPct val="85000"/>
              </a:lnSpc>
              <a:spcBef>
                <a:spcPts val="0"/>
              </a:spcBef>
              <a:defRPr/>
            </a:pPr>
            <a:endParaRPr lang="en-US" sz="500" dirty="0" smtClean="0">
              <a:solidFill>
                <a:schemeClr val="tx1">
                  <a:lumMod val="95000"/>
                  <a:lumOff val="5000"/>
                </a:schemeClr>
              </a:solidFill>
            </a:endParaRPr>
          </a:p>
          <a:p>
            <a:pPr algn="just">
              <a:lnSpc>
                <a:spcPct val="85000"/>
              </a:lnSpc>
              <a:spcBef>
                <a:spcPts val="0"/>
              </a:spcBef>
            </a:pPr>
            <a:r>
              <a:rPr lang="en-US" sz="1600" dirty="0" smtClean="0"/>
              <a:t>Officially known as the </a:t>
            </a:r>
            <a:r>
              <a:rPr lang="en-US" sz="1600" dirty="0"/>
              <a:t>Constitution of the United </a:t>
            </a:r>
            <a:r>
              <a:rPr lang="en-US" sz="1600" dirty="0" smtClean="0"/>
              <a:t>Kingdom, it </a:t>
            </a:r>
            <a:r>
              <a:rPr lang="en-US" sz="1600" dirty="0"/>
              <a:t>is the system of rules that decides the political governance </a:t>
            </a:r>
            <a:r>
              <a:rPr lang="en-US" sz="1600" dirty="0" smtClean="0"/>
              <a:t>of </a:t>
            </a:r>
            <a:r>
              <a:rPr lang="en-US" sz="1600" dirty="0"/>
              <a:t>Great </a:t>
            </a:r>
            <a:r>
              <a:rPr lang="en-US" sz="1600" dirty="0" smtClean="0"/>
              <a:t>Britain. </a:t>
            </a:r>
          </a:p>
          <a:p>
            <a:pPr algn="just">
              <a:lnSpc>
                <a:spcPct val="85000"/>
              </a:lnSpc>
              <a:spcBef>
                <a:spcPts val="0"/>
              </a:spcBef>
            </a:pPr>
            <a:endParaRPr lang="en-US" sz="500" dirty="0"/>
          </a:p>
          <a:p>
            <a:pPr algn="just">
              <a:lnSpc>
                <a:spcPct val="85000"/>
              </a:lnSpc>
              <a:spcBef>
                <a:spcPts val="0"/>
              </a:spcBef>
            </a:pPr>
            <a:r>
              <a:rPr lang="en-US" sz="1600" b="1" dirty="0" smtClean="0">
                <a:solidFill>
                  <a:srgbClr val="C00000"/>
                </a:solidFill>
              </a:rPr>
              <a:t>Not A Single Document:</a:t>
            </a:r>
            <a:r>
              <a:rPr lang="en-US" sz="1600" dirty="0" smtClean="0"/>
              <a:t> The British </a:t>
            </a:r>
            <a:r>
              <a:rPr lang="en-US" sz="1600" dirty="0"/>
              <a:t>constitution is not codified into a single document. </a:t>
            </a:r>
            <a:endParaRPr lang="en-US" sz="1600" dirty="0" smtClean="0"/>
          </a:p>
          <a:p>
            <a:pPr algn="just">
              <a:lnSpc>
                <a:spcPct val="85000"/>
              </a:lnSpc>
              <a:spcBef>
                <a:spcPts val="0"/>
              </a:spcBef>
            </a:pPr>
            <a:endParaRPr lang="en-US" sz="500" dirty="0"/>
          </a:p>
          <a:p>
            <a:pPr algn="just">
              <a:lnSpc>
                <a:spcPct val="85000"/>
              </a:lnSpc>
              <a:spcBef>
                <a:spcPts val="0"/>
              </a:spcBef>
            </a:pPr>
            <a:r>
              <a:rPr lang="en-US" sz="1600" b="1" dirty="0" smtClean="0">
                <a:solidFill>
                  <a:srgbClr val="C00000"/>
                </a:solidFill>
              </a:rPr>
              <a:t>What’s Contained in the British Constitution:</a:t>
            </a:r>
            <a:r>
              <a:rPr lang="en-US" sz="1600" dirty="0" smtClean="0"/>
              <a:t> The British Supreme Court, however, recognizes </a:t>
            </a:r>
            <a:r>
              <a:rPr lang="en-US" sz="1600" dirty="0"/>
              <a:t>that there are </a:t>
            </a:r>
            <a:r>
              <a:rPr lang="en-US" sz="1600" dirty="0" smtClean="0"/>
              <a:t>certain constitutional </a:t>
            </a:r>
            <a:r>
              <a:rPr lang="en-US" sz="1600" dirty="0"/>
              <a:t>principles, including parliamentary sovereignty, the rule of law, democracy, and upholding international </a:t>
            </a:r>
            <a:r>
              <a:rPr lang="en-US" sz="1600" dirty="0" smtClean="0"/>
              <a:t>law. </a:t>
            </a:r>
          </a:p>
          <a:p>
            <a:pPr algn="just">
              <a:lnSpc>
                <a:spcPct val="85000"/>
              </a:lnSpc>
              <a:spcBef>
                <a:spcPts val="0"/>
              </a:spcBef>
            </a:pPr>
            <a:endParaRPr lang="en-US" sz="500" dirty="0"/>
          </a:p>
          <a:p>
            <a:pPr algn="just">
              <a:lnSpc>
                <a:spcPct val="85000"/>
              </a:lnSpc>
              <a:spcBef>
                <a:spcPts val="0"/>
              </a:spcBef>
            </a:pPr>
            <a:r>
              <a:rPr lang="en-US" sz="1600" b="1" dirty="0" smtClean="0">
                <a:solidFill>
                  <a:srgbClr val="C00000"/>
                </a:solidFill>
              </a:rPr>
              <a:t>Certain </a:t>
            </a:r>
            <a:r>
              <a:rPr lang="en-US" sz="1600" b="1" dirty="0">
                <a:solidFill>
                  <a:srgbClr val="C00000"/>
                </a:solidFill>
              </a:rPr>
              <a:t>Acts of </a:t>
            </a:r>
            <a:r>
              <a:rPr lang="en-US" sz="1600" b="1" dirty="0" smtClean="0">
                <a:solidFill>
                  <a:srgbClr val="C00000"/>
                </a:solidFill>
              </a:rPr>
              <a:t>the King and Parliament have Constitutional Status</a:t>
            </a:r>
            <a:r>
              <a:rPr lang="en-US" sz="1600" b="1" dirty="0">
                <a:solidFill>
                  <a:srgbClr val="C00000"/>
                </a:solidFill>
              </a:rPr>
              <a:t>:</a:t>
            </a:r>
            <a:r>
              <a:rPr lang="en-US" sz="1600" dirty="0" smtClean="0"/>
              <a:t> </a:t>
            </a:r>
          </a:p>
          <a:p>
            <a:pPr algn="just">
              <a:lnSpc>
                <a:spcPct val="85000"/>
              </a:lnSpc>
              <a:spcBef>
                <a:spcPts val="0"/>
              </a:spcBef>
            </a:pPr>
            <a:endParaRPr lang="en-US" sz="500" dirty="0"/>
          </a:p>
          <a:p>
            <a:pPr algn="just">
              <a:lnSpc>
                <a:spcPct val="85000"/>
              </a:lnSpc>
              <a:spcBef>
                <a:spcPts val="0"/>
              </a:spcBef>
            </a:pPr>
            <a:r>
              <a:rPr lang="en-US" sz="1600" b="1" dirty="0" smtClean="0">
                <a:solidFill>
                  <a:srgbClr val="0070C0"/>
                </a:solidFill>
              </a:rPr>
              <a:t>Magna Carta: </a:t>
            </a:r>
            <a:r>
              <a:rPr lang="en-US" sz="1600" dirty="0" smtClean="0"/>
              <a:t>The Court includes the Magna Carta in the British Constitution, </a:t>
            </a:r>
            <a:r>
              <a:rPr lang="en-US" sz="1600" dirty="0"/>
              <a:t>which in 1215 required the King to call a "common counsel" (now called Parliament) to represent people, to hold courts in a fixed place, to guarantee fair trials, to guarantee free movement of people, to free the church from the state, and to guarantee rights of "common" people to use the </a:t>
            </a:r>
            <a:r>
              <a:rPr lang="en-US" sz="1600" dirty="0" smtClean="0"/>
              <a:t>land.</a:t>
            </a:r>
            <a:endParaRPr lang="en-US" sz="1600" baseline="30000" dirty="0"/>
          </a:p>
          <a:p>
            <a:pPr algn="just">
              <a:lnSpc>
                <a:spcPct val="85000"/>
              </a:lnSpc>
              <a:spcBef>
                <a:spcPts val="0"/>
              </a:spcBef>
            </a:pPr>
            <a:endParaRPr lang="en-US" sz="500" baseline="30000" dirty="0" smtClean="0"/>
          </a:p>
          <a:p>
            <a:pPr algn="just">
              <a:lnSpc>
                <a:spcPct val="85000"/>
              </a:lnSpc>
              <a:spcBef>
                <a:spcPts val="0"/>
              </a:spcBef>
            </a:pPr>
            <a:r>
              <a:rPr lang="en-US" sz="1600" b="1" dirty="0" smtClean="0">
                <a:solidFill>
                  <a:srgbClr val="0070C0"/>
                </a:solidFill>
              </a:rPr>
              <a:t>Parliamentary Acts:</a:t>
            </a:r>
            <a:r>
              <a:rPr lang="en-US" sz="1600" dirty="0" smtClean="0"/>
              <a:t> The Court also includes certain Acts of Parliament in the Constitution, including the Petition of Right Act of 1628, the Habeas Corpus Act of 1679, the </a:t>
            </a:r>
            <a:r>
              <a:rPr lang="en-US" sz="1600" dirty="0"/>
              <a:t>Bill of </a:t>
            </a:r>
            <a:r>
              <a:rPr lang="en-US" sz="1600" dirty="0" smtClean="0"/>
              <a:t>Rights Act of 1689, </a:t>
            </a:r>
            <a:r>
              <a:rPr lang="en-US" sz="1600" dirty="0"/>
              <a:t>and the Claim of Right Act </a:t>
            </a:r>
            <a:r>
              <a:rPr lang="en-US" sz="1600" dirty="0" smtClean="0"/>
              <a:t>of 1689.</a:t>
            </a:r>
          </a:p>
          <a:p>
            <a:pPr algn="just">
              <a:lnSpc>
                <a:spcPct val="85000"/>
              </a:lnSpc>
              <a:spcBef>
                <a:spcPts val="0"/>
              </a:spcBef>
            </a:pPr>
            <a:endParaRPr lang="en-US" sz="500" dirty="0"/>
          </a:p>
          <a:p>
            <a:pPr algn="just">
              <a:lnSpc>
                <a:spcPct val="85000"/>
              </a:lnSpc>
              <a:spcBef>
                <a:spcPts val="0"/>
              </a:spcBef>
            </a:pPr>
            <a:r>
              <a:rPr lang="en-US" sz="1600" dirty="0" smtClean="0"/>
              <a:t>These Acts guaranteed the petitioning of grievances, mandated the production of a body for criminal prosecution, cemented </a:t>
            </a:r>
            <a:r>
              <a:rPr lang="en-US" sz="1600" dirty="0"/>
              <a:t>Parliament's supremacy over the monarch, the church and the courts, and </a:t>
            </a:r>
            <a:r>
              <a:rPr lang="en-US" sz="1600" dirty="0" smtClean="0"/>
              <a:t>declared that the </a:t>
            </a:r>
            <a:r>
              <a:rPr lang="en-US" sz="1600" dirty="0"/>
              <a:t>"election of members of Parliament ought to be free". </a:t>
            </a:r>
            <a:r>
              <a:rPr lang="en-US" sz="1600" dirty="0" smtClean="0"/>
              <a:t> </a:t>
            </a:r>
            <a:endParaRPr lang="en-US" sz="1600" dirty="0">
              <a:solidFill>
                <a:schemeClr val="tx1">
                  <a:lumMod val="95000"/>
                  <a:lumOff val="5000"/>
                </a:schemeClr>
              </a:solidFill>
            </a:endParaRPr>
          </a:p>
          <a:p>
            <a:pPr algn="just">
              <a:lnSpc>
                <a:spcPct val="85000"/>
              </a:lnSpc>
              <a:spcBef>
                <a:spcPts val="0"/>
              </a:spcBef>
              <a:defRPr/>
            </a:pPr>
            <a:endParaRPr lang="en-US" sz="2000" dirty="0">
              <a:solidFill>
                <a:schemeClr val="tx1">
                  <a:lumMod val="95000"/>
                  <a:lumOff val="5000"/>
                </a:schemeClr>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10</a:t>
            </a:fld>
            <a:endParaRPr lang="en-US"/>
          </a:p>
        </p:txBody>
      </p:sp>
    </p:spTree>
    <p:extLst>
      <p:ext uri="{BB962C8B-B14F-4D97-AF65-F5344CB8AC3E}">
        <p14:creationId xmlns:p14="http://schemas.microsoft.com/office/powerpoint/2010/main" val="762544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838200"/>
            <a:ext cx="8458200" cy="5867400"/>
          </a:xfrm>
          <a:prstGeom prst="rect">
            <a:avLst/>
          </a:prstGeom>
          <a:noFill/>
          <a:ln w="9525">
            <a:noFill/>
            <a:miter lim="800000"/>
            <a:headEnd/>
            <a:tailEnd/>
          </a:ln>
        </p:spPr>
        <p:txBody>
          <a:bodyPr/>
          <a:lstStyle/>
          <a:p>
            <a:pPr marL="342900" indent="-342900">
              <a:lnSpc>
                <a:spcPct val="92000"/>
              </a:lnSpc>
              <a:spcBef>
                <a:spcPts val="0"/>
              </a:spcBef>
              <a:defRPr/>
            </a:pPr>
            <a:r>
              <a:rPr lang="en-US" sz="3400" b="1" dirty="0">
                <a:solidFill>
                  <a:srgbClr val="C81204"/>
                </a:solidFill>
              </a:rPr>
              <a:t>             </a:t>
            </a:r>
            <a:r>
              <a:rPr lang="en-US" sz="3600" b="1" dirty="0" smtClean="0">
                <a:solidFill>
                  <a:srgbClr val="0033CC"/>
                </a:solidFill>
              </a:rPr>
              <a:t>The British</a:t>
            </a:r>
            <a:r>
              <a:rPr lang="en-US" sz="3600" b="1" dirty="0" smtClean="0">
                <a:solidFill>
                  <a:srgbClr val="0033CC"/>
                </a:solidFill>
              </a:rPr>
              <a:t> Constitution</a:t>
            </a:r>
          </a:p>
          <a:p>
            <a:pPr marL="342900" indent="-342900" algn="ctr">
              <a:lnSpc>
                <a:spcPct val="92000"/>
              </a:lnSpc>
              <a:spcBef>
                <a:spcPts val="0"/>
              </a:spcBef>
              <a:defRPr/>
            </a:pPr>
            <a:r>
              <a:rPr lang="en-US" sz="3200" b="1" i="1" dirty="0" smtClean="0">
                <a:solidFill>
                  <a:srgbClr val="006600"/>
                </a:solidFill>
              </a:rPr>
              <a:t>Meaning</a:t>
            </a:r>
            <a:endParaRPr lang="en-US" sz="3200" b="1" i="1" dirty="0">
              <a:solidFill>
                <a:srgbClr val="006600"/>
              </a:solidFill>
            </a:endParaRPr>
          </a:p>
          <a:p>
            <a:pPr>
              <a:lnSpc>
                <a:spcPct val="92000"/>
              </a:lnSpc>
              <a:spcBef>
                <a:spcPts val="0"/>
              </a:spcBef>
              <a:defRPr/>
            </a:pPr>
            <a:endParaRPr lang="en-US" sz="1000" b="1" i="1" dirty="0">
              <a:solidFill>
                <a:srgbClr val="002060"/>
              </a:solidFill>
            </a:endParaRPr>
          </a:p>
          <a:p>
            <a:pPr algn="just">
              <a:lnSpc>
                <a:spcPct val="92000"/>
              </a:lnSpc>
              <a:spcBef>
                <a:spcPts val="0"/>
              </a:spcBef>
              <a:defRPr/>
            </a:pPr>
            <a:r>
              <a:rPr lang="en-US" sz="1600" b="1" dirty="0" smtClean="0">
                <a:solidFill>
                  <a:srgbClr val="C00000"/>
                </a:solidFill>
              </a:rPr>
              <a:t>The Founders Understood Constitutional Government:</a:t>
            </a:r>
            <a:r>
              <a:rPr lang="en-US" sz="1600" dirty="0" smtClean="0">
                <a:solidFill>
                  <a:srgbClr val="C00000"/>
                </a:solidFill>
              </a:rPr>
              <a:t>  </a:t>
            </a:r>
            <a:r>
              <a:rPr lang="en-US" sz="1600" dirty="0" smtClean="0">
                <a:solidFill>
                  <a:schemeClr val="tx1">
                    <a:lumMod val="95000"/>
                    <a:lumOff val="5000"/>
                  </a:schemeClr>
                </a:solidFill>
              </a:rPr>
              <a:t>Because America was governed under the law of the British Constitution prior to the Revolution, the founders had definite and real ideas about what a constitution should mean, and what rights should be protected by its provisions.</a:t>
            </a:r>
          </a:p>
          <a:p>
            <a:pPr algn="just">
              <a:lnSpc>
                <a:spcPct val="92000"/>
              </a:lnSpc>
              <a:spcBef>
                <a:spcPts val="0"/>
              </a:spcBef>
              <a:defRPr/>
            </a:pPr>
            <a:endParaRPr lang="en-US" sz="500" dirty="0">
              <a:solidFill>
                <a:schemeClr val="tx1">
                  <a:lumMod val="95000"/>
                  <a:lumOff val="5000"/>
                </a:schemeClr>
              </a:solidFill>
            </a:endParaRPr>
          </a:p>
          <a:p>
            <a:pPr algn="just">
              <a:lnSpc>
                <a:spcPct val="92000"/>
              </a:lnSpc>
              <a:spcBef>
                <a:spcPts val="0"/>
              </a:spcBef>
              <a:defRPr/>
            </a:pPr>
            <a:r>
              <a:rPr lang="en-US" sz="1600" b="1" dirty="0" smtClean="0">
                <a:solidFill>
                  <a:srgbClr val="C00000"/>
                </a:solidFill>
              </a:rPr>
              <a:t>Sovereignty:  </a:t>
            </a:r>
            <a:r>
              <a:rPr lang="en-US" sz="1600" dirty="0" smtClean="0"/>
              <a:t>Under the British Constitution, the King in Parliament are vested with the sovereignty of the British nation, meaning the powers over the government are vested in the government itself.  </a:t>
            </a:r>
          </a:p>
          <a:p>
            <a:pPr algn="just">
              <a:lnSpc>
                <a:spcPct val="92000"/>
              </a:lnSpc>
              <a:spcBef>
                <a:spcPts val="0"/>
              </a:spcBef>
              <a:defRPr/>
            </a:pPr>
            <a:endParaRPr lang="en-US" sz="500" dirty="0"/>
          </a:p>
          <a:p>
            <a:pPr algn="just">
              <a:lnSpc>
                <a:spcPct val="92000"/>
              </a:lnSpc>
              <a:spcBef>
                <a:spcPts val="0"/>
              </a:spcBef>
              <a:defRPr/>
            </a:pPr>
            <a:r>
              <a:rPr lang="en-US" sz="1600" dirty="0" smtClean="0"/>
              <a:t>Americans, who held a revolution against rule by Great Britain, and specifically its King (George the III) and its Parliament (and the statutes its passed), were dedicated to end a sovereignty in government. That is why they specifically chose to vest the sovereignty of America, in the people of the United States, and not in government itself.</a:t>
            </a:r>
          </a:p>
          <a:p>
            <a:pPr algn="just">
              <a:lnSpc>
                <a:spcPct val="92000"/>
              </a:lnSpc>
              <a:spcBef>
                <a:spcPts val="0"/>
              </a:spcBef>
              <a:defRPr/>
            </a:pPr>
            <a:endParaRPr lang="en-US" sz="500" dirty="0"/>
          </a:p>
          <a:p>
            <a:pPr algn="just">
              <a:lnSpc>
                <a:spcPct val="92000"/>
              </a:lnSpc>
              <a:spcBef>
                <a:spcPts val="0"/>
              </a:spcBef>
              <a:defRPr/>
            </a:pPr>
            <a:r>
              <a:rPr lang="en-US" sz="1600" b="1" dirty="0" smtClean="0">
                <a:solidFill>
                  <a:srgbClr val="C00000"/>
                </a:solidFill>
              </a:rPr>
              <a:t>Rights:</a:t>
            </a:r>
            <a:r>
              <a:rPr lang="en-US" sz="1600" b="1" dirty="0" smtClean="0"/>
              <a:t>  </a:t>
            </a:r>
            <a:r>
              <a:rPr lang="en-US" sz="1600" dirty="0" smtClean="0"/>
              <a:t>The British Constitution guarantees many rights to the British peop</a:t>
            </a:r>
            <a:r>
              <a:rPr lang="en-US" sz="1600" dirty="0" smtClean="0"/>
              <a:t>le under its Constitution.</a:t>
            </a:r>
            <a:r>
              <a:rPr lang="en-US" sz="1600" dirty="0" smtClean="0"/>
              <a:t> </a:t>
            </a:r>
          </a:p>
          <a:p>
            <a:pPr algn="just">
              <a:lnSpc>
                <a:spcPct val="92000"/>
              </a:lnSpc>
              <a:spcBef>
                <a:spcPts val="0"/>
              </a:spcBef>
              <a:defRPr/>
            </a:pPr>
            <a:endParaRPr lang="en-US" sz="500" dirty="0"/>
          </a:p>
          <a:p>
            <a:pPr algn="just">
              <a:lnSpc>
                <a:spcPct val="92000"/>
              </a:lnSpc>
              <a:spcBef>
                <a:spcPts val="0"/>
              </a:spcBef>
              <a:defRPr/>
            </a:pPr>
            <a:r>
              <a:rPr lang="en-US" sz="1600" dirty="0" smtClean="0"/>
              <a:t>Americans were well aware of these rights, and at the start of the Revolution, stated that they were fighting for their “Rights as Englishmen” that were being denied to them as Colonists, in violation of British Law.   </a:t>
            </a:r>
          </a:p>
          <a:p>
            <a:pPr algn="just">
              <a:lnSpc>
                <a:spcPct val="92000"/>
              </a:lnSpc>
              <a:spcBef>
                <a:spcPts val="0"/>
              </a:spcBef>
              <a:defRPr/>
            </a:pPr>
            <a:endParaRPr lang="en-US" sz="500" dirty="0"/>
          </a:p>
          <a:p>
            <a:pPr algn="just">
              <a:lnSpc>
                <a:spcPct val="92000"/>
              </a:lnSpc>
              <a:spcBef>
                <a:spcPts val="0"/>
              </a:spcBef>
              <a:defRPr/>
            </a:pPr>
            <a:r>
              <a:rPr lang="en-US" sz="1600" dirty="0" smtClean="0"/>
              <a:t>Many of the rights we enjoy today under the United States and State Constitutions, have their origins in the British Constitution.</a:t>
            </a: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11</a:t>
            </a:fld>
            <a:endParaRPr lang="en-US"/>
          </a:p>
        </p:txBody>
      </p:sp>
    </p:spTree>
    <p:extLst>
      <p:ext uri="{BB962C8B-B14F-4D97-AF65-F5344CB8AC3E}">
        <p14:creationId xmlns:p14="http://schemas.microsoft.com/office/powerpoint/2010/main" val="775232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lgn="ctr">
              <a:spcBef>
                <a:spcPct val="20000"/>
              </a:spcBef>
            </a:pPr>
            <a:r>
              <a:rPr lang="en-US" sz="5400" b="1" dirty="0" smtClean="0">
                <a:solidFill>
                  <a:srgbClr val="002060"/>
                </a:solidFill>
              </a:rPr>
              <a:t>The Evolution </a:t>
            </a:r>
            <a:r>
              <a:rPr lang="en-US" sz="5400" b="1" dirty="0" smtClean="0">
                <a:solidFill>
                  <a:srgbClr val="002060"/>
                </a:solidFill>
              </a:rPr>
              <a:t>State Constitutions</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12</a:t>
            </a:fld>
            <a:endParaRPr lang="en-US"/>
          </a:p>
        </p:txBody>
      </p:sp>
    </p:spTree>
    <p:extLst>
      <p:ext uri="{BB962C8B-B14F-4D97-AF65-F5344CB8AC3E}">
        <p14:creationId xmlns:p14="http://schemas.microsoft.com/office/powerpoint/2010/main" val="1025262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458200" cy="5486400"/>
          </a:xfrm>
          <a:prstGeom prst="rect">
            <a:avLst/>
          </a:prstGeom>
          <a:noFill/>
          <a:ln w="9525">
            <a:noFill/>
            <a:miter lim="800000"/>
            <a:headEnd/>
            <a:tailEnd/>
          </a:ln>
        </p:spPr>
        <p:txBody>
          <a:bodyPr/>
          <a:lstStyle/>
          <a:p>
            <a:pPr marL="342900" indent="-342900" algn="ctr">
              <a:lnSpc>
                <a:spcPct val="80000"/>
              </a:lnSpc>
              <a:spcBef>
                <a:spcPts val="0"/>
              </a:spcBef>
            </a:pPr>
            <a:r>
              <a:rPr lang="en-US" sz="3600" b="1" i="1" dirty="0" smtClean="0">
                <a:solidFill>
                  <a:srgbClr val="002060"/>
                </a:solidFill>
              </a:rPr>
              <a:t>The Evolution of State Constitutions</a:t>
            </a:r>
            <a:endParaRPr lang="en-US" sz="3600" b="1" i="1" dirty="0">
              <a:solidFill>
                <a:srgbClr val="002060"/>
              </a:solidFill>
            </a:endParaRPr>
          </a:p>
          <a:p>
            <a:pPr marL="342900" indent="-342900" algn="ctr">
              <a:lnSpc>
                <a:spcPct val="80000"/>
              </a:lnSpc>
              <a:spcBef>
                <a:spcPts val="0"/>
              </a:spcBef>
            </a:pPr>
            <a:r>
              <a:rPr lang="en-US" sz="3200" b="1" i="1" dirty="0" smtClean="0">
                <a:solidFill>
                  <a:srgbClr val="006600"/>
                </a:solidFill>
              </a:rPr>
              <a:t>Constitutional </a:t>
            </a:r>
            <a:r>
              <a:rPr lang="en-US" sz="3200" b="1" i="1" dirty="0">
                <a:solidFill>
                  <a:srgbClr val="006600"/>
                </a:solidFill>
              </a:rPr>
              <a:t>Similarities</a:t>
            </a:r>
            <a:endParaRPr lang="en-US" sz="3200" dirty="0">
              <a:solidFill>
                <a:srgbClr val="006600"/>
              </a:solidFill>
            </a:endParaRPr>
          </a:p>
          <a:p>
            <a:pPr marL="342900" indent="-342900" algn="just">
              <a:lnSpc>
                <a:spcPct val="80000"/>
              </a:lnSpc>
              <a:spcBef>
                <a:spcPts val="0"/>
              </a:spcBef>
            </a:pPr>
            <a:endParaRPr lang="en-US" sz="1000" b="1" dirty="0">
              <a:solidFill>
                <a:srgbClr val="002060"/>
              </a:solidFill>
            </a:endParaRPr>
          </a:p>
          <a:p>
            <a:pPr algn="just" hangingPunct="0">
              <a:lnSpc>
                <a:spcPct val="85000"/>
              </a:lnSpc>
              <a:buFont typeface="Arial" pitchFamily="34" charset="0"/>
              <a:buChar char="•"/>
            </a:pPr>
            <a:r>
              <a:rPr lang="en-US" sz="2200" dirty="0"/>
              <a:t>  We live in a federal system.</a:t>
            </a:r>
            <a:endParaRPr lang="en-US" sz="1000" dirty="0"/>
          </a:p>
          <a:p>
            <a:pPr algn="just" hangingPunct="0">
              <a:lnSpc>
                <a:spcPct val="85000"/>
              </a:lnSpc>
            </a:pPr>
            <a:endParaRPr lang="en-US" sz="1000" dirty="0"/>
          </a:p>
          <a:p>
            <a:pPr algn="just" hangingPunct="0">
              <a:lnSpc>
                <a:spcPct val="85000"/>
              </a:lnSpc>
              <a:buFont typeface="Arial" pitchFamily="34" charset="0"/>
              <a:buChar char="•"/>
            </a:pPr>
            <a:r>
              <a:rPr lang="en-US" sz="2200" dirty="0"/>
              <a:t>  We have both state governments and a national government.</a:t>
            </a:r>
            <a:endParaRPr lang="en-US" sz="1000" dirty="0"/>
          </a:p>
          <a:p>
            <a:pPr algn="just" hangingPunct="0">
              <a:lnSpc>
                <a:spcPct val="85000"/>
              </a:lnSpc>
              <a:buFont typeface="Arial" pitchFamily="34" charset="0"/>
              <a:buChar char="•"/>
            </a:pPr>
            <a:endParaRPr lang="en-US" sz="1000" dirty="0"/>
          </a:p>
          <a:p>
            <a:pPr algn="just" hangingPunct="0">
              <a:lnSpc>
                <a:spcPct val="85000"/>
              </a:lnSpc>
              <a:buFont typeface="Arial" pitchFamily="34" charset="0"/>
              <a:buChar char="•"/>
            </a:pPr>
            <a:r>
              <a:rPr lang="en-US" sz="2200" dirty="0"/>
              <a:t>  The two exist together.</a:t>
            </a:r>
            <a:endParaRPr lang="en-US" sz="1000" dirty="0"/>
          </a:p>
          <a:p>
            <a:pPr algn="just" hangingPunct="0">
              <a:lnSpc>
                <a:spcPct val="85000"/>
              </a:lnSpc>
              <a:buFont typeface="Arial" pitchFamily="34" charset="0"/>
              <a:buChar char="•"/>
            </a:pPr>
            <a:endParaRPr lang="en-US" sz="1000" dirty="0"/>
          </a:p>
          <a:p>
            <a:pPr algn="just" hangingPunct="0">
              <a:lnSpc>
                <a:spcPct val="85000"/>
              </a:lnSpc>
              <a:buFont typeface="Arial" pitchFamily="34" charset="0"/>
              <a:buChar char="•"/>
            </a:pPr>
            <a:r>
              <a:rPr lang="en-US" sz="2200" dirty="0"/>
              <a:t>  They are each based upon a constitution</a:t>
            </a:r>
            <a:r>
              <a:rPr lang="en-US" sz="2200" dirty="0" smtClean="0"/>
              <a:t>.</a:t>
            </a:r>
          </a:p>
          <a:p>
            <a:pPr algn="just" hangingPunct="0">
              <a:lnSpc>
                <a:spcPct val="85000"/>
              </a:lnSpc>
              <a:buFont typeface="Arial" pitchFamily="34" charset="0"/>
              <a:buChar char="•"/>
            </a:pPr>
            <a:endParaRPr lang="en-US" sz="1000" dirty="0"/>
          </a:p>
          <a:p>
            <a:pPr marL="233363" indent="-233363" algn="just" hangingPunct="0">
              <a:lnSpc>
                <a:spcPct val="85000"/>
              </a:lnSpc>
              <a:buFont typeface="Arial" pitchFamily="34" charset="0"/>
              <a:buChar char="•"/>
            </a:pPr>
            <a:r>
              <a:rPr lang="en-US" sz="2200" dirty="0" smtClean="0"/>
              <a:t> We were the first nation to have our governmental </a:t>
            </a:r>
            <a:r>
              <a:rPr lang="en-US" sz="2200" dirty="0" smtClean="0"/>
              <a:t>structure, and </a:t>
            </a:r>
            <a:r>
              <a:rPr lang="en-US" sz="2200" dirty="0" smtClean="0"/>
              <a:t>our rights described and protected, by a written </a:t>
            </a:r>
            <a:r>
              <a:rPr lang="en-US" sz="2200" dirty="0" smtClean="0"/>
              <a:t>constitution.</a:t>
            </a:r>
          </a:p>
          <a:p>
            <a:pPr marL="233363" indent="-233363" algn="just" hangingPunct="0">
              <a:lnSpc>
                <a:spcPct val="85000"/>
              </a:lnSpc>
              <a:buFont typeface="Arial" pitchFamily="34" charset="0"/>
              <a:buChar char="•"/>
            </a:pPr>
            <a:endParaRPr lang="en-US" sz="1000" dirty="0" smtClean="0"/>
          </a:p>
          <a:p>
            <a:pPr marL="233363" indent="-233363" algn="just" hangingPunct="0">
              <a:lnSpc>
                <a:spcPct val="85000"/>
              </a:lnSpc>
              <a:buFont typeface="Arial" pitchFamily="34" charset="0"/>
              <a:buChar char="•"/>
            </a:pPr>
            <a:r>
              <a:rPr lang="en-US" sz="2200" dirty="0" smtClean="0"/>
              <a:t>We </a:t>
            </a:r>
            <a:r>
              <a:rPr lang="en-US" sz="2200" dirty="0"/>
              <a:t>have a United States Constitution </a:t>
            </a:r>
            <a:r>
              <a:rPr lang="en-US" sz="2200" dirty="0" smtClean="0"/>
              <a:t>(adopted 1787</a:t>
            </a:r>
            <a:r>
              <a:rPr lang="en-US" sz="2200" dirty="0"/>
              <a:t>) </a:t>
            </a:r>
            <a:r>
              <a:rPr lang="en-US" sz="2200" dirty="0" smtClean="0"/>
              <a:t>and </a:t>
            </a:r>
            <a:r>
              <a:rPr lang="en-US" sz="2200" dirty="0"/>
              <a:t>each State has a Constitution as well (The adoption date depends on the formation of the state – New York’s Constitution was adopted in 1777, ten years before United States </a:t>
            </a:r>
            <a:r>
              <a:rPr lang="en-US" sz="2200" dirty="0" smtClean="0"/>
              <a:t>Constitution was established and ratified).</a:t>
            </a:r>
            <a:endParaRPr lang="en-US" sz="2200" dirty="0"/>
          </a:p>
          <a:p>
            <a:pPr hangingPunct="0">
              <a:lnSpc>
                <a:spcPct val="85000"/>
              </a:lnSpc>
            </a:pPr>
            <a:endParaRPr lang="en-US" sz="1000" dirty="0"/>
          </a:p>
          <a:p>
            <a:pPr hangingPunct="0">
              <a:lnSpc>
                <a:spcPct val="85000"/>
              </a:lnSpc>
            </a:pP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13</a:t>
            </a:fld>
            <a:endParaRPr lang="en-US"/>
          </a:p>
        </p:txBody>
      </p:sp>
    </p:spTree>
    <p:extLst>
      <p:ext uri="{BB962C8B-B14F-4D97-AF65-F5344CB8AC3E}">
        <p14:creationId xmlns:p14="http://schemas.microsoft.com/office/powerpoint/2010/main" val="289356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458200" cy="5486400"/>
          </a:xfrm>
          <a:prstGeom prst="rect">
            <a:avLst/>
          </a:prstGeom>
          <a:noFill/>
          <a:ln w="9525">
            <a:noFill/>
            <a:miter lim="800000"/>
            <a:headEnd/>
            <a:tailEnd/>
          </a:ln>
        </p:spPr>
        <p:txBody>
          <a:bodyPr/>
          <a:lstStyle/>
          <a:p>
            <a:pPr marL="342900" indent="-342900" algn="just">
              <a:lnSpc>
                <a:spcPct val="90000"/>
              </a:lnSpc>
              <a:spcBef>
                <a:spcPts val="0"/>
              </a:spcBef>
            </a:pPr>
            <a:r>
              <a:rPr lang="en-US" sz="3600" b="1" i="1" dirty="0">
                <a:solidFill>
                  <a:srgbClr val="002060"/>
                </a:solidFill>
              </a:rPr>
              <a:t>The Evolution of State Constitutions</a:t>
            </a:r>
          </a:p>
          <a:p>
            <a:pPr marL="342900" indent="-342900" algn="ctr">
              <a:lnSpc>
                <a:spcPct val="90000"/>
              </a:lnSpc>
              <a:spcBef>
                <a:spcPts val="0"/>
              </a:spcBef>
            </a:pPr>
            <a:r>
              <a:rPr lang="en-US" sz="3200" b="1" i="1" dirty="0" smtClean="0">
                <a:solidFill>
                  <a:srgbClr val="006600"/>
                </a:solidFill>
              </a:rPr>
              <a:t>Constitutional </a:t>
            </a:r>
            <a:r>
              <a:rPr lang="en-US" sz="3200" b="1" i="1" dirty="0">
                <a:solidFill>
                  <a:srgbClr val="006600"/>
                </a:solidFill>
              </a:rPr>
              <a:t>Similarities</a:t>
            </a:r>
            <a:endParaRPr lang="en-US" sz="3200" dirty="0">
              <a:solidFill>
                <a:srgbClr val="006600"/>
              </a:solidFill>
            </a:endParaRPr>
          </a:p>
          <a:p>
            <a:pPr marL="342900" indent="-342900">
              <a:spcBef>
                <a:spcPts val="0"/>
              </a:spcBef>
            </a:pPr>
            <a:endParaRPr lang="en-US" sz="1000" b="1" dirty="0">
              <a:solidFill>
                <a:srgbClr val="002060"/>
              </a:solidFill>
            </a:endParaRPr>
          </a:p>
          <a:p>
            <a:pPr hangingPunct="0">
              <a:spcBef>
                <a:spcPts val="0"/>
              </a:spcBef>
            </a:pPr>
            <a:endParaRPr lang="en-US" sz="1000" dirty="0"/>
          </a:p>
          <a:p>
            <a:pPr marL="233363" indent="-233363" algn="just" hangingPunct="0">
              <a:spcBef>
                <a:spcPts val="0"/>
              </a:spcBef>
              <a:buFont typeface="Arial" pitchFamily="34" charset="0"/>
              <a:buChar char="•"/>
            </a:pPr>
            <a:r>
              <a:rPr lang="en-US" sz="2000" dirty="0" smtClean="0"/>
              <a:t>So </a:t>
            </a:r>
            <a:r>
              <a:rPr lang="en-US" sz="2000" dirty="0"/>
              <a:t>why are all </a:t>
            </a:r>
            <a:r>
              <a:rPr lang="en-US" sz="2000" dirty="0" smtClean="0"/>
              <a:t>our</a:t>
            </a:r>
            <a:r>
              <a:rPr lang="en-US" sz="2000" dirty="0" smtClean="0"/>
              <a:t> </a:t>
            </a:r>
            <a:r>
              <a:rPr lang="en-US" sz="2000" dirty="0"/>
              <a:t>Constitutions </a:t>
            </a:r>
            <a:r>
              <a:rPr lang="en-US" sz="2000" dirty="0" smtClean="0"/>
              <a:t>(State and Federal) so remarkably similar?</a:t>
            </a:r>
          </a:p>
          <a:p>
            <a:pPr algn="just" hangingPunct="0">
              <a:spcBef>
                <a:spcPts val="0"/>
              </a:spcBef>
            </a:pPr>
            <a:endParaRPr lang="en-US" sz="1000" dirty="0" smtClean="0"/>
          </a:p>
          <a:p>
            <a:pPr marL="233363" indent="-233363" algn="just" hangingPunct="0">
              <a:spcBef>
                <a:spcPts val="0"/>
              </a:spcBef>
              <a:buFont typeface="Arial" pitchFamily="34" charset="0"/>
              <a:buChar char="•"/>
            </a:pPr>
            <a:r>
              <a:rPr lang="en-US" sz="2000" dirty="0" smtClean="0"/>
              <a:t>Why </a:t>
            </a:r>
            <a:r>
              <a:rPr lang="en-US" sz="2000" dirty="0" smtClean="0"/>
              <a:t>is the structure of the US Constitution and nearly all of the states almost exactly the </a:t>
            </a:r>
            <a:r>
              <a:rPr lang="en-US" sz="2000" dirty="0" smtClean="0"/>
              <a:t>same?</a:t>
            </a:r>
          </a:p>
          <a:p>
            <a:pPr marL="233363" indent="-233363" algn="just" hangingPunct="0">
              <a:spcBef>
                <a:spcPts val="0"/>
              </a:spcBef>
              <a:buFont typeface="Arial" pitchFamily="34" charset="0"/>
              <a:buChar char="•"/>
            </a:pPr>
            <a:endParaRPr lang="en-US" sz="1000" dirty="0"/>
          </a:p>
          <a:p>
            <a:pPr marL="233363" indent="-233363" algn="just" hangingPunct="0">
              <a:spcBef>
                <a:spcPts val="0"/>
              </a:spcBef>
              <a:buFont typeface="Arial" pitchFamily="34" charset="0"/>
              <a:buChar char="•"/>
            </a:pPr>
            <a:r>
              <a:rPr lang="en-US" sz="2000" dirty="0"/>
              <a:t>T</a:t>
            </a:r>
            <a:r>
              <a:rPr lang="en-US" sz="2000" dirty="0" smtClean="0"/>
              <a:t>hey </a:t>
            </a:r>
            <a:r>
              <a:rPr lang="en-US" sz="2000" dirty="0" smtClean="0"/>
              <a:t>all have </a:t>
            </a:r>
            <a:r>
              <a:rPr lang="en-US" sz="2000" dirty="0"/>
              <a:t>an elected executive, a directly elected bicameral legislature (except one </a:t>
            </a:r>
            <a:r>
              <a:rPr lang="en-US" sz="2000" dirty="0" smtClean="0"/>
              <a:t>state - Nebraska), </a:t>
            </a:r>
            <a:r>
              <a:rPr lang="en-US" sz="2000" dirty="0"/>
              <a:t>and </a:t>
            </a:r>
            <a:r>
              <a:rPr lang="en-US" sz="2000" dirty="0" smtClean="0"/>
              <a:t>an independent </a:t>
            </a:r>
            <a:r>
              <a:rPr lang="en-US" sz="2000" dirty="0" smtClean="0"/>
              <a:t>judiciary. </a:t>
            </a:r>
            <a:endParaRPr lang="en-US" sz="2000" dirty="0" smtClean="0"/>
          </a:p>
          <a:p>
            <a:pPr marL="233363" indent="-233363" algn="just" hangingPunct="0">
              <a:spcBef>
                <a:spcPts val="0"/>
              </a:spcBef>
              <a:buFont typeface="Arial" pitchFamily="34" charset="0"/>
              <a:buChar char="•"/>
            </a:pPr>
            <a:endParaRPr lang="en-US" sz="1000" dirty="0"/>
          </a:p>
          <a:p>
            <a:pPr marL="233363" indent="-233363" algn="just" hangingPunct="0">
              <a:spcBef>
                <a:spcPts val="0"/>
              </a:spcBef>
              <a:buFont typeface="Arial" pitchFamily="34" charset="0"/>
              <a:buChar char="•"/>
            </a:pPr>
            <a:r>
              <a:rPr lang="en-US" sz="2000" dirty="0" smtClean="0"/>
              <a:t>All of these constitutions in the United States</a:t>
            </a:r>
            <a:r>
              <a:rPr lang="en-US" sz="2000" dirty="0" smtClean="0"/>
              <a:t> </a:t>
            </a:r>
            <a:r>
              <a:rPr lang="en-US" sz="2000" dirty="0" smtClean="0"/>
              <a:t>provide for </a:t>
            </a:r>
            <a:r>
              <a:rPr lang="en-US" sz="2000" dirty="0"/>
              <a:t>co-equal, separate branches, with checks and balances of power on the </a:t>
            </a:r>
            <a:r>
              <a:rPr lang="en-US" sz="2000" dirty="0" smtClean="0"/>
              <a:t>others.</a:t>
            </a:r>
          </a:p>
          <a:p>
            <a:pPr marL="233363" indent="-233363" algn="just" hangingPunct="0">
              <a:spcBef>
                <a:spcPts val="0"/>
              </a:spcBef>
              <a:buFont typeface="Arial" pitchFamily="34" charset="0"/>
              <a:buChar char="•"/>
            </a:pPr>
            <a:endParaRPr lang="en-US" sz="1000" dirty="0"/>
          </a:p>
          <a:p>
            <a:pPr marL="233363" indent="-233363" algn="just" hangingPunct="0">
              <a:spcBef>
                <a:spcPts val="0"/>
              </a:spcBef>
              <a:buFont typeface="Arial" pitchFamily="34" charset="0"/>
              <a:buChar char="•"/>
            </a:pPr>
            <a:r>
              <a:rPr lang="en-US" sz="2000" dirty="0" smtClean="0"/>
              <a:t>They also each </a:t>
            </a:r>
            <a:r>
              <a:rPr lang="en-US" sz="2000" dirty="0" smtClean="0"/>
              <a:t>enumerate and protect the rights of individuals</a:t>
            </a:r>
            <a:r>
              <a:rPr lang="en-US" sz="2000" dirty="0" smtClean="0"/>
              <a:t>.</a:t>
            </a:r>
          </a:p>
          <a:p>
            <a:pPr marL="233363" indent="-233363" algn="just" hangingPunct="0">
              <a:spcBef>
                <a:spcPts val="0"/>
              </a:spcBef>
              <a:buFont typeface="Arial" pitchFamily="34" charset="0"/>
              <a:buChar char="•"/>
            </a:pPr>
            <a:endParaRPr lang="en-US" sz="1000" dirty="0"/>
          </a:p>
          <a:p>
            <a:pPr marL="233363" indent="-233363" algn="just" hangingPunct="0">
              <a:spcBef>
                <a:spcPts val="0"/>
              </a:spcBef>
              <a:buFont typeface="Arial" pitchFamily="34" charset="0"/>
              <a:buChar char="•"/>
            </a:pPr>
            <a:r>
              <a:rPr lang="en-US" sz="2000" dirty="0" smtClean="0"/>
              <a:t>Why is this the case?</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14</a:t>
            </a:fld>
            <a:endParaRPr lang="en-US"/>
          </a:p>
        </p:txBody>
      </p:sp>
    </p:spTree>
    <p:extLst>
      <p:ext uri="{BB962C8B-B14F-4D97-AF65-F5344CB8AC3E}">
        <p14:creationId xmlns:p14="http://schemas.microsoft.com/office/powerpoint/2010/main" val="405483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gn="just">
              <a:lnSpc>
                <a:spcPct val="90000"/>
              </a:lnSpc>
              <a:spcBef>
                <a:spcPts val="0"/>
              </a:spcBef>
            </a:pPr>
            <a:r>
              <a:rPr lang="en-US" sz="3600" b="1" i="1" dirty="0">
                <a:solidFill>
                  <a:srgbClr val="002060"/>
                </a:solidFill>
              </a:rPr>
              <a:t>The Evolution of State Constitutions</a:t>
            </a:r>
          </a:p>
          <a:p>
            <a:pPr marL="342900" indent="-342900" algn="ctr">
              <a:lnSpc>
                <a:spcPct val="90000"/>
              </a:lnSpc>
              <a:spcBef>
                <a:spcPts val="0"/>
              </a:spcBef>
            </a:pPr>
            <a:r>
              <a:rPr lang="en-US" sz="3200" b="1" i="1" dirty="0" smtClean="0">
                <a:solidFill>
                  <a:srgbClr val="006600"/>
                </a:solidFill>
              </a:rPr>
              <a:t>Constitutional </a:t>
            </a:r>
            <a:r>
              <a:rPr lang="en-US" sz="3200" b="1" i="1" dirty="0">
                <a:solidFill>
                  <a:srgbClr val="006600"/>
                </a:solidFill>
              </a:rPr>
              <a:t>Similarities</a:t>
            </a:r>
            <a:endParaRPr lang="en-US" sz="3200" dirty="0">
              <a:solidFill>
                <a:srgbClr val="006600"/>
              </a:solidFill>
            </a:endParaRPr>
          </a:p>
          <a:p>
            <a:pPr marL="342900" indent="-342900">
              <a:lnSpc>
                <a:spcPct val="90000"/>
              </a:lnSpc>
              <a:spcBef>
                <a:spcPts val="0"/>
              </a:spcBef>
            </a:pPr>
            <a:endParaRPr lang="en-US" sz="1000" b="1" dirty="0">
              <a:solidFill>
                <a:srgbClr val="002060"/>
              </a:solidFill>
            </a:endParaRPr>
          </a:p>
          <a:p>
            <a:pPr hangingPunct="0">
              <a:lnSpc>
                <a:spcPct val="90000"/>
              </a:lnSpc>
              <a:spcBef>
                <a:spcPts val="0"/>
              </a:spcBef>
              <a:buFont typeface="Arial" pitchFamily="34" charset="0"/>
              <a:buChar char="•"/>
            </a:pPr>
            <a:r>
              <a:rPr lang="en-US" sz="2200" dirty="0"/>
              <a:t>  Enter Stage Right – The Illustrious John Adams.</a:t>
            </a:r>
            <a:endParaRPr lang="en-US" sz="1000" dirty="0"/>
          </a:p>
          <a:p>
            <a:pPr hangingPunct="0">
              <a:lnSpc>
                <a:spcPct val="90000"/>
              </a:lnSpc>
              <a:spcBef>
                <a:spcPts val="0"/>
              </a:spcBef>
              <a:buFont typeface="Arial" pitchFamily="34" charset="0"/>
              <a:buChar char="•"/>
            </a:pPr>
            <a:endParaRPr lang="en-US" sz="1000" dirty="0"/>
          </a:p>
          <a:p>
            <a:pPr hangingPunct="0">
              <a:lnSpc>
                <a:spcPct val="90000"/>
              </a:lnSpc>
              <a:spcBef>
                <a:spcPts val="0"/>
              </a:spcBef>
              <a:buFont typeface="Arial" pitchFamily="34" charset="0"/>
              <a:buChar char="•"/>
            </a:pPr>
            <a:r>
              <a:rPr lang="en-US" sz="2200" dirty="0"/>
              <a:t> On May 10, 1776, shortly before the Declaration of </a:t>
            </a:r>
          </a:p>
          <a:p>
            <a:pPr hangingPunct="0">
              <a:lnSpc>
                <a:spcPct val="90000"/>
              </a:lnSpc>
              <a:spcBef>
                <a:spcPts val="0"/>
              </a:spcBef>
            </a:pPr>
            <a:r>
              <a:rPr lang="en-US" sz="2200" dirty="0"/>
              <a:t>   Independence, the Second Continental Congress </a:t>
            </a:r>
          </a:p>
          <a:p>
            <a:pPr hangingPunct="0">
              <a:lnSpc>
                <a:spcPct val="90000"/>
              </a:lnSpc>
              <a:spcBef>
                <a:spcPts val="0"/>
              </a:spcBef>
            </a:pPr>
            <a:r>
              <a:rPr lang="en-US" sz="2200" dirty="0"/>
              <a:t>   passed a resolution recommending that any colony </a:t>
            </a:r>
          </a:p>
          <a:p>
            <a:pPr hangingPunct="0">
              <a:lnSpc>
                <a:spcPct val="90000"/>
              </a:lnSpc>
              <a:spcBef>
                <a:spcPts val="0"/>
              </a:spcBef>
            </a:pPr>
            <a:r>
              <a:rPr lang="en-US" sz="2200" dirty="0"/>
              <a:t>   then in existence, should immediately form a </a:t>
            </a:r>
          </a:p>
          <a:p>
            <a:pPr hangingPunct="0">
              <a:lnSpc>
                <a:spcPct val="90000"/>
              </a:lnSpc>
              <a:spcBef>
                <a:spcPts val="0"/>
              </a:spcBef>
            </a:pPr>
            <a:r>
              <a:rPr lang="en-US" sz="2200" dirty="0"/>
              <a:t>   constitutional government, apart from its colonial </a:t>
            </a:r>
          </a:p>
          <a:p>
            <a:pPr hangingPunct="0">
              <a:lnSpc>
                <a:spcPct val="90000"/>
              </a:lnSpc>
              <a:spcBef>
                <a:spcPts val="0"/>
              </a:spcBef>
            </a:pPr>
            <a:r>
              <a:rPr lang="en-US" sz="2200" dirty="0"/>
              <a:t>   status with Great Britain.</a:t>
            </a:r>
            <a:endParaRPr lang="en-US" sz="1000" dirty="0"/>
          </a:p>
          <a:p>
            <a:pPr hangingPunct="0">
              <a:lnSpc>
                <a:spcPct val="90000"/>
              </a:lnSpc>
              <a:spcBef>
                <a:spcPts val="0"/>
              </a:spcBef>
              <a:buFont typeface="Arial" pitchFamily="34" charset="0"/>
              <a:buChar char="•"/>
            </a:pPr>
            <a:endParaRPr lang="en-US" sz="1000" dirty="0"/>
          </a:p>
          <a:p>
            <a:pPr hangingPunct="0">
              <a:lnSpc>
                <a:spcPct val="90000"/>
              </a:lnSpc>
              <a:spcBef>
                <a:spcPts val="0"/>
              </a:spcBef>
              <a:buFont typeface="Arial" pitchFamily="34" charset="0"/>
              <a:buChar char="•"/>
            </a:pPr>
            <a:r>
              <a:rPr lang="en-US" sz="2200" dirty="0"/>
              <a:t>  To assist the colonies in forming their new state governments, </a:t>
            </a:r>
          </a:p>
          <a:p>
            <a:pPr hangingPunct="0">
              <a:lnSpc>
                <a:spcPct val="90000"/>
              </a:lnSpc>
              <a:spcBef>
                <a:spcPts val="0"/>
              </a:spcBef>
            </a:pPr>
            <a:r>
              <a:rPr lang="en-US" sz="2200" dirty="0"/>
              <a:t>    John Adams, one of America’s greatest colonial </a:t>
            </a:r>
            <a:r>
              <a:rPr lang="en-US" sz="2200" dirty="0" smtClean="0"/>
              <a:t>lawyers and</a:t>
            </a:r>
          </a:p>
          <a:p>
            <a:pPr hangingPunct="0">
              <a:lnSpc>
                <a:spcPct val="90000"/>
              </a:lnSpc>
              <a:spcBef>
                <a:spcPts val="0"/>
              </a:spcBef>
            </a:pPr>
            <a:r>
              <a:rPr lang="en-US" sz="2200" dirty="0"/>
              <a:t> </a:t>
            </a:r>
            <a:r>
              <a:rPr lang="en-US" sz="2200" dirty="0" smtClean="0"/>
              <a:t>   constitutional scholars</a:t>
            </a:r>
            <a:r>
              <a:rPr lang="en-US" sz="2200" dirty="0"/>
              <a:t>, and a member of the Second </a:t>
            </a:r>
            <a:r>
              <a:rPr lang="en-US" sz="2200" dirty="0" smtClean="0"/>
              <a:t>Continental</a:t>
            </a:r>
          </a:p>
          <a:p>
            <a:pPr hangingPunct="0">
              <a:lnSpc>
                <a:spcPct val="90000"/>
              </a:lnSpc>
              <a:spcBef>
                <a:spcPts val="0"/>
              </a:spcBef>
            </a:pPr>
            <a:r>
              <a:rPr lang="en-US" sz="2200" dirty="0"/>
              <a:t> </a:t>
            </a:r>
            <a:r>
              <a:rPr lang="en-US" sz="2200" dirty="0" smtClean="0"/>
              <a:t>  </a:t>
            </a:r>
            <a:r>
              <a:rPr lang="en-US" sz="2200" dirty="0" smtClean="0"/>
              <a:t> </a:t>
            </a:r>
            <a:r>
              <a:rPr lang="en-US" sz="2200" dirty="0"/>
              <a:t>Congress</a:t>
            </a:r>
            <a:r>
              <a:rPr lang="en-US" sz="2200" dirty="0" smtClean="0"/>
              <a:t>, authored </a:t>
            </a:r>
            <a:r>
              <a:rPr lang="en-US" sz="2200" dirty="0"/>
              <a:t>his famous </a:t>
            </a:r>
            <a:r>
              <a:rPr lang="en-US" sz="2200" b="1" i="1" dirty="0"/>
              <a:t>Thoughts on Government, </a:t>
            </a:r>
          </a:p>
          <a:p>
            <a:pPr hangingPunct="0">
              <a:lnSpc>
                <a:spcPct val="90000"/>
              </a:lnSpc>
              <a:spcBef>
                <a:spcPts val="0"/>
              </a:spcBef>
            </a:pPr>
            <a:r>
              <a:rPr lang="en-US" sz="2200" b="1" i="1" dirty="0"/>
              <a:t>    Applicable to the Present State of the American Colonies</a:t>
            </a:r>
            <a:r>
              <a:rPr lang="en-US" sz="2200" b="1" dirty="0" smtClean="0"/>
              <a:t>.</a:t>
            </a: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15</a:t>
            </a:fld>
            <a:endParaRPr lang="en-US"/>
          </a:p>
        </p:txBody>
      </p:sp>
      <p:pic>
        <p:nvPicPr>
          <p:cNvPr id="6" name="Picture 5">
            <a:extLst>
              <a:ext uri="{FF2B5EF4-FFF2-40B4-BE49-F238E27FC236}">
                <a16:creationId xmlns:a16="http://schemas.microsoft.com/office/drawing/2014/main" id="{8DD6D55E-A890-42EB-8B2E-C5CDC75C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286000"/>
            <a:ext cx="1524000" cy="1828800"/>
          </a:xfrm>
          <a:prstGeom prst="rect">
            <a:avLst/>
          </a:prstGeom>
        </p:spPr>
      </p:pic>
    </p:spTree>
    <p:extLst>
      <p:ext uri="{BB962C8B-B14F-4D97-AF65-F5344CB8AC3E}">
        <p14:creationId xmlns:p14="http://schemas.microsoft.com/office/powerpoint/2010/main" val="331892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838200"/>
            <a:ext cx="8610600" cy="5638800"/>
          </a:xfrm>
          <a:prstGeom prst="rect">
            <a:avLst/>
          </a:prstGeom>
          <a:noFill/>
          <a:ln w="9525">
            <a:noFill/>
            <a:miter lim="800000"/>
            <a:headEnd/>
            <a:tailEnd/>
          </a:ln>
        </p:spPr>
        <p:txBody>
          <a:bodyPr/>
          <a:lstStyle/>
          <a:p>
            <a:pPr marL="342900" indent="-342900" algn="just">
              <a:lnSpc>
                <a:spcPct val="90000"/>
              </a:lnSpc>
              <a:spcBef>
                <a:spcPts val="0"/>
              </a:spcBef>
            </a:pPr>
            <a:r>
              <a:rPr lang="en-US" sz="3600" b="1" i="1" dirty="0">
                <a:solidFill>
                  <a:srgbClr val="002060"/>
                </a:solidFill>
              </a:rPr>
              <a:t>The Evolution of State Constitutions</a:t>
            </a:r>
          </a:p>
          <a:p>
            <a:pPr marL="342900" indent="-342900" algn="ctr">
              <a:lnSpc>
                <a:spcPct val="90000"/>
              </a:lnSpc>
              <a:spcBef>
                <a:spcPts val="0"/>
              </a:spcBef>
            </a:pPr>
            <a:r>
              <a:rPr lang="en-US" sz="3200" b="1" i="1" dirty="0" smtClean="0">
                <a:solidFill>
                  <a:srgbClr val="006600"/>
                </a:solidFill>
              </a:rPr>
              <a:t>Constitutional </a:t>
            </a:r>
            <a:r>
              <a:rPr lang="en-US" sz="3200" b="1" i="1" dirty="0">
                <a:solidFill>
                  <a:srgbClr val="006600"/>
                </a:solidFill>
              </a:rPr>
              <a:t>Similarities</a:t>
            </a:r>
            <a:endParaRPr lang="en-US" sz="3200" dirty="0">
              <a:solidFill>
                <a:srgbClr val="006600"/>
              </a:solidFill>
            </a:endParaRPr>
          </a:p>
          <a:p>
            <a:pPr hangingPunct="0">
              <a:lnSpc>
                <a:spcPct val="85000"/>
              </a:lnSpc>
              <a:buFont typeface="Arial" pitchFamily="34" charset="0"/>
              <a:buChar char="•"/>
            </a:pPr>
            <a:endParaRPr lang="en-US" sz="2200" dirty="0"/>
          </a:p>
          <a:p>
            <a:pPr hangingPunct="0">
              <a:lnSpc>
                <a:spcPct val="85000"/>
              </a:lnSpc>
              <a:buFont typeface="Arial" pitchFamily="34" charset="0"/>
              <a:buChar char="•"/>
            </a:pPr>
            <a:r>
              <a:rPr lang="en-US" sz="2200" dirty="0"/>
              <a:t>  This Adams’ essay, recommended a model framework, </a:t>
            </a:r>
          </a:p>
          <a:p>
            <a:pPr hangingPunct="0">
              <a:lnSpc>
                <a:spcPct val="85000"/>
              </a:lnSpc>
            </a:pPr>
            <a:r>
              <a:rPr lang="en-US" sz="2200" dirty="0"/>
              <a:t>    to form new state governments, for the conduct of their</a:t>
            </a:r>
          </a:p>
          <a:p>
            <a:pPr hangingPunct="0">
              <a:lnSpc>
                <a:spcPct val="85000"/>
              </a:lnSpc>
            </a:pPr>
            <a:r>
              <a:rPr lang="en-US" sz="2200" dirty="0"/>
              <a:t>    executive, legislative and judicial functions</a:t>
            </a:r>
          </a:p>
          <a:p>
            <a:pPr marL="342900" indent="-342900">
              <a:lnSpc>
                <a:spcPct val="80000"/>
              </a:lnSpc>
              <a:spcBef>
                <a:spcPts val="0"/>
              </a:spcBef>
            </a:pPr>
            <a:endParaRPr lang="en-US" sz="1000" b="1" dirty="0">
              <a:solidFill>
                <a:srgbClr val="002060"/>
              </a:solidFill>
            </a:endParaRPr>
          </a:p>
          <a:p>
            <a:pPr marL="288925" indent="-288925" hangingPunct="0">
              <a:lnSpc>
                <a:spcPct val="85000"/>
              </a:lnSpc>
              <a:buFont typeface="Arial" pitchFamily="34" charset="0"/>
              <a:buChar char="•"/>
            </a:pPr>
            <a:r>
              <a:rPr lang="en-US" sz="2200" dirty="0" smtClean="0"/>
              <a:t>This </a:t>
            </a:r>
            <a:r>
              <a:rPr lang="en-US" sz="2200" dirty="0"/>
              <a:t>brilliant Adams’ framework </a:t>
            </a:r>
            <a:r>
              <a:rPr lang="en-US" sz="2200" dirty="0" smtClean="0"/>
              <a:t>was </a:t>
            </a:r>
            <a:r>
              <a:rPr lang="en-US" sz="2200" dirty="0"/>
              <a:t>based upon </a:t>
            </a:r>
            <a:r>
              <a:rPr lang="en-US" sz="2200" dirty="0" smtClean="0"/>
              <a:t>the </a:t>
            </a:r>
            <a:r>
              <a:rPr lang="en-US" sz="2200" dirty="0"/>
              <a:t>foundational principle </a:t>
            </a:r>
            <a:r>
              <a:rPr lang="en-US" sz="2200" dirty="0" smtClean="0"/>
              <a:t>that </a:t>
            </a:r>
            <a:r>
              <a:rPr lang="en-US" sz="2200" dirty="0"/>
              <a:t>all state governments </a:t>
            </a:r>
            <a:r>
              <a:rPr lang="en-US" sz="2200" dirty="0" smtClean="0"/>
              <a:t>must </a:t>
            </a:r>
            <a:r>
              <a:rPr lang="en-US" sz="2200" dirty="0"/>
              <a:t>be republican in form </a:t>
            </a:r>
            <a:r>
              <a:rPr lang="en-US" sz="2200" dirty="0" smtClean="0"/>
              <a:t>(</a:t>
            </a:r>
            <a:r>
              <a:rPr lang="en-US" sz="2200" dirty="0"/>
              <a:t>i.e. provide for directly elected representatives</a:t>
            </a:r>
            <a:r>
              <a:rPr lang="en-US" sz="2200" dirty="0" smtClean="0"/>
              <a:t>).</a:t>
            </a:r>
          </a:p>
          <a:p>
            <a:pPr hangingPunct="0">
              <a:lnSpc>
                <a:spcPct val="85000"/>
              </a:lnSpc>
            </a:pPr>
            <a:endParaRPr lang="en-US" sz="1000" dirty="0"/>
          </a:p>
          <a:p>
            <a:pPr marL="228600" indent="-228600" hangingPunct="0">
              <a:lnSpc>
                <a:spcPct val="85000"/>
              </a:lnSpc>
              <a:buFont typeface="Arial" panose="020B0604020202020204" pitchFamily="34" charset="0"/>
              <a:buChar char="•"/>
            </a:pPr>
            <a:r>
              <a:rPr lang="en-US" sz="2200" dirty="0" smtClean="0"/>
              <a:t>This concept ended up in the Federal Constitution.</a:t>
            </a:r>
            <a:endParaRPr lang="en-US" sz="2200" dirty="0"/>
          </a:p>
          <a:p>
            <a:pPr hangingPunct="0">
              <a:lnSpc>
                <a:spcPct val="85000"/>
              </a:lnSpc>
            </a:pPr>
            <a:endParaRPr lang="en-US" sz="1000" dirty="0"/>
          </a:p>
          <a:p>
            <a:pPr hangingPunct="0">
              <a:lnSpc>
                <a:spcPct val="85000"/>
              </a:lnSpc>
            </a:pPr>
            <a:endParaRPr lang="en-US" sz="1000" dirty="0"/>
          </a:p>
          <a:p>
            <a:pPr marL="228600" indent="-228600" hangingPunct="0">
              <a:lnSpc>
                <a:spcPct val="85000"/>
              </a:lnSpc>
              <a:buFont typeface="Arial" panose="020B0604020202020204" pitchFamily="34" charset="0"/>
              <a:buChar char="•"/>
            </a:pPr>
            <a:r>
              <a:rPr lang="en-US" sz="2200" dirty="0" smtClean="0"/>
              <a:t>Under </a:t>
            </a:r>
            <a:r>
              <a:rPr lang="en-US" sz="2200" dirty="0"/>
              <a:t>this Adams framework, </a:t>
            </a:r>
            <a:r>
              <a:rPr lang="en-US" sz="2200" dirty="0" smtClean="0"/>
              <a:t>all </a:t>
            </a:r>
            <a:r>
              <a:rPr lang="en-US" sz="2200" dirty="0"/>
              <a:t>these state governments would contain </a:t>
            </a:r>
            <a:r>
              <a:rPr lang="en-US" sz="2200" dirty="0" smtClean="0"/>
              <a:t>three</a:t>
            </a:r>
          </a:p>
          <a:p>
            <a:pPr hangingPunct="0">
              <a:lnSpc>
                <a:spcPct val="85000"/>
              </a:lnSpc>
            </a:pPr>
            <a:r>
              <a:rPr lang="en-US" sz="1000" dirty="0" smtClean="0"/>
              <a:t> </a:t>
            </a:r>
          </a:p>
          <a:p>
            <a:pPr marL="228600" hangingPunct="0">
              <a:lnSpc>
                <a:spcPct val="85000"/>
              </a:lnSpc>
            </a:pPr>
            <a:r>
              <a:rPr lang="en-US" sz="1900" b="1" dirty="0" smtClean="0"/>
              <a:t>❍ separate,  ❍ independent,  ❍ competing and  ❍ co-equal </a:t>
            </a:r>
            <a:r>
              <a:rPr lang="en-US" sz="1900" b="1" dirty="0"/>
              <a:t>branches, </a:t>
            </a:r>
            <a:endParaRPr lang="en-US" sz="1900" b="1" dirty="0" smtClean="0"/>
          </a:p>
          <a:p>
            <a:pPr marL="228600" indent="-228600" hangingPunct="0">
              <a:lnSpc>
                <a:spcPct val="85000"/>
              </a:lnSpc>
            </a:pPr>
            <a:endParaRPr lang="en-US" sz="1000" dirty="0" smtClean="0"/>
          </a:p>
          <a:p>
            <a:pPr hangingPunct="0">
              <a:lnSpc>
                <a:spcPct val="85000"/>
              </a:lnSpc>
            </a:pPr>
            <a:r>
              <a:rPr lang="en-US" sz="2200" dirty="0" smtClean="0"/>
              <a:t>   that </a:t>
            </a:r>
            <a:r>
              <a:rPr lang="en-US" sz="2200" dirty="0"/>
              <a:t>would provide checks and </a:t>
            </a:r>
            <a:r>
              <a:rPr lang="en-US" sz="2200" dirty="0" smtClean="0"/>
              <a:t>balances, against </a:t>
            </a:r>
            <a:r>
              <a:rPr lang="en-US" sz="2200" dirty="0"/>
              <a:t>the powers </a:t>
            </a:r>
            <a:r>
              <a:rPr lang="en-US" sz="2200" dirty="0" smtClean="0"/>
              <a:t>of</a:t>
            </a:r>
          </a:p>
          <a:p>
            <a:pPr hangingPunct="0">
              <a:lnSpc>
                <a:spcPct val="85000"/>
              </a:lnSpc>
            </a:pPr>
            <a:r>
              <a:rPr lang="en-US" sz="2200" dirty="0"/>
              <a:t> </a:t>
            </a:r>
            <a:r>
              <a:rPr lang="en-US" sz="2200" dirty="0" smtClean="0"/>
              <a:t>  each </a:t>
            </a:r>
            <a:r>
              <a:rPr lang="en-US" sz="2200" dirty="0"/>
              <a:t>other</a:t>
            </a:r>
            <a:r>
              <a:rPr lang="en-US" sz="2200" dirty="0" smtClean="0"/>
              <a:t>.</a:t>
            </a:r>
            <a:endParaRPr lang="en-US" sz="1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16</a:t>
            </a:fld>
            <a:endParaRPr lang="en-US"/>
          </a:p>
        </p:txBody>
      </p:sp>
    </p:spTree>
    <p:extLst>
      <p:ext uri="{BB962C8B-B14F-4D97-AF65-F5344CB8AC3E}">
        <p14:creationId xmlns:p14="http://schemas.microsoft.com/office/powerpoint/2010/main" val="40225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gn="just">
              <a:lnSpc>
                <a:spcPct val="90000"/>
              </a:lnSpc>
              <a:spcBef>
                <a:spcPts val="0"/>
              </a:spcBef>
            </a:pPr>
            <a:r>
              <a:rPr lang="en-US" sz="3600" b="1" i="1" dirty="0">
                <a:solidFill>
                  <a:srgbClr val="002060"/>
                </a:solidFill>
              </a:rPr>
              <a:t>The Evolution of State Constitutions</a:t>
            </a:r>
          </a:p>
          <a:p>
            <a:pPr marL="342900" indent="-342900" algn="ctr">
              <a:lnSpc>
                <a:spcPct val="90000"/>
              </a:lnSpc>
              <a:spcBef>
                <a:spcPts val="0"/>
              </a:spcBef>
            </a:pPr>
            <a:r>
              <a:rPr lang="en-US" sz="3200" b="1" i="1" dirty="0" smtClean="0">
                <a:solidFill>
                  <a:srgbClr val="006600"/>
                </a:solidFill>
              </a:rPr>
              <a:t>Constitutional </a:t>
            </a:r>
            <a:r>
              <a:rPr lang="en-US" sz="3200" b="1" i="1" dirty="0">
                <a:solidFill>
                  <a:srgbClr val="006600"/>
                </a:solidFill>
              </a:rPr>
              <a:t>Similarities</a:t>
            </a:r>
            <a:endParaRPr lang="en-US" sz="3200" dirty="0">
              <a:solidFill>
                <a:srgbClr val="006600"/>
              </a:solidFill>
            </a:endParaRPr>
          </a:p>
          <a:p>
            <a:pPr marL="342900" indent="-342900">
              <a:lnSpc>
                <a:spcPct val="80000"/>
              </a:lnSpc>
              <a:spcBef>
                <a:spcPts val="0"/>
              </a:spcBef>
            </a:pPr>
            <a:endParaRPr lang="en-US" sz="1000" b="1" dirty="0">
              <a:solidFill>
                <a:srgbClr val="002060"/>
              </a:solidFill>
            </a:endParaRPr>
          </a:p>
          <a:p>
            <a:pPr marL="457200" indent="-228600" hangingPunct="0">
              <a:lnSpc>
                <a:spcPct val="85000"/>
              </a:lnSpc>
              <a:buFont typeface="Arial" panose="020B0604020202020204" pitchFamily="34" charset="0"/>
              <a:buChar char="•"/>
            </a:pPr>
            <a:r>
              <a:rPr lang="en-US" sz="2200" dirty="0" smtClean="0"/>
              <a:t>The </a:t>
            </a:r>
            <a:r>
              <a:rPr lang="en-US" sz="2200" dirty="0"/>
              <a:t>purpose of these new </a:t>
            </a:r>
            <a:r>
              <a:rPr lang="en-US" sz="2200" dirty="0" smtClean="0"/>
              <a:t>state governments</a:t>
            </a:r>
            <a:endParaRPr lang="en-US" sz="2200" dirty="0" smtClean="0"/>
          </a:p>
          <a:p>
            <a:pPr marL="228600" hangingPunct="0">
              <a:lnSpc>
                <a:spcPct val="85000"/>
              </a:lnSpc>
            </a:pPr>
            <a:r>
              <a:rPr lang="en-US" sz="2200" dirty="0"/>
              <a:t> </a:t>
            </a:r>
            <a:r>
              <a:rPr lang="en-US" sz="2200" dirty="0" smtClean="0"/>
              <a:t>  would </a:t>
            </a:r>
            <a:r>
              <a:rPr lang="en-US" sz="2200" dirty="0"/>
              <a:t>be to protect the rights </a:t>
            </a:r>
            <a:r>
              <a:rPr lang="en-US" sz="2200" dirty="0" smtClean="0"/>
              <a:t>of </a:t>
            </a:r>
            <a:r>
              <a:rPr lang="en-US" sz="2200" dirty="0"/>
              <a:t>their citizens in the </a:t>
            </a:r>
            <a:r>
              <a:rPr lang="en-US" sz="2200" dirty="0" smtClean="0"/>
              <a:t>states.</a:t>
            </a:r>
            <a:endParaRPr lang="en-US" sz="1000" dirty="0"/>
          </a:p>
          <a:p>
            <a:pPr hangingPunct="0">
              <a:lnSpc>
                <a:spcPct val="85000"/>
              </a:lnSpc>
            </a:pPr>
            <a:endParaRPr lang="en-US" sz="1000" dirty="0"/>
          </a:p>
          <a:p>
            <a:pPr marL="457200" indent="-228600" hangingPunct="0">
              <a:lnSpc>
                <a:spcPct val="85000"/>
              </a:lnSpc>
              <a:buFont typeface="Arial" panose="020B0604020202020204" pitchFamily="34" charset="0"/>
              <a:buChar char="•"/>
            </a:pPr>
            <a:r>
              <a:rPr lang="en-US" sz="2200" dirty="0" smtClean="0"/>
              <a:t>All </a:t>
            </a:r>
            <a:r>
              <a:rPr lang="en-US" sz="2200" dirty="0"/>
              <a:t>the states forming governments at this time, </a:t>
            </a:r>
            <a:endParaRPr lang="en-US" sz="2200" dirty="0" smtClean="0"/>
          </a:p>
          <a:p>
            <a:pPr marL="228600" hangingPunct="0">
              <a:lnSpc>
                <a:spcPct val="85000"/>
              </a:lnSpc>
            </a:pPr>
            <a:r>
              <a:rPr lang="en-US" sz="2200" dirty="0" smtClean="0"/>
              <a:t>   followed </a:t>
            </a:r>
            <a:r>
              <a:rPr lang="en-US" sz="2200" dirty="0"/>
              <a:t>the Adams </a:t>
            </a:r>
            <a:r>
              <a:rPr lang="en-US" sz="2200" dirty="0" smtClean="0"/>
              <a:t>framework, </a:t>
            </a:r>
          </a:p>
          <a:p>
            <a:pPr hangingPunct="0">
              <a:lnSpc>
                <a:spcPct val="85000"/>
              </a:lnSpc>
            </a:pPr>
            <a:r>
              <a:rPr lang="en-US" sz="2200" dirty="0" smtClean="0"/>
              <a:t>      in his </a:t>
            </a:r>
            <a:r>
              <a:rPr lang="en-US" sz="2200" b="1" dirty="0" smtClean="0"/>
              <a:t>“</a:t>
            </a:r>
            <a:r>
              <a:rPr lang="en-US" sz="2200" b="1" i="1" dirty="0" smtClean="0"/>
              <a:t>Thoughts </a:t>
            </a:r>
            <a:r>
              <a:rPr lang="en-US" sz="2200" b="1" i="1" dirty="0"/>
              <a:t>on </a:t>
            </a:r>
            <a:r>
              <a:rPr lang="en-US" sz="2200" b="1" i="1" dirty="0" smtClean="0"/>
              <a:t>Government”</a:t>
            </a:r>
            <a:r>
              <a:rPr lang="en-US" sz="2200" i="1" dirty="0" smtClean="0"/>
              <a:t> </a:t>
            </a:r>
            <a:r>
              <a:rPr lang="en-US" sz="2200" dirty="0" smtClean="0"/>
              <a:t>letter.</a:t>
            </a:r>
          </a:p>
          <a:p>
            <a:pPr marL="457200" indent="-228600" hangingPunct="0">
              <a:lnSpc>
                <a:spcPct val="85000"/>
              </a:lnSpc>
            </a:pPr>
            <a:endParaRPr lang="en-US" sz="1000" i="1" dirty="0"/>
          </a:p>
          <a:p>
            <a:pPr marL="457200" indent="-228600" hangingPunct="0">
              <a:lnSpc>
                <a:spcPct val="85000"/>
              </a:lnSpc>
              <a:buFont typeface="Arial" panose="020B0604020202020204" pitchFamily="34" charset="0"/>
              <a:buChar char="•"/>
            </a:pPr>
            <a:r>
              <a:rPr lang="en-US" sz="2200" dirty="0"/>
              <a:t>T</a:t>
            </a:r>
            <a:r>
              <a:rPr lang="en-US" sz="2200" dirty="0" smtClean="0"/>
              <a:t>hat </a:t>
            </a:r>
            <a:r>
              <a:rPr lang="en-US" sz="2200" dirty="0"/>
              <a:t>is why, to this day, all </a:t>
            </a:r>
            <a:r>
              <a:rPr lang="en-US" sz="2200" dirty="0" smtClean="0"/>
              <a:t>the early state </a:t>
            </a:r>
            <a:r>
              <a:rPr lang="en-US" sz="2200" dirty="0"/>
              <a:t>governments </a:t>
            </a:r>
            <a:endParaRPr lang="en-US" sz="2200" dirty="0" smtClean="0"/>
          </a:p>
          <a:p>
            <a:pPr marL="228600" hangingPunct="0">
              <a:lnSpc>
                <a:spcPct val="85000"/>
              </a:lnSpc>
            </a:pPr>
            <a:r>
              <a:rPr lang="en-US" sz="2200" dirty="0"/>
              <a:t> </a:t>
            </a:r>
            <a:r>
              <a:rPr lang="en-US" sz="2200" dirty="0" smtClean="0"/>
              <a:t>   have </a:t>
            </a:r>
            <a:r>
              <a:rPr lang="en-US" sz="2200" dirty="0"/>
              <a:t>a common structure.  </a:t>
            </a:r>
            <a:endParaRPr lang="en-US" sz="2200" dirty="0" smtClean="0"/>
          </a:p>
          <a:p>
            <a:pPr marL="228600" hangingPunct="0">
              <a:lnSpc>
                <a:spcPct val="85000"/>
              </a:lnSpc>
            </a:pPr>
            <a:endParaRPr lang="en-US" sz="1000" dirty="0"/>
          </a:p>
          <a:p>
            <a:pPr marL="571500" indent="-342900" hangingPunct="0">
              <a:lnSpc>
                <a:spcPct val="85000"/>
              </a:lnSpc>
              <a:buFont typeface="Arial" panose="020B0604020202020204" pitchFamily="34" charset="0"/>
              <a:buChar char="•"/>
            </a:pPr>
            <a:r>
              <a:rPr lang="en-US" sz="2200" dirty="0" smtClean="0"/>
              <a:t>The </a:t>
            </a:r>
            <a:r>
              <a:rPr lang="en-US" sz="2200" dirty="0"/>
              <a:t>federal government modeled </a:t>
            </a:r>
            <a:r>
              <a:rPr lang="en-US" sz="2200" dirty="0" smtClean="0"/>
              <a:t>these </a:t>
            </a:r>
            <a:r>
              <a:rPr lang="en-US" sz="2200" dirty="0" smtClean="0"/>
              <a:t>state constitutions, </a:t>
            </a:r>
            <a:endParaRPr lang="en-US" sz="2200" dirty="0" smtClean="0"/>
          </a:p>
          <a:p>
            <a:pPr marL="228600" hangingPunct="0">
              <a:lnSpc>
                <a:spcPct val="85000"/>
              </a:lnSpc>
            </a:pPr>
            <a:r>
              <a:rPr lang="en-US" sz="2200" dirty="0"/>
              <a:t> </a:t>
            </a:r>
            <a:r>
              <a:rPr lang="en-US" sz="2200" dirty="0" smtClean="0"/>
              <a:t>    and </a:t>
            </a:r>
            <a:r>
              <a:rPr lang="en-US" sz="2200" dirty="0"/>
              <a:t>thus also has a similar structure</a:t>
            </a:r>
            <a:r>
              <a:rPr lang="en-US" sz="2200" dirty="0" smtClean="0"/>
              <a:t>.</a:t>
            </a:r>
          </a:p>
          <a:p>
            <a:pPr marL="228600" hangingPunct="0">
              <a:lnSpc>
                <a:spcPct val="85000"/>
              </a:lnSpc>
            </a:pPr>
            <a:endParaRPr lang="en-US" sz="1000" dirty="0"/>
          </a:p>
          <a:p>
            <a:pPr marL="571500" indent="-342900" hangingPunct="0">
              <a:lnSpc>
                <a:spcPct val="85000"/>
              </a:lnSpc>
              <a:buFont typeface="Arial" panose="020B0604020202020204" pitchFamily="34" charset="0"/>
              <a:buChar char="•"/>
            </a:pPr>
            <a:r>
              <a:rPr lang="en-US" sz="2200" dirty="0" smtClean="0"/>
              <a:t>The states added after the US Constitution was adopted,</a:t>
            </a:r>
          </a:p>
          <a:p>
            <a:pPr marL="228600" hangingPunct="0">
              <a:lnSpc>
                <a:spcPct val="85000"/>
              </a:lnSpc>
            </a:pPr>
            <a:r>
              <a:rPr lang="en-US" sz="2200" dirty="0" smtClean="0"/>
              <a:t>     then also followed its structure.</a:t>
            </a: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17</a:t>
            </a:fld>
            <a:endParaRPr lang="en-US"/>
          </a:p>
        </p:txBody>
      </p:sp>
    </p:spTree>
    <p:extLst>
      <p:ext uri="{BB962C8B-B14F-4D97-AF65-F5344CB8AC3E}">
        <p14:creationId xmlns:p14="http://schemas.microsoft.com/office/powerpoint/2010/main" val="2089066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762000"/>
            <a:ext cx="8610600" cy="5715000"/>
          </a:xfrm>
          <a:prstGeom prst="rect">
            <a:avLst/>
          </a:prstGeom>
          <a:noFill/>
          <a:ln w="9525">
            <a:noFill/>
            <a:miter lim="800000"/>
            <a:headEnd/>
            <a:tailEnd/>
          </a:ln>
        </p:spPr>
        <p:txBody>
          <a:bodyPr/>
          <a:lstStyle/>
          <a:p>
            <a:pPr marL="342900" indent="-342900">
              <a:lnSpc>
                <a:spcPct val="80000"/>
              </a:lnSpc>
              <a:spcBef>
                <a:spcPts val="0"/>
              </a:spcBef>
            </a:pPr>
            <a:endParaRPr lang="en-US" sz="1000" b="1" i="1" dirty="0">
              <a:solidFill>
                <a:srgbClr val="C00000"/>
              </a:solidFill>
            </a:endParaRPr>
          </a:p>
          <a:p>
            <a:pPr marL="342900" indent="-342900" algn="just">
              <a:lnSpc>
                <a:spcPct val="90000"/>
              </a:lnSpc>
              <a:spcBef>
                <a:spcPts val="0"/>
              </a:spcBef>
            </a:pPr>
            <a:r>
              <a:rPr lang="en-US" sz="3600" b="1" i="1" dirty="0">
                <a:solidFill>
                  <a:srgbClr val="002060"/>
                </a:solidFill>
              </a:rPr>
              <a:t>The Evolution of State Constitutions</a:t>
            </a:r>
          </a:p>
          <a:p>
            <a:pPr marL="342900" indent="-342900" algn="ctr">
              <a:lnSpc>
                <a:spcPct val="90000"/>
              </a:lnSpc>
              <a:spcBef>
                <a:spcPts val="0"/>
              </a:spcBef>
            </a:pPr>
            <a:r>
              <a:rPr lang="en-US" sz="3200" b="1" i="1" dirty="0">
                <a:solidFill>
                  <a:srgbClr val="006600"/>
                </a:solidFill>
              </a:rPr>
              <a:t>Constitutional Similarities</a:t>
            </a:r>
            <a:endParaRPr lang="en-US" sz="3200" dirty="0">
              <a:solidFill>
                <a:srgbClr val="006600"/>
              </a:solidFill>
            </a:endParaRPr>
          </a:p>
          <a:p>
            <a:pPr marL="342900" indent="-342900">
              <a:lnSpc>
                <a:spcPct val="80000"/>
              </a:lnSpc>
              <a:spcBef>
                <a:spcPts val="0"/>
              </a:spcBef>
            </a:pPr>
            <a:endParaRPr lang="en-US" sz="1000" b="1" dirty="0">
              <a:solidFill>
                <a:srgbClr val="002060"/>
              </a:solidFill>
            </a:endParaRPr>
          </a:p>
          <a:p>
            <a:pPr marL="233363" indent="-177800" algn="just" hangingPunct="0">
              <a:lnSpc>
                <a:spcPct val="85000"/>
              </a:lnSpc>
              <a:buFont typeface="Arial" panose="020B0604020202020204" pitchFamily="34" charset="0"/>
              <a:buChar char="•"/>
            </a:pPr>
            <a:r>
              <a:rPr lang="en-US" sz="2000" dirty="0" smtClean="0"/>
              <a:t>It is within this federal, constitutional system that our laws are born.</a:t>
            </a:r>
          </a:p>
          <a:p>
            <a:pPr marL="233363" indent="-177800" algn="just" hangingPunct="0">
              <a:lnSpc>
                <a:spcPct val="85000"/>
              </a:lnSpc>
              <a:buFont typeface="Arial" panose="020B0604020202020204" pitchFamily="34" charset="0"/>
              <a:buChar char="•"/>
            </a:pPr>
            <a:endParaRPr lang="en-US" sz="1000" dirty="0"/>
          </a:p>
          <a:p>
            <a:pPr marL="233363" indent="-177800" algn="just" hangingPunct="0">
              <a:lnSpc>
                <a:spcPct val="85000"/>
              </a:lnSpc>
              <a:buFont typeface="Arial" panose="020B0604020202020204" pitchFamily="34" charset="0"/>
              <a:buChar char="•"/>
            </a:pPr>
            <a:r>
              <a:rPr lang="en-US" sz="2000" dirty="0" smtClean="0"/>
              <a:t>Under </a:t>
            </a:r>
            <a:r>
              <a:rPr lang="en-US" sz="2000" dirty="0"/>
              <a:t>a</a:t>
            </a:r>
            <a:r>
              <a:rPr lang="en-US" sz="2000" dirty="0" smtClean="0"/>
              <a:t> </a:t>
            </a:r>
            <a:r>
              <a:rPr lang="en-US" sz="2000" dirty="0" smtClean="0"/>
              <a:t>Federal System with National and State Governments</a:t>
            </a:r>
            <a:endParaRPr lang="en-US" sz="2000" dirty="0"/>
          </a:p>
          <a:p>
            <a:pPr marL="233363" indent="-177800" algn="just" hangingPunct="0">
              <a:lnSpc>
                <a:spcPct val="85000"/>
              </a:lnSpc>
              <a:buFont typeface="Arial" panose="020B0604020202020204" pitchFamily="34" charset="0"/>
              <a:buChar char="•"/>
            </a:pPr>
            <a:endParaRPr lang="en-US" sz="1000" dirty="0" smtClean="0"/>
          </a:p>
          <a:p>
            <a:pPr marL="233363" indent="-177800" algn="just" hangingPunct="0">
              <a:lnSpc>
                <a:spcPct val="85000"/>
              </a:lnSpc>
              <a:buFont typeface="Arial" panose="020B0604020202020204" pitchFamily="34" charset="0"/>
              <a:buChar char="•"/>
            </a:pPr>
            <a:r>
              <a:rPr lang="en-US" sz="2000" dirty="0" smtClean="0"/>
              <a:t>With: </a:t>
            </a:r>
          </a:p>
          <a:p>
            <a:pPr marL="233363" indent="-177800" algn="just" hangingPunct="0">
              <a:lnSpc>
                <a:spcPct val="85000"/>
              </a:lnSpc>
              <a:buFont typeface="Arial" panose="020B0604020202020204" pitchFamily="34" charset="0"/>
              <a:buChar char="•"/>
            </a:pPr>
            <a:endParaRPr lang="en-US" sz="1000" dirty="0"/>
          </a:p>
          <a:p>
            <a:pPr marL="55563" algn="just" hangingPunct="0">
              <a:lnSpc>
                <a:spcPct val="85000"/>
              </a:lnSpc>
              <a:tabLst>
                <a:tab pos="457200" algn="l"/>
              </a:tabLst>
            </a:pPr>
            <a:r>
              <a:rPr lang="en-US" sz="2200" dirty="0" smtClean="0"/>
              <a:t>	</a:t>
            </a:r>
            <a:r>
              <a:rPr lang="en-US" sz="2000" i="1" dirty="0" smtClean="0"/>
              <a:t>❍ </a:t>
            </a:r>
            <a:r>
              <a:rPr lang="en-US" sz="2000" b="1" i="1" dirty="0" smtClean="0"/>
              <a:t>A Legislative Branch </a:t>
            </a:r>
            <a:r>
              <a:rPr lang="en-US" sz="2000" i="1" dirty="0" smtClean="0"/>
              <a:t>to enact laws through statute:</a:t>
            </a:r>
          </a:p>
          <a:p>
            <a:pPr marL="233363" indent="-177800" algn="just" hangingPunct="0">
              <a:lnSpc>
                <a:spcPct val="85000"/>
              </a:lnSpc>
              <a:buFont typeface="Arial" panose="020B0604020202020204" pitchFamily="34" charset="0"/>
              <a:buChar char="•"/>
            </a:pPr>
            <a:endParaRPr lang="en-US" sz="1000" i="1" dirty="0"/>
          </a:p>
          <a:p>
            <a:pPr marL="55563" algn="just" hangingPunct="0">
              <a:lnSpc>
                <a:spcPct val="85000"/>
              </a:lnSpc>
              <a:tabLst>
                <a:tab pos="457200" algn="l"/>
              </a:tabLst>
            </a:pPr>
            <a:r>
              <a:rPr lang="en-US" sz="2200" i="1" dirty="0" smtClean="0"/>
              <a:t>	</a:t>
            </a:r>
            <a:r>
              <a:rPr lang="en-US" sz="2000" i="1" dirty="0" smtClean="0"/>
              <a:t>❍ </a:t>
            </a:r>
            <a:r>
              <a:rPr lang="en-US" sz="2000" b="1" i="1" dirty="0" smtClean="0"/>
              <a:t>An Executive Branch </a:t>
            </a:r>
            <a:r>
              <a:rPr lang="en-US" sz="2000" i="1" dirty="0" smtClean="0"/>
              <a:t>to enforce and carry our laws; and</a:t>
            </a:r>
          </a:p>
          <a:p>
            <a:pPr marL="233363" indent="-177800" algn="just" hangingPunct="0">
              <a:lnSpc>
                <a:spcPct val="85000"/>
              </a:lnSpc>
              <a:buFont typeface="Arial" panose="020B0604020202020204" pitchFamily="34" charset="0"/>
              <a:buChar char="•"/>
            </a:pPr>
            <a:endParaRPr lang="en-US" sz="1000" i="1" dirty="0"/>
          </a:p>
          <a:p>
            <a:pPr marL="55563" algn="just" defTabSz="457200" hangingPunct="0">
              <a:lnSpc>
                <a:spcPct val="85000"/>
              </a:lnSpc>
            </a:pPr>
            <a:r>
              <a:rPr lang="en-US" sz="2200" i="1" dirty="0" smtClean="0"/>
              <a:t>	</a:t>
            </a:r>
            <a:r>
              <a:rPr lang="en-US" sz="2000" i="1" dirty="0" smtClean="0"/>
              <a:t>❍ </a:t>
            </a:r>
            <a:r>
              <a:rPr lang="en-US" sz="2000" b="1" i="1" dirty="0" smtClean="0"/>
              <a:t>An Independent </a:t>
            </a:r>
            <a:r>
              <a:rPr lang="en-US" sz="2000" b="1" i="1" dirty="0" smtClean="0"/>
              <a:t>Judicial Branch </a:t>
            </a:r>
            <a:r>
              <a:rPr lang="en-US" sz="2000" i="1" dirty="0" smtClean="0"/>
              <a:t>to hear cases in controversy</a:t>
            </a:r>
            <a:r>
              <a:rPr lang="en-US" sz="2000" i="1" dirty="0" smtClean="0"/>
              <a:t>,</a:t>
            </a:r>
          </a:p>
          <a:p>
            <a:pPr marL="55563" algn="just" defTabSz="457200" hangingPunct="0">
              <a:lnSpc>
                <a:spcPct val="85000"/>
              </a:lnSpc>
            </a:pPr>
            <a:r>
              <a:rPr lang="en-US" sz="2000" i="1" dirty="0"/>
              <a:t> </a:t>
            </a:r>
            <a:r>
              <a:rPr lang="en-US" sz="2000" i="1" dirty="0" smtClean="0"/>
              <a:t>        </a:t>
            </a:r>
            <a:r>
              <a:rPr lang="en-US" sz="2000" i="1" dirty="0" smtClean="0"/>
              <a:t> </a:t>
            </a:r>
            <a:r>
              <a:rPr lang="en-US" sz="2000" i="1" dirty="0" smtClean="0"/>
              <a:t>where </a:t>
            </a:r>
            <a:r>
              <a:rPr lang="en-US" sz="2000" i="1" dirty="0" smtClean="0"/>
              <a:t>courts issue </a:t>
            </a:r>
            <a:r>
              <a:rPr lang="en-US" sz="2000" i="1" dirty="0" smtClean="0"/>
              <a:t>decisions and rulings which follow </a:t>
            </a:r>
            <a:r>
              <a:rPr lang="en-US" sz="2000" i="1" dirty="0" smtClean="0"/>
              <a:t>precedent, </a:t>
            </a:r>
          </a:p>
          <a:p>
            <a:pPr marL="55563" algn="just" defTabSz="457200" hangingPunct="0">
              <a:lnSpc>
                <a:spcPct val="85000"/>
              </a:lnSpc>
            </a:pPr>
            <a:r>
              <a:rPr lang="en-US" sz="2000" i="1" dirty="0"/>
              <a:t> </a:t>
            </a:r>
            <a:r>
              <a:rPr lang="en-US" sz="2000" i="1" dirty="0" smtClean="0"/>
              <a:t>         </a:t>
            </a:r>
            <a:r>
              <a:rPr lang="en-US" sz="2000" i="1" dirty="0" smtClean="0"/>
              <a:t>to </a:t>
            </a:r>
            <a:r>
              <a:rPr lang="en-US" sz="2000" i="1" dirty="0" smtClean="0"/>
              <a:t>provide </a:t>
            </a:r>
            <a:r>
              <a:rPr lang="en-US" sz="2000" i="1" dirty="0" smtClean="0"/>
              <a:t>interpretations </a:t>
            </a:r>
            <a:r>
              <a:rPr lang="en-US" sz="2000" i="1" dirty="0" smtClean="0"/>
              <a:t>of law (constitutions, statutes, regulations </a:t>
            </a:r>
          </a:p>
          <a:p>
            <a:pPr marL="55563" algn="just" defTabSz="457200" hangingPunct="0">
              <a:lnSpc>
                <a:spcPct val="85000"/>
              </a:lnSpc>
            </a:pPr>
            <a:r>
              <a:rPr lang="en-US" sz="2000" i="1" dirty="0"/>
              <a:t> </a:t>
            </a:r>
            <a:r>
              <a:rPr lang="en-US" sz="2000" i="1" dirty="0" smtClean="0"/>
              <a:t>         and executive orders) and determine disputes in a just manner.</a:t>
            </a:r>
          </a:p>
          <a:p>
            <a:pPr marL="55563" algn="just" defTabSz="457200" hangingPunct="0">
              <a:lnSpc>
                <a:spcPct val="85000"/>
              </a:lnSpc>
            </a:pPr>
            <a:endParaRPr lang="en-US" sz="1000" i="1" dirty="0"/>
          </a:p>
          <a:p>
            <a:pPr marL="55563" algn="just" defTabSz="457200" hangingPunct="0">
              <a:lnSpc>
                <a:spcPct val="85000"/>
              </a:lnSpc>
            </a:pPr>
            <a:r>
              <a:rPr lang="en-US" sz="2000" b="1" dirty="0"/>
              <a:t>The purpose of government in </a:t>
            </a:r>
            <a:r>
              <a:rPr lang="en-US" sz="2000" b="1" dirty="0" smtClean="0"/>
              <a:t>our </a:t>
            </a:r>
            <a:r>
              <a:rPr lang="en-US" sz="2000" b="1" dirty="0"/>
              <a:t>system is </a:t>
            </a:r>
            <a:r>
              <a:rPr lang="en-US" sz="2000" b="1" dirty="0">
                <a:solidFill>
                  <a:srgbClr val="C81204"/>
                </a:solidFill>
              </a:rPr>
              <a:t>to protect the rights of individual </a:t>
            </a:r>
            <a:r>
              <a:rPr lang="en-US" sz="2000" b="1" dirty="0" smtClean="0">
                <a:solidFill>
                  <a:srgbClr val="C81204"/>
                </a:solidFill>
              </a:rPr>
              <a:t>people</a:t>
            </a:r>
            <a:r>
              <a:rPr lang="en-US" sz="2000" b="1" dirty="0" smtClean="0"/>
              <a:t>.  </a:t>
            </a:r>
            <a:endParaRPr lang="en-US" sz="2000" b="1" dirty="0" smtClean="0"/>
          </a:p>
          <a:p>
            <a:pPr marL="55563" algn="just" defTabSz="457200" hangingPunct="0">
              <a:lnSpc>
                <a:spcPct val="85000"/>
              </a:lnSpc>
            </a:pPr>
            <a:endParaRPr lang="en-US" sz="1000" b="1" dirty="0"/>
          </a:p>
          <a:p>
            <a:pPr marL="55563" algn="just" defTabSz="457200" hangingPunct="0">
              <a:lnSpc>
                <a:spcPct val="85000"/>
              </a:lnSpc>
            </a:pPr>
            <a:r>
              <a:rPr lang="en-US" sz="2000" b="1" dirty="0" smtClean="0"/>
              <a:t>That </a:t>
            </a:r>
            <a:r>
              <a:rPr lang="en-US" sz="2000" b="1" dirty="0" smtClean="0"/>
              <a:t>is why that in the United States </a:t>
            </a:r>
            <a:r>
              <a:rPr lang="en-US" sz="2000" b="1" dirty="0" smtClean="0">
                <a:solidFill>
                  <a:srgbClr val="C81204"/>
                </a:solidFill>
              </a:rPr>
              <a:t>the </a:t>
            </a:r>
            <a:r>
              <a:rPr lang="en-US" sz="2000" b="1" dirty="0">
                <a:solidFill>
                  <a:srgbClr val="C81204"/>
                </a:solidFill>
              </a:rPr>
              <a:t>sovereignty of the government is vested in the people themselves.</a:t>
            </a:r>
            <a:endParaRPr lang="en-US" sz="2000" dirty="0">
              <a:solidFill>
                <a:srgbClr val="C81204"/>
              </a:solidFill>
            </a:endParaRPr>
          </a:p>
          <a:p>
            <a:pPr marL="55563" algn="just" defTabSz="457200" hangingPunct="0">
              <a:lnSpc>
                <a:spcPct val="85000"/>
              </a:lnSpc>
            </a:pPr>
            <a:r>
              <a:rPr lang="en-US" sz="2200" dirty="0" smtClean="0"/>
              <a:t>  </a:t>
            </a: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18</a:t>
            </a:fld>
            <a:endParaRPr lang="en-US"/>
          </a:p>
        </p:txBody>
      </p:sp>
    </p:spTree>
    <p:extLst>
      <p:ext uri="{BB962C8B-B14F-4D97-AF65-F5344CB8AC3E}">
        <p14:creationId xmlns:p14="http://schemas.microsoft.com/office/powerpoint/2010/main" val="3400682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457200" y="1066800"/>
            <a:ext cx="84582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lgn="ctr">
              <a:spcBef>
                <a:spcPct val="20000"/>
              </a:spcBef>
            </a:pPr>
            <a:r>
              <a:rPr lang="en-US" sz="5400" b="1" dirty="0" smtClean="0">
                <a:solidFill>
                  <a:srgbClr val="002060"/>
                </a:solidFill>
              </a:rPr>
              <a:t>The New York State</a:t>
            </a:r>
          </a:p>
          <a:p>
            <a:pPr marL="342900" indent="-342900" algn="ctr">
              <a:spcBef>
                <a:spcPct val="20000"/>
              </a:spcBef>
            </a:pPr>
            <a:r>
              <a:rPr lang="en-US" sz="5400" b="1" dirty="0" smtClean="0">
                <a:solidFill>
                  <a:srgbClr val="002060"/>
                </a:solidFill>
              </a:rPr>
              <a:t>Constitution</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19</a:t>
            </a:fld>
            <a:endParaRPr lang="en-US"/>
          </a:p>
        </p:txBody>
      </p:sp>
    </p:spTree>
    <p:extLst>
      <p:ext uri="{BB962C8B-B14F-4D97-AF65-F5344CB8AC3E}">
        <p14:creationId xmlns:p14="http://schemas.microsoft.com/office/powerpoint/2010/main" val="1785302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914400"/>
            <a:ext cx="8382000" cy="5486400"/>
          </a:xfrm>
          <a:prstGeom prst="rect">
            <a:avLst/>
          </a:prstGeom>
          <a:noFill/>
          <a:ln w="9525">
            <a:noFill/>
            <a:miter lim="800000"/>
            <a:headEnd/>
            <a:tailEnd/>
          </a:ln>
        </p:spPr>
      </p:pic>
      <p:sp>
        <p:nvSpPr>
          <p:cNvPr id="5" name="TextBox 4"/>
          <p:cNvSpPr txBox="1"/>
          <p:nvPr/>
        </p:nvSpPr>
        <p:spPr>
          <a:xfrm>
            <a:off x="838200" y="1600201"/>
            <a:ext cx="7543800" cy="3805657"/>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Website: </a:t>
            </a:r>
            <a:r>
              <a:rPr lang="en-US" sz="1600" b="1" dirty="0">
                <a:solidFill>
                  <a:srgbClr val="C00000"/>
                </a:solidFill>
              </a:rPr>
              <a:t>www.bobfarley.us</a:t>
            </a:r>
            <a:r>
              <a:rPr lang="en-US" sz="1600" b="1" dirty="0">
                <a:solidFill>
                  <a:srgbClr val="002060"/>
                </a:solidFill>
              </a:rPr>
              <a:t> </a:t>
            </a:r>
            <a:endParaRPr lang="en-US" sz="1600" b="1" dirty="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Your Biography: </a:t>
            </a:r>
            <a:r>
              <a:rPr lang="en-US" sz="1600" b="1" dirty="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Class Schedule: </a:t>
            </a:r>
          </a:p>
          <a:p>
            <a:pPr>
              <a:lnSpc>
                <a:spcPct val="95000"/>
              </a:lnSpc>
              <a:defRPr/>
            </a:pPr>
            <a:r>
              <a:rPr lang="en-US" sz="1600" b="1" i="1" dirty="0">
                <a:solidFill>
                  <a:srgbClr val="002060"/>
                </a:solidFill>
              </a:rPr>
              <a:t>   </a:t>
            </a:r>
            <a:r>
              <a:rPr lang="en-US" sz="1600" b="1" i="1" dirty="0">
                <a:solidFill>
                  <a:srgbClr val="C00000"/>
                </a:solidFill>
              </a:rPr>
              <a:t>http:/www.bobfarley.us/300lawclasses/375propertylaw/schedule.pdf</a:t>
            </a:r>
          </a:p>
          <a:p>
            <a:pPr>
              <a:lnSpc>
                <a:spcPct val="95000"/>
              </a:lnSpc>
              <a:buFont typeface="Arial" pitchFamily="34" charset="0"/>
              <a:buChar char="•"/>
              <a:defRPr/>
            </a:pPr>
            <a:endParaRPr lang="en-US" sz="500" b="1" i="1" dirty="0">
              <a:solidFill>
                <a:srgbClr val="C00000"/>
              </a:solidFill>
            </a:endParaRPr>
          </a:p>
          <a:p>
            <a:pPr>
              <a:lnSpc>
                <a:spcPct val="95000"/>
              </a:lnSpc>
              <a:buFont typeface="Arial" pitchFamily="34" charset="0"/>
              <a:buChar char="•"/>
              <a:defRPr/>
            </a:pPr>
            <a:r>
              <a:rPr lang="en-US" sz="1600" b="1" dirty="0">
                <a:solidFill>
                  <a:srgbClr val="002060"/>
                </a:solidFill>
              </a:rPr>
              <a:t> Class Syllabus:</a:t>
            </a:r>
          </a:p>
          <a:p>
            <a:pPr>
              <a:lnSpc>
                <a:spcPct val="95000"/>
              </a:lnSpc>
              <a:defRPr/>
            </a:pPr>
            <a:r>
              <a:rPr lang="en-US" sz="1600" b="1" dirty="0">
                <a:solidFill>
                  <a:srgbClr val="002060"/>
                </a:solidFill>
              </a:rPr>
              <a:t> </a:t>
            </a:r>
            <a:r>
              <a:rPr lang="en-US" sz="1600" b="1" i="1" dirty="0">
                <a:solidFill>
                  <a:srgbClr val="002060"/>
                </a:solidFill>
              </a:rPr>
              <a:t> </a:t>
            </a:r>
            <a:r>
              <a:rPr lang="en-US" sz="1600" b="1" i="1" dirty="0">
                <a:solidFill>
                  <a:srgbClr val="C00000"/>
                </a:solidFill>
              </a:rPr>
              <a:t>http:/www.bobfarley.us/300lawclasses/375propertylaw/syllabus.pdf</a:t>
            </a:r>
            <a:r>
              <a:rPr lang="en-US" sz="1600" b="1" dirty="0">
                <a:solidFill>
                  <a:srgbClr val="002060"/>
                </a:solidFill>
              </a:rPr>
              <a:t> </a:t>
            </a:r>
          </a:p>
          <a:p>
            <a:pPr>
              <a:lnSpc>
                <a:spcPct val="95000"/>
              </a:lnSpc>
              <a:buFont typeface="Arial" pitchFamily="34" charset="0"/>
              <a:buChar char="•"/>
              <a:defRPr/>
            </a:pPr>
            <a:endParaRPr lang="en-US" sz="500" b="1" dirty="0">
              <a:solidFill>
                <a:srgbClr val="002060"/>
              </a:solidFill>
            </a:endParaRPr>
          </a:p>
          <a:p>
            <a:pPr algn="just">
              <a:lnSpc>
                <a:spcPct val="95000"/>
              </a:lnSpc>
              <a:buFont typeface="Arial" pitchFamily="34" charset="0"/>
              <a:buChar char="•"/>
              <a:defRPr/>
            </a:pPr>
            <a:r>
              <a:rPr lang="en-US" sz="1600" b="1" dirty="0">
                <a:solidFill>
                  <a:srgbClr val="002060"/>
                </a:solidFill>
              </a:rPr>
              <a:t> Class Format and Grading Information: </a:t>
            </a:r>
          </a:p>
          <a:p>
            <a:pPr algn="just">
              <a:lnSpc>
                <a:spcPct val="95000"/>
              </a:lnSpc>
              <a:defRPr/>
            </a:pPr>
            <a:r>
              <a:rPr lang="en-US" sz="1600" b="1" i="1" dirty="0">
                <a:solidFill>
                  <a:srgbClr val="002060"/>
                </a:solidFill>
              </a:rPr>
              <a:t>  </a:t>
            </a:r>
            <a:r>
              <a:rPr lang="en-US" sz="1600" b="1" i="1" dirty="0">
                <a:solidFill>
                  <a:srgbClr val="C00000"/>
                </a:solidFill>
              </a:rPr>
              <a:t>http:/www.bobfarley.us/300lawclasses/375propertylaw/format.pdf</a:t>
            </a:r>
          </a:p>
          <a:p>
            <a:pPr algn="just">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Contact Us:</a:t>
            </a:r>
          </a:p>
          <a:p>
            <a:pPr marL="117475" algn="just">
              <a:lnSpc>
                <a:spcPct val="95000"/>
              </a:lnSpc>
              <a:buFont typeface="Wingdings" pitchFamily="2" charset="2"/>
              <a:buChar char="Ø"/>
              <a:defRPr/>
            </a:pPr>
            <a:r>
              <a:rPr lang="en-US" sz="1400" b="1" dirty="0">
                <a:solidFill>
                  <a:srgbClr val="C00000"/>
                </a:solidFill>
              </a:rPr>
              <a:t> Email – bobfarley@bobfarley.us</a:t>
            </a:r>
          </a:p>
          <a:p>
            <a:pPr marL="117475" algn="just">
              <a:lnSpc>
                <a:spcPct val="95000"/>
              </a:lnSpc>
              <a:buFont typeface="Wingdings" pitchFamily="2" charset="2"/>
              <a:buChar char="Ø"/>
              <a:defRPr/>
            </a:pPr>
            <a:r>
              <a:rPr lang="en-US" sz="1400" b="1" dirty="0">
                <a:solidFill>
                  <a:srgbClr val="C00000"/>
                </a:solidFill>
              </a:rPr>
              <a:t> Phone/Text – (518) 986-2037</a:t>
            </a:r>
          </a:p>
          <a:p>
            <a:pPr marL="117475" algn="just">
              <a:lnSpc>
                <a:spcPct val="95000"/>
              </a:lnSpc>
              <a:buFont typeface="Wingdings" pitchFamily="2" charset="2"/>
              <a:buChar char="Ø"/>
              <a:defRPr/>
            </a:pPr>
            <a:r>
              <a:rPr lang="en-US" sz="1400" b="1" dirty="0">
                <a:solidFill>
                  <a:srgbClr val="C00000"/>
                </a:solidFill>
              </a:rPr>
              <a:t> In Person – By Appointment</a:t>
            </a:r>
          </a:p>
          <a:p>
            <a:pPr marL="117475" algn="just">
              <a:lnSpc>
                <a:spcPct val="95000"/>
              </a:lnSpc>
              <a:buFont typeface="Wingdings" pitchFamily="2" charset="2"/>
              <a:buChar char="Ø"/>
              <a:defRPr/>
            </a:pPr>
            <a:endParaRPr lang="en-US" sz="5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extLst>
      <p:ext uri="{BB962C8B-B14F-4D97-AF65-F5344CB8AC3E}">
        <p14:creationId xmlns:p14="http://schemas.microsoft.com/office/powerpoint/2010/main" val="3756832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smtClean="0">
                <a:solidFill>
                  <a:srgbClr val="0033CC"/>
                </a:solidFill>
              </a:rPr>
              <a:t>The New York State</a:t>
            </a:r>
            <a:r>
              <a:rPr lang="en-US" sz="3600" b="1" dirty="0" smtClean="0">
                <a:solidFill>
                  <a:srgbClr val="0033CC"/>
                </a:solidFill>
              </a:rPr>
              <a:t> Constitution</a:t>
            </a:r>
          </a:p>
          <a:p>
            <a:pPr marL="342900" indent="-342900" algn="ctr">
              <a:lnSpc>
                <a:spcPct val="75000"/>
              </a:lnSpc>
              <a:spcBef>
                <a:spcPct val="20000"/>
              </a:spcBef>
              <a:defRPr/>
            </a:pPr>
            <a:r>
              <a:rPr lang="en-US" sz="3200" b="1" i="1" dirty="0" smtClean="0">
                <a:solidFill>
                  <a:srgbClr val="006600"/>
                </a:solidFill>
              </a:rPr>
              <a:t>Creation</a:t>
            </a:r>
            <a:endParaRPr lang="en-US" sz="3200" b="1" i="1" dirty="0">
              <a:solidFill>
                <a:srgbClr val="006600"/>
              </a:solidFill>
            </a:endParaRPr>
          </a:p>
          <a:p>
            <a:pPr>
              <a:lnSpc>
                <a:spcPct val="75000"/>
              </a:lnSpc>
              <a:defRPr/>
            </a:pPr>
            <a:endParaRPr lang="en-US" sz="1000" b="1" i="1" dirty="0">
              <a:solidFill>
                <a:srgbClr val="002060"/>
              </a:solidFill>
            </a:endParaRPr>
          </a:p>
          <a:p>
            <a:pPr algn="just">
              <a:lnSpc>
                <a:spcPct val="75000"/>
              </a:lnSpc>
              <a:defRPr/>
            </a:pPr>
            <a:endParaRPr lang="en-US" sz="800" b="1" i="1" dirty="0">
              <a:solidFill>
                <a:srgbClr val="002060"/>
              </a:solidFill>
            </a:endParaRPr>
          </a:p>
          <a:p>
            <a:pPr algn="just"/>
            <a:r>
              <a:rPr lang="en-US" sz="1600" dirty="0"/>
              <a:t>New York's first constitution, like all the others, was an </a:t>
            </a:r>
            <a:r>
              <a:rPr lang="en-US" sz="1600" dirty="0" smtClean="0"/>
              <a:t>experimental </a:t>
            </a:r>
            <a:r>
              <a:rPr lang="en-US" sz="1600" dirty="0"/>
              <a:t>document devised to cope with a political emergency</a:t>
            </a:r>
            <a:r>
              <a:rPr lang="en-US" sz="1600" dirty="0" smtClean="0"/>
              <a:t>.</a:t>
            </a:r>
          </a:p>
          <a:p>
            <a:pPr algn="just"/>
            <a:endParaRPr lang="en-US" sz="1000" dirty="0"/>
          </a:p>
          <a:p>
            <a:pPr algn="just"/>
            <a:r>
              <a:rPr lang="en-US" sz="1600" b="1" dirty="0" smtClean="0">
                <a:solidFill>
                  <a:srgbClr val="C00000"/>
                </a:solidFill>
              </a:rPr>
              <a:t>White Plains Convention:</a:t>
            </a:r>
            <a:r>
              <a:rPr lang="en-US" sz="1600" dirty="0" smtClean="0"/>
              <a:t>  On </a:t>
            </a:r>
            <a:r>
              <a:rPr lang="en-US" sz="1600" dirty="0"/>
              <a:t>July 9, 1776, </a:t>
            </a:r>
            <a:r>
              <a:rPr lang="en-US" sz="1600" dirty="0" smtClean="0"/>
              <a:t>just days after the continental congress adopted the declaration of independence, the delegates </a:t>
            </a:r>
            <a:r>
              <a:rPr lang="en-US" sz="1600" dirty="0"/>
              <a:t>to a specially elected provincial </a:t>
            </a:r>
            <a:r>
              <a:rPr lang="en-US" sz="1600" dirty="0" smtClean="0"/>
              <a:t>congress</a:t>
            </a:r>
            <a:r>
              <a:rPr lang="en-US" sz="1600" dirty="0"/>
              <a:t>, </a:t>
            </a:r>
            <a:r>
              <a:rPr lang="en-US" sz="1600" dirty="0" smtClean="0"/>
              <a:t>convened </a:t>
            </a:r>
            <a:r>
              <a:rPr lang="en-US" sz="1600" dirty="0"/>
              <a:t>in White Plains </a:t>
            </a:r>
            <a:r>
              <a:rPr lang="en-US" sz="1600" dirty="0" smtClean="0"/>
              <a:t>for the </a:t>
            </a:r>
            <a:r>
              <a:rPr lang="en-US" sz="1600" dirty="0"/>
              <a:t>purpose of establishing "such a government as they shall </a:t>
            </a:r>
            <a:r>
              <a:rPr lang="en-US" sz="1600" dirty="0" smtClean="0"/>
              <a:t>deem best </a:t>
            </a:r>
            <a:r>
              <a:rPr lang="en-US" sz="1600" dirty="0"/>
              <a:t>calculated to secure the rights, liberties and happiness of </a:t>
            </a:r>
            <a:r>
              <a:rPr lang="en-US" sz="1600" dirty="0" smtClean="0"/>
              <a:t>the good </a:t>
            </a:r>
            <a:r>
              <a:rPr lang="en-US" sz="1600" dirty="0"/>
              <a:t>people of this colony; and to continue in force until a </a:t>
            </a:r>
            <a:r>
              <a:rPr lang="en-US" sz="1600" dirty="0" smtClean="0"/>
              <a:t>future peace </a:t>
            </a:r>
            <a:r>
              <a:rPr lang="en-US" sz="1600" dirty="0"/>
              <a:t>with Great-Britain shall render the same unnecessary</a:t>
            </a:r>
            <a:r>
              <a:rPr lang="en-US" sz="1600" dirty="0" smtClean="0"/>
              <a:t>.“</a:t>
            </a:r>
          </a:p>
          <a:p>
            <a:pPr algn="just"/>
            <a:endParaRPr lang="en-US" sz="1000" dirty="0"/>
          </a:p>
          <a:p>
            <a:pPr algn="just"/>
            <a:r>
              <a:rPr lang="en-US" sz="1600" b="1" dirty="0" smtClean="0">
                <a:solidFill>
                  <a:srgbClr val="C00000"/>
                </a:solidFill>
              </a:rPr>
              <a:t>Step One – Ratify the Declaration and Rename the Convention:</a:t>
            </a:r>
            <a:r>
              <a:rPr lang="en-US" sz="1600" dirty="0" smtClean="0"/>
              <a:t>  As soon </a:t>
            </a:r>
            <a:r>
              <a:rPr lang="en-US" sz="1600" dirty="0"/>
              <a:t>as the meeting at White </a:t>
            </a:r>
            <a:r>
              <a:rPr lang="en-US" sz="1600" dirty="0" smtClean="0"/>
              <a:t>Plains had </a:t>
            </a:r>
            <a:r>
              <a:rPr lang="en-US" sz="1600" dirty="0"/>
              <a:t>begun, the declaration </a:t>
            </a:r>
            <a:r>
              <a:rPr lang="en-US" sz="1600" dirty="0" smtClean="0"/>
              <a:t>of independence </a:t>
            </a:r>
            <a:r>
              <a:rPr lang="en-US" sz="1600" dirty="0"/>
              <a:t>was adopted </a:t>
            </a:r>
            <a:r>
              <a:rPr lang="en-US" sz="1600" dirty="0" smtClean="0"/>
              <a:t>unanimously by all the delegates assembled. The </a:t>
            </a:r>
            <a:r>
              <a:rPr lang="en-US" sz="1600" dirty="0"/>
              <a:t>next day, the </a:t>
            </a:r>
            <a:r>
              <a:rPr lang="en-US" sz="1600" dirty="0" smtClean="0"/>
              <a:t>provincial </a:t>
            </a:r>
            <a:r>
              <a:rPr lang="en-US" sz="1600" dirty="0"/>
              <a:t>congress changed its name to "the Convention of </a:t>
            </a:r>
            <a:r>
              <a:rPr lang="en-US" sz="1600" dirty="0" smtClean="0"/>
              <a:t>the Representatives </a:t>
            </a:r>
            <a:r>
              <a:rPr lang="en-US" sz="1600" dirty="0"/>
              <a:t>of the State of </a:t>
            </a:r>
            <a:r>
              <a:rPr lang="en-US" sz="1600" dirty="0" smtClean="0"/>
              <a:t>New York</a:t>
            </a:r>
            <a:r>
              <a:rPr lang="en-US" sz="1600" dirty="0"/>
              <a:t>." </a:t>
            </a:r>
            <a:endParaRPr lang="en-US" sz="1600" dirty="0" smtClean="0"/>
          </a:p>
          <a:p>
            <a:pPr algn="just"/>
            <a:endParaRPr lang="en-US" sz="1000" dirty="0"/>
          </a:p>
          <a:p>
            <a:pPr algn="just"/>
            <a:r>
              <a:rPr lang="en-US" sz="1600" b="1" dirty="0" smtClean="0">
                <a:solidFill>
                  <a:srgbClr val="C00000"/>
                </a:solidFill>
              </a:rPr>
              <a:t>Step Two – Temporary Government and Commencement of Drafting A Constitution:</a:t>
            </a:r>
            <a:r>
              <a:rPr lang="en-US" sz="1600" dirty="0" smtClean="0"/>
              <a:t> For </a:t>
            </a:r>
            <a:r>
              <a:rPr lang="en-US" sz="1600" dirty="0"/>
              <a:t>nearly a year </a:t>
            </a:r>
            <a:r>
              <a:rPr lang="en-US" sz="1600" dirty="0" smtClean="0"/>
              <a:t>the convention </a:t>
            </a:r>
            <a:r>
              <a:rPr lang="en-US" sz="1600" dirty="0"/>
              <a:t>of </a:t>
            </a:r>
            <a:r>
              <a:rPr lang="en-US" sz="1600" dirty="0" smtClean="0"/>
              <a:t>representatives, </a:t>
            </a:r>
            <a:r>
              <a:rPr lang="en-US" sz="1600" dirty="0"/>
              <a:t>and its derivative committee </a:t>
            </a:r>
            <a:r>
              <a:rPr lang="en-US" sz="1600" dirty="0" smtClean="0"/>
              <a:t>of safety, </a:t>
            </a:r>
            <a:r>
              <a:rPr lang="en-US" sz="1600" dirty="0"/>
              <a:t>governed </a:t>
            </a:r>
            <a:r>
              <a:rPr lang="en-US" sz="1600" dirty="0" smtClean="0"/>
              <a:t>New York </a:t>
            </a:r>
            <a:r>
              <a:rPr lang="en-US" sz="1600" dirty="0"/>
              <a:t>state, while the work of framing a more </a:t>
            </a:r>
            <a:r>
              <a:rPr lang="en-US" sz="1600" dirty="0" smtClean="0"/>
              <a:t>permanent </a:t>
            </a:r>
            <a:r>
              <a:rPr lang="en-US" sz="1600" dirty="0"/>
              <a:t>state government went ahead</a:t>
            </a:r>
            <a:r>
              <a:rPr lang="en-US" sz="1600" dirty="0" smtClean="0"/>
              <a:t>.</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20</a:t>
            </a:fld>
            <a:endParaRPr lang="en-US"/>
          </a:p>
        </p:txBody>
      </p:sp>
    </p:spTree>
    <p:extLst>
      <p:ext uri="{BB962C8B-B14F-4D97-AF65-F5344CB8AC3E}">
        <p14:creationId xmlns:p14="http://schemas.microsoft.com/office/powerpoint/2010/main" val="3034389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smtClean="0">
                <a:solidFill>
                  <a:srgbClr val="0033CC"/>
                </a:solidFill>
              </a:rPr>
              <a:t>The New York State</a:t>
            </a:r>
            <a:r>
              <a:rPr lang="en-US" sz="3600" b="1" dirty="0" smtClean="0">
                <a:solidFill>
                  <a:srgbClr val="0033CC"/>
                </a:solidFill>
              </a:rPr>
              <a:t> Constitution</a:t>
            </a:r>
          </a:p>
          <a:p>
            <a:pPr marL="342900" indent="-342900" algn="ctr">
              <a:lnSpc>
                <a:spcPct val="80000"/>
              </a:lnSpc>
              <a:spcBef>
                <a:spcPts val="0"/>
              </a:spcBef>
              <a:defRPr/>
            </a:pPr>
            <a:r>
              <a:rPr lang="en-US" sz="3200" b="1" i="1" dirty="0" smtClean="0">
                <a:solidFill>
                  <a:srgbClr val="006600"/>
                </a:solidFill>
              </a:rPr>
              <a:t>Creation</a:t>
            </a:r>
            <a:endParaRPr lang="en-US" sz="3200" b="1" i="1" dirty="0">
              <a:solidFill>
                <a:srgbClr val="006600"/>
              </a:solidFill>
            </a:endParaRPr>
          </a:p>
          <a:p>
            <a:pPr>
              <a:lnSpc>
                <a:spcPct val="80000"/>
              </a:lnSpc>
              <a:spcBef>
                <a:spcPts val="0"/>
              </a:spcBef>
              <a:defRPr/>
            </a:pPr>
            <a:endParaRPr lang="en-US" sz="1000" b="1" i="1" dirty="0">
              <a:solidFill>
                <a:srgbClr val="002060"/>
              </a:solidFill>
            </a:endParaRPr>
          </a:p>
          <a:p>
            <a:pPr algn="just">
              <a:lnSpc>
                <a:spcPct val="80000"/>
              </a:lnSpc>
              <a:spcBef>
                <a:spcPts val="0"/>
              </a:spcBef>
              <a:defRPr/>
            </a:pPr>
            <a:endParaRPr lang="en-US" sz="800" b="1" i="1" dirty="0">
              <a:solidFill>
                <a:srgbClr val="002060"/>
              </a:solidFill>
            </a:endParaRPr>
          </a:p>
          <a:p>
            <a:pPr algn="just">
              <a:lnSpc>
                <a:spcPct val="80000"/>
              </a:lnSpc>
              <a:spcBef>
                <a:spcPts val="0"/>
              </a:spcBef>
            </a:pPr>
            <a:r>
              <a:rPr lang="en-US" sz="1600" b="1" dirty="0" smtClean="0">
                <a:solidFill>
                  <a:srgbClr val="C00000"/>
                </a:solidFill>
              </a:rPr>
              <a:t>Step Three:  John Jay takes the Lead:</a:t>
            </a:r>
            <a:r>
              <a:rPr lang="en-US" sz="1600" dirty="0" smtClean="0"/>
              <a:t>  On </a:t>
            </a:r>
            <a:r>
              <a:rPr lang="en-US" sz="1600" dirty="0"/>
              <a:t>August 1, </a:t>
            </a:r>
            <a:r>
              <a:rPr lang="en-US" sz="1600" dirty="0" smtClean="0"/>
              <a:t>1776, the </a:t>
            </a:r>
            <a:r>
              <a:rPr lang="en-US" sz="1600" dirty="0"/>
              <a:t>convention assigned the task of drafting </a:t>
            </a:r>
            <a:r>
              <a:rPr lang="en-US" sz="1600" dirty="0" smtClean="0"/>
              <a:t>a constitution </a:t>
            </a:r>
            <a:r>
              <a:rPr lang="en-US" sz="1600" dirty="0"/>
              <a:t>to a committee of thirteen </a:t>
            </a:r>
            <a:r>
              <a:rPr lang="en-US" sz="1600" dirty="0" smtClean="0"/>
              <a:t>men.  These  included John </a:t>
            </a:r>
            <a:r>
              <a:rPr lang="en-US" sz="1600" dirty="0"/>
              <a:t>Jay, </a:t>
            </a:r>
            <a:r>
              <a:rPr lang="en-US" sz="1600" dirty="0" smtClean="0"/>
              <a:t>John </a:t>
            </a:r>
            <a:r>
              <a:rPr lang="en-US" sz="1600" dirty="0" err="1" smtClean="0"/>
              <a:t>Sloss</a:t>
            </a:r>
            <a:r>
              <a:rPr lang="en-US" sz="1600" dirty="0" smtClean="0"/>
              <a:t> </a:t>
            </a:r>
            <a:r>
              <a:rPr lang="en-US" sz="1600" dirty="0"/>
              <a:t>Hobart, William Smith (of Suffolk County), William </a:t>
            </a:r>
            <a:r>
              <a:rPr lang="en-US" sz="1600" dirty="0" err="1" smtClean="0"/>
              <a:t>Duer</a:t>
            </a:r>
            <a:r>
              <a:rPr lang="en-US" sz="1600" dirty="0" smtClean="0"/>
              <a:t>, </a:t>
            </a:r>
            <a:r>
              <a:rPr lang="en-US" sz="1600" dirty="0" err="1" smtClean="0"/>
              <a:t>Gouverneur</a:t>
            </a:r>
            <a:r>
              <a:rPr lang="en-US" sz="1600" dirty="0" smtClean="0"/>
              <a:t> </a:t>
            </a:r>
            <a:r>
              <a:rPr lang="en-US" sz="1600" dirty="0"/>
              <a:t>Morris, Robert R. Livingston, John Broome, </a:t>
            </a:r>
            <a:r>
              <a:rPr lang="en-US" sz="1600" dirty="0" smtClean="0"/>
              <a:t>John Morin </a:t>
            </a:r>
            <a:r>
              <a:rPr lang="en-US" sz="1600" dirty="0"/>
              <a:t>Scott, Abraham Yates, Jr., Henry Wisner, Samuel Townsend</a:t>
            </a:r>
            <a:r>
              <a:rPr lang="en-US" sz="1600" dirty="0" smtClean="0"/>
              <a:t>, Charles </a:t>
            </a:r>
            <a:r>
              <a:rPr lang="en-US" sz="1600" dirty="0"/>
              <a:t>De Witt, and Robert Yates. </a:t>
            </a:r>
            <a:r>
              <a:rPr lang="en-US" sz="1600" dirty="0" smtClean="0"/>
              <a:t> James </a:t>
            </a:r>
            <a:r>
              <a:rPr lang="en-US" sz="1600" dirty="0"/>
              <a:t>Duane was </a:t>
            </a:r>
            <a:r>
              <a:rPr lang="en-US" sz="1600" dirty="0" smtClean="0"/>
              <a:t>later added</a:t>
            </a:r>
            <a:r>
              <a:rPr lang="en-US" sz="1600" dirty="0"/>
              <a:t>. </a:t>
            </a:r>
            <a:endParaRPr lang="en-US" sz="1600" dirty="0" smtClean="0"/>
          </a:p>
          <a:p>
            <a:pPr algn="just">
              <a:lnSpc>
                <a:spcPct val="80000"/>
              </a:lnSpc>
              <a:spcBef>
                <a:spcPts val="0"/>
              </a:spcBef>
            </a:pPr>
            <a:endParaRPr lang="en-US" sz="1000" dirty="0" smtClean="0"/>
          </a:p>
          <a:p>
            <a:pPr algn="just">
              <a:lnSpc>
                <a:spcPct val="80000"/>
              </a:lnSpc>
              <a:spcBef>
                <a:spcPts val="0"/>
              </a:spcBef>
            </a:pPr>
            <a:r>
              <a:rPr lang="en-US" sz="1600" dirty="0" smtClean="0"/>
              <a:t>John Jay, a gifted lawyer, who would later be appointed by George Washington to become the first Chief Justice of the United States Supreme Court, immediately came to prominence on the committee, and began to play a major leadership role in the drafting process.</a:t>
            </a:r>
          </a:p>
          <a:p>
            <a:pPr algn="just">
              <a:lnSpc>
                <a:spcPct val="80000"/>
              </a:lnSpc>
              <a:spcBef>
                <a:spcPts val="0"/>
              </a:spcBef>
            </a:pPr>
            <a:endParaRPr lang="en-US" sz="1000" dirty="0"/>
          </a:p>
          <a:p>
            <a:pPr algn="just">
              <a:lnSpc>
                <a:spcPct val="80000"/>
              </a:lnSpc>
              <a:spcBef>
                <a:spcPts val="0"/>
              </a:spcBef>
            </a:pPr>
            <a:r>
              <a:rPr lang="en-US" sz="1600" b="1" dirty="0" smtClean="0">
                <a:solidFill>
                  <a:srgbClr val="C00000"/>
                </a:solidFill>
              </a:rPr>
              <a:t>Forced to Draft a Constitution in the Midst of War and Combat:</a:t>
            </a:r>
            <a:r>
              <a:rPr lang="en-US" sz="1600" dirty="0" smtClean="0"/>
              <a:t>  The </a:t>
            </a:r>
            <a:r>
              <a:rPr lang="en-US" sz="1600" dirty="0"/>
              <a:t>committee had to work under the most extreme </a:t>
            </a:r>
            <a:r>
              <a:rPr lang="en-US" sz="1600" dirty="0" smtClean="0"/>
              <a:t>wartime conditions</a:t>
            </a:r>
            <a:r>
              <a:rPr lang="en-US" sz="1600" dirty="0"/>
              <a:t>. </a:t>
            </a:r>
            <a:endParaRPr lang="en-US" sz="1600" dirty="0" smtClean="0"/>
          </a:p>
          <a:p>
            <a:pPr algn="just">
              <a:lnSpc>
                <a:spcPct val="80000"/>
              </a:lnSpc>
              <a:spcBef>
                <a:spcPts val="0"/>
              </a:spcBef>
            </a:pPr>
            <a:endParaRPr lang="en-US" sz="1000" dirty="0" smtClean="0"/>
          </a:p>
          <a:p>
            <a:pPr algn="just">
              <a:lnSpc>
                <a:spcPct val="80000"/>
              </a:lnSpc>
              <a:spcBef>
                <a:spcPts val="0"/>
              </a:spcBef>
            </a:pPr>
            <a:r>
              <a:rPr lang="en-US" sz="1600" dirty="0" smtClean="0"/>
              <a:t>Although the convention originally convened in New York City, by July 1776, a massive British Military Force of 32,000 troops and hundreds of British Warships invaded the waters of New York City near Staten Island.  By the end of August 1776, British forces has routed George Washington’s Army at Long Island and Kips Bay, and then in mid September, despite a strong colonial effort, took Harlem Heights in Northern Manhattan, and then defeated Washington’s retreating army outside White Plains (October 1776) and at Fort Washington</a:t>
            </a:r>
          </a:p>
          <a:p>
            <a:pPr algn="just">
              <a:lnSpc>
                <a:spcPct val="80000"/>
              </a:lnSpc>
              <a:spcBef>
                <a:spcPts val="0"/>
              </a:spcBef>
            </a:pPr>
            <a:r>
              <a:rPr lang="en-US" sz="1600" dirty="0"/>
              <a:t>a</a:t>
            </a:r>
            <a:r>
              <a:rPr lang="en-US" sz="1600" dirty="0" smtClean="0"/>
              <a:t>nd Fort Lee (in mid November, where the George Washington Bridge is now located).</a:t>
            </a:r>
          </a:p>
          <a:p>
            <a:pPr algn="just">
              <a:lnSpc>
                <a:spcPct val="80000"/>
              </a:lnSpc>
              <a:spcBef>
                <a:spcPts val="0"/>
              </a:spcBef>
            </a:pPr>
            <a:endParaRPr lang="en-US" sz="1000" dirty="0"/>
          </a:p>
          <a:p>
            <a:pPr algn="just">
              <a:lnSpc>
                <a:spcPct val="80000"/>
              </a:lnSpc>
              <a:spcBef>
                <a:spcPts val="0"/>
              </a:spcBef>
            </a:pPr>
            <a:r>
              <a:rPr lang="en-US" sz="1600" b="1" dirty="0" smtClean="0">
                <a:solidFill>
                  <a:srgbClr val="C00000"/>
                </a:solidFill>
              </a:rPr>
              <a:t>How White Plains Became the Convention Home:</a:t>
            </a:r>
            <a:r>
              <a:rPr lang="en-US" sz="1600" dirty="0" smtClean="0"/>
              <a:t> When George Washington’s retreating Army marched to Pennsylvania and New Jersey, the British Forces returned back into the confines of New York City (Manhattan), and the convention was moved to White Plains where they would perform the bulk and remainder of their work.</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21</a:t>
            </a:fld>
            <a:endParaRPr lang="en-US"/>
          </a:p>
        </p:txBody>
      </p:sp>
    </p:spTree>
    <p:extLst>
      <p:ext uri="{BB962C8B-B14F-4D97-AF65-F5344CB8AC3E}">
        <p14:creationId xmlns:p14="http://schemas.microsoft.com/office/powerpoint/2010/main" val="1139057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smtClean="0">
                <a:solidFill>
                  <a:srgbClr val="0033CC"/>
                </a:solidFill>
              </a:rPr>
              <a:t>The New York State</a:t>
            </a:r>
            <a:r>
              <a:rPr lang="en-US" sz="3600" b="1" dirty="0" smtClean="0">
                <a:solidFill>
                  <a:srgbClr val="0033CC"/>
                </a:solidFill>
              </a:rPr>
              <a:t> Constitution</a:t>
            </a:r>
          </a:p>
          <a:p>
            <a:pPr marL="342900" indent="-342900" algn="ctr">
              <a:lnSpc>
                <a:spcPct val="80000"/>
              </a:lnSpc>
              <a:spcBef>
                <a:spcPts val="0"/>
              </a:spcBef>
              <a:defRPr/>
            </a:pPr>
            <a:r>
              <a:rPr lang="en-US" sz="3200" b="1" i="1" dirty="0" smtClean="0">
                <a:solidFill>
                  <a:srgbClr val="006600"/>
                </a:solidFill>
              </a:rPr>
              <a:t>Creation</a:t>
            </a:r>
            <a:endParaRPr lang="en-US" sz="3200" b="1" i="1" dirty="0">
              <a:solidFill>
                <a:srgbClr val="006600"/>
              </a:solidFill>
            </a:endParaRPr>
          </a:p>
          <a:p>
            <a:pPr>
              <a:lnSpc>
                <a:spcPct val="80000"/>
              </a:lnSpc>
              <a:spcBef>
                <a:spcPts val="0"/>
              </a:spcBef>
              <a:defRPr/>
            </a:pPr>
            <a:endParaRPr lang="en-US" sz="1000" b="1" i="1" dirty="0">
              <a:solidFill>
                <a:srgbClr val="002060"/>
              </a:solidFill>
            </a:endParaRPr>
          </a:p>
          <a:p>
            <a:pPr algn="just">
              <a:lnSpc>
                <a:spcPct val="80000"/>
              </a:lnSpc>
              <a:spcBef>
                <a:spcPts val="0"/>
              </a:spcBef>
              <a:defRPr/>
            </a:pPr>
            <a:endParaRPr lang="en-US" sz="800" b="1" i="1" dirty="0">
              <a:solidFill>
                <a:srgbClr val="002060"/>
              </a:solidFill>
            </a:endParaRPr>
          </a:p>
          <a:p>
            <a:pPr algn="just">
              <a:lnSpc>
                <a:spcPct val="80000"/>
              </a:lnSpc>
              <a:spcBef>
                <a:spcPts val="0"/>
              </a:spcBef>
            </a:pPr>
            <a:r>
              <a:rPr lang="en-US" sz="1600" b="1" dirty="0" smtClean="0">
                <a:solidFill>
                  <a:srgbClr val="C00000"/>
                </a:solidFill>
              </a:rPr>
              <a:t>Step Four – The Convention Reassembles:</a:t>
            </a:r>
            <a:r>
              <a:rPr lang="en-US" sz="1600" dirty="0" smtClean="0"/>
              <a:t>  Planning </a:t>
            </a:r>
            <a:r>
              <a:rPr lang="en-US" sz="1600" dirty="0"/>
              <a:t>for the </a:t>
            </a:r>
            <a:r>
              <a:rPr lang="en-US" sz="1600" dirty="0" smtClean="0"/>
              <a:t>constitution had </a:t>
            </a:r>
            <a:r>
              <a:rPr lang="en-US" sz="1600" dirty="0"/>
              <a:t>hardly begun before the convention was forced </a:t>
            </a:r>
            <a:r>
              <a:rPr lang="en-US" sz="1600" dirty="0" smtClean="0"/>
              <a:t>to flee </a:t>
            </a:r>
            <a:r>
              <a:rPr lang="en-US" sz="1600" dirty="0"/>
              <a:t>northward as Long Island and Manhattan fell to the British</a:t>
            </a:r>
            <a:r>
              <a:rPr lang="en-US" sz="1600" dirty="0" smtClean="0"/>
              <a:t>.</a:t>
            </a:r>
          </a:p>
          <a:p>
            <a:pPr algn="just">
              <a:lnSpc>
                <a:spcPct val="80000"/>
              </a:lnSpc>
              <a:spcBef>
                <a:spcPts val="0"/>
              </a:spcBef>
            </a:pPr>
            <a:endParaRPr lang="en-US" sz="1000" dirty="0"/>
          </a:p>
          <a:p>
            <a:pPr algn="just"/>
            <a:r>
              <a:rPr lang="en-US" sz="1600" dirty="0" smtClean="0"/>
              <a:t>Convention </a:t>
            </a:r>
            <a:r>
              <a:rPr lang="en-US" sz="1600" dirty="0"/>
              <a:t>delegates from Suffolk, Queens, Kings, </a:t>
            </a:r>
            <a:r>
              <a:rPr lang="en-US" sz="1600" dirty="0" smtClean="0"/>
              <a:t>and New </a:t>
            </a:r>
            <a:r>
              <a:rPr lang="en-US" sz="1600" dirty="0"/>
              <a:t>York</a:t>
            </a:r>
            <a:r>
              <a:rPr lang="en-US" sz="1600" b="1" dirty="0"/>
              <a:t> </a:t>
            </a:r>
            <a:r>
              <a:rPr lang="en-US" sz="1600" dirty="0"/>
              <a:t>Counties who participated in the </a:t>
            </a:r>
            <a:r>
              <a:rPr lang="en-US" sz="1600" dirty="0" smtClean="0"/>
              <a:t>constitutional deliberations </a:t>
            </a:r>
            <a:r>
              <a:rPr lang="en-US" sz="1600" dirty="0"/>
              <a:t>became exiles from their </a:t>
            </a:r>
            <a:r>
              <a:rPr lang="en-US" sz="1600" dirty="0" smtClean="0"/>
              <a:t>homes, and </a:t>
            </a:r>
            <a:r>
              <a:rPr lang="en-US" sz="1600" dirty="0"/>
              <a:t>they </a:t>
            </a:r>
            <a:r>
              <a:rPr lang="en-US" sz="1600" dirty="0" smtClean="0"/>
              <a:t>would not </a:t>
            </a:r>
            <a:r>
              <a:rPr lang="en-US" sz="1600" dirty="0"/>
              <a:t>be able to return for more than seven years</a:t>
            </a:r>
            <a:r>
              <a:rPr lang="en-US" sz="1600" dirty="0" smtClean="0"/>
              <a:t>.</a:t>
            </a:r>
          </a:p>
          <a:p>
            <a:pPr algn="just"/>
            <a:endParaRPr lang="en-US" sz="1000" dirty="0"/>
          </a:p>
          <a:p>
            <a:pPr algn="just"/>
            <a:r>
              <a:rPr lang="en-US" sz="1600" b="1" dirty="0" smtClean="0">
                <a:solidFill>
                  <a:srgbClr val="C00000"/>
                </a:solidFill>
              </a:rPr>
              <a:t>Challenges in Drafting:</a:t>
            </a:r>
            <a:r>
              <a:rPr lang="en-US" sz="1600" dirty="0" smtClean="0"/>
              <a:t> Understandably</a:t>
            </a:r>
            <a:r>
              <a:rPr lang="en-US" sz="1600" dirty="0"/>
              <a:t>, the drafting proceeded slowly. </a:t>
            </a:r>
            <a:endParaRPr lang="en-US" sz="1600" dirty="0" smtClean="0"/>
          </a:p>
          <a:p>
            <a:pPr algn="just"/>
            <a:endParaRPr lang="en-US" sz="1000" dirty="0"/>
          </a:p>
          <a:p>
            <a:pPr algn="just"/>
            <a:r>
              <a:rPr lang="en-US" sz="1600" dirty="0" smtClean="0"/>
              <a:t>Abraham</a:t>
            </a:r>
            <a:r>
              <a:rPr lang="en-US" sz="1600" dirty="0"/>
              <a:t> </a:t>
            </a:r>
            <a:r>
              <a:rPr lang="en-US" sz="1600" dirty="0" smtClean="0"/>
              <a:t>Yates</a:t>
            </a:r>
            <a:r>
              <a:rPr lang="en-US" sz="1600" dirty="0"/>
              <a:t>, the chairman, constantly had trouble assembling a </a:t>
            </a:r>
            <a:r>
              <a:rPr lang="en-US" sz="1600" dirty="0" smtClean="0"/>
              <a:t>quorum of </a:t>
            </a:r>
            <a:r>
              <a:rPr lang="en-US" sz="1600" dirty="0"/>
              <a:t>committee members. </a:t>
            </a:r>
            <a:r>
              <a:rPr lang="en-US" sz="1600" dirty="0" smtClean="0"/>
              <a:t> Several members had </a:t>
            </a:r>
            <a:r>
              <a:rPr lang="en-US" sz="1600" dirty="0"/>
              <a:t>active military </a:t>
            </a:r>
            <a:r>
              <a:rPr lang="en-US" sz="1600" dirty="0" smtClean="0"/>
              <a:t>commands which </a:t>
            </a:r>
            <a:r>
              <a:rPr lang="en-US" sz="1600" dirty="0"/>
              <a:t>kept them away. Others had local governmental </a:t>
            </a:r>
            <a:r>
              <a:rPr lang="en-US" sz="1600" dirty="0" smtClean="0"/>
              <a:t>responsibilities or </a:t>
            </a:r>
            <a:r>
              <a:rPr lang="en-US" sz="1600" dirty="0"/>
              <a:t>were serving on additional committees. </a:t>
            </a:r>
            <a:endParaRPr lang="en-US" sz="1600" dirty="0" smtClean="0"/>
          </a:p>
          <a:p>
            <a:pPr algn="just"/>
            <a:endParaRPr lang="en-US" sz="1000" dirty="0"/>
          </a:p>
          <a:p>
            <a:pPr algn="just"/>
            <a:r>
              <a:rPr lang="en-US" sz="1600" dirty="0" smtClean="0"/>
              <a:t>The </a:t>
            </a:r>
            <a:r>
              <a:rPr lang="en-US" sz="1600" dirty="0"/>
              <a:t>committee was initially ordered to </a:t>
            </a:r>
            <a:r>
              <a:rPr lang="en-US" sz="1600" dirty="0" smtClean="0"/>
              <a:t>report a </a:t>
            </a:r>
            <a:r>
              <a:rPr lang="en-US" sz="1600" dirty="0"/>
              <a:t>draft by August 26, </a:t>
            </a:r>
            <a:r>
              <a:rPr lang="en-US" sz="1600" dirty="0" smtClean="0"/>
              <a:t>1776, but </a:t>
            </a:r>
            <a:r>
              <a:rPr lang="en-US" sz="1600" dirty="0"/>
              <a:t>this date </a:t>
            </a:r>
            <a:r>
              <a:rPr lang="en-US" sz="1600" dirty="0" smtClean="0"/>
              <a:t>passed and early </a:t>
            </a:r>
            <a:r>
              <a:rPr lang="en-US" sz="1600" dirty="0"/>
              <a:t>in October, as criticism began to mount, </a:t>
            </a:r>
            <a:r>
              <a:rPr lang="en-US" sz="1600" dirty="0" smtClean="0"/>
              <a:t>committee member </a:t>
            </a:r>
            <a:r>
              <a:rPr lang="en-US" sz="1600" dirty="0"/>
              <a:t>Henry Wisner informed General George Clinton </a:t>
            </a:r>
            <a:r>
              <a:rPr lang="en-US" sz="1600" dirty="0" smtClean="0"/>
              <a:t>(who would become New York’s first Governor) that "</a:t>
            </a:r>
            <a:r>
              <a:rPr lang="en-US" sz="1600" dirty="0"/>
              <a:t>the formation of government goes on very slow indeed; we </a:t>
            </a:r>
            <a:r>
              <a:rPr lang="en-US" sz="1600" dirty="0" smtClean="0"/>
              <a:t>have done </a:t>
            </a:r>
            <a:r>
              <a:rPr lang="en-US" sz="1600" dirty="0"/>
              <a:t>little or nothing about it." </a:t>
            </a:r>
            <a:endParaRPr lang="en-US" sz="1600" dirty="0" smtClean="0"/>
          </a:p>
          <a:p>
            <a:pPr algn="just"/>
            <a:endParaRPr lang="en-US" sz="1000" dirty="0"/>
          </a:p>
          <a:p>
            <a:pPr algn="just"/>
            <a:r>
              <a:rPr lang="en-US" sz="1600" dirty="0" smtClean="0"/>
              <a:t>It was not until March </a:t>
            </a:r>
            <a:r>
              <a:rPr lang="en-US" sz="1600" dirty="0"/>
              <a:t>12, 1777, </a:t>
            </a:r>
            <a:r>
              <a:rPr lang="en-US" sz="1600" dirty="0" smtClean="0"/>
              <a:t>that the committee </a:t>
            </a:r>
            <a:r>
              <a:rPr lang="en-US" sz="1600" dirty="0"/>
              <a:t>read </a:t>
            </a:r>
            <a:r>
              <a:rPr lang="en-US" sz="1600" dirty="0" smtClean="0"/>
              <a:t>a draft it </a:t>
            </a:r>
            <a:r>
              <a:rPr lang="en-US" sz="1600" dirty="0"/>
              <a:t>had </a:t>
            </a:r>
            <a:r>
              <a:rPr lang="en-US" sz="1600" dirty="0" smtClean="0"/>
              <a:t>prepared to the convention.</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a:p>
        </p:txBody>
      </p:sp>
    </p:spTree>
    <p:extLst>
      <p:ext uri="{BB962C8B-B14F-4D97-AF65-F5344CB8AC3E}">
        <p14:creationId xmlns:p14="http://schemas.microsoft.com/office/powerpoint/2010/main" val="18572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smtClean="0">
                <a:solidFill>
                  <a:srgbClr val="0033CC"/>
                </a:solidFill>
              </a:rPr>
              <a:t>The New York State</a:t>
            </a:r>
            <a:r>
              <a:rPr lang="en-US" sz="3600" b="1" dirty="0" smtClean="0">
                <a:solidFill>
                  <a:srgbClr val="0033CC"/>
                </a:solidFill>
              </a:rPr>
              <a:t> Constitution</a:t>
            </a:r>
          </a:p>
          <a:p>
            <a:pPr marL="342900" indent="-342900" algn="ctr">
              <a:lnSpc>
                <a:spcPct val="80000"/>
              </a:lnSpc>
              <a:spcBef>
                <a:spcPts val="0"/>
              </a:spcBef>
              <a:defRPr/>
            </a:pPr>
            <a:r>
              <a:rPr lang="en-US" sz="3200" b="1" i="1" dirty="0" smtClean="0">
                <a:solidFill>
                  <a:srgbClr val="006600"/>
                </a:solidFill>
              </a:rPr>
              <a:t>Creation</a:t>
            </a:r>
            <a:endParaRPr lang="en-US" sz="3200" b="1" i="1" dirty="0">
              <a:solidFill>
                <a:srgbClr val="006600"/>
              </a:solidFill>
            </a:endParaRPr>
          </a:p>
          <a:p>
            <a:pPr>
              <a:lnSpc>
                <a:spcPct val="80000"/>
              </a:lnSpc>
              <a:spcBef>
                <a:spcPts val="0"/>
              </a:spcBef>
              <a:defRPr/>
            </a:pPr>
            <a:endParaRPr lang="en-US" sz="1000" b="1" i="1" dirty="0">
              <a:solidFill>
                <a:srgbClr val="002060"/>
              </a:solidFill>
            </a:endParaRPr>
          </a:p>
          <a:p>
            <a:pPr algn="just">
              <a:lnSpc>
                <a:spcPct val="80000"/>
              </a:lnSpc>
              <a:spcBef>
                <a:spcPts val="0"/>
              </a:spcBef>
              <a:defRPr/>
            </a:pPr>
            <a:endParaRPr lang="en-US" sz="800" b="1" i="1" dirty="0">
              <a:solidFill>
                <a:srgbClr val="002060"/>
              </a:solidFill>
            </a:endParaRPr>
          </a:p>
          <a:p>
            <a:pPr algn="just">
              <a:lnSpc>
                <a:spcPct val="80000"/>
              </a:lnSpc>
              <a:spcBef>
                <a:spcPts val="0"/>
              </a:spcBef>
            </a:pPr>
            <a:r>
              <a:rPr lang="en-US" sz="1600" b="1" dirty="0" smtClean="0">
                <a:solidFill>
                  <a:srgbClr val="C00000"/>
                </a:solidFill>
              </a:rPr>
              <a:t>Step Five – Draft Revisions:</a:t>
            </a:r>
            <a:r>
              <a:rPr lang="en-US" sz="1600" dirty="0" smtClean="0"/>
              <a:t>  </a:t>
            </a:r>
            <a:r>
              <a:rPr lang="en-US" sz="1600" dirty="0"/>
              <a:t>The work was still far from over. </a:t>
            </a:r>
            <a:endParaRPr lang="en-US" sz="1600" dirty="0" smtClean="0"/>
          </a:p>
          <a:p>
            <a:pPr algn="just">
              <a:lnSpc>
                <a:spcPct val="80000"/>
              </a:lnSpc>
              <a:spcBef>
                <a:spcPts val="0"/>
              </a:spcBef>
            </a:pPr>
            <a:endParaRPr lang="en-US" sz="1000" dirty="0"/>
          </a:p>
          <a:p>
            <a:pPr algn="just">
              <a:lnSpc>
                <a:spcPct val="80000"/>
              </a:lnSpc>
              <a:spcBef>
                <a:spcPts val="0"/>
              </a:spcBef>
            </a:pPr>
            <a:r>
              <a:rPr lang="en-US" sz="1600" dirty="0" smtClean="0"/>
              <a:t>For </a:t>
            </a:r>
            <a:r>
              <a:rPr lang="en-US" sz="1600" dirty="0"/>
              <a:t>another six weeks</a:t>
            </a:r>
            <a:r>
              <a:rPr lang="en-US" sz="1600" dirty="0" smtClean="0"/>
              <a:t>, after the March 12, 1777 initial report, the </a:t>
            </a:r>
            <a:r>
              <a:rPr lang="en-US" sz="1600" dirty="0"/>
              <a:t>members of the convention subjected the committee draft </a:t>
            </a:r>
            <a:r>
              <a:rPr lang="en-US" sz="1600" dirty="0" smtClean="0"/>
              <a:t>to an </a:t>
            </a:r>
            <a:r>
              <a:rPr lang="en-US" sz="1600" dirty="0"/>
              <a:t>article-by-article scrutiny. </a:t>
            </a:r>
            <a:endParaRPr lang="en-US" sz="1600" dirty="0" smtClean="0"/>
          </a:p>
          <a:p>
            <a:pPr algn="just">
              <a:lnSpc>
                <a:spcPct val="80000"/>
              </a:lnSpc>
              <a:spcBef>
                <a:spcPts val="0"/>
              </a:spcBef>
            </a:pPr>
            <a:endParaRPr lang="en-US" sz="1000" dirty="0"/>
          </a:p>
          <a:p>
            <a:pPr algn="just">
              <a:lnSpc>
                <a:spcPct val="80000"/>
              </a:lnSpc>
              <a:spcBef>
                <a:spcPts val="0"/>
              </a:spcBef>
            </a:pPr>
            <a:r>
              <a:rPr lang="en-US" sz="1600" dirty="0" smtClean="0"/>
              <a:t>Some </a:t>
            </a:r>
            <a:r>
              <a:rPr lang="en-US" sz="1600" dirty="0"/>
              <a:t>provisions were scarcely </a:t>
            </a:r>
            <a:r>
              <a:rPr lang="en-US" sz="1600" dirty="0" smtClean="0"/>
              <a:t>debated</a:t>
            </a:r>
            <a:r>
              <a:rPr lang="en-US" sz="1600" dirty="0"/>
              <a:t>,</a:t>
            </a:r>
            <a:r>
              <a:rPr lang="en-US" sz="1600" dirty="0" smtClean="0"/>
              <a:t> but others </a:t>
            </a:r>
            <a:r>
              <a:rPr lang="en-US" sz="1600" dirty="0"/>
              <a:t>took days. By the time the convention had finished</a:t>
            </a:r>
            <a:r>
              <a:rPr lang="en-US" sz="1600" dirty="0" smtClean="0"/>
              <a:t>, many </a:t>
            </a:r>
            <a:r>
              <a:rPr lang="en-US" sz="1600" dirty="0"/>
              <a:t>basic changes had been made.</a:t>
            </a:r>
          </a:p>
          <a:p>
            <a:pPr algn="just">
              <a:lnSpc>
                <a:spcPct val="80000"/>
              </a:lnSpc>
              <a:spcBef>
                <a:spcPts val="0"/>
              </a:spcBef>
            </a:pPr>
            <a:endParaRPr lang="en-US" sz="1000" dirty="0" smtClean="0"/>
          </a:p>
          <a:p>
            <a:pPr algn="just">
              <a:lnSpc>
                <a:spcPct val="80000"/>
              </a:lnSpc>
              <a:spcBef>
                <a:spcPts val="0"/>
              </a:spcBef>
            </a:pPr>
            <a:r>
              <a:rPr lang="en-US" sz="1600" b="1" dirty="0" smtClean="0">
                <a:solidFill>
                  <a:srgbClr val="C00000"/>
                </a:solidFill>
              </a:rPr>
              <a:t>A Joint Effort:</a:t>
            </a:r>
            <a:r>
              <a:rPr lang="en-US" sz="1600" dirty="0" smtClean="0"/>
              <a:t> Thus the </a:t>
            </a:r>
            <a:r>
              <a:rPr lang="en-US" sz="1600" dirty="0"/>
              <a:t>document that became the state's first constitution </a:t>
            </a:r>
            <a:r>
              <a:rPr lang="en-US" sz="1600" dirty="0" smtClean="0"/>
              <a:t>reflected the </a:t>
            </a:r>
            <a:r>
              <a:rPr lang="en-US" sz="1600" dirty="0"/>
              <a:t>joint efforts of the drafting committee and many </a:t>
            </a:r>
            <a:r>
              <a:rPr lang="en-US" sz="1600" dirty="0" smtClean="0"/>
              <a:t>of the </a:t>
            </a:r>
            <a:r>
              <a:rPr lang="en-US" sz="1600" dirty="0"/>
              <a:t>more than </a:t>
            </a:r>
            <a:r>
              <a:rPr lang="en-US" sz="1600" dirty="0" smtClean="0"/>
              <a:t>30 </a:t>
            </a:r>
            <a:r>
              <a:rPr lang="en-US" sz="1600" dirty="0"/>
              <a:t>members of the convention who </a:t>
            </a:r>
            <a:r>
              <a:rPr lang="en-US" sz="1600" dirty="0" smtClean="0"/>
              <a:t>regularly attended </a:t>
            </a:r>
            <a:r>
              <a:rPr lang="en-US" sz="1600" dirty="0"/>
              <a:t>during the floor debate. </a:t>
            </a:r>
            <a:endParaRPr lang="en-US" sz="1600" dirty="0" smtClean="0"/>
          </a:p>
          <a:p>
            <a:pPr algn="just">
              <a:lnSpc>
                <a:spcPct val="80000"/>
              </a:lnSpc>
              <a:spcBef>
                <a:spcPts val="0"/>
              </a:spcBef>
            </a:pPr>
            <a:endParaRPr lang="en-US" sz="1000" dirty="0"/>
          </a:p>
          <a:p>
            <a:pPr algn="just">
              <a:lnSpc>
                <a:spcPct val="80000"/>
              </a:lnSpc>
              <a:spcBef>
                <a:spcPts val="0"/>
              </a:spcBef>
            </a:pPr>
            <a:r>
              <a:rPr lang="en-US" sz="1600" b="1" dirty="0" smtClean="0">
                <a:solidFill>
                  <a:srgbClr val="C00000"/>
                </a:solidFill>
              </a:rPr>
              <a:t>Jay’ s Leadership:</a:t>
            </a:r>
            <a:r>
              <a:rPr lang="en-US" sz="1600" dirty="0" smtClean="0"/>
              <a:t>  A </a:t>
            </a:r>
            <a:r>
              <a:rPr lang="en-US" sz="1600" dirty="0"/>
              <a:t>few people </a:t>
            </a:r>
            <a:r>
              <a:rPr lang="en-US" sz="1600" dirty="0" smtClean="0"/>
              <a:t>stood out in this process, however. John Jay, a brilliant</a:t>
            </a:r>
            <a:r>
              <a:rPr lang="en-US" sz="1600" dirty="0"/>
              <a:t>, detached, </a:t>
            </a:r>
            <a:r>
              <a:rPr lang="en-US" sz="1600" dirty="0" smtClean="0"/>
              <a:t>reserved, gifted legal mind, single-handedly </a:t>
            </a:r>
            <a:r>
              <a:rPr lang="en-US" sz="1600" dirty="0"/>
              <a:t>reduced </a:t>
            </a:r>
            <a:r>
              <a:rPr lang="en-US" sz="1600" dirty="0" smtClean="0"/>
              <a:t>the cumbersome</a:t>
            </a:r>
            <a:r>
              <a:rPr lang="en-US" sz="1600" dirty="0"/>
              <a:t>, long-winded committee draft into a compact, </a:t>
            </a:r>
            <a:r>
              <a:rPr lang="en-US" sz="1600" dirty="0" smtClean="0"/>
              <a:t>concisely written </a:t>
            </a:r>
            <a:r>
              <a:rPr lang="en-US" sz="1600" dirty="0"/>
              <a:t>document for the convention to consider. </a:t>
            </a:r>
            <a:r>
              <a:rPr lang="en-US" sz="1600" dirty="0" smtClean="0"/>
              <a:t> During the </a:t>
            </a:r>
            <a:r>
              <a:rPr lang="en-US" sz="1600" dirty="0"/>
              <a:t>convention debate, Jay excelled at breaking deadlocks by proposing</a:t>
            </a:r>
          </a:p>
          <a:p>
            <a:pPr algn="just">
              <a:lnSpc>
                <a:spcPct val="80000"/>
              </a:lnSpc>
              <a:spcBef>
                <a:spcPts val="0"/>
              </a:spcBef>
            </a:pPr>
            <a:r>
              <a:rPr lang="en-US" sz="1600" dirty="0"/>
              <a:t>workable compromises. </a:t>
            </a:r>
            <a:r>
              <a:rPr lang="en-US" sz="1600" dirty="0" smtClean="0"/>
              <a:t> </a:t>
            </a:r>
          </a:p>
          <a:p>
            <a:pPr algn="just">
              <a:lnSpc>
                <a:spcPct val="80000"/>
              </a:lnSpc>
              <a:spcBef>
                <a:spcPts val="0"/>
              </a:spcBef>
            </a:pPr>
            <a:endParaRPr lang="en-US" sz="1000" dirty="0"/>
          </a:p>
          <a:p>
            <a:pPr algn="just">
              <a:lnSpc>
                <a:spcPct val="80000"/>
              </a:lnSpc>
              <a:spcBef>
                <a:spcPts val="0"/>
              </a:spcBef>
            </a:pPr>
            <a:r>
              <a:rPr lang="en-US" sz="1600" b="1" dirty="0" err="1">
                <a:solidFill>
                  <a:srgbClr val="C00000"/>
                </a:solidFill>
              </a:rPr>
              <a:t>Gouverneur</a:t>
            </a:r>
            <a:r>
              <a:rPr lang="en-US" sz="1600" b="1" dirty="0">
                <a:solidFill>
                  <a:srgbClr val="C00000"/>
                </a:solidFill>
              </a:rPr>
              <a:t> Morris </a:t>
            </a:r>
            <a:r>
              <a:rPr lang="en-US" sz="1600" b="1" dirty="0" smtClean="0">
                <a:solidFill>
                  <a:srgbClr val="C00000"/>
                </a:solidFill>
              </a:rPr>
              <a:t>– Sounding Board:</a:t>
            </a:r>
            <a:r>
              <a:rPr lang="en-US" sz="1600" dirty="0" smtClean="0"/>
              <a:t>  Jay </a:t>
            </a:r>
            <a:r>
              <a:rPr lang="en-US" sz="1600" dirty="0"/>
              <a:t>often discussed his ideas </a:t>
            </a:r>
            <a:r>
              <a:rPr lang="en-US" sz="1600" dirty="0" smtClean="0"/>
              <a:t>with </a:t>
            </a:r>
            <a:r>
              <a:rPr lang="en-US" sz="1600" dirty="0" err="1" smtClean="0"/>
              <a:t>Gouverneur</a:t>
            </a:r>
            <a:r>
              <a:rPr lang="en-US" sz="1600" dirty="0" smtClean="0"/>
              <a:t> </a:t>
            </a:r>
            <a:r>
              <a:rPr lang="en-US" sz="1600" dirty="0"/>
              <a:t>Morris. </a:t>
            </a:r>
            <a:r>
              <a:rPr lang="en-US" sz="1600" dirty="0" smtClean="0"/>
              <a:t> Morris, who was urbane</a:t>
            </a:r>
            <a:r>
              <a:rPr lang="en-US" sz="1600" dirty="0"/>
              <a:t>, sarcastic, cynical, contemptuous </a:t>
            </a:r>
            <a:r>
              <a:rPr lang="en-US" sz="1600" dirty="0" smtClean="0"/>
              <a:t>of the </a:t>
            </a:r>
            <a:r>
              <a:rPr lang="en-US" sz="1600" dirty="0"/>
              <a:t>new popular influences in politics, and utterly self-assured</a:t>
            </a:r>
            <a:r>
              <a:rPr lang="en-US" sz="1600" dirty="0" smtClean="0"/>
              <a:t>, exerted </a:t>
            </a:r>
            <a:r>
              <a:rPr lang="en-US" sz="1600" dirty="0"/>
              <a:t>his influence most strongly during the floor debate</a:t>
            </a:r>
            <a:r>
              <a:rPr lang="en-US" sz="1600" dirty="0" smtClean="0"/>
              <a:t>, where </a:t>
            </a:r>
            <a:r>
              <a:rPr lang="en-US" sz="1600" dirty="0"/>
              <a:t>he displayed superb parliamentary skills to dominate </a:t>
            </a:r>
            <a:r>
              <a:rPr lang="en-US" sz="1600" dirty="0" smtClean="0"/>
              <a:t>the proceedings</a:t>
            </a:r>
            <a:r>
              <a:rPr lang="en-US" sz="1600" dirty="0"/>
              <a:t>. </a:t>
            </a:r>
            <a:endParaRPr lang="en-US" sz="1600" dirty="0" smtClean="0"/>
          </a:p>
          <a:p>
            <a:pPr algn="just">
              <a:lnSpc>
                <a:spcPct val="80000"/>
              </a:lnSpc>
              <a:spcBef>
                <a:spcPts val="0"/>
              </a:spcBef>
            </a:pPr>
            <a:endParaRPr lang="en-US" sz="1000" dirty="0"/>
          </a:p>
          <a:p>
            <a:pPr algn="just">
              <a:lnSpc>
                <a:spcPct val="80000"/>
              </a:lnSpc>
              <a:spcBef>
                <a:spcPts val="0"/>
              </a:spcBef>
            </a:pPr>
            <a:r>
              <a:rPr lang="en-US" sz="1600" b="1" dirty="0" smtClean="0">
                <a:solidFill>
                  <a:srgbClr val="C00000"/>
                </a:solidFill>
              </a:rPr>
              <a:t>Influence upon the United States Constitution: </a:t>
            </a:r>
            <a:r>
              <a:rPr lang="en-US" sz="1600" dirty="0" smtClean="0"/>
              <a:t>Interesting enough, these discussions between Jay and Morris did not end in White Plains, as Morris took so many of Jay’s ideas in New York’s first constitution to the Philadelphia Convention for incorporation 11 years later.</a:t>
            </a:r>
            <a:endParaRPr lang="en-US" sz="1600" dirty="0"/>
          </a:p>
        </p:txBody>
      </p:sp>
      <p:sp>
        <p:nvSpPr>
          <p:cNvPr id="3" name="Slide Number Placeholder 2"/>
          <p:cNvSpPr>
            <a:spLocks noGrp="1"/>
          </p:cNvSpPr>
          <p:nvPr>
            <p:ph type="sldNum" sz="quarter" idx="12"/>
          </p:nvPr>
        </p:nvSpPr>
        <p:spPr>
          <a:xfrm>
            <a:off x="6705600" y="6324600"/>
            <a:ext cx="2209800" cy="476250"/>
          </a:xfrm>
        </p:spPr>
        <p:txBody>
          <a:bodyPr/>
          <a:lstStyle/>
          <a:p>
            <a:pPr>
              <a:defRPr/>
            </a:pPr>
            <a:fld id="{B65D0F76-24EF-4F3B-BC83-A9C3E2996108}" type="slidenum">
              <a:rPr lang="en-US" smtClean="0"/>
              <a:pPr>
                <a:defRPr/>
              </a:pPr>
              <a:t>23</a:t>
            </a:fld>
            <a:endParaRPr lang="en-US" dirty="0"/>
          </a:p>
        </p:txBody>
      </p:sp>
    </p:spTree>
    <p:extLst>
      <p:ext uri="{BB962C8B-B14F-4D97-AF65-F5344CB8AC3E}">
        <p14:creationId xmlns:p14="http://schemas.microsoft.com/office/powerpoint/2010/main" val="1075453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70000"/>
              </a:lnSpc>
              <a:spcBef>
                <a:spcPts val="0"/>
              </a:spcBef>
              <a:defRPr/>
            </a:pPr>
            <a:r>
              <a:rPr lang="en-US" sz="3400" b="1" dirty="0">
                <a:solidFill>
                  <a:srgbClr val="C81204"/>
                </a:solidFill>
              </a:rPr>
              <a:t>     </a:t>
            </a:r>
            <a:r>
              <a:rPr lang="en-US" sz="3600" b="1" dirty="0" smtClean="0">
                <a:solidFill>
                  <a:srgbClr val="0033CC"/>
                </a:solidFill>
              </a:rPr>
              <a:t>The New York State</a:t>
            </a:r>
            <a:r>
              <a:rPr lang="en-US" sz="3600" b="1" dirty="0" smtClean="0">
                <a:solidFill>
                  <a:srgbClr val="0033CC"/>
                </a:solidFill>
              </a:rPr>
              <a:t> Constitution</a:t>
            </a:r>
          </a:p>
          <a:p>
            <a:pPr marL="342900" indent="-342900" algn="ctr">
              <a:lnSpc>
                <a:spcPct val="70000"/>
              </a:lnSpc>
              <a:spcBef>
                <a:spcPts val="0"/>
              </a:spcBef>
              <a:defRPr/>
            </a:pPr>
            <a:r>
              <a:rPr lang="en-US" sz="3200" b="1" i="1" dirty="0" smtClean="0">
                <a:solidFill>
                  <a:srgbClr val="006600"/>
                </a:solidFill>
              </a:rPr>
              <a:t>Creation</a:t>
            </a:r>
            <a:endParaRPr lang="en-US" sz="3200" b="1" i="1" dirty="0">
              <a:solidFill>
                <a:srgbClr val="006600"/>
              </a:solidFill>
            </a:endParaRPr>
          </a:p>
          <a:p>
            <a:pPr>
              <a:lnSpc>
                <a:spcPct val="70000"/>
              </a:lnSpc>
              <a:spcBef>
                <a:spcPts val="0"/>
              </a:spcBef>
              <a:defRPr/>
            </a:pPr>
            <a:endParaRPr lang="en-US" sz="1000" b="1" i="1" dirty="0">
              <a:solidFill>
                <a:srgbClr val="002060"/>
              </a:solidFill>
            </a:endParaRPr>
          </a:p>
          <a:p>
            <a:pPr algn="just">
              <a:lnSpc>
                <a:spcPct val="70000"/>
              </a:lnSpc>
              <a:spcBef>
                <a:spcPts val="0"/>
              </a:spcBef>
              <a:defRPr/>
            </a:pPr>
            <a:endParaRPr lang="en-US" sz="800" b="1" i="1" dirty="0">
              <a:solidFill>
                <a:srgbClr val="002060"/>
              </a:solidFill>
            </a:endParaRPr>
          </a:p>
          <a:p>
            <a:pPr algn="just">
              <a:lnSpc>
                <a:spcPct val="70000"/>
              </a:lnSpc>
              <a:spcBef>
                <a:spcPts val="0"/>
              </a:spcBef>
            </a:pPr>
            <a:r>
              <a:rPr lang="en-US" sz="1600" b="1" dirty="0" smtClean="0">
                <a:solidFill>
                  <a:srgbClr val="C00000"/>
                </a:solidFill>
              </a:rPr>
              <a:t>Step Six – The Final Product:</a:t>
            </a:r>
            <a:r>
              <a:rPr lang="en-US" sz="1600" dirty="0" smtClean="0"/>
              <a:t>  While </a:t>
            </a:r>
            <a:r>
              <a:rPr lang="en-US" sz="1600" dirty="0"/>
              <a:t>there was no consensus on just how the governments</a:t>
            </a:r>
          </a:p>
          <a:p>
            <a:pPr algn="just">
              <a:lnSpc>
                <a:spcPct val="70000"/>
              </a:lnSpc>
              <a:spcBef>
                <a:spcPts val="0"/>
              </a:spcBef>
            </a:pPr>
            <a:r>
              <a:rPr lang="en-US" sz="1600" dirty="0"/>
              <a:t>should be </a:t>
            </a:r>
            <a:r>
              <a:rPr lang="en-US" sz="1600" dirty="0" smtClean="0"/>
              <a:t>constructed before the White Plains Convention convened, </a:t>
            </a:r>
            <a:r>
              <a:rPr lang="en-US" sz="1600" dirty="0"/>
              <a:t>there were certain basic principles </a:t>
            </a:r>
            <a:r>
              <a:rPr lang="en-US" sz="1600" dirty="0" smtClean="0"/>
              <a:t>which all </a:t>
            </a:r>
            <a:r>
              <a:rPr lang="en-US" sz="1600" dirty="0"/>
              <a:t>the constitution-makers accepted. </a:t>
            </a:r>
            <a:endParaRPr lang="en-US" sz="1600" dirty="0" smtClean="0"/>
          </a:p>
          <a:p>
            <a:pPr algn="just">
              <a:lnSpc>
                <a:spcPct val="70000"/>
              </a:lnSpc>
              <a:spcBef>
                <a:spcPts val="0"/>
              </a:spcBef>
            </a:pPr>
            <a:endParaRPr lang="en-US" sz="1000" dirty="0"/>
          </a:p>
          <a:p>
            <a:pPr algn="just">
              <a:lnSpc>
                <a:spcPct val="70000"/>
              </a:lnSpc>
              <a:spcBef>
                <a:spcPts val="0"/>
              </a:spcBef>
            </a:pPr>
            <a:r>
              <a:rPr lang="en-US" sz="1600" b="1" dirty="0" smtClean="0">
                <a:solidFill>
                  <a:srgbClr val="C00000"/>
                </a:solidFill>
              </a:rPr>
              <a:t>Sovereignty in the People:</a:t>
            </a:r>
            <a:r>
              <a:rPr lang="en-US" sz="1600" dirty="0" smtClean="0"/>
              <a:t>  It </a:t>
            </a:r>
            <a:r>
              <a:rPr lang="en-US" sz="1600" dirty="0"/>
              <a:t>was universally </a:t>
            </a:r>
            <a:r>
              <a:rPr lang="en-US" sz="1600" dirty="0" smtClean="0"/>
              <a:t>agreed by Convention Delegates that</a:t>
            </a:r>
            <a:r>
              <a:rPr lang="en-US" sz="1600" dirty="0"/>
              <a:t>, by the </a:t>
            </a:r>
            <a:r>
              <a:rPr lang="en-US" sz="1600" dirty="0" smtClean="0"/>
              <a:t>act </a:t>
            </a:r>
            <a:r>
              <a:rPr lang="en-US" sz="1600" dirty="0"/>
              <a:t>of </a:t>
            </a:r>
            <a:r>
              <a:rPr lang="en-US" sz="1600" dirty="0" smtClean="0"/>
              <a:t>revolution (and the Declaration of Independence which the convention ratified), that the </a:t>
            </a:r>
            <a:r>
              <a:rPr lang="en-US" sz="1600" dirty="0"/>
              <a:t>people </a:t>
            </a:r>
            <a:r>
              <a:rPr lang="en-US" sz="1600" dirty="0" smtClean="0"/>
              <a:t>of the State of New York had </a:t>
            </a:r>
            <a:r>
              <a:rPr lang="en-US" sz="1600" dirty="0"/>
              <a:t>became their </a:t>
            </a:r>
            <a:r>
              <a:rPr lang="en-US" sz="1600" dirty="0" smtClean="0"/>
              <a:t>own political masters.  That they must be the sovereign of the government, and that </a:t>
            </a:r>
            <a:r>
              <a:rPr lang="en-US" sz="1600" dirty="0"/>
              <a:t>there could be no higher political authority. </a:t>
            </a:r>
            <a:endParaRPr lang="en-US" sz="1600" dirty="0" smtClean="0"/>
          </a:p>
          <a:p>
            <a:pPr algn="just">
              <a:lnSpc>
                <a:spcPct val="70000"/>
              </a:lnSpc>
              <a:spcBef>
                <a:spcPts val="0"/>
              </a:spcBef>
            </a:pPr>
            <a:endParaRPr lang="en-US" sz="1000" dirty="0"/>
          </a:p>
          <a:p>
            <a:pPr algn="just">
              <a:lnSpc>
                <a:spcPct val="70000"/>
              </a:lnSpc>
              <a:spcBef>
                <a:spcPts val="0"/>
              </a:spcBef>
            </a:pPr>
            <a:r>
              <a:rPr lang="en-US" sz="1600" b="1" dirty="0" smtClean="0">
                <a:solidFill>
                  <a:srgbClr val="C00000"/>
                </a:solidFill>
              </a:rPr>
              <a:t>Republican in Form:</a:t>
            </a:r>
            <a:r>
              <a:rPr lang="en-US" sz="1600" dirty="0" smtClean="0"/>
              <a:t> All also agreed that </a:t>
            </a:r>
            <a:r>
              <a:rPr lang="en-US" sz="1600" dirty="0"/>
              <a:t>the new governments would be </a:t>
            </a:r>
            <a:r>
              <a:rPr lang="en-US" sz="1600" dirty="0" smtClean="0"/>
              <a:t>republican in form, and on </a:t>
            </a:r>
            <a:r>
              <a:rPr lang="en-US" sz="1600" dirty="0"/>
              <a:t>the </a:t>
            </a:r>
            <a:r>
              <a:rPr lang="en-US" sz="1600" dirty="0" smtClean="0"/>
              <a:t>necessity of </a:t>
            </a:r>
            <a:r>
              <a:rPr lang="en-US" sz="1600" dirty="0"/>
              <a:t>distributing power between various branches of government.</a:t>
            </a:r>
          </a:p>
          <a:p>
            <a:pPr algn="just">
              <a:lnSpc>
                <a:spcPct val="70000"/>
              </a:lnSpc>
              <a:spcBef>
                <a:spcPts val="0"/>
              </a:spcBef>
            </a:pPr>
            <a:endParaRPr lang="en-US" sz="1000" dirty="0"/>
          </a:p>
          <a:p>
            <a:pPr algn="just">
              <a:lnSpc>
                <a:spcPct val="70000"/>
              </a:lnSpc>
              <a:spcBef>
                <a:spcPts val="0"/>
              </a:spcBef>
            </a:pPr>
            <a:r>
              <a:rPr lang="en-US" sz="1600" b="1" dirty="0" smtClean="0">
                <a:solidFill>
                  <a:srgbClr val="C00000"/>
                </a:solidFill>
              </a:rPr>
              <a:t>Protection of Rights:</a:t>
            </a:r>
            <a:r>
              <a:rPr lang="en-US" sz="1600" dirty="0" smtClean="0"/>
              <a:t>  New Yorkers, like all Americans, </a:t>
            </a:r>
            <a:r>
              <a:rPr lang="en-US" sz="1600" dirty="0"/>
              <a:t>were also committed </a:t>
            </a:r>
            <a:r>
              <a:rPr lang="en-US" sz="1600" dirty="0" smtClean="0"/>
              <a:t>(and this was reflected by convention delegates) to forming government </a:t>
            </a:r>
            <a:r>
              <a:rPr lang="en-US" sz="1600" dirty="0"/>
              <a:t>by </a:t>
            </a:r>
            <a:r>
              <a:rPr lang="en-US" sz="1600" dirty="0" smtClean="0"/>
              <a:t>law, which had as its primary duty, </a:t>
            </a:r>
            <a:r>
              <a:rPr lang="en-US" sz="1600" dirty="0"/>
              <a:t>the protection of </a:t>
            </a:r>
            <a:r>
              <a:rPr lang="en-US" sz="1600" dirty="0" smtClean="0"/>
              <a:t>individual rights. </a:t>
            </a:r>
            <a:endParaRPr lang="en-US" sz="1600" dirty="0"/>
          </a:p>
          <a:p>
            <a:pPr algn="just">
              <a:lnSpc>
                <a:spcPct val="70000"/>
              </a:lnSpc>
              <a:spcBef>
                <a:spcPts val="0"/>
              </a:spcBef>
            </a:pPr>
            <a:endParaRPr lang="en-US" sz="1000" dirty="0" smtClean="0"/>
          </a:p>
          <a:p>
            <a:pPr algn="just">
              <a:lnSpc>
                <a:spcPct val="70000"/>
              </a:lnSpc>
              <a:spcBef>
                <a:spcPts val="0"/>
              </a:spcBef>
            </a:pPr>
            <a:r>
              <a:rPr lang="en-US" sz="1600" b="1" dirty="0" smtClean="0">
                <a:solidFill>
                  <a:srgbClr val="C00000"/>
                </a:solidFill>
              </a:rPr>
              <a:t>The Influence of Adams, Jay and Precedent:</a:t>
            </a:r>
            <a:r>
              <a:rPr lang="en-US" sz="1600" dirty="0" smtClean="0"/>
              <a:t>  With all delegates heavily guided and influenced by Adam’s Thoughts on Government, John Jay also knew that any new state constitution had to incorporate principles, and certain past provisions of law, that were recognized and supported by the people. </a:t>
            </a:r>
          </a:p>
          <a:p>
            <a:pPr algn="just">
              <a:lnSpc>
                <a:spcPct val="70000"/>
              </a:lnSpc>
              <a:spcBef>
                <a:spcPts val="0"/>
              </a:spcBef>
            </a:pPr>
            <a:endParaRPr lang="en-US" sz="1000" dirty="0"/>
          </a:p>
          <a:p>
            <a:pPr algn="just">
              <a:lnSpc>
                <a:spcPct val="70000"/>
              </a:lnSpc>
              <a:spcBef>
                <a:spcPts val="0"/>
              </a:spcBef>
            </a:pPr>
            <a:r>
              <a:rPr lang="en-US" sz="1600" dirty="0" smtClean="0"/>
              <a:t>This framework created a </a:t>
            </a:r>
            <a:r>
              <a:rPr lang="en-US" sz="1600" dirty="0"/>
              <a:t>first New York State Constitution was a meaningful, landmark, </a:t>
            </a:r>
            <a:r>
              <a:rPr lang="en-US" sz="1600" dirty="0" smtClean="0"/>
              <a:t>document.  It </a:t>
            </a:r>
            <a:r>
              <a:rPr lang="en-US" sz="1600" dirty="0"/>
              <a:t>intricately wove past British Law </a:t>
            </a:r>
            <a:r>
              <a:rPr lang="en-US" sz="1600" dirty="0" smtClean="0"/>
              <a:t>(</a:t>
            </a:r>
            <a:r>
              <a:rPr lang="en-US" sz="1600" dirty="0"/>
              <a:t>such as the 1683 Charter of Liberties and </a:t>
            </a:r>
            <a:r>
              <a:rPr lang="en-US" sz="1600" dirty="0" smtClean="0"/>
              <a:t>Privileges) into </a:t>
            </a:r>
            <a:r>
              <a:rPr lang="en-US" sz="1600" dirty="0"/>
              <a:t>a new, republican based, elected government </a:t>
            </a:r>
            <a:r>
              <a:rPr lang="en-US" sz="1600" dirty="0" smtClean="0"/>
              <a:t>for </a:t>
            </a:r>
            <a:r>
              <a:rPr lang="en-US" sz="1600" dirty="0"/>
              <a:t>the people of New York.</a:t>
            </a:r>
            <a:r>
              <a:rPr lang="en-US" sz="1600" dirty="0" smtClean="0"/>
              <a:t> </a:t>
            </a:r>
          </a:p>
          <a:p>
            <a:pPr algn="just">
              <a:lnSpc>
                <a:spcPct val="70000"/>
              </a:lnSpc>
              <a:spcBef>
                <a:spcPts val="0"/>
              </a:spcBef>
            </a:pPr>
            <a:endParaRPr lang="en-US" sz="1000" dirty="0"/>
          </a:p>
          <a:p>
            <a:pPr algn="just">
              <a:lnSpc>
                <a:spcPct val="70000"/>
              </a:lnSpc>
              <a:spcBef>
                <a:spcPts val="0"/>
              </a:spcBef>
            </a:pPr>
            <a:r>
              <a:rPr lang="en-US" sz="1600" dirty="0" smtClean="0"/>
              <a:t>Its brilliance is apparent, and it is of particular note is the fact, that even still today, </a:t>
            </a:r>
            <a:r>
              <a:rPr lang="en-US" sz="1600" dirty="0"/>
              <a:t>pursuant to Article I, Section 14 of the current </a:t>
            </a:r>
            <a:r>
              <a:rPr lang="en-US" sz="1600" dirty="0" smtClean="0"/>
              <a:t>New York State </a:t>
            </a:r>
            <a:r>
              <a:rPr lang="en-US" sz="1600" dirty="0"/>
              <a:t>Constitution, the </a:t>
            </a:r>
            <a:r>
              <a:rPr lang="en-US" sz="1600" dirty="0" smtClean="0"/>
              <a:t>common </a:t>
            </a:r>
            <a:r>
              <a:rPr lang="en-US" sz="1600" dirty="0"/>
              <a:t>law </a:t>
            </a:r>
            <a:r>
              <a:rPr lang="en-US" sz="1600" dirty="0" smtClean="0"/>
              <a:t>of England and Colonial New York, and the previous acts </a:t>
            </a:r>
            <a:r>
              <a:rPr lang="en-US" sz="1600" dirty="0"/>
              <a:t>of the colonial legislature </a:t>
            </a:r>
            <a:r>
              <a:rPr lang="en-US" sz="1600" dirty="0" smtClean="0"/>
              <a:t>under the </a:t>
            </a:r>
            <a:r>
              <a:rPr lang="en-US" sz="1600" dirty="0"/>
              <a:t>1683 charter, </a:t>
            </a:r>
            <a:r>
              <a:rPr lang="en-US" sz="1600" dirty="0" smtClean="0"/>
              <a:t>in accordance with the framework of the 1777 constitution, are </a:t>
            </a:r>
            <a:r>
              <a:rPr lang="en-US" sz="1600" dirty="0"/>
              <a:t>still continued to the present day, unless inconsistent with current law. </a:t>
            </a:r>
            <a:r>
              <a:rPr lang="en-US" sz="1600" dirty="0" smtClean="0"/>
              <a:t> </a:t>
            </a:r>
            <a:endParaRPr lang="en-US" sz="1600" dirty="0"/>
          </a:p>
        </p:txBody>
      </p:sp>
      <p:sp>
        <p:nvSpPr>
          <p:cNvPr id="3" name="Slide Number Placeholder 2"/>
          <p:cNvSpPr>
            <a:spLocks noGrp="1"/>
          </p:cNvSpPr>
          <p:nvPr>
            <p:ph type="sldNum" sz="quarter" idx="12"/>
          </p:nvPr>
        </p:nvSpPr>
        <p:spPr>
          <a:xfrm>
            <a:off x="6705600" y="6324600"/>
            <a:ext cx="2209800" cy="476250"/>
          </a:xfrm>
        </p:spPr>
        <p:txBody>
          <a:bodyPr/>
          <a:lstStyle/>
          <a:p>
            <a:pPr>
              <a:defRPr/>
            </a:pPr>
            <a:fld id="{B65D0F76-24EF-4F3B-BC83-A9C3E2996108}" type="slidenum">
              <a:rPr lang="en-US" smtClean="0"/>
              <a:pPr>
                <a:defRPr/>
              </a:pPr>
              <a:t>24</a:t>
            </a:fld>
            <a:endParaRPr lang="en-US" dirty="0"/>
          </a:p>
        </p:txBody>
      </p:sp>
    </p:spTree>
    <p:extLst>
      <p:ext uri="{BB962C8B-B14F-4D97-AF65-F5344CB8AC3E}">
        <p14:creationId xmlns:p14="http://schemas.microsoft.com/office/powerpoint/2010/main" val="1897444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74000"/>
              </a:lnSpc>
              <a:spcBef>
                <a:spcPts val="0"/>
              </a:spcBef>
              <a:defRPr/>
            </a:pPr>
            <a:r>
              <a:rPr lang="en-US" sz="3400" b="1" dirty="0">
                <a:solidFill>
                  <a:srgbClr val="C81204"/>
                </a:solidFill>
              </a:rPr>
              <a:t>     </a:t>
            </a:r>
            <a:r>
              <a:rPr lang="en-US" sz="3600" b="1" dirty="0" smtClean="0">
                <a:solidFill>
                  <a:srgbClr val="0033CC"/>
                </a:solidFill>
              </a:rPr>
              <a:t>The New York State</a:t>
            </a:r>
            <a:r>
              <a:rPr lang="en-US" sz="3600" b="1" dirty="0" smtClean="0">
                <a:solidFill>
                  <a:srgbClr val="0033CC"/>
                </a:solidFill>
              </a:rPr>
              <a:t> Constitution</a:t>
            </a:r>
          </a:p>
          <a:p>
            <a:pPr marL="342900" indent="-342900" algn="ctr">
              <a:lnSpc>
                <a:spcPct val="73000"/>
              </a:lnSpc>
              <a:spcBef>
                <a:spcPts val="0"/>
              </a:spcBef>
              <a:defRPr/>
            </a:pPr>
            <a:r>
              <a:rPr lang="en-US" sz="3200" b="1" i="1" dirty="0" smtClean="0">
                <a:solidFill>
                  <a:srgbClr val="006600"/>
                </a:solidFill>
              </a:rPr>
              <a:t>Creation</a:t>
            </a:r>
            <a:endParaRPr lang="en-US" sz="3200" b="1" i="1" dirty="0">
              <a:solidFill>
                <a:srgbClr val="006600"/>
              </a:solidFill>
            </a:endParaRPr>
          </a:p>
          <a:p>
            <a:pPr>
              <a:lnSpc>
                <a:spcPct val="74000"/>
              </a:lnSpc>
              <a:spcBef>
                <a:spcPts val="0"/>
              </a:spcBef>
              <a:defRPr/>
            </a:pPr>
            <a:endParaRPr lang="en-US" sz="1000" b="1" i="1" dirty="0">
              <a:solidFill>
                <a:srgbClr val="002060"/>
              </a:solidFill>
            </a:endParaRPr>
          </a:p>
          <a:p>
            <a:pPr algn="just">
              <a:lnSpc>
                <a:spcPct val="74000"/>
              </a:lnSpc>
              <a:spcBef>
                <a:spcPts val="0"/>
              </a:spcBef>
              <a:defRPr/>
            </a:pPr>
            <a:endParaRPr lang="en-US" sz="800" b="1" i="1" dirty="0">
              <a:solidFill>
                <a:srgbClr val="002060"/>
              </a:solidFill>
            </a:endParaRPr>
          </a:p>
          <a:p>
            <a:pPr algn="just">
              <a:lnSpc>
                <a:spcPct val="74000"/>
              </a:lnSpc>
              <a:spcBef>
                <a:spcPts val="0"/>
              </a:spcBef>
            </a:pPr>
            <a:r>
              <a:rPr lang="en-US" sz="1600" b="1" dirty="0" smtClean="0">
                <a:solidFill>
                  <a:srgbClr val="C00000"/>
                </a:solidFill>
              </a:rPr>
              <a:t>Step Six – The Final Product Continues:</a:t>
            </a:r>
            <a:r>
              <a:rPr lang="en-US" sz="1600" dirty="0" smtClean="0"/>
              <a:t>  The Constitution produced by the White Plains Convention was a remarkable document, that served as a model for free, representative government everywhere.</a:t>
            </a:r>
          </a:p>
          <a:p>
            <a:pPr algn="just">
              <a:lnSpc>
                <a:spcPct val="74000"/>
              </a:lnSpc>
              <a:spcBef>
                <a:spcPts val="0"/>
              </a:spcBef>
            </a:pPr>
            <a:endParaRPr lang="en-US" sz="1000" dirty="0"/>
          </a:p>
          <a:p>
            <a:pPr algn="just">
              <a:lnSpc>
                <a:spcPct val="74000"/>
              </a:lnSpc>
              <a:spcBef>
                <a:spcPts val="0"/>
              </a:spcBef>
            </a:pPr>
            <a:r>
              <a:rPr lang="en-US" sz="1600" dirty="0" smtClean="0"/>
              <a:t>It contained 42 individual Articles covering all aspects of governance and rights. </a:t>
            </a:r>
          </a:p>
          <a:p>
            <a:pPr algn="just">
              <a:lnSpc>
                <a:spcPct val="74000"/>
              </a:lnSpc>
              <a:spcBef>
                <a:spcPts val="0"/>
              </a:spcBef>
            </a:pPr>
            <a:endParaRPr lang="en-US" sz="1000" dirty="0"/>
          </a:p>
          <a:p>
            <a:pPr algn="just">
              <a:lnSpc>
                <a:spcPct val="74000"/>
              </a:lnSpc>
              <a:spcBef>
                <a:spcPts val="0"/>
              </a:spcBef>
            </a:pPr>
            <a:r>
              <a:rPr lang="en-US" sz="1600" b="1" dirty="0" smtClean="0">
                <a:solidFill>
                  <a:srgbClr val="C00000"/>
                </a:solidFill>
              </a:rPr>
              <a:t>Sovereignty in the People:</a:t>
            </a:r>
            <a:r>
              <a:rPr lang="en-US" sz="1600" dirty="0" smtClean="0"/>
              <a:t>  Its first article declared the people as the sovereign of the government, and all power and authority came from them. </a:t>
            </a:r>
          </a:p>
          <a:p>
            <a:pPr algn="just">
              <a:lnSpc>
                <a:spcPct val="74000"/>
              </a:lnSpc>
              <a:spcBef>
                <a:spcPts val="0"/>
              </a:spcBef>
            </a:pPr>
            <a:endParaRPr lang="en-US" sz="1000" dirty="0"/>
          </a:p>
          <a:p>
            <a:pPr algn="just">
              <a:lnSpc>
                <a:spcPct val="74000"/>
              </a:lnSpc>
              <a:spcBef>
                <a:spcPts val="0"/>
              </a:spcBef>
            </a:pPr>
            <a:r>
              <a:rPr lang="en-US" sz="1600" b="1" dirty="0" smtClean="0">
                <a:solidFill>
                  <a:srgbClr val="C00000"/>
                </a:solidFill>
              </a:rPr>
              <a:t>Elected Legislature:</a:t>
            </a:r>
            <a:r>
              <a:rPr lang="en-US" sz="1600" dirty="0" smtClean="0"/>
              <a:t> Article II established an independent, elected, bicameral, state legislature, with a state assembly and state senate, vested with the legislative power of the state, and which was required to meet annually </a:t>
            </a:r>
            <a:r>
              <a:rPr lang="en-US" sz="1600" dirty="0"/>
              <a:t>s</a:t>
            </a:r>
            <a:r>
              <a:rPr lang="en-US" sz="1600" dirty="0" smtClean="0"/>
              <a:t>o as to dispatch its business.</a:t>
            </a:r>
            <a:endParaRPr lang="en-US" sz="1600" dirty="0"/>
          </a:p>
          <a:p>
            <a:pPr algn="just">
              <a:lnSpc>
                <a:spcPct val="74000"/>
              </a:lnSpc>
              <a:spcBef>
                <a:spcPts val="0"/>
              </a:spcBef>
            </a:pPr>
            <a:endParaRPr lang="en-US" sz="1000" dirty="0"/>
          </a:p>
          <a:p>
            <a:pPr algn="just">
              <a:lnSpc>
                <a:spcPct val="74000"/>
              </a:lnSpc>
              <a:spcBef>
                <a:spcPts val="0"/>
              </a:spcBef>
            </a:pPr>
            <a:r>
              <a:rPr lang="en-US" sz="1600" b="1" dirty="0" smtClean="0">
                <a:solidFill>
                  <a:srgbClr val="C00000"/>
                </a:solidFill>
              </a:rPr>
              <a:t>Elected Governor:</a:t>
            </a:r>
            <a:r>
              <a:rPr lang="en-US" sz="1600" dirty="0" smtClean="0"/>
              <a:t> Article III and Article XVII established an independent, elected, powerful, executive, to be known as Governor, vested with broad executive powers of the state. </a:t>
            </a:r>
            <a:endParaRPr lang="en-US" sz="1600" dirty="0"/>
          </a:p>
          <a:p>
            <a:pPr algn="just">
              <a:lnSpc>
                <a:spcPct val="74000"/>
              </a:lnSpc>
              <a:spcBef>
                <a:spcPts val="0"/>
              </a:spcBef>
            </a:pPr>
            <a:endParaRPr lang="en-US" sz="1000" dirty="0" smtClean="0"/>
          </a:p>
          <a:p>
            <a:pPr algn="just">
              <a:lnSpc>
                <a:spcPct val="74000"/>
              </a:lnSpc>
              <a:spcBef>
                <a:spcPts val="0"/>
              </a:spcBef>
            </a:pPr>
            <a:r>
              <a:rPr lang="en-US" sz="1600" b="1" dirty="0" smtClean="0">
                <a:solidFill>
                  <a:srgbClr val="C00000"/>
                </a:solidFill>
              </a:rPr>
              <a:t>Elected Judiciary: </a:t>
            </a:r>
            <a:r>
              <a:rPr lang="en-US" sz="1600" dirty="0" smtClean="0"/>
              <a:t>Article III and Article XXV established an independent, elected judiciary, with local and appellate judges, who could not concurrently serve in other public offices.</a:t>
            </a:r>
          </a:p>
          <a:p>
            <a:pPr algn="just">
              <a:lnSpc>
                <a:spcPct val="74000"/>
              </a:lnSpc>
              <a:spcBef>
                <a:spcPts val="0"/>
              </a:spcBef>
            </a:pPr>
            <a:endParaRPr lang="en-US" sz="1000" dirty="0"/>
          </a:p>
          <a:p>
            <a:pPr algn="just">
              <a:lnSpc>
                <a:spcPct val="74000"/>
              </a:lnSpc>
              <a:spcBef>
                <a:spcPts val="0"/>
              </a:spcBef>
            </a:pPr>
            <a:r>
              <a:rPr lang="en-US" sz="1600" b="1" dirty="0" smtClean="0">
                <a:solidFill>
                  <a:srgbClr val="C00000"/>
                </a:solidFill>
              </a:rPr>
              <a:t>Suffrage: </a:t>
            </a:r>
            <a:r>
              <a:rPr lang="en-US" sz="1600" dirty="0" smtClean="0"/>
              <a:t>Article VI and Article VII provided for elections based upon ballots. and granted the right to vote to all male inhabitants of full age, </a:t>
            </a:r>
            <a:r>
              <a:rPr lang="en-US" sz="1600" dirty="0"/>
              <a:t>who </a:t>
            </a:r>
            <a:r>
              <a:rPr lang="en-US" sz="1600" dirty="0" smtClean="0"/>
              <a:t>personally </a:t>
            </a:r>
            <a:r>
              <a:rPr lang="en-US" sz="1600" dirty="0"/>
              <a:t>resided within </a:t>
            </a:r>
            <a:r>
              <a:rPr lang="en-US" sz="1600" dirty="0" smtClean="0"/>
              <a:t>the State</a:t>
            </a:r>
            <a:r>
              <a:rPr lang="en-US" sz="1600" dirty="0"/>
              <a:t>, </a:t>
            </a:r>
            <a:r>
              <a:rPr lang="en-US" sz="1600" dirty="0" smtClean="0"/>
              <a:t>for at least </a:t>
            </a:r>
            <a:r>
              <a:rPr lang="en-US" sz="1600" dirty="0"/>
              <a:t>six months </a:t>
            </a:r>
            <a:r>
              <a:rPr lang="en-US" sz="1600" dirty="0" smtClean="0"/>
              <a:t>prior to the election</a:t>
            </a:r>
            <a:r>
              <a:rPr lang="en-US" sz="1600" dirty="0"/>
              <a:t>, </a:t>
            </a:r>
            <a:r>
              <a:rPr lang="en-US" sz="1600" dirty="0" smtClean="0"/>
              <a:t>if they owned land of a </a:t>
            </a:r>
            <a:r>
              <a:rPr lang="en-US" sz="1600" dirty="0"/>
              <a:t>value of </a:t>
            </a:r>
            <a:r>
              <a:rPr lang="en-US" sz="1600" dirty="0" smtClean="0"/>
              <a:t>at least twenty </a:t>
            </a:r>
            <a:r>
              <a:rPr lang="en-US" sz="1600" dirty="0"/>
              <a:t>pounds, </a:t>
            </a:r>
            <a:r>
              <a:rPr lang="en-US" sz="1600" dirty="0" smtClean="0"/>
              <a:t>or </a:t>
            </a:r>
            <a:r>
              <a:rPr lang="en-US" sz="1600" dirty="0"/>
              <a:t>rented a tenement </a:t>
            </a:r>
            <a:r>
              <a:rPr lang="en-US" sz="1600" dirty="0" smtClean="0"/>
              <a:t>of </a:t>
            </a:r>
            <a:r>
              <a:rPr lang="en-US" sz="1600" dirty="0"/>
              <a:t>the </a:t>
            </a:r>
            <a:r>
              <a:rPr lang="en-US" sz="1600" dirty="0" smtClean="0"/>
              <a:t>yearly value </a:t>
            </a:r>
            <a:r>
              <a:rPr lang="en-US" sz="1600" dirty="0"/>
              <a:t>of </a:t>
            </a:r>
            <a:r>
              <a:rPr lang="en-US" sz="1600" dirty="0" smtClean="0"/>
              <a:t>at least forty </a:t>
            </a:r>
            <a:r>
              <a:rPr lang="en-US" sz="1600" dirty="0"/>
              <a:t>shillings, and </a:t>
            </a:r>
            <a:r>
              <a:rPr lang="en-US" sz="1600" dirty="0" smtClean="0"/>
              <a:t>paid taxes. </a:t>
            </a:r>
          </a:p>
          <a:p>
            <a:pPr algn="just">
              <a:lnSpc>
                <a:spcPct val="74000"/>
              </a:lnSpc>
              <a:spcBef>
                <a:spcPts val="0"/>
              </a:spcBef>
            </a:pPr>
            <a:endParaRPr lang="en-US" sz="1000" dirty="0">
              <a:solidFill>
                <a:srgbClr val="C00000"/>
              </a:solidFill>
            </a:endParaRPr>
          </a:p>
          <a:p>
            <a:pPr algn="just">
              <a:lnSpc>
                <a:spcPct val="74000"/>
              </a:lnSpc>
              <a:spcBef>
                <a:spcPts val="0"/>
              </a:spcBef>
            </a:pPr>
            <a:r>
              <a:rPr lang="en-US" sz="1600" b="1" dirty="0" smtClean="0">
                <a:solidFill>
                  <a:srgbClr val="C00000"/>
                </a:solidFill>
              </a:rPr>
              <a:t>First Election:</a:t>
            </a:r>
            <a:r>
              <a:rPr lang="en-US" sz="1600" dirty="0" smtClean="0">
                <a:solidFill>
                  <a:srgbClr val="C00000"/>
                </a:solidFill>
              </a:rPr>
              <a:t> </a:t>
            </a:r>
            <a:r>
              <a:rPr lang="en-US" sz="1600" dirty="0" smtClean="0"/>
              <a:t>It was under this constitution, adopted by the convention in Kingston on April 22, 1777 and which went into immediate effect, that New York’s first elections were held.  Despite combat operations occurring across the state, such elections took place from April through June 1777, for both houses of the legislature, and for Governor, with George Clinton being elected as New York’s first executive, over Philip Schuyler by a vote of 1,828 to 1,199.  </a:t>
            </a:r>
            <a:endParaRPr lang="en-US" sz="1600" dirty="0"/>
          </a:p>
        </p:txBody>
      </p:sp>
      <p:sp>
        <p:nvSpPr>
          <p:cNvPr id="3" name="Slide Number Placeholder 2"/>
          <p:cNvSpPr>
            <a:spLocks noGrp="1"/>
          </p:cNvSpPr>
          <p:nvPr>
            <p:ph type="sldNum" sz="quarter" idx="12"/>
          </p:nvPr>
        </p:nvSpPr>
        <p:spPr>
          <a:xfrm>
            <a:off x="6705600" y="6324600"/>
            <a:ext cx="2209800" cy="476250"/>
          </a:xfrm>
        </p:spPr>
        <p:txBody>
          <a:bodyPr/>
          <a:lstStyle/>
          <a:p>
            <a:pPr>
              <a:defRPr/>
            </a:pPr>
            <a:fld id="{B65D0F76-24EF-4F3B-BC83-A9C3E2996108}" type="slidenum">
              <a:rPr lang="en-US" smtClean="0"/>
              <a:pPr>
                <a:defRPr/>
              </a:pPr>
              <a:t>25</a:t>
            </a:fld>
            <a:endParaRPr lang="en-US" dirty="0"/>
          </a:p>
        </p:txBody>
      </p:sp>
    </p:spTree>
    <p:extLst>
      <p:ext uri="{BB962C8B-B14F-4D97-AF65-F5344CB8AC3E}">
        <p14:creationId xmlns:p14="http://schemas.microsoft.com/office/powerpoint/2010/main" val="1259709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smtClean="0">
                <a:solidFill>
                  <a:srgbClr val="0033CC"/>
                </a:solidFill>
              </a:rPr>
              <a:t>The New York State</a:t>
            </a:r>
            <a:r>
              <a:rPr lang="en-US" sz="3600" b="1" dirty="0" smtClean="0">
                <a:solidFill>
                  <a:srgbClr val="0033CC"/>
                </a:solidFill>
              </a:rPr>
              <a:t> Constitution</a:t>
            </a:r>
          </a:p>
          <a:p>
            <a:pPr marL="342900" indent="-342900" algn="ctr">
              <a:lnSpc>
                <a:spcPct val="80000"/>
              </a:lnSpc>
              <a:spcBef>
                <a:spcPts val="0"/>
              </a:spcBef>
              <a:defRPr/>
            </a:pPr>
            <a:r>
              <a:rPr lang="en-US" sz="3200" b="1" i="1" dirty="0" smtClean="0">
                <a:solidFill>
                  <a:srgbClr val="006600"/>
                </a:solidFill>
              </a:rPr>
              <a:t>Articles</a:t>
            </a:r>
            <a:endParaRPr lang="en-US" sz="3200" b="1" i="1" dirty="0">
              <a:solidFill>
                <a:srgbClr val="006600"/>
              </a:solidFill>
            </a:endParaRPr>
          </a:p>
          <a:p>
            <a:pPr>
              <a:lnSpc>
                <a:spcPct val="80000"/>
              </a:lnSpc>
              <a:spcBef>
                <a:spcPts val="0"/>
              </a:spcBef>
              <a:defRPr/>
            </a:pPr>
            <a:endParaRPr lang="en-US" sz="1000" b="1" i="1" dirty="0">
              <a:solidFill>
                <a:srgbClr val="002060"/>
              </a:solidFill>
            </a:endParaRPr>
          </a:p>
          <a:p>
            <a:pPr algn="just">
              <a:lnSpc>
                <a:spcPct val="80000"/>
              </a:lnSpc>
              <a:spcBef>
                <a:spcPts val="0"/>
              </a:spcBef>
              <a:defRPr/>
            </a:pPr>
            <a:endParaRPr lang="en-US" sz="800" b="1" i="1" dirty="0">
              <a:solidFill>
                <a:srgbClr val="002060"/>
              </a:solidFill>
            </a:endParaRPr>
          </a:p>
          <a:p>
            <a:pPr algn="just">
              <a:lnSpc>
                <a:spcPct val="80000"/>
              </a:lnSpc>
              <a:spcBef>
                <a:spcPts val="0"/>
              </a:spcBef>
              <a:defRPr/>
            </a:pPr>
            <a:r>
              <a:rPr lang="en-US" sz="1600" dirty="0" smtClean="0"/>
              <a:t>Today’s New York State Constitution contains Twenty Articles and remains remarkably consistent to that which was drafted by John Jay and adopted nearly a quarter of a millennia ago by the White Plains Convention.</a:t>
            </a:r>
          </a:p>
          <a:p>
            <a:pPr algn="just">
              <a:lnSpc>
                <a:spcPct val="80000"/>
              </a:lnSpc>
              <a:spcBef>
                <a:spcPts val="0"/>
              </a:spcBef>
              <a:defRPr/>
            </a:pPr>
            <a:endParaRPr lang="en-US" sz="500" dirty="0"/>
          </a:p>
          <a:p>
            <a:pPr algn="just">
              <a:lnSpc>
                <a:spcPct val="80000"/>
              </a:lnSpc>
              <a:spcBef>
                <a:spcPts val="0"/>
              </a:spcBef>
              <a:defRPr/>
            </a:pPr>
            <a:r>
              <a:rPr lang="en-US" sz="1600" b="1" dirty="0" smtClean="0">
                <a:solidFill>
                  <a:srgbClr val="C00000"/>
                </a:solidFill>
              </a:rPr>
              <a:t>Article I: </a:t>
            </a:r>
            <a:r>
              <a:rPr lang="en-US" sz="1600" dirty="0" smtClean="0"/>
              <a:t>This Article contains the State Bill of Rights, with many of the same protections as found in the bill of rights of the United States Constitution</a:t>
            </a:r>
          </a:p>
          <a:p>
            <a:pPr algn="just">
              <a:lnSpc>
                <a:spcPct val="80000"/>
              </a:lnSpc>
              <a:spcBef>
                <a:spcPts val="0"/>
              </a:spcBef>
              <a:defRPr/>
            </a:pPr>
            <a:endParaRPr lang="en-US" sz="500" dirty="0"/>
          </a:p>
          <a:p>
            <a:pPr algn="just">
              <a:lnSpc>
                <a:spcPct val="80000"/>
              </a:lnSpc>
              <a:spcBef>
                <a:spcPts val="0"/>
              </a:spcBef>
              <a:defRPr/>
            </a:pPr>
            <a:r>
              <a:rPr lang="en-US" sz="1600" b="1" dirty="0" smtClean="0">
                <a:solidFill>
                  <a:srgbClr val="C00000"/>
                </a:solidFill>
              </a:rPr>
              <a:t>Article II</a:t>
            </a:r>
            <a:r>
              <a:rPr lang="en-US" sz="1600" dirty="0" smtClean="0">
                <a:solidFill>
                  <a:srgbClr val="C00000"/>
                </a:solidFill>
              </a:rPr>
              <a:t>:</a:t>
            </a:r>
            <a:r>
              <a:rPr lang="en-US" sz="1600" dirty="0" smtClean="0"/>
              <a:t> This </a:t>
            </a:r>
            <a:r>
              <a:rPr lang="en-US" sz="1600" dirty="0"/>
              <a:t>A</a:t>
            </a:r>
            <a:r>
              <a:rPr lang="en-US" sz="1600" dirty="0" smtClean="0"/>
              <a:t>rticle contains the provisions of Suffrage, which essentially allows for universal voting rights for all persons, who are citizens of the United States, and residents of the state of New York, and who are above the age of 18 years.</a:t>
            </a:r>
          </a:p>
          <a:p>
            <a:pPr algn="just">
              <a:lnSpc>
                <a:spcPct val="80000"/>
              </a:lnSpc>
              <a:spcBef>
                <a:spcPts val="0"/>
              </a:spcBef>
              <a:defRPr/>
            </a:pPr>
            <a:endParaRPr lang="en-US" sz="500" b="1" dirty="0"/>
          </a:p>
          <a:p>
            <a:pPr algn="just">
              <a:lnSpc>
                <a:spcPct val="80000"/>
              </a:lnSpc>
              <a:spcBef>
                <a:spcPts val="0"/>
              </a:spcBef>
              <a:defRPr/>
            </a:pPr>
            <a:r>
              <a:rPr lang="en-US" sz="1600" b="1" dirty="0" smtClean="0">
                <a:solidFill>
                  <a:srgbClr val="C00000"/>
                </a:solidFill>
              </a:rPr>
              <a:t>Article III:  </a:t>
            </a:r>
            <a:r>
              <a:rPr lang="en-US" sz="1600" dirty="0" smtClean="0"/>
              <a:t>This Article establishes an independent, bicameral, directly elected (for 2 years), bicameral, legislature with a state senate (with at least 50 members - now at 63 by statute) and a state assembly (of 150 members) vested with the legislative powers of the state.</a:t>
            </a:r>
          </a:p>
          <a:p>
            <a:pPr algn="just">
              <a:lnSpc>
                <a:spcPct val="80000"/>
              </a:lnSpc>
              <a:spcBef>
                <a:spcPts val="0"/>
              </a:spcBef>
              <a:defRPr/>
            </a:pPr>
            <a:endParaRPr lang="en-US" sz="500" b="1" dirty="0">
              <a:solidFill>
                <a:srgbClr val="C00000"/>
              </a:solidFill>
            </a:endParaRPr>
          </a:p>
          <a:p>
            <a:pPr algn="just">
              <a:lnSpc>
                <a:spcPct val="80000"/>
              </a:lnSpc>
              <a:spcBef>
                <a:spcPts val="0"/>
              </a:spcBef>
              <a:defRPr/>
            </a:pPr>
            <a:r>
              <a:rPr lang="en-US" sz="1600" b="1" dirty="0" smtClean="0">
                <a:solidFill>
                  <a:srgbClr val="C00000"/>
                </a:solidFill>
              </a:rPr>
              <a:t>Article IV:</a:t>
            </a:r>
            <a:r>
              <a:rPr lang="en-US" sz="1600" dirty="0" smtClean="0">
                <a:solidFill>
                  <a:srgbClr val="C00000"/>
                </a:solidFill>
              </a:rPr>
              <a:t>  </a:t>
            </a:r>
            <a:r>
              <a:rPr lang="en-US" sz="1600" dirty="0" smtClean="0"/>
              <a:t>This Article establishes an independent, directly elected (for 4 years) executive (Governor) who is vested with broad and extensive executive powers of the state.</a:t>
            </a:r>
          </a:p>
          <a:p>
            <a:pPr algn="just">
              <a:lnSpc>
                <a:spcPct val="80000"/>
              </a:lnSpc>
              <a:spcBef>
                <a:spcPts val="0"/>
              </a:spcBef>
              <a:defRPr/>
            </a:pPr>
            <a:endParaRPr lang="en-US" sz="500" b="1" dirty="0"/>
          </a:p>
          <a:p>
            <a:pPr algn="just">
              <a:lnSpc>
                <a:spcPct val="80000"/>
              </a:lnSpc>
              <a:spcBef>
                <a:spcPts val="0"/>
              </a:spcBef>
              <a:defRPr/>
            </a:pPr>
            <a:r>
              <a:rPr lang="en-US" sz="1600" b="1" dirty="0" smtClean="0">
                <a:solidFill>
                  <a:srgbClr val="C00000"/>
                </a:solidFill>
              </a:rPr>
              <a:t>Article VI: </a:t>
            </a:r>
            <a:r>
              <a:rPr lang="en-US" sz="1600" dirty="0" smtClean="0"/>
              <a:t>This Article establishes an independent judiciary vested with the judicial powers of the state.  Supreme Court Justices are elected from districts to 14 years terms.  Appellate Division Justices are appointed by the governor from among Supreme Court Justices.  Court of Appeals Judges are appointed by the governor.</a:t>
            </a:r>
          </a:p>
          <a:p>
            <a:pPr algn="just">
              <a:lnSpc>
                <a:spcPct val="80000"/>
              </a:lnSpc>
              <a:spcBef>
                <a:spcPts val="0"/>
              </a:spcBef>
              <a:defRPr/>
            </a:pPr>
            <a:endParaRPr lang="en-US" sz="500" dirty="0"/>
          </a:p>
          <a:p>
            <a:pPr algn="just">
              <a:lnSpc>
                <a:spcPct val="80000"/>
              </a:lnSpc>
              <a:spcBef>
                <a:spcPts val="0"/>
              </a:spcBef>
              <a:defRPr/>
            </a:pPr>
            <a:r>
              <a:rPr lang="en-US" sz="1600" b="1" dirty="0" smtClean="0">
                <a:solidFill>
                  <a:srgbClr val="C00000"/>
                </a:solidFill>
              </a:rPr>
              <a:t>Other Articles:</a:t>
            </a:r>
            <a:r>
              <a:rPr lang="en-US" sz="1600" dirty="0" smtClean="0"/>
              <a:t> Other Articles include Officers and Civil Departments (V), State Finances (VII), Local Finances (VIII), Local Governments (IX), Corporations (X), Education (XI), Defense (XII), Public Officers (XIII), Conservation (XIV), Canals (XV), Taxation (XVI), Social Welfare (XVII), Housing (XVIII), and Amendments (XIX).</a:t>
            </a: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extLst>
      <p:ext uri="{BB962C8B-B14F-4D97-AF65-F5344CB8AC3E}">
        <p14:creationId xmlns:p14="http://schemas.microsoft.com/office/powerpoint/2010/main" val="725192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lnSpc>
                <a:spcPct val="70000"/>
              </a:lnSpc>
              <a:spcBef>
                <a:spcPts val="0"/>
              </a:spcBef>
              <a:defRPr/>
            </a:pPr>
            <a:r>
              <a:rPr lang="en-US" sz="3400" b="1" dirty="0">
                <a:solidFill>
                  <a:srgbClr val="C81204"/>
                </a:solidFill>
              </a:rPr>
              <a:t>     </a:t>
            </a:r>
            <a:r>
              <a:rPr lang="en-US" sz="3600" b="1" dirty="0" smtClean="0">
                <a:solidFill>
                  <a:srgbClr val="0033CC"/>
                </a:solidFill>
              </a:rPr>
              <a:t>The New York State</a:t>
            </a:r>
            <a:r>
              <a:rPr lang="en-US" sz="3600" b="1" dirty="0" smtClean="0">
                <a:solidFill>
                  <a:srgbClr val="0033CC"/>
                </a:solidFill>
              </a:rPr>
              <a:t> Constitution</a:t>
            </a:r>
          </a:p>
          <a:p>
            <a:pPr marL="342900" indent="-342900" algn="ctr">
              <a:lnSpc>
                <a:spcPct val="70000"/>
              </a:lnSpc>
              <a:spcBef>
                <a:spcPts val="0"/>
              </a:spcBef>
              <a:defRPr/>
            </a:pPr>
            <a:r>
              <a:rPr lang="en-US" sz="3200" b="1" i="1" dirty="0" smtClean="0">
                <a:solidFill>
                  <a:srgbClr val="006600"/>
                </a:solidFill>
              </a:rPr>
              <a:t>Amendments</a:t>
            </a:r>
            <a:endParaRPr lang="en-US" sz="3200" b="1" i="1" dirty="0">
              <a:solidFill>
                <a:srgbClr val="006600"/>
              </a:solidFill>
            </a:endParaRPr>
          </a:p>
          <a:p>
            <a:pPr>
              <a:lnSpc>
                <a:spcPct val="70000"/>
              </a:lnSpc>
              <a:spcBef>
                <a:spcPts val="0"/>
              </a:spcBef>
              <a:defRPr/>
            </a:pPr>
            <a:endParaRPr lang="en-US" sz="500" b="1" i="1" dirty="0">
              <a:solidFill>
                <a:srgbClr val="002060"/>
              </a:solidFill>
            </a:endParaRPr>
          </a:p>
          <a:p>
            <a:pPr algn="just">
              <a:lnSpc>
                <a:spcPct val="70000"/>
              </a:lnSpc>
              <a:spcBef>
                <a:spcPts val="0"/>
              </a:spcBef>
              <a:defRPr/>
            </a:pPr>
            <a:endParaRPr lang="en-US" sz="800" b="1" i="1" dirty="0">
              <a:solidFill>
                <a:srgbClr val="002060"/>
              </a:solidFill>
            </a:endParaRPr>
          </a:p>
          <a:p>
            <a:pPr algn="just">
              <a:lnSpc>
                <a:spcPct val="70000"/>
              </a:lnSpc>
              <a:spcBef>
                <a:spcPts val="0"/>
              </a:spcBef>
              <a:defRPr/>
            </a:pPr>
            <a:r>
              <a:rPr lang="en-US" sz="1600" b="1" dirty="0" smtClean="0">
                <a:solidFill>
                  <a:srgbClr val="C00000"/>
                </a:solidFill>
              </a:rPr>
              <a:t>Article XIX:</a:t>
            </a:r>
            <a:r>
              <a:rPr lang="en-US" sz="1600" dirty="0" smtClean="0"/>
              <a:t>  The New York State Constitution can be amended in two ways in accordance to Article XIX.</a:t>
            </a:r>
          </a:p>
          <a:p>
            <a:pPr algn="just">
              <a:lnSpc>
                <a:spcPct val="70000"/>
              </a:lnSpc>
              <a:spcBef>
                <a:spcPts val="0"/>
              </a:spcBef>
              <a:defRPr/>
            </a:pPr>
            <a:endParaRPr lang="en-US" sz="500" b="1" dirty="0">
              <a:solidFill>
                <a:srgbClr val="C00000"/>
              </a:solidFill>
            </a:endParaRPr>
          </a:p>
          <a:p>
            <a:pPr algn="just">
              <a:lnSpc>
                <a:spcPct val="70000"/>
              </a:lnSpc>
              <a:spcBef>
                <a:spcPts val="0"/>
              </a:spcBef>
              <a:defRPr/>
            </a:pPr>
            <a:r>
              <a:rPr lang="en-US" sz="1600" b="1" dirty="0" smtClean="0">
                <a:solidFill>
                  <a:srgbClr val="C00000"/>
                </a:solidFill>
              </a:rPr>
              <a:t>Legislative Amendments: </a:t>
            </a:r>
            <a:r>
              <a:rPr lang="en-US" sz="1600" dirty="0" smtClean="0"/>
              <a:t>The first manner in which the state constitution can be  amended is by passage of a joint resolution by each house of the state legislature for two consecutive legislative sessions (with a legislative session lasting two years).  </a:t>
            </a:r>
          </a:p>
          <a:p>
            <a:pPr algn="just">
              <a:lnSpc>
                <a:spcPct val="70000"/>
              </a:lnSpc>
              <a:spcBef>
                <a:spcPts val="0"/>
              </a:spcBef>
              <a:defRPr/>
            </a:pPr>
            <a:endParaRPr lang="en-US" sz="500" dirty="0"/>
          </a:p>
          <a:p>
            <a:pPr algn="just">
              <a:lnSpc>
                <a:spcPct val="70000"/>
              </a:lnSpc>
              <a:spcBef>
                <a:spcPts val="0"/>
              </a:spcBef>
              <a:defRPr/>
            </a:pPr>
            <a:r>
              <a:rPr lang="en-US" sz="1600" dirty="0" smtClean="0"/>
              <a:t>First passage of such a resolution containing a constitutional amendment may be passed in either year of the first legislative session.  Second passage, however, must take place in the first year of the second legislative session.  Passage of the resolution is by majority vote of each house of the state legislature.</a:t>
            </a:r>
          </a:p>
          <a:p>
            <a:pPr algn="just">
              <a:lnSpc>
                <a:spcPct val="70000"/>
              </a:lnSpc>
              <a:spcBef>
                <a:spcPts val="0"/>
              </a:spcBef>
              <a:defRPr/>
            </a:pPr>
            <a:endParaRPr lang="en-US" sz="500" dirty="0"/>
          </a:p>
          <a:p>
            <a:pPr algn="just">
              <a:lnSpc>
                <a:spcPct val="70000"/>
              </a:lnSpc>
              <a:spcBef>
                <a:spcPts val="0"/>
              </a:spcBef>
              <a:defRPr/>
            </a:pPr>
            <a:r>
              <a:rPr lang="en-US" sz="1600" dirty="0" smtClean="0"/>
              <a:t>Upon second passage in the second legislative session, the constitutional amendment is then placed upon the ballot for approval by the voters at the next general election.  If a majority of the voters approve such at the polls, then the constitution is amended.</a:t>
            </a:r>
          </a:p>
          <a:p>
            <a:pPr algn="just">
              <a:lnSpc>
                <a:spcPct val="70000"/>
              </a:lnSpc>
              <a:spcBef>
                <a:spcPts val="0"/>
              </a:spcBef>
              <a:defRPr/>
            </a:pPr>
            <a:endParaRPr lang="en-US" sz="500" dirty="0"/>
          </a:p>
          <a:p>
            <a:pPr algn="just">
              <a:lnSpc>
                <a:spcPct val="70000"/>
              </a:lnSpc>
              <a:spcBef>
                <a:spcPts val="0"/>
              </a:spcBef>
              <a:defRPr/>
            </a:pPr>
            <a:r>
              <a:rPr lang="en-US" sz="1600" b="1" dirty="0" smtClean="0">
                <a:solidFill>
                  <a:srgbClr val="C00000"/>
                </a:solidFill>
              </a:rPr>
              <a:t>Constitutional Convention:</a:t>
            </a:r>
            <a:r>
              <a:rPr lang="en-US" sz="1600" dirty="0" smtClean="0"/>
              <a:t>  The state constitution can also be amended by means of a constitutional convention.  The question of whether a constitutional convention should be held, is place on the ballot before the voters every 20 years, pursuant to Article XIX.  </a:t>
            </a:r>
          </a:p>
          <a:p>
            <a:pPr algn="just">
              <a:lnSpc>
                <a:spcPct val="70000"/>
              </a:lnSpc>
              <a:spcBef>
                <a:spcPts val="0"/>
              </a:spcBef>
              <a:defRPr/>
            </a:pPr>
            <a:endParaRPr lang="en-US" sz="500" dirty="0" smtClean="0"/>
          </a:p>
          <a:p>
            <a:pPr algn="just">
              <a:lnSpc>
                <a:spcPct val="70000"/>
              </a:lnSpc>
              <a:spcBef>
                <a:spcPts val="0"/>
              </a:spcBef>
              <a:defRPr/>
            </a:pPr>
            <a:r>
              <a:rPr lang="en-US" sz="1600" dirty="0" smtClean="0"/>
              <a:t>If the voters approve the holding of a constitutional convention, delegates are elected at the next general election, with three delegates being elected per senate district and an additional 15 delegates being elected state wide.</a:t>
            </a:r>
          </a:p>
          <a:p>
            <a:pPr algn="just">
              <a:lnSpc>
                <a:spcPct val="70000"/>
              </a:lnSpc>
              <a:spcBef>
                <a:spcPts val="0"/>
              </a:spcBef>
              <a:defRPr/>
            </a:pPr>
            <a:endParaRPr lang="en-US" sz="500" dirty="0"/>
          </a:p>
          <a:p>
            <a:pPr algn="just">
              <a:lnSpc>
                <a:spcPct val="70000"/>
              </a:lnSpc>
              <a:spcBef>
                <a:spcPts val="0"/>
              </a:spcBef>
              <a:defRPr/>
            </a:pPr>
            <a:r>
              <a:rPr lang="en-US" sz="1600" dirty="0" smtClean="0"/>
              <a:t>Upon the election of delegates, the constitutional convention is convened in the state capitol, with delegates paid the same salary as that of a member of the legislature.  The convention may author whatever amendments it chooses, as approved by a majority vote of the delegates.  Upon the conclusion of the convention, all amendments approved are place on the ballot of the next general election for approval of the voters.</a:t>
            </a:r>
          </a:p>
          <a:p>
            <a:pPr algn="just">
              <a:lnSpc>
                <a:spcPct val="70000"/>
              </a:lnSpc>
              <a:spcBef>
                <a:spcPts val="0"/>
              </a:spcBef>
              <a:defRPr/>
            </a:pPr>
            <a:endParaRPr lang="en-US" sz="500" dirty="0"/>
          </a:p>
          <a:p>
            <a:pPr algn="just">
              <a:lnSpc>
                <a:spcPct val="70000"/>
              </a:lnSpc>
              <a:spcBef>
                <a:spcPts val="0"/>
              </a:spcBef>
              <a:defRPr/>
            </a:pPr>
            <a:r>
              <a:rPr lang="en-US" sz="1600" dirty="0" smtClean="0"/>
              <a:t>The last constitutional convention in New York State occurred in 1967 and produced no amendments approved by the voters.  The last constitutional convention held, where the voters approved some of its proposed amendments was in 1938.</a:t>
            </a:r>
          </a:p>
          <a:p>
            <a:pPr algn="just">
              <a:lnSpc>
                <a:spcPct val="70000"/>
              </a:lnSpc>
              <a:spcBef>
                <a:spcPts val="0"/>
              </a:spcBef>
              <a:defRPr/>
            </a:pPr>
            <a:endParaRPr lang="en-US" sz="1600" dirty="0"/>
          </a:p>
          <a:p>
            <a:pPr algn="just">
              <a:lnSpc>
                <a:spcPct val="70000"/>
              </a:lnSpc>
              <a:spcBef>
                <a:spcPts val="0"/>
              </a:spcBef>
              <a:defRPr/>
            </a:pPr>
            <a:endParaRPr lang="en-US" sz="1600" dirty="0" smtClean="0"/>
          </a:p>
          <a:p>
            <a:pPr algn="just">
              <a:lnSpc>
                <a:spcPct val="70000"/>
              </a:lnSpc>
              <a:spcBef>
                <a:spcPts val="0"/>
              </a:spcBef>
              <a:defRPr/>
            </a:pPr>
            <a:endParaRPr lang="en-US" sz="1600" b="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27</a:t>
            </a:fld>
            <a:endParaRPr lang="en-US"/>
          </a:p>
        </p:txBody>
      </p:sp>
    </p:spTree>
    <p:extLst>
      <p:ext uri="{BB962C8B-B14F-4D97-AF65-F5344CB8AC3E}">
        <p14:creationId xmlns:p14="http://schemas.microsoft.com/office/powerpoint/2010/main" val="1749128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88000"/>
              </a:lnSpc>
              <a:spcBef>
                <a:spcPts val="0"/>
              </a:spcBef>
              <a:defRPr/>
            </a:pPr>
            <a:r>
              <a:rPr lang="en-US" sz="3400" b="1" dirty="0">
                <a:solidFill>
                  <a:srgbClr val="C81204"/>
                </a:solidFill>
              </a:rPr>
              <a:t>     </a:t>
            </a:r>
            <a:r>
              <a:rPr lang="en-US" sz="3600" b="1" dirty="0" smtClean="0">
                <a:solidFill>
                  <a:srgbClr val="0033CC"/>
                </a:solidFill>
              </a:rPr>
              <a:t>The New York State</a:t>
            </a:r>
            <a:r>
              <a:rPr lang="en-US" sz="3600" b="1" dirty="0" smtClean="0">
                <a:solidFill>
                  <a:srgbClr val="0033CC"/>
                </a:solidFill>
              </a:rPr>
              <a:t> Constitution</a:t>
            </a:r>
          </a:p>
          <a:p>
            <a:pPr marL="342900" indent="-342900" algn="ctr">
              <a:lnSpc>
                <a:spcPct val="88000"/>
              </a:lnSpc>
              <a:spcBef>
                <a:spcPts val="0"/>
              </a:spcBef>
              <a:defRPr/>
            </a:pPr>
            <a:r>
              <a:rPr lang="en-US" sz="3200" b="1" i="1" dirty="0" smtClean="0">
                <a:solidFill>
                  <a:srgbClr val="006600"/>
                </a:solidFill>
              </a:rPr>
              <a:t>Rights</a:t>
            </a:r>
            <a:endParaRPr lang="en-US" sz="3200" b="1" i="1" dirty="0">
              <a:solidFill>
                <a:srgbClr val="006600"/>
              </a:solidFill>
            </a:endParaRPr>
          </a:p>
          <a:p>
            <a:pPr algn="just">
              <a:lnSpc>
                <a:spcPct val="88000"/>
              </a:lnSpc>
              <a:spcBef>
                <a:spcPts val="0"/>
              </a:spcBef>
              <a:defRPr/>
            </a:pPr>
            <a:endParaRPr lang="en-US" sz="800" b="1" i="1" dirty="0">
              <a:solidFill>
                <a:srgbClr val="002060"/>
              </a:solidFill>
            </a:endParaRPr>
          </a:p>
          <a:p>
            <a:pPr marL="342900" indent="-342900" algn="just">
              <a:lnSpc>
                <a:spcPct val="88000"/>
              </a:lnSpc>
              <a:spcBef>
                <a:spcPts val="0"/>
              </a:spcBef>
              <a:defRPr/>
            </a:pPr>
            <a:r>
              <a:rPr lang="en-US" sz="1600" b="1" dirty="0" smtClean="0">
                <a:solidFill>
                  <a:srgbClr val="C00000"/>
                </a:solidFill>
              </a:rPr>
              <a:t>Article I: </a:t>
            </a:r>
            <a:r>
              <a:rPr lang="en-US" sz="1600" dirty="0" smtClean="0"/>
              <a:t>The New York State Constitution contains its own Bill of Rights in Article I.</a:t>
            </a:r>
          </a:p>
          <a:p>
            <a:pPr marL="342900" indent="-342900" algn="just">
              <a:lnSpc>
                <a:spcPct val="88000"/>
              </a:lnSpc>
              <a:spcBef>
                <a:spcPts val="0"/>
              </a:spcBef>
              <a:defRPr/>
            </a:pPr>
            <a:endParaRPr lang="en-US" sz="500" dirty="0"/>
          </a:p>
          <a:p>
            <a:pPr marL="342900" indent="-342900" algn="just">
              <a:lnSpc>
                <a:spcPct val="88000"/>
              </a:lnSpc>
              <a:spcBef>
                <a:spcPts val="0"/>
              </a:spcBef>
              <a:defRPr/>
            </a:pPr>
            <a:r>
              <a:rPr lang="en-US" sz="1600" dirty="0" smtClean="0"/>
              <a:t>Such Bill of Rights enumerates the following:</a:t>
            </a:r>
          </a:p>
          <a:p>
            <a:pPr marL="342900" indent="-342900" algn="just">
              <a:lnSpc>
                <a:spcPct val="88000"/>
              </a:lnSpc>
              <a:spcBef>
                <a:spcPts val="0"/>
              </a:spcBef>
              <a:defRPr/>
            </a:pPr>
            <a:endParaRPr lang="en-US" sz="500" dirty="0"/>
          </a:p>
          <a:p>
            <a:pPr marL="285750" indent="-285750" algn="just">
              <a:lnSpc>
                <a:spcPct val="88000"/>
              </a:lnSpc>
              <a:spcBef>
                <a:spcPts val="0"/>
              </a:spcBef>
              <a:buFont typeface="Arial" panose="020B0604020202020204" pitchFamily="34" charset="0"/>
              <a:buChar char="•"/>
            </a:pPr>
            <a:r>
              <a:rPr lang="en-US" sz="1600" dirty="0"/>
              <a:t>Voting </a:t>
            </a:r>
            <a:r>
              <a:rPr lang="en-US" sz="1600" dirty="0" smtClean="0"/>
              <a:t>Rights;</a:t>
            </a:r>
          </a:p>
          <a:p>
            <a:pPr marL="285750" indent="-285750" algn="just">
              <a:lnSpc>
                <a:spcPct val="88000"/>
              </a:lnSpc>
              <a:spcBef>
                <a:spcPts val="0"/>
              </a:spcBef>
              <a:buFont typeface="Arial" panose="020B0604020202020204" pitchFamily="34" charset="0"/>
              <a:buChar char="•"/>
            </a:pPr>
            <a:r>
              <a:rPr lang="en-US" sz="1600" dirty="0" smtClean="0"/>
              <a:t>Citizenship </a:t>
            </a:r>
            <a:r>
              <a:rPr lang="en-US" sz="1600" dirty="0"/>
              <a:t>Rights and </a:t>
            </a:r>
            <a:r>
              <a:rPr lang="en-US" sz="1600" dirty="0" smtClean="0"/>
              <a:t>Privileges;</a:t>
            </a:r>
          </a:p>
          <a:p>
            <a:pPr marL="285750" indent="-285750" algn="just">
              <a:lnSpc>
                <a:spcPct val="88000"/>
              </a:lnSpc>
              <a:spcBef>
                <a:spcPts val="0"/>
              </a:spcBef>
              <a:buFont typeface="Arial" panose="020B0604020202020204" pitchFamily="34" charset="0"/>
              <a:buChar char="•"/>
            </a:pPr>
            <a:r>
              <a:rPr lang="en-US" sz="1600" dirty="0" smtClean="0"/>
              <a:t>Right to Trial </a:t>
            </a:r>
            <a:r>
              <a:rPr lang="en-US" sz="1600" dirty="0"/>
              <a:t>By </a:t>
            </a:r>
            <a:r>
              <a:rPr lang="en-US" sz="1600" dirty="0" smtClean="0"/>
              <a:t>Jury;</a:t>
            </a:r>
          </a:p>
          <a:p>
            <a:pPr marL="285750" indent="-285750" algn="just">
              <a:lnSpc>
                <a:spcPct val="88000"/>
              </a:lnSpc>
              <a:spcBef>
                <a:spcPts val="0"/>
              </a:spcBef>
              <a:buFont typeface="Arial" panose="020B0604020202020204" pitchFamily="34" charset="0"/>
              <a:buChar char="•"/>
            </a:pPr>
            <a:r>
              <a:rPr lang="en-US" sz="1600" dirty="0" smtClean="0"/>
              <a:t>Right of Free </a:t>
            </a:r>
            <a:r>
              <a:rPr lang="en-US" sz="1600" dirty="0"/>
              <a:t>Exercise of </a:t>
            </a:r>
            <a:r>
              <a:rPr lang="en-US" sz="1600" dirty="0" smtClean="0"/>
              <a:t>Religion;</a:t>
            </a:r>
          </a:p>
          <a:p>
            <a:pPr marL="285750" indent="-285750" algn="just">
              <a:lnSpc>
                <a:spcPct val="88000"/>
              </a:lnSpc>
              <a:spcBef>
                <a:spcPts val="0"/>
              </a:spcBef>
              <a:buFont typeface="Arial" panose="020B0604020202020204" pitchFamily="34" charset="0"/>
              <a:buChar char="•"/>
            </a:pPr>
            <a:r>
              <a:rPr lang="en-US" sz="1600" dirty="0" smtClean="0"/>
              <a:t>Right </a:t>
            </a:r>
            <a:r>
              <a:rPr lang="en-US" sz="1600" dirty="0"/>
              <a:t>of Habeas </a:t>
            </a:r>
            <a:r>
              <a:rPr lang="en-US" sz="1600" dirty="0" smtClean="0"/>
              <a:t>Corpus;</a:t>
            </a:r>
          </a:p>
          <a:p>
            <a:pPr marL="285750" indent="-285750" algn="just">
              <a:lnSpc>
                <a:spcPct val="88000"/>
              </a:lnSpc>
              <a:spcBef>
                <a:spcPts val="0"/>
              </a:spcBef>
              <a:buFont typeface="Arial" panose="020B0604020202020204" pitchFamily="34" charset="0"/>
              <a:buChar char="•"/>
            </a:pPr>
            <a:r>
              <a:rPr lang="en-US" sz="1600" dirty="0" smtClean="0"/>
              <a:t>Right </a:t>
            </a:r>
            <a:r>
              <a:rPr lang="en-US" sz="1600" dirty="0"/>
              <a:t>against excessive bail, excessive fines and cruel and unusual </a:t>
            </a:r>
            <a:r>
              <a:rPr lang="en-US" sz="1600" dirty="0" smtClean="0"/>
              <a:t>punishments;</a:t>
            </a:r>
          </a:p>
          <a:p>
            <a:pPr marL="285750" indent="-285750" algn="just">
              <a:lnSpc>
                <a:spcPct val="88000"/>
              </a:lnSpc>
              <a:spcBef>
                <a:spcPts val="0"/>
              </a:spcBef>
              <a:buFont typeface="Arial" panose="020B0604020202020204" pitchFamily="34" charset="0"/>
              <a:buChar char="•"/>
            </a:pPr>
            <a:r>
              <a:rPr lang="en-US" sz="1600" dirty="0" smtClean="0"/>
              <a:t>Rights </a:t>
            </a:r>
            <a:r>
              <a:rPr lang="en-US" sz="1600" dirty="0"/>
              <a:t>of Active Duty Military </a:t>
            </a:r>
            <a:r>
              <a:rPr lang="en-US" sz="1600" dirty="0" smtClean="0"/>
              <a:t>Personnel against lawsuits and absentee prosecutions;</a:t>
            </a:r>
            <a:endParaRPr lang="en-US" sz="1600" dirty="0"/>
          </a:p>
          <a:p>
            <a:pPr marL="285750" indent="-285750" algn="just">
              <a:lnSpc>
                <a:spcPct val="88000"/>
              </a:lnSpc>
              <a:spcBef>
                <a:spcPts val="0"/>
              </a:spcBef>
              <a:buFont typeface="Arial" panose="020B0604020202020204" pitchFamily="34" charset="0"/>
              <a:buChar char="•"/>
            </a:pPr>
            <a:r>
              <a:rPr lang="en-US" sz="1600" dirty="0" smtClean="0"/>
              <a:t>Right of Private </a:t>
            </a:r>
            <a:r>
              <a:rPr lang="en-US" sz="1600" dirty="0"/>
              <a:t>property </a:t>
            </a:r>
            <a:r>
              <a:rPr lang="en-US" sz="1600" dirty="0" smtClean="0"/>
              <a:t>not to be taken, except for </a:t>
            </a:r>
            <a:r>
              <a:rPr lang="en-US" sz="1600" dirty="0"/>
              <a:t>public </a:t>
            </a:r>
            <a:r>
              <a:rPr lang="en-US" sz="1600" dirty="0" smtClean="0"/>
              <a:t>use, with just compensation;</a:t>
            </a:r>
            <a:endParaRPr lang="en-US" sz="1600" dirty="0"/>
          </a:p>
          <a:p>
            <a:pPr marL="285750" indent="-285750" algn="just">
              <a:lnSpc>
                <a:spcPct val="88000"/>
              </a:lnSpc>
              <a:spcBef>
                <a:spcPts val="0"/>
              </a:spcBef>
              <a:buFont typeface="Arial" panose="020B0604020202020204" pitchFamily="34" charset="0"/>
              <a:buChar char="•"/>
            </a:pPr>
            <a:r>
              <a:rPr lang="en-US" sz="1600" dirty="0" smtClean="0"/>
              <a:t>Right of Free </a:t>
            </a:r>
            <a:r>
              <a:rPr lang="en-US" sz="1600" dirty="0"/>
              <a:t>Speech and Free </a:t>
            </a:r>
            <a:r>
              <a:rPr lang="en-US" sz="1600" dirty="0" smtClean="0"/>
              <a:t>Press;</a:t>
            </a:r>
          </a:p>
          <a:p>
            <a:pPr marL="285750" indent="-285750" algn="just">
              <a:lnSpc>
                <a:spcPct val="88000"/>
              </a:lnSpc>
              <a:spcBef>
                <a:spcPts val="0"/>
              </a:spcBef>
              <a:buFont typeface="Arial" panose="020B0604020202020204" pitchFamily="34" charset="0"/>
              <a:buChar char="•"/>
            </a:pPr>
            <a:r>
              <a:rPr lang="en-US" sz="1600" dirty="0" smtClean="0"/>
              <a:t>Right </a:t>
            </a:r>
            <a:r>
              <a:rPr lang="en-US" sz="1600" dirty="0"/>
              <a:t>to peaceably assemble and petition the </a:t>
            </a:r>
            <a:r>
              <a:rPr lang="en-US" sz="1600" dirty="0" smtClean="0"/>
              <a:t>government;</a:t>
            </a:r>
          </a:p>
          <a:p>
            <a:pPr marL="285750" indent="-285750" algn="just">
              <a:lnSpc>
                <a:spcPct val="88000"/>
              </a:lnSpc>
              <a:spcBef>
                <a:spcPts val="0"/>
              </a:spcBef>
              <a:buFont typeface="Arial" panose="020B0604020202020204" pitchFamily="34" charset="0"/>
              <a:buChar char="•"/>
            </a:pPr>
            <a:r>
              <a:rPr lang="en-US" sz="1600" dirty="0" smtClean="0"/>
              <a:t>Right </a:t>
            </a:r>
            <a:r>
              <a:rPr lang="en-US" sz="1600" dirty="0"/>
              <a:t>of equal protection of the </a:t>
            </a:r>
            <a:r>
              <a:rPr lang="en-US" sz="1600" dirty="0" smtClean="0"/>
              <a:t>laws;</a:t>
            </a:r>
          </a:p>
          <a:p>
            <a:pPr marL="285750" indent="-285750" algn="just">
              <a:lnSpc>
                <a:spcPct val="88000"/>
              </a:lnSpc>
              <a:spcBef>
                <a:spcPts val="0"/>
              </a:spcBef>
              <a:buFont typeface="Arial" panose="020B0604020202020204" pitchFamily="34" charset="0"/>
              <a:buChar char="•"/>
            </a:pPr>
            <a:r>
              <a:rPr lang="en-US" sz="1600" dirty="0" smtClean="0"/>
              <a:t>Right </a:t>
            </a:r>
            <a:r>
              <a:rPr lang="en-US" sz="1600" dirty="0"/>
              <a:t>against racial or religious </a:t>
            </a:r>
            <a:r>
              <a:rPr lang="en-US" sz="1600" dirty="0" smtClean="0"/>
              <a:t>discrimination;</a:t>
            </a:r>
          </a:p>
          <a:p>
            <a:pPr marL="285750" indent="-285750" algn="just">
              <a:lnSpc>
                <a:spcPct val="88000"/>
              </a:lnSpc>
              <a:spcBef>
                <a:spcPts val="0"/>
              </a:spcBef>
              <a:buFont typeface="Arial" panose="020B0604020202020204" pitchFamily="34" charset="0"/>
              <a:buChar char="•"/>
            </a:pPr>
            <a:r>
              <a:rPr lang="en-US" sz="1600" dirty="0" smtClean="0"/>
              <a:t>Right </a:t>
            </a:r>
            <a:r>
              <a:rPr lang="en-US" sz="1600" dirty="0"/>
              <a:t>against unlawful searches and </a:t>
            </a:r>
            <a:r>
              <a:rPr lang="en-US" sz="1600" dirty="0" smtClean="0"/>
              <a:t>seizures;</a:t>
            </a:r>
            <a:endParaRPr lang="en-US" sz="1600" dirty="0"/>
          </a:p>
          <a:p>
            <a:pPr marL="285750" indent="-285750" algn="just">
              <a:lnSpc>
                <a:spcPct val="88000"/>
              </a:lnSpc>
              <a:spcBef>
                <a:spcPts val="0"/>
              </a:spcBef>
              <a:buFont typeface="Arial" panose="020B0604020202020204" pitchFamily="34" charset="0"/>
              <a:buChar char="•"/>
            </a:pPr>
            <a:r>
              <a:rPr lang="en-US" sz="1600" dirty="0" smtClean="0"/>
              <a:t>All </a:t>
            </a:r>
            <a:r>
              <a:rPr lang="en-US" sz="1600" dirty="0"/>
              <a:t>common law rights recognized prior to the 1777 </a:t>
            </a:r>
            <a:r>
              <a:rPr lang="en-US" sz="1600" dirty="0" smtClean="0"/>
              <a:t>constitution;</a:t>
            </a:r>
          </a:p>
          <a:p>
            <a:pPr marL="285750" indent="-285750" algn="just">
              <a:lnSpc>
                <a:spcPct val="88000"/>
              </a:lnSpc>
              <a:spcBef>
                <a:spcPts val="0"/>
              </a:spcBef>
              <a:buFont typeface="Arial" panose="020B0604020202020204" pitchFamily="34" charset="0"/>
              <a:buChar char="•"/>
            </a:pPr>
            <a:r>
              <a:rPr lang="en-US" sz="1600" dirty="0"/>
              <a:t>R</a:t>
            </a:r>
            <a:r>
              <a:rPr lang="en-US" sz="1600" dirty="0" smtClean="0"/>
              <a:t>ight </a:t>
            </a:r>
            <a:r>
              <a:rPr lang="en-US" sz="1600" dirty="0"/>
              <a:t>to recover damages for wrongful </a:t>
            </a:r>
            <a:r>
              <a:rPr lang="en-US" sz="1600" dirty="0" smtClean="0"/>
              <a:t>death;</a:t>
            </a:r>
          </a:p>
          <a:p>
            <a:pPr marL="285750" indent="-285750" algn="just">
              <a:lnSpc>
                <a:spcPct val="88000"/>
              </a:lnSpc>
              <a:spcBef>
                <a:spcPts val="0"/>
              </a:spcBef>
              <a:buFont typeface="Arial" panose="020B0604020202020204" pitchFamily="34" charset="0"/>
              <a:buChar char="•"/>
            </a:pPr>
            <a:r>
              <a:rPr lang="en-US" sz="1600" dirty="0" smtClean="0"/>
              <a:t>Right </a:t>
            </a:r>
            <a:r>
              <a:rPr lang="en-US" sz="1600" dirty="0"/>
              <a:t>to ones own </a:t>
            </a:r>
            <a:r>
              <a:rPr lang="en-US" sz="1600" dirty="0" smtClean="0"/>
              <a:t>labor; and </a:t>
            </a:r>
          </a:p>
          <a:p>
            <a:pPr marL="285750" indent="-285750" algn="just">
              <a:lnSpc>
                <a:spcPct val="88000"/>
              </a:lnSpc>
              <a:spcBef>
                <a:spcPts val="0"/>
              </a:spcBef>
              <a:buFont typeface="Arial" panose="020B0604020202020204" pitchFamily="34" charset="0"/>
              <a:buChar char="•"/>
            </a:pPr>
            <a:r>
              <a:rPr lang="en-US" sz="1600" dirty="0" smtClean="0"/>
              <a:t>Right </a:t>
            </a:r>
            <a:r>
              <a:rPr lang="en-US" sz="1600" dirty="0"/>
              <a:t>to an 8 hour a day, 5 day as week, work </a:t>
            </a:r>
            <a:r>
              <a:rPr lang="en-US" sz="1600" dirty="0" smtClean="0"/>
              <a:t>condition.</a:t>
            </a:r>
            <a:endParaRPr lang="en-US" sz="1600" dirty="0"/>
          </a:p>
          <a:p>
            <a:pPr marL="342900" indent="-342900" algn="just">
              <a:lnSpc>
                <a:spcPct val="95000"/>
              </a:lnSpc>
              <a:spcBef>
                <a:spcPct val="20000"/>
              </a:spcBef>
              <a:defRPr/>
            </a:pPr>
            <a:r>
              <a:rPr lang="en-US" sz="1600" dirty="0" smtClean="0"/>
              <a:t>  </a:t>
            </a:r>
            <a:r>
              <a:rPr lang="en-US" sz="1600" b="1" dirty="0" smtClean="0">
                <a:solidFill>
                  <a:srgbClr val="C00000"/>
                </a:solidFill>
              </a:rPr>
              <a:t> </a:t>
            </a:r>
            <a:endParaRPr lang="en-US" sz="1600" b="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28</a:t>
            </a:fld>
            <a:endParaRPr lang="en-US"/>
          </a:p>
        </p:txBody>
      </p:sp>
    </p:spTree>
    <p:extLst>
      <p:ext uri="{BB962C8B-B14F-4D97-AF65-F5344CB8AC3E}">
        <p14:creationId xmlns:p14="http://schemas.microsoft.com/office/powerpoint/2010/main" val="3294266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lgn="ctr">
              <a:lnSpc>
                <a:spcPct val="95000"/>
              </a:lnSpc>
              <a:spcBef>
                <a:spcPts val="0"/>
              </a:spcBef>
            </a:pPr>
            <a:r>
              <a:rPr lang="en-US" sz="5400" b="1" dirty="0" smtClean="0">
                <a:solidFill>
                  <a:srgbClr val="002060"/>
                </a:solidFill>
              </a:rPr>
              <a:t>  The </a:t>
            </a:r>
            <a:r>
              <a:rPr lang="en-US" sz="5400" b="1" dirty="0" smtClean="0">
                <a:solidFill>
                  <a:srgbClr val="002060"/>
                </a:solidFill>
              </a:rPr>
              <a:t>United States</a:t>
            </a:r>
          </a:p>
          <a:p>
            <a:pPr marL="342900" indent="-342900" algn="ctr">
              <a:lnSpc>
                <a:spcPct val="95000"/>
              </a:lnSpc>
              <a:spcBef>
                <a:spcPts val="0"/>
              </a:spcBef>
            </a:pPr>
            <a:r>
              <a:rPr lang="en-US" sz="5400" b="1" dirty="0" smtClean="0">
                <a:solidFill>
                  <a:srgbClr val="002060"/>
                </a:solidFill>
              </a:rPr>
              <a:t>Constitution</a:t>
            </a:r>
            <a:endParaRPr lang="en-US" sz="54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29</a:t>
            </a:fld>
            <a:endParaRPr lang="en-US"/>
          </a:p>
        </p:txBody>
      </p:sp>
    </p:spTree>
    <p:extLst>
      <p:ext uri="{BB962C8B-B14F-4D97-AF65-F5344CB8AC3E}">
        <p14:creationId xmlns:p14="http://schemas.microsoft.com/office/powerpoint/2010/main" val="3804264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388894"/>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What is the Law?</a:t>
            </a:r>
          </a:p>
          <a:p>
            <a:pPr algn="ctr">
              <a:defRPr/>
            </a:pPr>
            <a:r>
              <a:rPr lang="en-US" b="1" i="1" dirty="0">
                <a:solidFill>
                  <a:srgbClr val="C00000"/>
                </a:solidFill>
              </a:rPr>
              <a:t>Part One: Definitions / Types of Law / Priority of Laws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What is a Right:</a:t>
            </a:r>
          </a:p>
          <a:p>
            <a:pPr algn="ctr">
              <a:defRPr/>
            </a:pPr>
            <a:r>
              <a:rPr lang="en-US" b="1" dirty="0">
                <a:solidFill>
                  <a:srgbClr val="002060"/>
                </a:solidFill>
              </a:rPr>
              <a:t>     </a:t>
            </a:r>
            <a:r>
              <a:rPr lang="en-US" b="1" i="1" dirty="0">
                <a:solidFill>
                  <a:srgbClr val="C00000"/>
                </a:solidFill>
              </a:rPr>
              <a:t>Part Two: Definitions / Natural Law / The Declaration</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Constitutions:</a:t>
            </a:r>
          </a:p>
          <a:p>
            <a:pPr algn="ctr">
              <a:defRPr/>
            </a:pPr>
            <a:r>
              <a:rPr lang="en-US" b="1" i="1" dirty="0">
                <a:solidFill>
                  <a:srgbClr val="C00000"/>
                </a:solidFill>
              </a:rPr>
              <a:t> Part Three: </a:t>
            </a:r>
            <a:r>
              <a:rPr lang="en-US" b="1" i="1" dirty="0" smtClean="0">
                <a:solidFill>
                  <a:srgbClr val="C00000"/>
                </a:solidFill>
              </a:rPr>
              <a:t>Creation/ </a:t>
            </a:r>
            <a:r>
              <a:rPr lang="en-US" b="1" i="1" dirty="0">
                <a:solidFill>
                  <a:srgbClr val="C00000"/>
                </a:solidFill>
              </a:rPr>
              <a:t>Federal </a:t>
            </a:r>
            <a:r>
              <a:rPr lang="en-US" b="1" i="1" dirty="0">
                <a:solidFill>
                  <a:srgbClr val="C00000"/>
                </a:solidFill>
              </a:rPr>
              <a:t>and State / </a:t>
            </a:r>
            <a:r>
              <a:rPr lang="en-US" b="1" i="1" dirty="0" err="1">
                <a:solidFill>
                  <a:srgbClr val="C00000"/>
                </a:solidFill>
              </a:rPr>
              <a:t>Govt</a:t>
            </a:r>
            <a:r>
              <a:rPr lang="en-US" b="1" i="1" dirty="0">
                <a:solidFill>
                  <a:srgbClr val="C00000"/>
                </a:solidFill>
              </a:rPr>
              <a:t> Structure / </a:t>
            </a:r>
            <a:r>
              <a:rPr lang="en-US" b="1" i="1" dirty="0" smtClean="0">
                <a:solidFill>
                  <a:srgbClr val="C00000"/>
                </a:solidFill>
              </a:rPr>
              <a:t>Rights</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Case Study – Marbury v. Madison:</a:t>
            </a:r>
          </a:p>
          <a:p>
            <a:pPr algn="ctr">
              <a:defRPr/>
            </a:pPr>
            <a:r>
              <a:rPr lang="en-US" sz="2400" b="1" i="1" dirty="0">
                <a:solidFill>
                  <a:srgbClr val="C00000"/>
                </a:solidFill>
              </a:rPr>
              <a:t>     </a:t>
            </a:r>
            <a:r>
              <a:rPr lang="en-US" b="1" i="1" dirty="0">
                <a:solidFill>
                  <a:srgbClr val="C00000"/>
                </a:solidFill>
              </a:rPr>
              <a:t>The Start of Judicial Review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extLst>
      <p:ext uri="{BB962C8B-B14F-4D97-AF65-F5344CB8AC3E}">
        <p14:creationId xmlns:p14="http://schemas.microsoft.com/office/powerpoint/2010/main" val="2514689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4516" name="Rectangle 5"/>
          <p:cNvSpPr>
            <a:spLocks noChangeArrowheads="1"/>
          </p:cNvSpPr>
          <p:nvPr/>
        </p:nvSpPr>
        <p:spPr bwMode="auto">
          <a:xfrm>
            <a:off x="304800" y="1143000"/>
            <a:ext cx="8610600" cy="5257800"/>
          </a:xfrm>
          <a:prstGeom prst="rect">
            <a:avLst/>
          </a:prstGeom>
          <a:noFill/>
          <a:ln w="9525">
            <a:noFill/>
            <a:miter lim="800000"/>
            <a:headEnd/>
            <a:tailEnd/>
          </a:ln>
        </p:spPr>
        <p:txBody>
          <a:bodyPr/>
          <a:lstStyle/>
          <a:p>
            <a:pPr marL="342900" indent="-342900" algn="ctr">
              <a:lnSpc>
                <a:spcPct val="75000"/>
              </a:lnSpc>
              <a:spcBef>
                <a:spcPct val="20000"/>
              </a:spcBef>
              <a:defRPr/>
            </a:pPr>
            <a:r>
              <a:rPr lang="en-US" sz="3600" b="1" dirty="0">
                <a:solidFill>
                  <a:srgbClr val="0033CC"/>
                </a:solidFill>
              </a:rPr>
              <a:t>The United States Constitution</a:t>
            </a:r>
          </a:p>
          <a:p>
            <a:pPr marL="342900" indent="-342900" algn="ctr">
              <a:lnSpc>
                <a:spcPct val="75000"/>
              </a:lnSpc>
              <a:spcBef>
                <a:spcPct val="20000"/>
              </a:spcBef>
              <a:defRPr/>
            </a:pPr>
            <a:r>
              <a:rPr lang="en-US" sz="3200" b="1" i="1" dirty="0">
                <a:solidFill>
                  <a:srgbClr val="006600"/>
                </a:solidFill>
              </a:rPr>
              <a:t>Creation</a:t>
            </a:r>
          </a:p>
          <a:p>
            <a:pPr marL="609600" indent="-609600">
              <a:lnSpc>
                <a:spcPct val="90000"/>
              </a:lnSpc>
              <a:spcBef>
                <a:spcPct val="20000"/>
              </a:spcBef>
            </a:pPr>
            <a:endParaRPr lang="en-US" sz="300" dirty="0">
              <a:solidFill>
                <a:srgbClr val="0033CC"/>
              </a:solidFill>
            </a:endParaRPr>
          </a:p>
          <a:p>
            <a:pPr marL="609600" indent="-609600">
              <a:lnSpc>
                <a:spcPct val="90000"/>
              </a:lnSpc>
              <a:spcBef>
                <a:spcPct val="20000"/>
              </a:spcBef>
              <a:buFontTx/>
              <a:buChar char="•"/>
            </a:pPr>
            <a:r>
              <a:rPr lang="en-US" sz="2200" dirty="0"/>
              <a:t>L</a:t>
            </a:r>
            <a:r>
              <a:rPr lang="en-US" sz="2200" dirty="0" smtClean="0"/>
              <a:t>ets </a:t>
            </a:r>
            <a:r>
              <a:rPr lang="en-US" sz="2200" dirty="0"/>
              <a:t>return back in history to the City of Philadelphia during the Summer of </a:t>
            </a:r>
            <a:r>
              <a:rPr lang="en-US" sz="2200" dirty="0" smtClean="0"/>
              <a:t>1787 to see how history was made.</a:t>
            </a:r>
            <a:endParaRPr lang="en-US" sz="2200" dirty="0"/>
          </a:p>
        </p:txBody>
      </p:sp>
      <p:pic>
        <p:nvPicPr>
          <p:cNvPr id="64517" name="Picture 7" descr="indepencehall"/>
          <p:cNvPicPr>
            <a:picLocks noChangeAspect="1" noChangeArrowheads="1"/>
          </p:cNvPicPr>
          <p:nvPr/>
        </p:nvPicPr>
        <p:blipFill>
          <a:blip r:embed="rId3" cstate="print"/>
          <a:srcRect/>
          <a:stretch>
            <a:fillRect/>
          </a:stretch>
        </p:blipFill>
        <p:spPr bwMode="auto">
          <a:xfrm>
            <a:off x="2362200" y="2971800"/>
            <a:ext cx="4419600" cy="33035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66A22EF-A5D0-420A-AEE3-C62B3B4C96FF}" type="slidenum">
              <a:rPr lang="en-US" smtClean="0"/>
              <a:pPr>
                <a:defRPr/>
              </a:pPr>
              <a:t>30</a:t>
            </a:fld>
            <a:endParaRPr lang="en-US"/>
          </a:p>
        </p:txBody>
      </p:sp>
    </p:spTree>
    <p:extLst>
      <p:ext uri="{BB962C8B-B14F-4D97-AF65-F5344CB8AC3E}">
        <p14:creationId xmlns:p14="http://schemas.microsoft.com/office/powerpoint/2010/main" val="199453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28600" y="838200"/>
            <a:ext cx="8759825" cy="5791200"/>
          </a:xfrm>
          <a:prstGeom prst="rect">
            <a:avLst/>
          </a:prstGeom>
          <a:noFill/>
          <a:ln w="9525">
            <a:noFill/>
            <a:miter lim="800000"/>
            <a:headEnd/>
            <a:tailEnd/>
          </a:ln>
        </p:spPr>
        <p:txBody>
          <a:bodyPr/>
          <a:lstStyle/>
          <a:p>
            <a:pPr marL="342900" indent="-342900" algn="ctr">
              <a:lnSpc>
                <a:spcPct val="75000"/>
              </a:lnSpc>
              <a:spcBef>
                <a:spcPct val="20000"/>
              </a:spcBef>
              <a:defRPr/>
            </a:pPr>
            <a:r>
              <a:rPr lang="en-US" sz="3600" b="1" dirty="0">
                <a:solidFill>
                  <a:srgbClr val="CC0000"/>
                </a:solidFill>
              </a:rPr>
              <a:t>   </a:t>
            </a:r>
            <a:r>
              <a:rPr lang="en-US" sz="3600" b="1" dirty="0">
                <a:solidFill>
                  <a:srgbClr val="0033CC"/>
                </a:solidFill>
              </a:rPr>
              <a:t>The United States Constitution</a:t>
            </a:r>
          </a:p>
          <a:p>
            <a:pPr marL="342900" indent="-342900" algn="ctr">
              <a:lnSpc>
                <a:spcPct val="75000"/>
              </a:lnSpc>
              <a:spcBef>
                <a:spcPct val="20000"/>
              </a:spcBef>
              <a:defRPr/>
            </a:pPr>
            <a:r>
              <a:rPr lang="en-US" sz="3200" b="1" i="1" dirty="0">
                <a:solidFill>
                  <a:srgbClr val="006600"/>
                </a:solidFill>
              </a:rPr>
              <a:t>Creation</a:t>
            </a:r>
          </a:p>
          <a:p>
            <a:pPr marL="342900" indent="-342900">
              <a:spcBef>
                <a:spcPct val="20000"/>
              </a:spcBef>
            </a:pPr>
            <a:r>
              <a:rPr lang="en-US" sz="2800" b="1" dirty="0" smtClean="0">
                <a:solidFill>
                  <a:srgbClr val="CC0000"/>
                </a:solidFill>
              </a:rPr>
              <a:t>                           Inside </a:t>
            </a:r>
            <a:r>
              <a:rPr lang="en-US" sz="2800" b="1" dirty="0">
                <a:solidFill>
                  <a:srgbClr val="CC0000"/>
                </a:solidFill>
              </a:rPr>
              <a:t>The Great Hall</a:t>
            </a:r>
          </a:p>
          <a:p>
            <a:pPr marL="342900" indent="-342900">
              <a:spcBef>
                <a:spcPct val="20000"/>
              </a:spcBef>
            </a:pPr>
            <a:r>
              <a:rPr lang="en-US" sz="2200" dirty="0">
                <a:solidFill>
                  <a:srgbClr val="0033CC"/>
                </a:solidFill>
              </a:rPr>
              <a:t>	</a:t>
            </a:r>
            <a:endParaRPr lang="en-US" sz="1000" dirty="0">
              <a:solidFill>
                <a:srgbClr val="0033CC"/>
              </a:solidFill>
            </a:endParaRPr>
          </a:p>
        </p:txBody>
      </p:sp>
      <p:pic>
        <p:nvPicPr>
          <p:cNvPr id="60420" name="Picture 4" descr="http://farm1.static.flickr.com/35/109945742_8b87261916.jpg"/>
          <p:cNvPicPr>
            <a:picLocks noChangeAspect="1" noChangeArrowheads="1"/>
          </p:cNvPicPr>
          <p:nvPr/>
        </p:nvPicPr>
        <p:blipFill>
          <a:blip r:embed="rId2" cstate="print"/>
          <a:srcRect/>
          <a:stretch>
            <a:fillRect/>
          </a:stretch>
        </p:blipFill>
        <p:spPr bwMode="auto">
          <a:xfrm>
            <a:off x="2062162" y="2362200"/>
            <a:ext cx="5481638" cy="4067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31</a:t>
            </a:fld>
            <a:endParaRPr lang="en-US"/>
          </a:p>
        </p:txBody>
      </p:sp>
    </p:spTree>
    <p:extLst>
      <p:ext uri="{BB962C8B-B14F-4D97-AF65-F5344CB8AC3E}">
        <p14:creationId xmlns:p14="http://schemas.microsoft.com/office/powerpoint/2010/main" val="1022366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6564" name="Rectangle 5"/>
          <p:cNvSpPr>
            <a:spLocks noChangeArrowheads="1"/>
          </p:cNvSpPr>
          <p:nvPr/>
        </p:nvSpPr>
        <p:spPr bwMode="auto">
          <a:xfrm>
            <a:off x="304800" y="838200"/>
            <a:ext cx="8382000" cy="5715000"/>
          </a:xfrm>
          <a:prstGeom prst="rect">
            <a:avLst/>
          </a:prstGeom>
          <a:noFill/>
          <a:ln w="9525">
            <a:noFill/>
            <a:miter lim="800000"/>
            <a:headEnd/>
            <a:tailEnd/>
          </a:ln>
        </p:spPr>
        <p:txBody>
          <a:bodyPr/>
          <a:lstStyle/>
          <a:p>
            <a:pPr marL="342900" indent="-342900" algn="ctr">
              <a:lnSpc>
                <a:spcPct val="75000"/>
              </a:lnSpc>
              <a:spcBef>
                <a:spcPct val="20000"/>
              </a:spcBef>
              <a:defRPr/>
            </a:pPr>
            <a:r>
              <a:rPr lang="en-US" sz="3600" b="1" dirty="0">
                <a:solidFill>
                  <a:srgbClr val="0033CC"/>
                </a:solidFill>
              </a:rPr>
              <a:t>The United States Constitution</a:t>
            </a:r>
          </a:p>
          <a:p>
            <a:pPr marL="342900" indent="-342900" algn="ctr">
              <a:lnSpc>
                <a:spcPct val="75000"/>
              </a:lnSpc>
              <a:spcBef>
                <a:spcPct val="20000"/>
              </a:spcBef>
              <a:defRPr/>
            </a:pPr>
            <a:r>
              <a:rPr lang="en-US" sz="3200" b="1" i="1" dirty="0">
                <a:solidFill>
                  <a:srgbClr val="006600"/>
                </a:solidFill>
              </a:rPr>
              <a:t>Creation</a:t>
            </a:r>
          </a:p>
          <a:p>
            <a:pPr marL="609600" indent="-609600">
              <a:spcBef>
                <a:spcPct val="20000"/>
              </a:spcBef>
            </a:pPr>
            <a:r>
              <a:rPr lang="en-US" sz="3600" b="1" dirty="0" smtClean="0">
                <a:solidFill>
                  <a:srgbClr val="C00000"/>
                </a:solidFill>
              </a:rPr>
              <a:t>The </a:t>
            </a:r>
            <a:r>
              <a:rPr lang="en-US" sz="3600" b="1" dirty="0">
                <a:solidFill>
                  <a:srgbClr val="C00000"/>
                </a:solidFill>
              </a:rPr>
              <a:t>Constitutional Convention</a:t>
            </a:r>
          </a:p>
          <a:p>
            <a:pPr marL="609600" indent="-609600">
              <a:spcBef>
                <a:spcPct val="20000"/>
              </a:spcBef>
              <a:buFontTx/>
              <a:buChar char="•"/>
            </a:pPr>
            <a:r>
              <a:rPr lang="en-US" sz="2200" dirty="0"/>
              <a:t>They came to revise.</a:t>
            </a:r>
          </a:p>
          <a:p>
            <a:pPr marL="609600" indent="-609600">
              <a:spcBef>
                <a:spcPct val="20000"/>
              </a:spcBef>
              <a:buFontTx/>
              <a:buChar char="•"/>
            </a:pPr>
            <a:r>
              <a:rPr lang="en-US" sz="2200" dirty="0"/>
              <a:t>What they created was one of the most inspired documents in the history of the world.</a:t>
            </a:r>
          </a:p>
          <a:p>
            <a:pPr marL="609600" indent="-609600">
              <a:spcBef>
                <a:spcPct val="20000"/>
              </a:spcBef>
              <a:buFontTx/>
              <a:buChar char="•"/>
            </a:pPr>
            <a:r>
              <a:rPr lang="en-US" sz="2200" dirty="0"/>
              <a:t>Months of deliberation, in secret, with great compromise.</a:t>
            </a:r>
          </a:p>
          <a:p>
            <a:pPr marL="609600" indent="-609600">
              <a:spcBef>
                <a:spcPct val="20000"/>
              </a:spcBef>
              <a:buFontTx/>
              <a:buChar char="•"/>
            </a:pPr>
            <a:r>
              <a:rPr lang="en-US" sz="2200" dirty="0" smtClean="0"/>
              <a:t>In the End, it was all about </a:t>
            </a:r>
            <a:r>
              <a:rPr lang="en-US" sz="2200" dirty="0" smtClean="0"/>
              <a:t>Limited, Representative </a:t>
            </a:r>
            <a:r>
              <a:rPr lang="en-US" sz="2200" dirty="0" smtClean="0"/>
              <a:t>Government and …</a:t>
            </a:r>
          </a:p>
          <a:p>
            <a:pPr marL="609600" indent="-609600">
              <a:spcBef>
                <a:spcPct val="20000"/>
              </a:spcBef>
              <a:buFontTx/>
              <a:buChar char="•"/>
            </a:pPr>
            <a:endParaRPr lang="en-US" sz="1000" dirty="0" smtClean="0"/>
          </a:p>
          <a:p>
            <a:pPr marL="609600" indent="-609600" algn="ctr">
              <a:spcBef>
                <a:spcPct val="20000"/>
              </a:spcBef>
            </a:pPr>
            <a:r>
              <a:rPr lang="en-US" sz="4400" b="1" dirty="0" smtClean="0">
                <a:solidFill>
                  <a:srgbClr val="0033CC"/>
                </a:solidFill>
              </a:rPr>
              <a:t>The Rights of the People</a:t>
            </a:r>
            <a:r>
              <a:rPr lang="en-US" sz="2200" dirty="0" smtClean="0"/>
              <a:t>   </a:t>
            </a:r>
          </a:p>
          <a:p>
            <a:pPr marL="609600" indent="-609600" algn="ctr">
              <a:spcBef>
                <a:spcPct val="20000"/>
              </a:spcBef>
            </a:pPr>
            <a:endParaRPr lang="en-US" sz="1000" dirty="0" smtClean="0"/>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32</a:t>
            </a:fld>
            <a:endParaRPr lang="en-US"/>
          </a:p>
        </p:txBody>
      </p:sp>
    </p:spTree>
    <p:extLst>
      <p:ext uri="{BB962C8B-B14F-4D97-AF65-F5344CB8AC3E}">
        <p14:creationId xmlns:p14="http://schemas.microsoft.com/office/powerpoint/2010/main" val="2179418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smtClean="0">
                <a:solidFill>
                  <a:srgbClr val="0033CC"/>
                </a:solidFill>
              </a:rPr>
              <a:t>The United States</a:t>
            </a:r>
            <a:r>
              <a:rPr lang="en-US" sz="3600" b="1" dirty="0" smtClean="0">
                <a:solidFill>
                  <a:srgbClr val="0033CC"/>
                </a:solidFill>
              </a:rPr>
              <a:t> Constitution</a:t>
            </a:r>
          </a:p>
          <a:p>
            <a:pPr marL="342900" indent="-342900" algn="ctr">
              <a:lnSpc>
                <a:spcPct val="75000"/>
              </a:lnSpc>
              <a:spcBef>
                <a:spcPct val="20000"/>
              </a:spcBef>
              <a:defRPr/>
            </a:pPr>
            <a:r>
              <a:rPr lang="en-US" sz="3200" b="1" i="1" dirty="0" smtClean="0">
                <a:solidFill>
                  <a:srgbClr val="006600"/>
                </a:solidFill>
              </a:rPr>
              <a:t>Creation</a:t>
            </a:r>
            <a:endParaRPr lang="en-US" sz="3200" b="1" i="1" dirty="0">
              <a:solidFill>
                <a:srgbClr val="006600"/>
              </a:solidFill>
            </a:endParaRPr>
          </a:p>
          <a:p>
            <a:pPr>
              <a:lnSpc>
                <a:spcPct val="75000"/>
              </a:lnSpc>
              <a:defRPr/>
            </a:pPr>
            <a:endParaRPr lang="en-US" sz="1000" b="1" i="1" dirty="0">
              <a:solidFill>
                <a:srgbClr val="002060"/>
              </a:solidFill>
            </a:endParaRPr>
          </a:p>
          <a:p>
            <a:pPr algn="just">
              <a:lnSpc>
                <a:spcPct val="75000"/>
              </a:lnSpc>
              <a:defRPr/>
            </a:pPr>
            <a:endParaRPr lang="en-US" sz="800" b="1" i="1" dirty="0"/>
          </a:p>
          <a:p>
            <a:pPr marL="342900" indent="-342900" algn="just">
              <a:lnSpc>
                <a:spcPct val="95000"/>
              </a:lnSpc>
              <a:spcBef>
                <a:spcPct val="20000"/>
              </a:spcBef>
              <a:buFont typeface="Arial" panose="020B0604020202020204" pitchFamily="34" charset="0"/>
              <a:buChar char="•"/>
              <a:defRPr/>
            </a:pPr>
            <a:r>
              <a:rPr lang="en-US" b="1" dirty="0" smtClean="0"/>
              <a:t>Founded in the Annapolis Convention at Mann’s Tavern</a:t>
            </a:r>
          </a:p>
          <a:p>
            <a:pPr marL="798513" lvl="1" indent="-342900" algn="just">
              <a:lnSpc>
                <a:spcPct val="95000"/>
              </a:lnSpc>
              <a:spcBef>
                <a:spcPct val="20000"/>
              </a:spcBef>
              <a:buFont typeface="Arial" panose="020B0604020202020204" pitchFamily="34" charset="0"/>
              <a:buChar char="•"/>
              <a:defRPr/>
            </a:pPr>
            <a:r>
              <a:rPr lang="en-US" sz="1400" b="1" dirty="0" smtClean="0"/>
              <a:t>12 delegates from 5 states but Hamilton, Madison, Dickenson and Randolph</a:t>
            </a:r>
          </a:p>
          <a:p>
            <a:pPr marL="342900" indent="-342900" algn="just">
              <a:lnSpc>
                <a:spcPct val="95000"/>
              </a:lnSpc>
              <a:spcBef>
                <a:spcPct val="20000"/>
              </a:spcBef>
              <a:buFont typeface="Arial" panose="020B0604020202020204" pitchFamily="34" charset="0"/>
              <a:buChar char="•"/>
              <a:defRPr/>
            </a:pPr>
            <a:r>
              <a:rPr lang="en-US" b="1" dirty="0" smtClean="0"/>
              <a:t>The Articles of the Confederation did not work</a:t>
            </a:r>
          </a:p>
          <a:p>
            <a:pPr marL="342900" indent="-342900" algn="just">
              <a:lnSpc>
                <a:spcPct val="95000"/>
              </a:lnSpc>
              <a:spcBef>
                <a:spcPct val="20000"/>
              </a:spcBef>
              <a:buFont typeface="Arial" panose="020B0604020202020204" pitchFamily="34" charset="0"/>
              <a:buChar char="•"/>
              <a:defRPr/>
            </a:pPr>
            <a:r>
              <a:rPr lang="en-US" b="1" dirty="0" smtClean="0"/>
              <a:t>Madison Had to Convince Washington to Participate</a:t>
            </a:r>
          </a:p>
          <a:p>
            <a:pPr marL="342900" indent="-342900" algn="just">
              <a:lnSpc>
                <a:spcPct val="95000"/>
              </a:lnSpc>
              <a:spcBef>
                <a:spcPct val="20000"/>
              </a:spcBef>
              <a:buFont typeface="Arial" panose="020B0604020202020204" pitchFamily="34" charset="0"/>
              <a:buChar char="•"/>
              <a:defRPr/>
            </a:pPr>
            <a:r>
              <a:rPr lang="en-US" b="1" dirty="0" smtClean="0"/>
              <a:t>Daniel Shay’s Rebellion</a:t>
            </a:r>
          </a:p>
          <a:p>
            <a:pPr marL="342900" indent="-342900" algn="just">
              <a:lnSpc>
                <a:spcPct val="95000"/>
              </a:lnSpc>
              <a:spcBef>
                <a:spcPct val="20000"/>
              </a:spcBef>
              <a:buFont typeface="Arial" panose="020B0604020202020204" pitchFamily="34" charset="0"/>
              <a:buChar char="•"/>
              <a:defRPr/>
            </a:pPr>
            <a:r>
              <a:rPr lang="en-US" b="1" dirty="0" smtClean="0"/>
              <a:t>With Washington Agreed, the Convention Convened</a:t>
            </a:r>
          </a:p>
          <a:p>
            <a:pPr marL="342900" indent="-342900" algn="just">
              <a:lnSpc>
                <a:spcPct val="95000"/>
              </a:lnSpc>
              <a:spcBef>
                <a:spcPct val="20000"/>
              </a:spcBef>
              <a:buFont typeface="Arial" panose="020B0604020202020204" pitchFamily="34" charset="0"/>
              <a:buChar char="•"/>
              <a:defRPr/>
            </a:pPr>
            <a:r>
              <a:rPr lang="en-US" b="1" dirty="0" smtClean="0"/>
              <a:t>So many of the new nation’s prominent men attended:</a:t>
            </a:r>
          </a:p>
          <a:p>
            <a:pPr marL="798513" lvl="1" indent="-342900" algn="just">
              <a:lnSpc>
                <a:spcPct val="95000"/>
              </a:lnSpc>
              <a:spcBef>
                <a:spcPct val="20000"/>
              </a:spcBef>
              <a:buFont typeface="Arial" panose="020B0604020202020204" pitchFamily="34" charset="0"/>
              <a:buChar char="•"/>
              <a:defRPr/>
            </a:pPr>
            <a:r>
              <a:rPr lang="en-US" sz="1400" b="1" dirty="0" smtClean="0"/>
              <a:t>John Dickenson, Elbridge Gerry, Rufus King, William Paterson, Alexander Hamilton, Benjamin Franklin, </a:t>
            </a:r>
            <a:r>
              <a:rPr lang="en-US" sz="1400" b="1" dirty="0" err="1" smtClean="0"/>
              <a:t>Gouverneur</a:t>
            </a:r>
            <a:r>
              <a:rPr lang="en-US" sz="1400" b="1" dirty="0" smtClean="0"/>
              <a:t> Morris, James Wilson, Charles Pinckney, James Madison, Edmund Randolph, George Washington and George Wythe</a:t>
            </a:r>
          </a:p>
          <a:p>
            <a:pPr marL="798513" lvl="1" indent="-342900" algn="just">
              <a:lnSpc>
                <a:spcPct val="95000"/>
              </a:lnSpc>
              <a:spcBef>
                <a:spcPct val="20000"/>
              </a:spcBef>
              <a:buFont typeface="Arial" panose="020B0604020202020204" pitchFamily="34" charset="0"/>
              <a:buChar char="•"/>
              <a:defRPr/>
            </a:pPr>
            <a:r>
              <a:rPr lang="en-US" sz="1400" b="1" dirty="0" smtClean="0"/>
              <a:t>Interestingly, neither Thomas Jefferson nor John Adams could attend due to diplomatic responsibilities in France and England respectively.  John Hancock and Samuel Adams were also absent.  </a:t>
            </a:r>
          </a:p>
          <a:p>
            <a:pPr marL="342900" indent="-342900" algn="just">
              <a:lnSpc>
                <a:spcPct val="95000"/>
              </a:lnSpc>
              <a:spcBef>
                <a:spcPct val="20000"/>
              </a:spcBef>
              <a:buFont typeface="Arial" panose="020B0604020202020204" pitchFamily="34" charset="0"/>
              <a:buChar char="•"/>
              <a:defRPr/>
            </a:pPr>
            <a:r>
              <a:rPr lang="en-US" b="1" dirty="0" smtClean="0"/>
              <a:t>There legal charge was to revise – they ignored such.</a:t>
            </a:r>
            <a:endParaRPr lang="en-US" b="1" dirty="0"/>
          </a:p>
          <a:p>
            <a:pPr marL="342900" indent="-342900" algn="just">
              <a:lnSpc>
                <a:spcPct val="95000"/>
              </a:lnSpc>
              <a:spcBef>
                <a:spcPct val="20000"/>
              </a:spcBef>
              <a:buFont typeface="Arial" panose="020B0604020202020204" pitchFamily="34" charset="0"/>
              <a:buChar char="•"/>
              <a:defRPr/>
            </a:pPr>
            <a:r>
              <a:rPr lang="en-US" b="1" dirty="0" smtClean="0"/>
              <a:t>They barred the windows and doors, refused the press and created anew</a:t>
            </a:r>
            <a:endParaRPr lang="en-US" b="1" dirty="0"/>
          </a:p>
          <a:p>
            <a:pPr marL="798513" lvl="1" indent="-342900" algn="just">
              <a:lnSpc>
                <a:spcPct val="95000"/>
              </a:lnSpc>
              <a:spcBef>
                <a:spcPct val="20000"/>
              </a:spcBef>
              <a:buFont typeface="Arial" panose="020B0604020202020204" pitchFamily="34" charset="0"/>
              <a:buChar char="•"/>
              <a:defRPr/>
            </a:pPr>
            <a:endParaRPr lang="en-US" sz="1400" b="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33</a:t>
            </a:fld>
            <a:endParaRPr lang="en-US"/>
          </a:p>
        </p:txBody>
      </p:sp>
    </p:spTree>
    <p:extLst>
      <p:ext uri="{BB962C8B-B14F-4D97-AF65-F5344CB8AC3E}">
        <p14:creationId xmlns:p14="http://schemas.microsoft.com/office/powerpoint/2010/main" val="1771238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smtClean="0">
                <a:solidFill>
                  <a:srgbClr val="0033CC"/>
                </a:solidFill>
              </a:rPr>
              <a:t>The United States</a:t>
            </a:r>
            <a:r>
              <a:rPr lang="en-US" sz="3600" b="1" dirty="0" smtClean="0">
                <a:solidFill>
                  <a:srgbClr val="0033CC"/>
                </a:solidFill>
              </a:rPr>
              <a:t> Constitution</a:t>
            </a:r>
          </a:p>
          <a:p>
            <a:pPr marL="342900" indent="-342900" algn="ctr">
              <a:lnSpc>
                <a:spcPct val="75000"/>
              </a:lnSpc>
              <a:spcBef>
                <a:spcPct val="20000"/>
              </a:spcBef>
              <a:defRPr/>
            </a:pPr>
            <a:r>
              <a:rPr lang="en-US" sz="3200" b="1" i="1" dirty="0" smtClean="0">
                <a:solidFill>
                  <a:srgbClr val="006600"/>
                </a:solidFill>
              </a:rPr>
              <a:t>Creation</a:t>
            </a:r>
            <a:endParaRPr lang="en-US" sz="3200" b="1" i="1" dirty="0">
              <a:solidFill>
                <a:srgbClr val="006600"/>
              </a:solidFill>
            </a:endParaRPr>
          </a:p>
          <a:p>
            <a:pPr>
              <a:lnSpc>
                <a:spcPct val="75000"/>
              </a:lnSpc>
              <a:defRPr/>
            </a:pPr>
            <a:endParaRPr lang="en-US" sz="1000" b="1" i="1" dirty="0">
              <a:solidFill>
                <a:srgbClr val="002060"/>
              </a:solidFill>
            </a:endParaRPr>
          </a:p>
          <a:p>
            <a:pPr algn="just">
              <a:lnSpc>
                <a:spcPct val="75000"/>
              </a:lnSpc>
              <a:defRPr/>
            </a:pPr>
            <a:endParaRPr lang="en-US" sz="800" b="1" i="1" dirty="0"/>
          </a:p>
          <a:p>
            <a:pPr marL="342900" indent="-342900" algn="just">
              <a:lnSpc>
                <a:spcPct val="95000"/>
              </a:lnSpc>
              <a:spcBef>
                <a:spcPct val="20000"/>
              </a:spcBef>
              <a:buFont typeface="Arial" panose="020B0604020202020204" pitchFamily="34" charset="0"/>
              <a:buChar char="•"/>
              <a:defRPr/>
            </a:pPr>
            <a:r>
              <a:rPr lang="en-US" b="1" dirty="0" smtClean="0"/>
              <a:t>All we know of the Convention proceedings is from Madison’s notes published posthumously</a:t>
            </a:r>
            <a:endParaRPr lang="en-US" sz="1400" b="1" dirty="0" smtClean="0"/>
          </a:p>
          <a:p>
            <a:pPr marL="342900" indent="-342900" algn="just">
              <a:lnSpc>
                <a:spcPct val="95000"/>
              </a:lnSpc>
              <a:spcBef>
                <a:spcPct val="20000"/>
              </a:spcBef>
              <a:buFont typeface="Arial" panose="020B0604020202020204" pitchFamily="34" charset="0"/>
              <a:buChar char="•"/>
              <a:defRPr/>
            </a:pPr>
            <a:r>
              <a:rPr lang="en-US" b="1" dirty="0" smtClean="0"/>
              <a:t>Started May 25, 1787, finished September 17, 1787</a:t>
            </a:r>
          </a:p>
          <a:p>
            <a:pPr marL="342900" indent="-342900" algn="just">
              <a:lnSpc>
                <a:spcPct val="95000"/>
              </a:lnSpc>
              <a:spcBef>
                <a:spcPct val="20000"/>
              </a:spcBef>
              <a:buFont typeface="Arial" panose="020B0604020202020204" pitchFamily="34" charset="0"/>
              <a:buChar char="•"/>
              <a:defRPr/>
            </a:pPr>
            <a:r>
              <a:rPr lang="en-US" b="1" dirty="0" smtClean="0"/>
              <a:t>Washington Presided, only relinquished chair to speak once</a:t>
            </a:r>
          </a:p>
          <a:p>
            <a:pPr marL="342900" indent="-342900" algn="just">
              <a:lnSpc>
                <a:spcPct val="95000"/>
              </a:lnSpc>
              <a:spcBef>
                <a:spcPct val="20000"/>
              </a:spcBef>
              <a:buFont typeface="Arial" panose="020B0604020202020204" pitchFamily="34" charset="0"/>
              <a:buChar char="•"/>
              <a:defRPr/>
            </a:pPr>
            <a:r>
              <a:rPr lang="en-US" b="1" dirty="0" smtClean="0"/>
              <a:t>Franklin played the role of Peacemaker, Learned Sage</a:t>
            </a:r>
          </a:p>
          <a:p>
            <a:pPr marL="342900" indent="-342900" algn="just">
              <a:lnSpc>
                <a:spcPct val="95000"/>
              </a:lnSpc>
              <a:spcBef>
                <a:spcPct val="20000"/>
              </a:spcBef>
              <a:buFont typeface="Arial" panose="020B0604020202020204" pitchFamily="34" charset="0"/>
              <a:buChar char="•"/>
              <a:defRPr/>
            </a:pPr>
            <a:r>
              <a:rPr lang="en-US" b="1" dirty="0" smtClean="0"/>
              <a:t>A Document Forged from Compromise – Many Competing Interests</a:t>
            </a:r>
          </a:p>
          <a:p>
            <a:pPr marL="342900" indent="-342900" algn="just">
              <a:lnSpc>
                <a:spcPct val="95000"/>
              </a:lnSpc>
              <a:spcBef>
                <a:spcPct val="20000"/>
              </a:spcBef>
              <a:buFont typeface="Arial" panose="020B0604020202020204" pitchFamily="34" charset="0"/>
              <a:buChar char="•"/>
              <a:defRPr/>
            </a:pPr>
            <a:r>
              <a:rPr lang="en-US" b="1" dirty="0" smtClean="0"/>
              <a:t>More Novel than can be appreciated today</a:t>
            </a:r>
          </a:p>
          <a:p>
            <a:pPr marL="342900" indent="-342900" algn="just">
              <a:lnSpc>
                <a:spcPct val="95000"/>
              </a:lnSpc>
              <a:spcBef>
                <a:spcPct val="20000"/>
              </a:spcBef>
              <a:buFont typeface="Arial" panose="020B0604020202020204" pitchFamily="34" charset="0"/>
              <a:buChar char="•"/>
              <a:defRPr/>
            </a:pPr>
            <a:r>
              <a:rPr lang="en-US" b="1" dirty="0" smtClean="0"/>
              <a:t>Not Guaranteed to be ratified.</a:t>
            </a:r>
            <a:endParaRPr lang="en-US" b="1" dirty="0"/>
          </a:p>
          <a:p>
            <a:pPr marL="342900" indent="-342900" algn="just">
              <a:lnSpc>
                <a:spcPct val="95000"/>
              </a:lnSpc>
              <a:spcBef>
                <a:spcPct val="20000"/>
              </a:spcBef>
              <a:buFont typeface="Arial" panose="020B0604020202020204" pitchFamily="34" charset="0"/>
              <a:buChar char="•"/>
              <a:defRPr/>
            </a:pPr>
            <a:r>
              <a:rPr lang="en-US" b="1" dirty="0" smtClean="0"/>
              <a:t>Many powerful, opposing voices, including Governor Clinton of New York, Governor Henry from Virginia and Thomas Jefferson</a:t>
            </a:r>
          </a:p>
          <a:p>
            <a:pPr marL="342900" indent="-342900" algn="just">
              <a:lnSpc>
                <a:spcPct val="95000"/>
              </a:lnSpc>
              <a:spcBef>
                <a:spcPct val="20000"/>
              </a:spcBef>
              <a:buFont typeface="Arial" panose="020B0604020202020204" pitchFamily="34" charset="0"/>
              <a:buChar char="•"/>
              <a:defRPr/>
            </a:pPr>
            <a:r>
              <a:rPr lang="en-US" b="1" dirty="0" smtClean="0"/>
              <a:t>Continental Congress did not know what to do with finished product</a:t>
            </a:r>
          </a:p>
          <a:p>
            <a:pPr marL="342900" indent="-342900" algn="just">
              <a:lnSpc>
                <a:spcPct val="95000"/>
              </a:lnSpc>
              <a:spcBef>
                <a:spcPct val="20000"/>
              </a:spcBef>
              <a:buFont typeface="Arial" panose="020B0604020202020204" pitchFamily="34" charset="0"/>
              <a:buChar char="•"/>
              <a:defRPr/>
            </a:pPr>
            <a:r>
              <a:rPr lang="en-US" b="1" dirty="0" smtClean="0"/>
              <a:t>Self Authentication through Convention Amendment Clause</a:t>
            </a:r>
          </a:p>
          <a:p>
            <a:pPr marL="342900" indent="-342900" algn="just">
              <a:lnSpc>
                <a:spcPct val="95000"/>
              </a:lnSpc>
              <a:spcBef>
                <a:spcPct val="20000"/>
              </a:spcBef>
              <a:buFont typeface="Arial" panose="020B0604020202020204" pitchFamily="34" charset="0"/>
              <a:buChar char="•"/>
              <a:defRPr/>
            </a:pPr>
            <a:r>
              <a:rPr lang="en-US" b="1" dirty="0" smtClean="0"/>
              <a:t>Many States gave a qualified ratification without authority</a:t>
            </a:r>
          </a:p>
          <a:p>
            <a:pPr marL="342900" indent="-342900" algn="just">
              <a:lnSpc>
                <a:spcPct val="95000"/>
              </a:lnSpc>
              <a:spcBef>
                <a:spcPct val="20000"/>
              </a:spcBef>
              <a:buFont typeface="Arial" panose="020B0604020202020204" pitchFamily="34" charset="0"/>
              <a:buChar char="•"/>
              <a:defRPr/>
            </a:pPr>
            <a:r>
              <a:rPr lang="en-US" b="1" dirty="0" smtClean="0"/>
              <a:t>Immediately became a revered, respected document</a:t>
            </a:r>
            <a:endParaRPr lang="en-US" b="1" dirty="0"/>
          </a:p>
          <a:p>
            <a:pPr marL="798513" lvl="1" indent="-342900" algn="just">
              <a:lnSpc>
                <a:spcPct val="95000"/>
              </a:lnSpc>
              <a:spcBef>
                <a:spcPct val="20000"/>
              </a:spcBef>
              <a:buFont typeface="Arial" panose="020B0604020202020204" pitchFamily="34" charset="0"/>
              <a:buChar char="•"/>
              <a:defRPr/>
            </a:pPr>
            <a:endParaRPr lang="en-US" sz="1400" b="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34</a:t>
            </a:fld>
            <a:endParaRPr lang="en-US"/>
          </a:p>
        </p:txBody>
      </p:sp>
    </p:spTree>
    <p:extLst>
      <p:ext uri="{BB962C8B-B14F-4D97-AF65-F5344CB8AC3E}">
        <p14:creationId xmlns:p14="http://schemas.microsoft.com/office/powerpoint/2010/main" val="3333388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70000"/>
              </a:lnSpc>
              <a:spcBef>
                <a:spcPts val="0"/>
              </a:spcBef>
              <a:defRPr/>
            </a:pPr>
            <a:r>
              <a:rPr lang="en-US" sz="3400" b="1" dirty="0">
                <a:solidFill>
                  <a:srgbClr val="C81204"/>
                </a:solidFill>
              </a:rPr>
              <a:t>     </a:t>
            </a:r>
            <a:r>
              <a:rPr lang="en-US" sz="3600" b="1" dirty="0">
                <a:solidFill>
                  <a:srgbClr val="0033CC"/>
                </a:solidFill>
              </a:rPr>
              <a:t>The United States Constitution</a:t>
            </a:r>
          </a:p>
          <a:p>
            <a:pPr marL="342900" indent="-342900" algn="ctr">
              <a:lnSpc>
                <a:spcPct val="70000"/>
              </a:lnSpc>
              <a:spcBef>
                <a:spcPts val="0"/>
              </a:spcBef>
              <a:defRPr/>
            </a:pPr>
            <a:r>
              <a:rPr lang="en-US" sz="3200" b="1" i="1" dirty="0" smtClean="0">
                <a:solidFill>
                  <a:srgbClr val="006600"/>
                </a:solidFill>
              </a:rPr>
              <a:t>Articles</a:t>
            </a:r>
            <a:endParaRPr lang="en-US" sz="3200" b="1" i="1" dirty="0">
              <a:solidFill>
                <a:srgbClr val="006600"/>
              </a:solidFill>
            </a:endParaRPr>
          </a:p>
          <a:p>
            <a:pPr>
              <a:lnSpc>
                <a:spcPct val="70000"/>
              </a:lnSpc>
              <a:spcBef>
                <a:spcPts val="0"/>
              </a:spcBef>
              <a:defRPr/>
            </a:pPr>
            <a:endParaRPr lang="en-US" sz="500" b="1" i="1" dirty="0">
              <a:solidFill>
                <a:srgbClr val="002060"/>
              </a:solidFill>
            </a:endParaRPr>
          </a:p>
          <a:p>
            <a:pPr algn="just">
              <a:lnSpc>
                <a:spcPct val="70000"/>
              </a:lnSpc>
              <a:spcBef>
                <a:spcPts val="0"/>
              </a:spcBef>
              <a:defRPr/>
            </a:pPr>
            <a:endParaRPr lang="en-US" sz="800" b="1" i="1" dirty="0">
              <a:solidFill>
                <a:srgbClr val="002060"/>
              </a:solidFill>
            </a:endParaRPr>
          </a:p>
          <a:p>
            <a:pPr algn="just">
              <a:lnSpc>
                <a:spcPct val="70000"/>
              </a:lnSpc>
              <a:spcBef>
                <a:spcPts val="0"/>
              </a:spcBef>
              <a:defRPr/>
            </a:pPr>
            <a:r>
              <a:rPr lang="en-US" sz="1400" dirty="0"/>
              <a:t>Today’s </a:t>
            </a:r>
            <a:r>
              <a:rPr lang="en-US" sz="1400" dirty="0" smtClean="0"/>
              <a:t>United States Constitution </a:t>
            </a:r>
            <a:r>
              <a:rPr lang="en-US" sz="1400" dirty="0"/>
              <a:t>contains </a:t>
            </a:r>
            <a:r>
              <a:rPr lang="en-US" sz="1400" dirty="0" smtClean="0"/>
              <a:t>a </a:t>
            </a:r>
            <a:r>
              <a:rPr lang="en-US" sz="1400" dirty="0"/>
              <a:t>P</a:t>
            </a:r>
            <a:r>
              <a:rPr lang="en-US" sz="1400" dirty="0" smtClean="0"/>
              <a:t>reamble, Seven Articles, a Closing Endorsement (</a:t>
            </a:r>
            <a:r>
              <a:rPr lang="en-US" sz="1400" dirty="0" err="1" smtClean="0"/>
              <a:t>eschatocol</a:t>
            </a:r>
            <a:r>
              <a:rPr lang="en-US" sz="1400" dirty="0" smtClean="0"/>
              <a:t>) and 27 amendments, </a:t>
            </a:r>
            <a:r>
              <a:rPr lang="en-US" sz="1400" dirty="0"/>
              <a:t>and remains </a:t>
            </a:r>
            <a:r>
              <a:rPr lang="en-US" sz="1400" dirty="0" smtClean="0"/>
              <a:t>relatively </a:t>
            </a:r>
            <a:r>
              <a:rPr lang="en-US" sz="1400" dirty="0"/>
              <a:t>consistent to that which was drafted by </a:t>
            </a:r>
            <a:r>
              <a:rPr lang="en-US" sz="1400" dirty="0" smtClean="0"/>
              <a:t>James Madison </a:t>
            </a:r>
            <a:r>
              <a:rPr lang="en-US" sz="1400" dirty="0"/>
              <a:t>and adopted nearly a </a:t>
            </a:r>
            <a:r>
              <a:rPr lang="en-US" sz="1400" dirty="0" smtClean="0"/>
              <a:t>quarter </a:t>
            </a:r>
            <a:r>
              <a:rPr lang="en-US" sz="1400" dirty="0"/>
              <a:t>of a </a:t>
            </a:r>
            <a:r>
              <a:rPr lang="en-US" sz="1400" dirty="0" smtClean="0"/>
              <a:t>millennia ago.</a:t>
            </a:r>
            <a:endParaRPr lang="en-US" sz="1400" dirty="0"/>
          </a:p>
          <a:p>
            <a:pPr algn="just">
              <a:lnSpc>
                <a:spcPct val="70000"/>
              </a:lnSpc>
              <a:spcBef>
                <a:spcPts val="0"/>
              </a:spcBef>
              <a:defRPr/>
            </a:pPr>
            <a:endParaRPr lang="en-US" sz="500" dirty="0"/>
          </a:p>
          <a:p>
            <a:pPr algn="just">
              <a:lnSpc>
                <a:spcPct val="70000"/>
              </a:lnSpc>
              <a:spcBef>
                <a:spcPts val="0"/>
              </a:spcBef>
              <a:defRPr/>
            </a:pPr>
            <a:r>
              <a:rPr lang="en-US" sz="1400" b="1" dirty="0">
                <a:solidFill>
                  <a:srgbClr val="C00000"/>
                </a:solidFill>
              </a:rPr>
              <a:t>Article I: </a:t>
            </a:r>
            <a:r>
              <a:rPr lang="en-US" sz="1400" dirty="0"/>
              <a:t>This Article contains establishes an independent, bicameral, directly elected </a:t>
            </a:r>
            <a:r>
              <a:rPr lang="en-US" sz="1400" dirty="0" smtClean="0"/>
              <a:t>(2 years for the House of Representatives and 6 years for Senate), </a:t>
            </a:r>
            <a:r>
              <a:rPr lang="en-US" sz="1400" dirty="0"/>
              <a:t>bicameral, legislature with a S</a:t>
            </a:r>
            <a:r>
              <a:rPr lang="en-US" sz="1400" dirty="0" smtClean="0"/>
              <a:t>enate </a:t>
            </a:r>
            <a:r>
              <a:rPr lang="en-US" sz="1400" dirty="0"/>
              <a:t>(with at </a:t>
            </a:r>
            <a:r>
              <a:rPr lang="en-US" sz="1400" dirty="0" smtClean="0"/>
              <a:t>100 </a:t>
            </a:r>
            <a:r>
              <a:rPr lang="en-US" sz="1400" dirty="0"/>
              <a:t>members </a:t>
            </a:r>
            <a:r>
              <a:rPr lang="en-US" sz="1400" dirty="0" smtClean="0"/>
              <a:t>– two per state) </a:t>
            </a:r>
            <a:r>
              <a:rPr lang="en-US" sz="1400" dirty="0"/>
              <a:t>and a </a:t>
            </a:r>
            <a:r>
              <a:rPr lang="en-US" sz="1400" dirty="0" smtClean="0"/>
              <a:t>House of Representatives (435 elected from equally apportioned districts) </a:t>
            </a:r>
            <a:r>
              <a:rPr lang="en-US" sz="1400" dirty="0"/>
              <a:t>vested with the legislative powers of the </a:t>
            </a:r>
            <a:r>
              <a:rPr lang="en-US" sz="1400" dirty="0" smtClean="0"/>
              <a:t>nation.</a:t>
            </a:r>
            <a:endParaRPr lang="en-US" sz="1400" dirty="0"/>
          </a:p>
          <a:p>
            <a:pPr algn="just">
              <a:lnSpc>
                <a:spcPct val="70000"/>
              </a:lnSpc>
              <a:spcBef>
                <a:spcPts val="0"/>
              </a:spcBef>
              <a:defRPr/>
            </a:pPr>
            <a:endParaRPr lang="en-US" sz="500" dirty="0"/>
          </a:p>
          <a:p>
            <a:pPr algn="just">
              <a:lnSpc>
                <a:spcPct val="70000"/>
              </a:lnSpc>
              <a:spcBef>
                <a:spcPts val="0"/>
              </a:spcBef>
              <a:defRPr/>
            </a:pPr>
            <a:r>
              <a:rPr lang="en-US" sz="1400" b="1" dirty="0">
                <a:solidFill>
                  <a:srgbClr val="C00000"/>
                </a:solidFill>
              </a:rPr>
              <a:t>Article II</a:t>
            </a:r>
            <a:r>
              <a:rPr lang="en-US" sz="1400" dirty="0">
                <a:solidFill>
                  <a:srgbClr val="C00000"/>
                </a:solidFill>
              </a:rPr>
              <a:t>:</a:t>
            </a:r>
            <a:r>
              <a:rPr lang="en-US" sz="1400" dirty="0"/>
              <a:t> This Article establishes an independent, </a:t>
            </a:r>
            <a:r>
              <a:rPr lang="en-US" sz="1400" dirty="0" smtClean="0"/>
              <a:t>indirectly </a:t>
            </a:r>
            <a:r>
              <a:rPr lang="en-US" sz="1400" dirty="0"/>
              <a:t>elected </a:t>
            </a:r>
            <a:r>
              <a:rPr lang="en-US" sz="1400" dirty="0" smtClean="0"/>
              <a:t>by means of the electoral college (for </a:t>
            </a:r>
            <a:r>
              <a:rPr lang="en-US" sz="1400" dirty="0"/>
              <a:t>4 years) executive </a:t>
            </a:r>
            <a:r>
              <a:rPr lang="en-US" sz="1400" dirty="0" smtClean="0"/>
              <a:t>(President) </a:t>
            </a:r>
            <a:r>
              <a:rPr lang="en-US" sz="1400" dirty="0"/>
              <a:t>who is vested with broad and extensive executive powers of the </a:t>
            </a:r>
            <a:r>
              <a:rPr lang="en-US" sz="1400" dirty="0" smtClean="0"/>
              <a:t>nation, including commander in chief of the armed forces, the ability to veto legislation, and to conduct foreign policy and make treaties (with advice and consent of the senate).</a:t>
            </a:r>
            <a:endParaRPr lang="en-US" sz="1400" dirty="0"/>
          </a:p>
          <a:p>
            <a:pPr algn="just">
              <a:lnSpc>
                <a:spcPct val="70000"/>
              </a:lnSpc>
              <a:spcBef>
                <a:spcPts val="0"/>
              </a:spcBef>
              <a:defRPr/>
            </a:pPr>
            <a:endParaRPr lang="en-US" sz="500" b="1" dirty="0"/>
          </a:p>
          <a:p>
            <a:pPr algn="just">
              <a:lnSpc>
                <a:spcPct val="70000"/>
              </a:lnSpc>
              <a:spcBef>
                <a:spcPts val="0"/>
              </a:spcBef>
              <a:defRPr/>
            </a:pPr>
            <a:r>
              <a:rPr lang="en-US" sz="1400" b="1" dirty="0">
                <a:solidFill>
                  <a:srgbClr val="C00000"/>
                </a:solidFill>
              </a:rPr>
              <a:t>Article III:  </a:t>
            </a:r>
            <a:r>
              <a:rPr lang="en-US" sz="1400" dirty="0" smtClean="0"/>
              <a:t>This </a:t>
            </a:r>
            <a:r>
              <a:rPr lang="en-US" sz="1400" dirty="0"/>
              <a:t>Article establishes an independent judiciary vested with the judicial powers of </a:t>
            </a:r>
            <a:r>
              <a:rPr lang="en-US" sz="1400" dirty="0" smtClean="0"/>
              <a:t>the nation.  </a:t>
            </a:r>
            <a:r>
              <a:rPr lang="en-US" sz="1400" dirty="0"/>
              <a:t>Supreme Court Justices are </a:t>
            </a:r>
            <a:r>
              <a:rPr lang="en-US" sz="1400" dirty="0" smtClean="0"/>
              <a:t>appointed by the president for life upon advice and consent of the senate. It further provides jurisdictional guidelines for federal courts and authorizes Congress to enact laws creating other federal courts (presently federal district courts, federal circuit courts of appeal, and other federal inferior courts such as bankruptcy courts, tax courts, trade courts, patent courts and FISA Court).</a:t>
            </a:r>
          </a:p>
          <a:p>
            <a:pPr algn="just">
              <a:lnSpc>
                <a:spcPct val="70000"/>
              </a:lnSpc>
              <a:spcBef>
                <a:spcPts val="0"/>
              </a:spcBef>
              <a:defRPr/>
            </a:pPr>
            <a:endParaRPr lang="en-US" sz="500" b="1" dirty="0">
              <a:solidFill>
                <a:srgbClr val="C00000"/>
              </a:solidFill>
            </a:endParaRPr>
          </a:p>
          <a:p>
            <a:pPr algn="just">
              <a:lnSpc>
                <a:spcPct val="70000"/>
              </a:lnSpc>
              <a:spcBef>
                <a:spcPts val="0"/>
              </a:spcBef>
              <a:defRPr/>
            </a:pPr>
            <a:r>
              <a:rPr lang="en-US" sz="1400" b="1" dirty="0">
                <a:solidFill>
                  <a:srgbClr val="C00000"/>
                </a:solidFill>
              </a:rPr>
              <a:t>Article IV:</a:t>
            </a:r>
            <a:r>
              <a:rPr lang="en-US" sz="1400" dirty="0">
                <a:solidFill>
                  <a:srgbClr val="C00000"/>
                </a:solidFill>
              </a:rPr>
              <a:t>  </a:t>
            </a:r>
            <a:r>
              <a:rPr lang="en-US" sz="1400" dirty="0"/>
              <a:t>This Article outlines the relations among the states and between each state and the federal government. </a:t>
            </a:r>
            <a:r>
              <a:rPr lang="en-US" sz="1400" dirty="0" smtClean="0"/>
              <a:t>It </a:t>
            </a:r>
            <a:r>
              <a:rPr lang="en-US" sz="1400" dirty="0"/>
              <a:t>provides for such matters as admitting new states and border changes between the states. I</a:t>
            </a:r>
            <a:r>
              <a:rPr lang="en-US" sz="1400" dirty="0" smtClean="0"/>
              <a:t>t contains the </a:t>
            </a:r>
            <a:r>
              <a:rPr lang="en-US" sz="1400" dirty="0"/>
              <a:t>"full faith and </a:t>
            </a:r>
            <a:r>
              <a:rPr lang="en-US" sz="1400" dirty="0" smtClean="0"/>
              <a:t>credit“ clause which requires states to respect other state’s laws, and the "</a:t>
            </a:r>
            <a:r>
              <a:rPr lang="en-US" sz="1400" dirty="0"/>
              <a:t>privileges and immunities" clause </a:t>
            </a:r>
            <a:r>
              <a:rPr lang="en-US" sz="1400" dirty="0" smtClean="0"/>
              <a:t>which prohibits states </a:t>
            </a:r>
            <a:r>
              <a:rPr lang="en-US" sz="1400" dirty="0"/>
              <a:t>from discriminating against citizens of other states in favor of </a:t>
            </a:r>
            <a:r>
              <a:rPr lang="en-US" sz="1400" dirty="0" smtClean="0"/>
              <a:t>their own residents.</a:t>
            </a:r>
          </a:p>
          <a:p>
            <a:pPr algn="just">
              <a:lnSpc>
                <a:spcPct val="70000"/>
              </a:lnSpc>
              <a:spcBef>
                <a:spcPts val="0"/>
              </a:spcBef>
              <a:defRPr/>
            </a:pPr>
            <a:endParaRPr lang="en-US" sz="500" dirty="0"/>
          </a:p>
          <a:p>
            <a:pPr algn="just">
              <a:lnSpc>
                <a:spcPct val="70000"/>
              </a:lnSpc>
              <a:spcBef>
                <a:spcPts val="0"/>
              </a:spcBef>
              <a:defRPr/>
            </a:pPr>
            <a:r>
              <a:rPr lang="en-US" sz="1400" b="1" dirty="0" smtClean="0">
                <a:solidFill>
                  <a:srgbClr val="C00000"/>
                </a:solidFill>
              </a:rPr>
              <a:t>Article V: </a:t>
            </a:r>
            <a:r>
              <a:rPr lang="en-US" sz="1400" dirty="0"/>
              <a:t>This Article establishes </a:t>
            </a:r>
            <a:r>
              <a:rPr lang="en-US" sz="1400" dirty="0" smtClean="0"/>
              <a:t>the amendment process for the constitution </a:t>
            </a:r>
            <a:r>
              <a:rPr lang="en-US" sz="1400" dirty="0"/>
              <a:t>and that and that no State, without its </a:t>
            </a:r>
            <a:r>
              <a:rPr lang="en-US" sz="1400" dirty="0" smtClean="0"/>
              <a:t>consent</a:t>
            </a:r>
            <a:r>
              <a:rPr lang="en-US" sz="1400" dirty="0"/>
              <a:t>, shall be deprived of its equal Suffrage in the Senate</a:t>
            </a:r>
            <a:r>
              <a:rPr lang="en-US" sz="1400" dirty="0" smtClean="0"/>
              <a:t>.</a:t>
            </a:r>
          </a:p>
          <a:p>
            <a:pPr algn="just">
              <a:lnSpc>
                <a:spcPct val="70000"/>
              </a:lnSpc>
              <a:spcBef>
                <a:spcPts val="0"/>
              </a:spcBef>
              <a:defRPr/>
            </a:pPr>
            <a:endParaRPr lang="en-US" sz="500" dirty="0"/>
          </a:p>
          <a:p>
            <a:pPr algn="just">
              <a:lnSpc>
                <a:spcPct val="70000"/>
              </a:lnSpc>
              <a:spcBef>
                <a:spcPts val="0"/>
              </a:spcBef>
              <a:defRPr/>
            </a:pPr>
            <a:r>
              <a:rPr lang="en-US" sz="1400" b="1" dirty="0">
                <a:solidFill>
                  <a:srgbClr val="C00000"/>
                </a:solidFill>
              </a:rPr>
              <a:t>Article </a:t>
            </a:r>
            <a:r>
              <a:rPr lang="en-US" sz="1400" b="1" dirty="0" smtClean="0">
                <a:solidFill>
                  <a:srgbClr val="C00000"/>
                </a:solidFill>
              </a:rPr>
              <a:t>VI: </a:t>
            </a:r>
            <a:r>
              <a:rPr lang="en-US" sz="1400" dirty="0"/>
              <a:t>This Article establishes that establishes the Constitution, and all federal laws and treaties of the United </a:t>
            </a:r>
            <a:r>
              <a:rPr lang="en-US" sz="1400" dirty="0" smtClean="0"/>
              <a:t>States, are the </a:t>
            </a:r>
            <a:r>
              <a:rPr lang="en-US" sz="1400" dirty="0"/>
              <a:t>supreme law of the </a:t>
            </a:r>
            <a:r>
              <a:rPr lang="en-US" sz="1400" dirty="0" smtClean="0"/>
              <a:t>land. It </a:t>
            </a:r>
            <a:r>
              <a:rPr lang="en-US" sz="1400" dirty="0"/>
              <a:t>validates national debt created under the Articles of Confederation and requires that all federal and state </a:t>
            </a:r>
            <a:r>
              <a:rPr lang="en-US" sz="1400" dirty="0" smtClean="0"/>
              <a:t>officers must take an oaths </a:t>
            </a:r>
            <a:r>
              <a:rPr lang="en-US" sz="1400" dirty="0"/>
              <a:t>to support the Constitution. </a:t>
            </a:r>
            <a:r>
              <a:rPr lang="en-US" sz="1400" dirty="0" smtClean="0"/>
              <a:t>It also prohibits any religious test for public office.</a:t>
            </a:r>
            <a:endParaRPr lang="en-US" sz="1400" dirty="0"/>
          </a:p>
          <a:p>
            <a:pPr algn="just">
              <a:lnSpc>
                <a:spcPct val="70000"/>
              </a:lnSpc>
              <a:spcBef>
                <a:spcPts val="0"/>
              </a:spcBef>
              <a:defRPr/>
            </a:pPr>
            <a:endParaRPr lang="en-US" sz="500" dirty="0"/>
          </a:p>
          <a:p>
            <a:pPr algn="just">
              <a:lnSpc>
                <a:spcPct val="70000"/>
              </a:lnSpc>
              <a:spcBef>
                <a:spcPts val="0"/>
              </a:spcBef>
              <a:defRPr/>
            </a:pPr>
            <a:r>
              <a:rPr lang="en-US" sz="1400" b="1" dirty="0">
                <a:solidFill>
                  <a:srgbClr val="C00000"/>
                </a:solidFill>
              </a:rPr>
              <a:t>Article </a:t>
            </a:r>
            <a:r>
              <a:rPr lang="en-US" sz="1400" b="1" dirty="0" smtClean="0">
                <a:solidFill>
                  <a:srgbClr val="C00000"/>
                </a:solidFill>
              </a:rPr>
              <a:t>VII: </a:t>
            </a:r>
            <a:r>
              <a:rPr lang="en-US" sz="1400" dirty="0" smtClean="0"/>
              <a:t>This Article provides that the approval of ratification conventions of nine states was sufficient to establish the Constitution for such ratifying states.</a:t>
            </a:r>
            <a:endParaRPr lang="en-US" sz="1400" dirty="0"/>
          </a:p>
          <a:p>
            <a:pPr marL="342900" indent="-342900" algn="just">
              <a:lnSpc>
                <a:spcPct val="70000"/>
              </a:lnSpc>
              <a:spcBef>
                <a:spcPts val="0"/>
              </a:spcBef>
              <a:defRPr/>
            </a:pP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35</a:t>
            </a:fld>
            <a:endParaRPr lang="en-US"/>
          </a:p>
        </p:txBody>
      </p:sp>
    </p:spTree>
    <p:extLst>
      <p:ext uri="{BB962C8B-B14F-4D97-AF65-F5344CB8AC3E}">
        <p14:creationId xmlns:p14="http://schemas.microsoft.com/office/powerpoint/2010/main" val="2167246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The United States Constitution</a:t>
            </a:r>
          </a:p>
          <a:p>
            <a:pPr marL="342900" indent="-342900" algn="ctr">
              <a:lnSpc>
                <a:spcPct val="75000"/>
              </a:lnSpc>
              <a:spcBef>
                <a:spcPct val="20000"/>
              </a:spcBef>
              <a:defRPr/>
            </a:pPr>
            <a:r>
              <a:rPr lang="en-US" sz="3200" b="1" i="1" dirty="0" smtClean="0">
                <a:solidFill>
                  <a:srgbClr val="006600"/>
                </a:solidFill>
              </a:rPr>
              <a:t>Amendments</a:t>
            </a:r>
            <a:endParaRPr lang="en-US" sz="3200" b="1" i="1" dirty="0">
              <a:solidFill>
                <a:srgbClr val="006600"/>
              </a:solidFill>
            </a:endParaRPr>
          </a:p>
          <a:p>
            <a:pPr>
              <a:lnSpc>
                <a:spcPct val="75000"/>
              </a:lnSpc>
              <a:defRPr/>
            </a:pPr>
            <a:endParaRPr lang="en-US" sz="1000" b="1" i="1" dirty="0">
              <a:solidFill>
                <a:srgbClr val="002060"/>
              </a:solidFill>
            </a:endParaRPr>
          </a:p>
          <a:p>
            <a:pPr algn="just">
              <a:lnSpc>
                <a:spcPct val="70000"/>
              </a:lnSpc>
              <a:spcBef>
                <a:spcPts val="0"/>
              </a:spcBef>
              <a:defRPr/>
            </a:pPr>
            <a:endParaRPr lang="en-US" sz="1000" b="1" i="1" dirty="0">
              <a:solidFill>
                <a:srgbClr val="002060"/>
              </a:solidFill>
            </a:endParaRPr>
          </a:p>
          <a:p>
            <a:pPr algn="just">
              <a:lnSpc>
                <a:spcPct val="70000"/>
              </a:lnSpc>
              <a:spcBef>
                <a:spcPts val="0"/>
              </a:spcBef>
              <a:defRPr/>
            </a:pPr>
            <a:r>
              <a:rPr lang="en-US" sz="1600" dirty="0" smtClean="0"/>
              <a:t>There have been 27 amendments to the United States Constitution.</a:t>
            </a:r>
          </a:p>
          <a:p>
            <a:pPr algn="just">
              <a:lnSpc>
                <a:spcPct val="70000"/>
              </a:lnSpc>
              <a:spcBef>
                <a:spcPts val="0"/>
              </a:spcBef>
              <a:defRPr/>
            </a:pPr>
            <a:endParaRPr lang="en-US" sz="1000" dirty="0" smtClean="0"/>
          </a:p>
          <a:p>
            <a:pPr algn="just">
              <a:lnSpc>
                <a:spcPct val="70000"/>
              </a:lnSpc>
              <a:spcBef>
                <a:spcPts val="0"/>
              </a:spcBef>
              <a:defRPr/>
            </a:pPr>
            <a:r>
              <a:rPr lang="en-US" sz="1600" b="1" dirty="0" smtClean="0">
                <a:solidFill>
                  <a:srgbClr val="C00000"/>
                </a:solidFill>
              </a:rPr>
              <a:t>Article </a:t>
            </a:r>
            <a:r>
              <a:rPr lang="en-US" sz="1600" b="1" dirty="0">
                <a:solidFill>
                  <a:srgbClr val="C00000"/>
                </a:solidFill>
              </a:rPr>
              <a:t>V</a:t>
            </a:r>
            <a:r>
              <a:rPr lang="en-US" sz="1600" b="1" dirty="0" smtClean="0">
                <a:solidFill>
                  <a:srgbClr val="C00000"/>
                </a:solidFill>
              </a:rPr>
              <a:t>:</a:t>
            </a:r>
            <a:r>
              <a:rPr lang="en-US" sz="1600" dirty="0" smtClean="0"/>
              <a:t>  </a:t>
            </a:r>
            <a:r>
              <a:rPr lang="en-US" sz="1600" dirty="0"/>
              <a:t>The </a:t>
            </a:r>
            <a:r>
              <a:rPr lang="en-US" sz="1600" dirty="0" smtClean="0"/>
              <a:t>United States </a:t>
            </a:r>
            <a:r>
              <a:rPr lang="en-US" sz="1600" dirty="0"/>
              <a:t>Constitution can be amended in two ways in accordance to Article V</a:t>
            </a:r>
            <a:r>
              <a:rPr lang="en-US" sz="1600" dirty="0" smtClean="0"/>
              <a:t>.</a:t>
            </a:r>
            <a:endParaRPr lang="en-US" sz="1600" dirty="0"/>
          </a:p>
          <a:p>
            <a:pPr algn="just">
              <a:lnSpc>
                <a:spcPct val="70000"/>
              </a:lnSpc>
              <a:spcBef>
                <a:spcPts val="0"/>
              </a:spcBef>
              <a:defRPr/>
            </a:pPr>
            <a:endParaRPr lang="en-US" sz="1000" b="1" dirty="0">
              <a:solidFill>
                <a:srgbClr val="C00000"/>
              </a:solidFill>
            </a:endParaRPr>
          </a:p>
          <a:p>
            <a:pPr algn="just">
              <a:lnSpc>
                <a:spcPct val="70000"/>
              </a:lnSpc>
              <a:spcBef>
                <a:spcPts val="0"/>
              </a:spcBef>
              <a:defRPr/>
            </a:pPr>
            <a:r>
              <a:rPr lang="en-US" sz="1600" b="1" dirty="0">
                <a:solidFill>
                  <a:srgbClr val="C00000"/>
                </a:solidFill>
              </a:rPr>
              <a:t>Legislative Amendments: </a:t>
            </a:r>
            <a:r>
              <a:rPr lang="en-US" sz="1600" dirty="0"/>
              <a:t>The first manner in which the </a:t>
            </a:r>
            <a:r>
              <a:rPr lang="en-US" sz="1600" dirty="0" smtClean="0"/>
              <a:t>United State Constitution </a:t>
            </a:r>
            <a:r>
              <a:rPr lang="en-US" sz="1600" dirty="0"/>
              <a:t>can </a:t>
            </a:r>
            <a:r>
              <a:rPr lang="en-US" sz="1600" dirty="0" smtClean="0"/>
              <a:t>be </a:t>
            </a:r>
            <a:r>
              <a:rPr lang="en-US" sz="1600" dirty="0"/>
              <a:t>amended is by passage of a joint resolution by each house </a:t>
            </a:r>
            <a:r>
              <a:rPr lang="en-US" sz="1600" dirty="0" smtClean="0"/>
              <a:t>(the Senate and the House of Representatives) by a two-thirds vote in each house.</a:t>
            </a:r>
            <a:endParaRPr lang="en-US" sz="1600" dirty="0"/>
          </a:p>
          <a:p>
            <a:pPr algn="just">
              <a:lnSpc>
                <a:spcPct val="70000"/>
              </a:lnSpc>
              <a:spcBef>
                <a:spcPts val="0"/>
              </a:spcBef>
              <a:defRPr/>
            </a:pPr>
            <a:endParaRPr lang="en-US" sz="1000" dirty="0"/>
          </a:p>
          <a:p>
            <a:pPr algn="just">
              <a:lnSpc>
                <a:spcPct val="70000"/>
              </a:lnSpc>
              <a:spcBef>
                <a:spcPts val="0"/>
              </a:spcBef>
              <a:defRPr/>
            </a:pPr>
            <a:r>
              <a:rPr lang="en-US" sz="1600" dirty="0" smtClean="0"/>
              <a:t>Upon passage by a two-thirds house in both the Senate and the House of Representatives, </a:t>
            </a:r>
            <a:r>
              <a:rPr lang="en-US" sz="1600" dirty="0"/>
              <a:t>the constitutional amendment is then </a:t>
            </a:r>
            <a:r>
              <a:rPr lang="en-US" sz="1600" dirty="0" smtClean="0"/>
              <a:t>sent to the states for their ratification.  Congress can select whether such ratification may be done by either state legislatures or state ratifying conventions (with conventions only being used once for the 21</a:t>
            </a:r>
            <a:r>
              <a:rPr lang="en-US" sz="1600" baseline="30000" dirty="0" smtClean="0"/>
              <a:t>st</a:t>
            </a:r>
            <a:r>
              <a:rPr lang="en-US" sz="1600" dirty="0" smtClean="0"/>
              <a:t> amendment – repeal of prohibition).  Upon approval of three fourths of the states (presently 38 out of 50) the amendment is ratified and adopted.</a:t>
            </a:r>
            <a:endParaRPr lang="en-US" sz="1600" dirty="0"/>
          </a:p>
          <a:p>
            <a:pPr algn="just">
              <a:lnSpc>
                <a:spcPct val="70000"/>
              </a:lnSpc>
              <a:spcBef>
                <a:spcPts val="0"/>
              </a:spcBef>
              <a:defRPr/>
            </a:pPr>
            <a:endParaRPr lang="en-US" sz="1000" dirty="0"/>
          </a:p>
          <a:p>
            <a:pPr algn="just">
              <a:lnSpc>
                <a:spcPct val="70000"/>
              </a:lnSpc>
              <a:spcBef>
                <a:spcPts val="0"/>
              </a:spcBef>
              <a:defRPr/>
            </a:pPr>
            <a:r>
              <a:rPr lang="en-US" sz="1600" b="1" dirty="0">
                <a:solidFill>
                  <a:srgbClr val="C00000"/>
                </a:solidFill>
              </a:rPr>
              <a:t>Constitutional Convention:</a:t>
            </a:r>
            <a:r>
              <a:rPr lang="en-US" sz="1600" dirty="0"/>
              <a:t>  The </a:t>
            </a:r>
            <a:r>
              <a:rPr lang="en-US" sz="1600" dirty="0" smtClean="0"/>
              <a:t>United States </a:t>
            </a:r>
            <a:r>
              <a:rPr lang="en-US" sz="1600" dirty="0"/>
              <a:t>constitution can also be amended by means of a constitutional convention.  </a:t>
            </a:r>
            <a:r>
              <a:rPr lang="en-US" sz="1600" dirty="0" smtClean="0"/>
              <a:t>This is achieved (and has never been done since the original Philadelphia convention) when two-thirds of the state legislatures call for such a convention to take place.  </a:t>
            </a:r>
          </a:p>
          <a:p>
            <a:pPr algn="just">
              <a:lnSpc>
                <a:spcPct val="70000"/>
              </a:lnSpc>
              <a:spcBef>
                <a:spcPts val="0"/>
              </a:spcBef>
              <a:defRPr/>
            </a:pPr>
            <a:endParaRPr lang="en-US" sz="1000" dirty="0"/>
          </a:p>
          <a:p>
            <a:pPr algn="just">
              <a:lnSpc>
                <a:spcPct val="70000"/>
              </a:lnSpc>
              <a:spcBef>
                <a:spcPts val="0"/>
              </a:spcBef>
              <a:defRPr/>
            </a:pPr>
            <a:r>
              <a:rPr lang="en-US" sz="1600" dirty="0"/>
              <a:t>If </a:t>
            </a:r>
            <a:r>
              <a:rPr lang="en-US" sz="1600" dirty="0" smtClean="0"/>
              <a:t>2/3 of the state legislatures vote to call for the </a:t>
            </a:r>
            <a:r>
              <a:rPr lang="en-US" sz="1600" dirty="0"/>
              <a:t>holding of a constitutional convention, delegates are elected at the next general </a:t>
            </a:r>
            <a:r>
              <a:rPr lang="en-US" sz="1600" dirty="0" smtClean="0"/>
              <a:t>election.</a:t>
            </a:r>
            <a:endParaRPr lang="en-US" sz="1600" dirty="0"/>
          </a:p>
          <a:p>
            <a:pPr algn="just">
              <a:lnSpc>
                <a:spcPct val="70000"/>
              </a:lnSpc>
              <a:spcBef>
                <a:spcPts val="0"/>
              </a:spcBef>
              <a:defRPr/>
            </a:pPr>
            <a:endParaRPr lang="en-US" sz="1000" dirty="0"/>
          </a:p>
          <a:p>
            <a:pPr algn="just">
              <a:lnSpc>
                <a:spcPct val="70000"/>
              </a:lnSpc>
              <a:spcBef>
                <a:spcPts val="0"/>
              </a:spcBef>
              <a:defRPr/>
            </a:pPr>
            <a:r>
              <a:rPr lang="en-US" sz="1600" dirty="0"/>
              <a:t>Upon the election of delegates, the constitutional convention is </a:t>
            </a:r>
            <a:r>
              <a:rPr lang="en-US" sz="1600" dirty="0" smtClean="0"/>
              <a:t>convened.  </a:t>
            </a:r>
            <a:r>
              <a:rPr lang="en-US" sz="1600" dirty="0"/>
              <a:t>The convention may author whatever amendments it chooses, as approved by a majority vote of the delegates.  Upon the conclusion of the convention, all amendments approved are </a:t>
            </a:r>
            <a:r>
              <a:rPr lang="en-US" sz="1600" dirty="0" smtClean="0"/>
              <a:t>sent to the states for ratification.  As with the ratification of the current constitution, ratification by three fourths of the states is necessary to approve the amendments proposed by the convention.</a:t>
            </a:r>
            <a:endParaRPr lang="en-US" sz="1600" dirty="0"/>
          </a:p>
          <a:p>
            <a:pPr marL="342900" indent="-342900" algn="just">
              <a:lnSpc>
                <a:spcPct val="95000"/>
              </a:lnSpc>
              <a:spcBef>
                <a:spcPct val="20000"/>
              </a:spcBef>
              <a:defRPr/>
            </a:pP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36</a:t>
            </a:fld>
            <a:endParaRPr lang="en-US"/>
          </a:p>
        </p:txBody>
      </p:sp>
    </p:spTree>
    <p:extLst>
      <p:ext uri="{BB962C8B-B14F-4D97-AF65-F5344CB8AC3E}">
        <p14:creationId xmlns:p14="http://schemas.microsoft.com/office/powerpoint/2010/main" val="3458629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The United States Constitution</a:t>
            </a:r>
          </a:p>
          <a:p>
            <a:pPr marL="342900" indent="-342900" algn="ctr">
              <a:lnSpc>
                <a:spcPct val="75000"/>
              </a:lnSpc>
              <a:spcBef>
                <a:spcPct val="20000"/>
              </a:spcBef>
              <a:defRPr/>
            </a:pPr>
            <a:r>
              <a:rPr lang="en-US" sz="3200" b="1" i="1" dirty="0" smtClean="0">
                <a:solidFill>
                  <a:srgbClr val="006600"/>
                </a:solidFill>
              </a:rPr>
              <a:t>Rights</a:t>
            </a:r>
            <a:endParaRPr lang="en-US" sz="3200" b="1" i="1" dirty="0">
              <a:solidFill>
                <a:srgbClr val="006600"/>
              </a:solidFill>
            </a:endParaRPr>
          </a:p>
          <a:p>
            <a:pPr>
              <a:lnSpc>
                <a:spcPct val="75000"/>
              </a:lnSpc>
              <a:defRPr/>
            </a:pPr>
            <a:endParaRPr lang="en-US" sz="1000" b="1" i="1" dirty="0">
              <a:solidFill>
                <a:srgbClr val="002060"/>
              </a:solidFill>
            </a:endParaRPr>
          </a:p>
          <a:p>
            <a:pPr algn="just">
              <a:lnSpc>
                <a:spcPct val="75000"/>
              </a:lnSpc>
              <a:defRPr/>
            </a:pPr>
            <a:endParaRPr lang="en-US" sz="800" b="1" i="1" dirty="0">
              <a:solidFill>
                <a:srgbClr val="002060"/>
              </a:solidFill>
            </a:endParaRPr>
          </a:p>
          <a:p>
            <a:pPr algn="just">
              <a:lnSpc>
                <a:spcPct val="75000"/>
              </a:lnSpc>
              <a:defRPr/>
            </a:pPr>
            <a:r>
              <a:rPr lang="en-US" sz="1400" dirty="0" smtClean="0"/>
              <a:t>The original Constitution produced in Philadelphia, did not contain an enumeration of rights.</a:t>
            </a:r>
          </a:p>
          <a:p>
            <a:pPr algn="just">
              <a:lnSpc>
                <a:spcPct val="75000"/>
              </a:lnSpc>
              <a:defRPr/>
            </a:pPr>
            <a:endParaRPr lang="en-US" sz="1000" dirty="0"/>
          </a:p>
          <a:p>
            <a:pPr algn="just">
              <a:lnSpc>
                <a:spcPct val="75000"/>
              </a:lnSpc>
              <a:defRPr/>
            </a:pPr>
            <a:r>
              <a:rPr lang="en-US" sz="1400" dirty="0" smtClean="0"/>
              <a:t>Madison was concerned, that the Constitution, which formed a national government of limited powers, would be misconstrued if its so contained such an enumeration.  Additionally, he argued, that such an enumeration could easily fall prey to leaving out an essential right.</a:t>
            </a:r>
          </a:p>
          <a:p>
            <a:pPr algn="just">
              <a:lnSpc>
                <a:spcPct val="75000"/>
              </a:lnSpc>
              <a:defRPr/>
            </a:pPr>
            <a:endParaRPr lang="en-US" sz="500" dirty="0"/>
          </a:p>
          <a:p>
            <a:pPr algn="just">
              <a:lnSpc>
                <a:spcPct val="75000"/>
              </a:lnSpc>
              <a:defRPr/>
            </a:pPr>
            <a:r>
              <a:rPr lang="en-US" sz="1400" dirty="0" smtClean="0"/>
              <a:t>But after many states provided a demand in their ratification that the Constitution was approved only conditionally upon the inclusion of such enumeration of rights, Madison, as a member of the House of Representatives, authored the first 10 amendments, which became known today as the Bill of Rights.  Such amendments include:</a:t>
            </a:r>
            <a:endParaRPr lang="en-US" sz="1400" dirty="0"/>
          </a:p>
          <a:p>
            <a:pPr marL="285750" indent="-285750" algn="just">
              <a:lnSpc>
                <a:spcPct val="130000"/>
              </a:lnSpc>
              <a:buFont typeface="Arial" panose="020B0604020202020204" pitchFamily="34" charset="0"/>
              <a:buChar char="•"/>
              <a:defRPr/>
            </a:pPr>
            <a:r>
              <a:rPr lang="en-US" sz="1600" b="1" dirty="0"/>
              <a:t>Freedom of religion, speech, press, assembly, and petition;</a:t>
            </a:r>
          </a:p>
          <a:p>
            <a:pPr marL="285750" indent="-285750" algn="just">
              <a:lnSpc>
                <a:spcPct val="130000"/>
              </a:lnSpc>
              <a:buFont typeface="Arial" panose="020B0604020202020204" pitchFamily="34" charset="0"/>
              <a:buChar char="•"/>
              <a:defRPr/>
            </a:pPr>
            <a:r>
              <a:rPr lang="en-US" sz="1600" b="1" dirty="0"/>
              <a:t>Right to keep and bear arms;</a:t>
            </a:r>
          </a:p>
          <a:p>
            <a:pPr marL="285750" indent="-285750" algn="just">
              <a:lnSpc>
                <a:spcPct val="130000"/>
              </a:lnSpc>
              <a:buFont typeface="Arial" panose="020B0604020202020204" pitchFamily="34" charset="0"/>
              <a:buChar char="•"/>
              <a:defRPr/>
            </a:pPr>
            <a:r>
              <a:rPr lang="en-US" sz="1600" b="1" dirty="0"/>
              <a:t>No quartering of soldiers;</a:t>
            </a:r>
          </a:p>
          <a:p>
            <a:pPr marL="285750" indent="-285750" algn="just">
              <a:lnSpc>
                <a:spcPct val="130000"/>
              </a:lnSpc>
              <a:buFont typeface="Arial" panose="020B0604020202020204" pitchFamily="34" charset="0"/>
              <a:buChar char="•"/>
              <a:defRPr/>
            </a:pPr>
            <a:r>
              <a:rPr lang="en-US" sz="1600" b="1" dirty="0"/>
              <a:t>Freedom from unreasonable searches and seizures;</a:t>
            </a:r>
          </a:p>
          <a:p>
            <a:pPr marL="285750" indent="-285750" algn="just">
              <a:lnSpc>
                <a:spcPct val="130000"/>
              </a:lnSpc>
              <a:buFont typeface="Arial" panose="020B0604020202020204" pitchFamily="34" charset="0"/>
              <a:buChar char="•"/>
              <a:defRPr/>
            </a:pPr>
            <a:r>
              <a:rPr lang="en-US" sz="1600" b="1" dirty="0"/>
              <a:t>Due process of law, freedom from self-incrimination, no double jeopardy;</a:t>
            </a:r>
          </a:p>
          <a:p>
            <a:pPr marL="285750" indent="-285750" algn="just">
              <a:lnSpc>
                <a:spcPct val="130000"/>
              </a:lnSpc>
              <a:buFont typeface="Arial" panose="020B0604020202020204" pitchFamily="34" charset="0"/>
              <a:buChar char="•"/>
              <a:defRPr/>
            </a:pPr>
            <a:r>
              <a:rPr lang="en-US" sz="1600" b="1" dirty="0"/>
              <a:t>Speedy and public trial;</a:t>
            </a:r>
          </a:p>
          <a:p>
            <a:pPr marL="285750" indent="-285750" algn="just">
              <a:lnSpc>
                <a:spcPct val="130000"/>
              </a:lnSpc>
              <a:buFont typeface="Arial" panose="020B0604020202020204" pitchFamily="34" charset="0"/>
              <a:buChar char="•"/>
              <a:defRPr/>
            </a:pPr>
            <a:r>
              <a:rPr lang="en-US" sz="1600" b="1" dirty="0"/>
              <a:t>Trial by jury;</a:t>
            </a:r>
          </a:p>
          <a:p>
            <a:pPr marL="285750" indent="-285750" algn="just">
              <a:lnSpc>
                <a:spcPct val="130000"/>
              </a:lnSpc>
              <a:buFont typeface="Arial" panose="020B0604020202020204" pitchFamily="34" charset="0"/>
              <a:buChar char="•"/>
              <a:defRPr/>
            </a:pPr>
            <a:r>
              <a:rPr lang="en-US" sz="1600" b="1" dirty="0"/>
              <a:t>No excessive bail, or cruel and unusual punishments;</a:t>
            </a:r>
          </a:p>
          <a:p>
            <a:pPr marL="285750" indent="-285750" algn="just">
              <a:lnSpc>
                <a:spcPct val="130000"/>
              </a:lnSpc>
              <a:buFont typeface="Arial" panose="020B0604020202020204" pitchFamily="34" charset="0"/>
              <a:buChar char="•"/>
              <a:defRPr/>
            </a:pPr>
            <a:r>
              <a:rPr lang="en-US" sz="1600" b="1" dirty="0"/>
              <a:t>All other recognized rights of the people (incorporation of Declaration); and</a:t>
            </a:r>
          </a:p>
          <a:p>
            <a:pPr marL="285750" indent="-285750" algn="just">
              <a:lnSpc>
                <a:spcPct val="130000"/>
              </a:lnSpc>
              <a:buFont typeface="Arial" panose="020B0604020202020204" pitchFamily="34" charset="0"/>
              <a:buChar char="•"/>
              <a:defRPr/>
            </a:pPr>
            <a:r>
              <a:rPr lang="en-US" sz="1600" b="1" dirty="0"/>
              <a:t>Limited Federal Government with non enumerated powers reserved to the states  </a:t>
            </a:r>
            <a:endParaRPr lang="en-US" sz="1600" b="1" i="1" dirty="0"/>
          </a:p>
          <a:p>
            <a:pPr marL="342900" indent="-342900" algn="just">
              <a:lnSpc>
                <a:spcPct val="95000"/>
              </a:lnSpc>
              <a:spcBef>
                <a:spcPct val="20000"/>
              </a:spcBef>
              <a:defRPr/>
            </a:pP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37</a:t>
            </a:fld>
            <a:endParaRPr lang="en-US"/>
          </a:p>
        </p:txBody>
      </p:sp>
    </p:spTree>
    <p:extLst>
      <p:ext uri="{BB962C8B-B14F-4D97-AF65-F5344CB8AC3E}">
        <p14:creationId xmlns:p14="http://schemas.microsoft.com/office/powerpoint/2010/main" val="335216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81000" y="1066800"/>
            <a:ext cx="8610600" cy="5562600"/>
          </a:xfrm>
          <a:prstGeom prst="rect">
            <a:avLst/>
          </a:prstGeom>
          <a:noFill/>
          <a:ln w="9525">
            <a:noFill/>
            <a:miter lim="800000"/>
            <a:headEnd/>
            <a:tailEnd/>
          </a:ln>
        </p:spPr>
        <p:txBody>
          <a:bodyPr/>
          <a:lstStyle/>
          <a:p>
            <a:pPr marL="342900" indent="-342900">
              <a:spcBef>
                <a:spcPct val="20000"/>
              </a:spcBef>
            </a:pPr>
            <a:r>
              <a:rPr lang="en-US" sz="3400" b="1" dirty="0">
                <a:solidFill>
                  <a:srgbClr val="C00000"/>
                </a:solidFill>
              </a:rPr>
              <a:t>A Venture into Critical Case Law</a:t>
            </a:r>
          </a:p>
          <a:p>
            <a:pPr marL="342900" indent="-342900">
              <a:spcBef>
                <a:spcPct val="20000"/>
              </a:spcBef>
              <a:buFontTx/>
              <a:buChar char="•"/>
            </a:pPr>
            <a:r>
              <a:rPr lang="en-US" sz="3600" b="1" dirty="0">
                <a:solidFill>
                  <a:srgbClr val="002060"/>
                </a:solidFill>
              </a:rPr>
              <a:t>The Case of </a:t>
            </a:r>
            <a:r>
              <a:rPr lang="en-US" sz="3600" b="1" dirty="0" err="1">
                <a:solidFill>
                  <a:srgbClr val="002060"/>
                </a:solidFill>
              </a:rPr>
              <a:t>Marbury</a:t>
            </a:r>
            <a:r>
              <a:rPr lang="en-US" sz="3600" b="1" dirty="0">
                <a:solidFill>
                  <a:srgbClr val="002060"/>
                </a:solidFill>
              </a:rPr>
              <a:t> v. Madison</a:t>
            </a: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pPr>
            <a:r>
              <a:rPr lang="en-US" sz="1600" b="1" dirty="0"/>
              <a:t>        William </a:t>
            </a:r>
            <a:r>
              <a:rPr lang="en-US" sz="1600" b="1" dirty="0" err="1"/>
              <a:t>Marbury</a:t>
            </a:r>
            <a:r>
              <a:rPr lang="en-US" sz="1600" b="1" dirty="0"/>
              <a:t>                          James Madison                          John Marshall </a:t>
            </a:r>
          </a:p>
          <a:p>
            <a:pPr marL="342900" indent="-342900">
              <a:spcBef>
                <a:spcPct val="20000"/>
              </a:spcBef>
            </a:pPr>
            <a:r>
              <a:rPr lang="en-US" sz="3000" b="1" i="1" dirty="0"/>
              <a:t>The Decision that Changed the Legal World!</a:t>
            </a:r>
          </a:p>
        </p:txBody>
      </p:sp>
      <p:pic>
        <p:nvPicPr>
          <p:cNvPr id="65540" name="Picture 4" descr="http://upload.wikimedia.org/wikipedia/commons/d/d0/Marbury.jpg"/>
          <p:cNvPicPr>
            <a:picLocks noChangeAspect="1" noChangeArrowheads="1"/>
          </p:cNvPicPr>
          <p:nvPr/>
        </p:nvPicPr>
        <p:blipFill>
          <a:blip r:embed="rId3" cstate="print"/>
          <a:srcRect/>
          <a:stretch>
            <a:fillRect/>
          </a:stretch>
        </p:blipFill>
        <p:spPr bwMode="auto">
          <a:xfrm>
            <a:off x="381000" y="2362200"/>
            <a:ext cx="2420938" cy="3130550"/>
          </a:xfrm>
          <a:prstGeom prst="rect">
            <a:avLst/>
          </a:prstGeom>
          <a:noFill/>
          <a:ln w="9525">
            <a:noFill/>
            <a:miter lim="800000"/>
            <a:headEnd/>
            <a:tailEnd/>
          </a:ln>
        </p:spPr>
      </p:pic>
      <p:pic>
        <p:nvPicPr>
          <p:cNvPr id="65541" name="Picture 6" descr="http://upload.wikimedia.org/wikipedia/commons/thumb/1/1d/James_Madison.jpg/220px-James_Madison.jpg"/>
          <p:cNvPicPr>
            <a:picLocks noChangeAspect="1" noChangeArrowheads="1"/>
          </p:cNvPicPr>
          <p:nvPr/>
        </p:nvPicPr>
        <p:blipFill>
          <a:blip r:embed="rId4" cstate="print"/>
          <a:srcRect/>
          <a:stretch>
            <a:fillRect/>
          </a:stretch>
        </p:blipFill>
        <p:spPr bwMode="auto">
          <a:xfrm>
            <a:off x="3276600" y="2362200"/>
            <a:ext cx="2565400" cy="3124200"/>
          </a:xfrm>
          <a:prstGeom prst="rect">
            <a:avLst/>
          </a:prstGeom>
          <a:noFill/>
          <a:ln w="9525">
            <a:noFill/>
            <a:miter lim="800000"/>
            <a:headEnd/>
            <a:tailEnd/>
          </a:ln>
        </p:spPr>
      </p:pic>
      <p:pic>
        <p:nvPicPr>
          <p:cNvPr id="65542" name="Picture 8" descr="http://upload.wikimedia.org/wikipedia/commons/thumb/f/fe/John_Marshall_by_Henry_Inman%2C_1832.jpg/220px-John_Marshall_by_Henry_Inman%2C_1832.jpg"/>
          <p:cNvPicPr>
            <a:picLocks noChangeAspect="1" noChangeArrowheads="1"/>
          </p:cNvPicPr>
          <p:nvPr/>
        </p:nvPicPr>
        <p:blipFill>
          <a:blip r:embed="rId5" cstate="print"/>
          <a:srcRect/>
          <a:stretch>
            <a:fillRect/>
          </a:stretch>
        </p:blipFill>
        <p:spPr bwMode="auto">
          <a:xfrm>
            <a:off x="6172200" y="2362200"/>
            <a:ext cx="2517775" cy="3124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38</a:t>
            </a:fld>
            <a:endParaRPr lang="en-US"/>
          </a:p>
        </p:txBody>
      </p:sp>
    </p:spTree>
    <p:extLst>
      <p:ext uri="{BB962C8B-B14F-4D97-AF65-F5344CB8AC3E}">
        <p14:creationId xmlns:p14="http://schemas.microsoft.com/office/powerpoint/2010/main" val="1131763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a:t>
            </a:r>
            <a:r>
              <a:rPr lang="en-US" sz="2800" b="1" dirty="0">
                <a:solidFill>
                  <a:srgbClr val="002060"/>
                </a:solidFill>
              </a:rPr>
              <a:t>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39</a:t>
            </a:fld>
            <a:endParaRPr lang="en-US" dirty="0"/>
          </a:p>
        </p:txBody>
      </p:sp>
    </p:spTree>
    <p:extLst>
      <p:ext uri="{BB962C8B-B14F-4D97-AF65-F5344CB8AC3E}">
        <p14:creationId xmlns:p14="http://schemas.microsoft.com/office/powerpoint/2010/main" val="1520921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20000"/>
              </a:lnSpc>
              <a:spcBef>
                <a:spcPts val="0"/>
              </a:spcBef>
              <a:defRPr/>
            </a:pPr>
            <a:r>
              <a:rPr lang="en-US" sz="7200" b="1" i="1" dirty="0" smtClean="0">
                <a:solidFill>
                  <a:srgbClr val="C00000"/>
                </a:solidFill>
              </a:rPr>
              <a:t>Constitutions</a:t>
            </a:r>
            <a:endParaRPr lang="en-US" sz="7200" b="1" i="1" dirty="0" smtClean="0">
              <a:solidFill>
                <a:srgbClr val="0033CC"/>
              </a:solidFill>
            </a:endParaRPr>
          </a:p>
          <a:p>
            <a:pPr marL="457200" indent="-457200">
              <a:lnSpc>
                <a:spcPct val="120000"/>
              </a:lnSpc>
              <a:spcBef>
                <a:spcPts val="0"/>
              </a:spcBef>
              <a:buFont typeface="Arial" panose="020B0604020202020204" pitchFamily="34" charset="0"/>
              <a:buChar char="•"/>
              <a:defRPr/>
            </a:pPr>
            <a:r>
              <a:rPr lang="en-US" sz="3200" b="1" i="1" dirty="0" smtClean="0">
                <a:solidFill>
                  <a:srgbClr val="0033CC"/>
                </a:solidFill>
              </a:rPr>
              <a:t>What are Constitutions</a:t>
            </a:r>
          </a:p>
          <a:p>
            <a:pPr marL="912813" lvl="1" indent="-457200">
              <a:lnSpc>
                <a:spcPct val="120000"/>
              </a:lnSpc>
              <a:spcBef>
                <a:spcPts val="0"/>
              </a:spcBef>
              <a:buFont typeface="Arial" panose="020B0604020202020204" pitchFamily="34" charset="0"/>
              <a:buChar char="•"/>
              <a:defRPr/>
            </a:pPr>
            <a:r>
              <a:rPr lang="en-US" sz="2400" b="1" i="1" dirty="0" smtClean="0">
                <a:solidFill>
                  <a:srgbClr val="006600"/>
                </a:solidFill>
              </a:rPr>
              <a:t>Definition / Purpose / Meaning</a:t>
            </a:r>
            <a:endParaRPr lang="en-US" sz="2400" b="1" i="1" dirty="0">
              <a:solidFill>
                <a:srgbClr val="006600"/>
              </a:solidFill>
            </a:endParaRPr>
          </a:p>
          <a:p>
            <a:pPr marL="457200" indent="-457200">
              <a:lnSpc>
                <a:spcPct val="120000"/>
              </a:lnSpc>
              <a:spcBef>
                <a:spcPts val="0"/>
              </a:spcBef>
              <a:buFont typeface="Arial" panose="020B0604020202020204" pitchFamily="34" charset="0"/>
              <a:buChar char="•"/>
              <a:defRPr/>
            </a:pPr>
            <a:r>
              <a:rPr lang="en-US" sz="3200" b="1" i="1" dirty="0" smtClean="0">
                <a:solidFill>
                  <a:srgbClr val="0033CC"/>
                </a:solidFill>
              </a:rPr>
              <a:t>The British Constitution</a:t>
            </a:r>
            <a:endParaRPr lang="en-US" sz="3200" b="1" i="1" dirty="0" smtClean="0">
              <a:solidFill>
                <a:srgbClr val="0033CC"/>
              </a:solidFill>
            </a:endParaRPr>
          </a:p>
          <a:p>
            <a:pPr marL="457200" indent="-457200">
              <a:lnSpc>
                <a:spcPct val="120000"/>
              </a:lnSpc>
              <a:spcBef>
                <a:spcPts val="0"/>
              </a:spcBef>
              <a:buFont typeface="Arial" panose="020B0604020202020204" pitchFamily="34" charset="0"/>
              <a:buChar char="•"/>
              <a:defRPr/>
            </a:pPr>
            <a:r>
              <a:rPr lang="en-US" sz="3200" b="1" i="1" dirty="0" smtClean="0">
                <a:solidFill>
                  <a:srgbClr val="0033CC"/>
                </a:solidFill>
              </a:rPr>
              <a:t>Evolution of </a:t>
            </a:r>
            <a:r>
              <a:rPr lang="en-US" sz="3200" b="1" i="1" dirty="0" smtClean="0">
                <a:solidFill>
                  <a:srgbClr val="0033CC"/>
                </a:solidFill>
              </a:rPr>
              <a:t>State Constitutions</a:t>
            </a:r>
            <a:endParaRPr lang="en-US" sz="3200" b="1" i="1" dirty="0" smtClean="0">
              <a:solidFill>
                <a:srgbClr val="0033CC"/>
              </a:solidFill>
            </a:endParaRPr>
          </a:p>
          <a:p>
            <a:pPr marL="457200" indent="-457200">
              <a:lnSpc>
                <a:spcPct val="120000"/>
              </a:lnSpc>
              <a:spcBef>
                <a:spcPts val="0"/>
              </a:spcBef>
              <a:buFont typeface="Arial" panose="020B0604020202020204" pitchFamily="34" charset="0"/>
              <a:buChar char="•"/>
              <a:defRPr/>
            </a:pPr>
            <a:r>
              <a:rPr lang="en-US" sz="3200" b="1" i="1" dirty="0" smtClean="0">
                <a:solidFill>
                  <a:srgbClr val="0033CC"/>
                </a:solidFill>
              </a:rPr>
              <a:t>The New York State Constitution</a:t>
            </a:r>
          </a:p>
          <a:p>
            <a:pPr marL="912813" lvl="1" indent="-457200">
              <a:lnSpc>
                <a:spcPct val="120000"/>
              </a:lnSpc>
              <a:spcBef>
                <a:spcPts val="0"/>
              </a:spcBef>
              <a:buFont typeface="Arial" panose="020B0604020202020204" pitchFamily="34" charset="0"/>
              <a:buChar char="•"/>
              <a:defRPr/>
            </a:pPr>
            <a:r>
              <a:rPr lang="en-US" sz="2400" b="1" i="1" dirty="0" smtClean="0">
                <a:solidFill>
                  <a:srgbClr val="006600"/>
                </a:solidFill>
              </a:rPr>
              <a:t>Creation / </a:t>
            </a:r>
            <a:r>
              <a:rPr lang="en-US" sz="2400" b="1" i="1" dirty="0" smtClean="0">
                <a:solidFill>
                  <a:srgbClr val="006600"/>
                </a:solidFill>
              </a:rPr>
              <a:t>Articles / </a:t>
            </a:r>
            <a:r>
              <a:rPr lang="en-US" sz="2400" b="1" i="1" dirty="0" smtClean="0">
                <a:solidFill>
                  <a:srgbClr val="006600"/>
                </a:solidFill>
              </a:rPr>
              <a:t>Amendments / </a:t>
            </a:r>
            <a:r>
              <a:rPr lang="en-US" sz="2400" b="1" i="1" dirty="0" smtClean="0">
                <a:solidFill>
                  <a:srgbClr val="006600"/>
                </a:solidFill>
              </a:rPr>
              <a:t>Rights</a:t>
            </a:r>
            <a:endParaRPr lang="en-US" sz="2400" b="1" i="1" dirty="0" smtClean="0">
              <a:solidFill>
                <a:srgbClr val="006600"/>
              </a:solidFill>
            </a:endParaRPr>
          </a:p>
          <a:p>
            <a:pPr marL="457200" indent="-457200">
              <a:lnSpc>
                <a:spcPct val="120000"/>
              </a:lnSpc>
              <a:spcBef>
                <a:spcPts val="0"/>
              </a:spcBef>
              <a:buFont typeface="Arial" panose="020B0604020202020204" pitchFamily="34" charset="0"/>
              <a:buChar char="•"/>
              <a:defRPr/>
            </a:pPr>
            <a:r>
              <a:rPr lang="en-US" sz="3200" b="1" i="1" dirty="0" smtClean="0">
                <a:solidFill>
                  <a:srgbClr val="0033CC"/>
                </a:solidFill>
              </a:rPr>
              <a:t>The </a:t>
            </a:r>
            <a:r>
              <a:rPr lang="en-US" sz="3200" b="1" i="1" dirty="0" smtClean="0">
                <a:solidFill>
                  <a:srgbClr val="0033CC"/>
                </a:solidFill>
              </a:rPr>
              <a:t>United States Constitution</a:t>
            </a:r>
          </a:p>
          <a:p>
            <a:pPr marL="912813" lvl="1" indent="-457200">
              <a:lnSpc>
                <a:spcPct val="120000"/>
              </a:lnSpc>
              <a:spcBef>
                <a:spcPts val="0"/>
              </a:spcBef>
              <a:buFont typeface="Arial" panose="020B0604020202020204" pitchFamily="34" charset="0"/>
              <a:buChar char="•"/>
              <a:defRPr/>
            </a:pPr>
            <a:r>
              <a:rPr lang="en-US" sz="2400" b="1" i="1" dirty="0" smtClean="0">
                <a:solidFill>
                  <a:srgbClr val="006600"/>
                </a:solidFill>
              </a:rPr>
              <a:t>Creation </a:t>
            </a:r>
            <a:r>
              <a:rPr lang="en-US" sz="2400" b="1" i="1" dirty="0">
                <a:solidFill>
                  <a:srgbClr val="006600"/>
                </a:solidFill>
              </a:rPr>
              <a:t>/ Articles / Amendments / Rights</a:t>
            </a:r>
          </a:p>
          <a:p>
            <a:pPr marL="457200" indent="-457200">
              <a:lnSpc>
                <a:spcPct val="130000"/>
              </a:lnSpc>
              <a:spcBef>
                <a:spcPts val="0"/>
              </a:spcBef>
              <a:buFont typeface="Arial" panose="020B0604020202020204" pitchFamily="34" charset="0"/>
              <a:buChar char="•"/>
              <a:defRPr/>
            </a:pPr>
            <a:endParaRPr lang="en-US" sz="3200" b="1" i="1" dirty="0">
              <a:solidFill>
                <a:srgbClr val="0033CC"/>
              </a:solidFill>
            </a:endParaRP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a:t>
            </a:fld>
            <a:endParaRPr lang="en-US" dirty="0"/>
          </a:p>
        </p:txBody>
      </p:sp>
    </p:spTree>
    <p:extLst>
      <p:ext uri="{BB962C8B-B14F-4D97-AF65-F5344CB8AC3E}">
        <p14:creationId xmlns:p14="http://schemas.microsoft.com/office/powerpoint/2010/main" val="3697340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lgn="ctr">
              <a:spcBef>
                <a:spcPct val="20000"/>
              </a:spcBef>
            </a:pPr>
            <a:r>
              <a:rPr lang="en-US" sz="5400" b="1" dirty="0" smtClean="0">
                <a:solidFill>
                  <a:srgbClr val="002060"/>
                </a:solidFill>
              </a:rPr>
              <a:t>What Are Constitutions</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a:t>
            </a:fld>
            <a:endParaRPr lang="en-US"/>
          </a:p>
        </p:txBody>
      </p:sp>
    </p:spTree>
    <p:extLst>
      <p:ext uri="{BB962C8B-B14F-4D97-AF65-F5344CB8AC3E}">
        <p14:creationId xmlns:p14="http://schemas.microsoft.com/office/powerpoint/2010/main" val="4075830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990600"/>
            <a:ext cx="83820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smtClean="0">
                <a:solidFill>
                  <a:srgbClr val="0033CC"/>
                </a:solidFill>
              </a:rPr>
              <a:t>What Are Constitutions</a:t>
            </a:r>
          </a:p>
          <a:p>
            <a:pPr marL="342900" indent="-342900" algn="ctr">
              <a:lnSpc>
                <a:spcPct val="75000"/>
              </a:lnSpc>
              <a:spcBef>
                <a:spcPct val="20000"/>
              </a:spcBef>
              <a:defRPr/>
            </a:pPr>
            <a:r>
              <a:rPr lang="en-US" sz="3200" b="1" i="1" dirty="0" smtClean="0">
                <a:solidFill>
                  <a:srgbClr val="006600"/>
                </a:solidFill>
              </a:rPr>
              <a:t>Definition</a:t>
            </a:r>
            <a:endParaRPr lang="en-US" sz="3200" b="1" i="1" dirty="0">
              <a:solidFill>
                <a:srgbClr val="006600"/>
              </a:solidFill>
            </a:endParaRPr>
          </a:p>
          <a:p>
            <a:pPr>
              <a:lnSpc>
                <a:spcPct val="75000"/>
              </a:lnSpc>
              <a:defRPr/>
            </a:pPr>
            <a:endParaRPr lang="en-US" sz="1000" b="1" i="1" dirty="0"/>
          </a:p>
          <a:p>
            <a:pPr algn="just">
              <a:lnSpc>
                <a:spcPct val="75000"/>
              </a:lnSpc>
              <a:defRPr/>
            </a:pPr>
            <a:endParaRPr lang="en-US" sz="800" b="1" i="1" dirty="0"/>
          </a:p>
          <a:p>
            <a:pPr marL="342900" indent="-342900" algn="just">
              <a:lnSpc>
                <a:spcPct val="130000"/>
              </a:lnSpc>
              <a:spcBef>
                <a:spcPts val="0"/>
              </a:spcBef>
              <a:defRPr/>
            </a:pPr>
            <a:r>
              <a:rPr lang="en-US" sz="2000" b="1" dirty="0" smtClean="0"/>
              <a:t>Black’s Law Dictionary </a:t>
            </a:r>
            <a:r>
              <a:rPr lang="en-US" sz="2000" dirty="0" smtClean="0"/>
              <a:t>defines the term “Constitution” as:</a:t>
            </a:r>
          </a:p>
          <a:p>
            <a:pPr marL="342900" indent="-342900" algn="just">
              <a:lnSpc>
                <a:spcPct val="130000"/>
              </a:lnSpc>
              <a:spcBef>
                <a:spcPts val="0"/>
              </a:spcBef>
              <a:defRPr/>
            </a:pPr>
            <a:endParaRPr lang="en-US" sz="1000" dirty="0"/>
          </a:p>
          <a:p>
            <a:pPr algn="just">
              <a:lnSpc>
                <a:spcPct val="130000"/>
              </a:lnSpc>
              <a:spcBef>
                <a:spcPts val="0"/>
              </a:spcBef>
              <a:defRPr/>
            </a:pPr>
            <a:r>
              <a:rPr lang="en-US" sz="2600" b="1" i="1" dirty="0" smtClean="0">
                <a:solidFill>
                  <a:srgbClr val="C00000"/>
                </a:solidFill>
              </a:rPr>
              <a:t>“The fundamental and organic law of a nation or state that establishes the institutions and apparatus of government, defines the scope of governmental sovereign powers, and guarantees individual civil rights and civil liberties.”</a:t>
            </a:r>
            <a:endParaRPr lang="en-US" sz="2000" b="1" i="1" dirty="0" smtClean="0">
              <a:solidFill>
                <a:srgbClr val="C00000"/>
              </a:solidFill>
            </a:endParaRPr>
          </a:p>
          <a:p>
            <a:pPr algn="just">
              <a:lnSpc>
                <a:spcPct val="95000"/>
              </a:lnSpc>
              <a:spcBef>
                <a:spcPct val="20000"/>
              </a:spcBef>
              <a:defRPr/>
            </a:pPr>
            <a:endParaRPr lang="en-US" sz="10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a:t>
            </a:fld>
            <a:endParaRPr lang="en-US"/>
          </a:p>
        </p:txBody>
      </p:sp>
    </p:spTree>
    <p:extLst>
      <p:ext uri="{BB962C8B-B14F-4D97-AF65-F5344CB8AC3E}">
        <p14:creationId xmlns:p14="http://schemas.microsoft.com/office/powerpoint/2010/main" val="3486192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smtClean="0">
                <a:solidFill>
                  <a:srgbClr val="0033CC"/>
                </a:solidFill>
              </a:rPr>
              <a:t>What Are Constitutions</a:t>
            </a:r>
          </a:p>
          <a:p>
            <a:pPr marL="342900" indent="-342900" algn="ctr">
              <a:lnSpc>
                <a:spcPct val="75000"/>
              </a:lnSpc>
              <a:spcBef>
                <a:spcPct val="20000"/>
              </a:spcBef>
              <a:defRPr/>
            </a:pPr>
            <a:r>
              <a:rPr lang="en-US" sz="3200" b="1" i="1" dirty="0" smtClean="0">
                <a:solidFill>
                  <a:srgbClr val="006600"/>
                </a:solidFill>
              </a:rPr>
              <a:t>Purpose</a:t>
            </a:r>
            <a:endParaRPr lang="en-US" sz="3200" b="1" i="1" dirty="0">
              <a:solidFill>
                <a:srgbClr val="006600"/>
              </a:solidFill>
            </a:endParaRPr>
          </a:p>
          <a:p>
            <a:pPr>
              <a:lnSpc>
                <a:spcPct val="75000"/>
              </a:lnSpc>
              <a:defRPr/>
            </a:pPr>
            <a:endParaRPr lang="en-US" sz="1000" b="1" i="1" dirty="0">
              <a:solidFill>
                <a:srgbClr val="002060"/>
              </a:solidFill>
            </a:endParaRPr>
          </a:p>
          <a:p>
            <a:pPr algn="just">
              <a:lnSpc>
                <a:spcPct val="75000"/>
              </a:lnSpc>
              <a:defRPr/>
            </a:pPr>
            <a:endParaRPr lang="en-US" sz="800" b="1" i="1" dirty="0">
              <a:solidFill>
                <a:srgbClr val="002060"/>
              </a:solidFill>
            </a:endParaRPr>
          </a:p>
          <a:p>
            <a:pPr algn="just">
              <a:lnSpc>
                <a:spcPct val="95000"/>
              </a:lnSpc>
              <a:spcBef>
                <a:spcPct val="20000"/>
              </a:spcBef>
              <a:defRPr/>
            </a:pPr>
            <a:r>
              <a:rPr lang="en-US" sz="2000" dirty="0"/>
              <a:t>Accordingly, the </a:t>
            </a:r>
            <a:r>
              <a:rPr lang="en-US" sz="2000" dirty="0" smtClean="0"/>
              <a:t>purpose of a constitution, and the component parts </a:t>
            </a:r>
            <a:r>
              <a:rPr lang="en-US" sz="2000" dirty="0"/>
              <a:t>of </a:t>
            </a:r>
            <a:r>
              <a:rPr lang="en-US" sz="2000" dirty="0" smtClean="0"/>
              <a:t>its  </a:t>
            </a:r>
            <a:r>
              <a:rPr lang="en-US" sz="2000" dirty="0"/>
              <a:t>provisions are</a:t>
            </a:r>
            <a:r>
              <a:rPr lang="en-US" sz="2000" dirty="0" smtClean="0"/>
              <a:t>:</a:t>
            </a:r>
          </a:p>
          <a:p>
            <a:pPr algn="just">
              <a:lnSpc>
                <a:spcPct val="95000"/>
              </a:lnSpc>
              <a:spcBef>
                <a:spcPct val="20000"/>
              </a:spcBef>
              <a:defRPr/>
            </a:pPr>
            <a:endParaRPr lang="en-US" sz="1000" dirty="0"/>
          </a:p>
          <a:p>
            <a:pPr marL="457200" indent="-457200" algn="just">
              <a:lnSpc>
                <a:spcPct val="95000"/>
              </a:lnSpc>
              <a:spcBef>
                <a:spcPct val="20000"/>
              </a:spcBef>
              <a:buFont typeface="Arial" panose="020B0604020202020204" pitchFamily="34" charset="0"/>
              <a:buChar char="•"/>
              <a:defRPr/>
            </a:pPr>
            <a:r>
              <a:rPr lang="en-US" sz="2800" b="1" dirty="0" smtClean="0">
                <a:solidFill>
                  <a:srgbClr val="C00000"/>
                </a:solidFill>
              </a:rPr>
              <a:t>To Establish </a:t>
            </a:r>
            <a:r>
              <a:rPr lang="en-US" sz="2800" b="1" dirty="0">
                <a:solidFill>
                  <a:srgbClr val="C00000"/>
                </a:solidFill>
              </a:rPr>
              <a:t>the </a:t>
            </a:r>
            <a:r>
              <a:rPr lang="en-US" sz="2800" b="1" dirty="0" smtClean="0">
                <a:solidFill>
                  <a:srgbClr val="C00000"/>
                </a:solidFill>
              </a:rPr>
              <a:t>Structure </a:t>
            </a:r>
            <a:r>
              <a:rPr lang="en-US" sz="2800" b="1" dirty="0">
                <a:solidFill>
                  <a:srgbClr val="C00000"/>
                </a:solidFill>
              </a:rPr>
              <a:t>of </a:t>
            </a:r>
            <a:r>
              <a:rPr lang="en-US" sz="2800" b="1" dirty="0" smtClean="0">
                <a:solidFill>
                  <a:srgbClr val="C00000"/>
                </a:solidFill>
              </a:rPr>
              <a:t>Government;</a:t>
            </a:r>
          </a:p>
          <a:p>
            <a:pPr marL="457200" indent="-457200" algn="just">
              <a:lnSpc>
                <a:spcPct val="95000"/>
              </a:lnSpc>
              <a:spcBef>
                <a:spcPct val="20000"/>
              </a:spcBef>
              <a:buFont typeface="Arial" panose="020B0604020202020204" pitchFamily="34" charset="0"/>
              <a:buChar char="•"/>
              <a:defRPr/>
            </a:pPr>
            <a:endParaRPr lang="en-US" sz="1000" b="1" dirty="0">
              <a:solidFill>
                <a:srgbClr val="C00000"/>
              </a:solidFill>
            </a:endParaRPr>
          </a:p>
          <a:p>
            <a:pPr marL="457200" indent="-457200" algn="just">
              <a:lnSpc>
                <a:spcPct val="95000"/>
              </a:lnSpc>
              <a:spcBef>
                <a:spcPct val="20000"/>
              </a:spcBef>
              <a:buFont typeface="Arial" panose="020B0604020202020204" pitchFamily="34" charset="0"/>
              <a:buChar char="•"/>
              <a:defRPr/>
            </a:pPr>
            <a:r>
              <a:rPr lang="en-US" sz="2800" b="1" dirty="0" smtClean="0">
                <a:solidFill>
                  <a:srgbClr val="C00000"/>
                </a:solidFill>
              </a:rPr>
              <a:t>Define </a:t>
            </a:r>
            <a:r>
              <a:rPr lang="en-US" sz="2800" b="1" dirty="0">
                <a:solidFill>
                  <a:srgbClr val="C00000"/>
                </a:solidFill>
              </a:rPr>
              <a:t>the </a:t>
            </a:r>
            <a:r>
              <a:rPr lang="en-US" sz="2800" b="1" dirty="0" smtClean="0">
                <a:solidFill>
                  <a:srgbClr val="C00000"/>
                </a:solidFill>
              </a:rPr>
              <a:t>Powers of Each Structure; and</a:t>
            </a:r>
          </a:p>
          <a:p>
            <a:pPr marL="457200" indent="-457200" algn="just">
              <a:lnSpc>
                <a:spcPct val="95000"/>
              </a:lnSpc>
              <a:spcBef>
                <a:spcPct val="20000"/>
              </a:spcBef>
              <a:buFont typeface="Arial" panose="020B0604020202020204" pitchFamily="34" charset="0"/>
              <a:buChar char="•"/>
              <a:defRPr/>
            </a:pPr>
            <a:endParaRPr lang="en-US" sz="1000" b="1" dirty="0">
              <a:solidFill>
                <a:srgbClr val="C00000"/>
              </a:solidFill>
            </a:endParaRPr>
          </a:p>
          <a:p>
            <a:pPr marL="457200" indent="-457200" algn="just">
              <a:lnSpc>
                <a:spcPct val="95000"/>
              </a:lnSpc>
              <a:spcBef>
                <a:spcPct val="20000"/>
              </a:spcBef>
              <a:buFont typeface="Arial" panose="020B0604020202020204" pitchFamily="34" charset="0"/>
              <a:buChar char="•"/>
              <a:defRPr/>
            </a:pPr>
            <a:r>
              <a:rPr lang="en-US" sz="2800" b="1" dirty="0" smtClean="0">
                <a:solidFill>
                  <a:srgbClr val="C00000"/>
                </a:solidFill>
              </a:rPr>
              <a:t>Enumerate </a:t>
            </a:r>
            <a:r>
              <a:rPr lang="en-US" sz="2800" b="1" dirty="0">
                <a:solidFill>
                  <a:srgbClr val="C00000"/>
                </a:solidFill>
              </a:rPr>
              <a:t>the </a:t>
            </a:r>
            <a:r>
              <a:rPr lang="en-US" sz="2800" b="1" dirty="0" smtClean="0">
                <a:solidFill>
                  <a:srgbClr val="C00000"/>
                </a:solidFill>
              </a:rPr>
              <a:t>Rights </a:t>
            </a:r>
            <a:r>
              <a:rPr lang="en-US" sz="2800" b="1" dirty="0">
                <a:solidFill>
                  <a:srgbClr val="C00000"/>
                </a:solidFill>
              </a:rPr>
              <a:t>of </a:t>
            </a:r>
            <a:r>
              <a:rPr lang="en-US" sz="2800" b="1" dirty="0" smtClean="0">
                <a:solidFill>
                  <a:srgbClr val="C00000"/>
                </a:solidFill>
              </a:rPr>
              <a:t>Citizens</a:t>
            </a:r>
            <a:r>
              <a:rPr lang="en-US" sz="2800" b="1" dirty="0">
                <a:solidFill>
                  <a:srgbClr val="C00000"/>
                </a:solidFill>
              </a:rPr>
              <a:t>.</a:t>
            </a:r>
          </a:p>
          <a:p>
            <a:pPr marL="342900" indent="-342900" algn="just">
              <a:lnSpc>
                <a:spcPct val="95000"/>
              </a:lnSpc>
              <a:spcBef>
                <a:spcPct val="20000"/>
              </a:spcBef>
              <a:defRPr/>
            </a:pPr>
            <a:endParaRPr lang="en-US" sz="20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a:t>
            </a:fld>
            <a:endParaRPr lang="en-US"/>
          </a:p>
        </p:txBody>
      </p:sp>
    </p:spTree>
    <p:extLst>
      <p:ext uri="{BB962C8B-B14F-4D97-AF65-F5344CB8AC3E}">
        <p14:creationId xmlns:p14="http://schemas.microsoft.com/office/powerpoint/2010/main" val="2586144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990600"/>
            <a:ext cx="84582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smtClean="0">
                <a:solidFill>
                  <a:srgbClr val="0033CC"/>
                </a:solidFill>
              </a:rPr>
              <a:t>What Are Constitutions</a:t>
            </a:r>
          </a:p>
          <a:p>
            <a:pPr marL="342900" indent="-342900" algn="ctr">
              <a:lnSpc>
                <a:spcPct val="75000"/>
              </a:lnSpc>
              <a:spcBef>
                <a:spcPct val="20000"/>
              </a:spcBef>
              <a:defRPr/>
            </a:pPr>
            <a:r>
              <a:rPr lang="en-US" sz="3200" b="1" i="1" dirty="0" smtClean="0">
                <a:solidFill>
                  <a:srgbClr val="006600"/>
                </a:solidFill>
              </a:rPr>
              <a:t>Meaning</a:t>
            </a:r>
            <a:endParaRPr lang="en-US" sz="3200" b="1" i="1" dirty="0">
              <a:solidFill>
                <a:srgbClr val="006600"/>
              </a:solidFill>
            </a:endParaRPr>
          </a:p>
          <a:p>
            <a:pPr>
              <a:lnSpc>
                <a:spcPct val="75000"/>
              </a:lnSpc>
              <a:defRPr/>
            </a:pPr>
            <a:endParaRPr lang="en-US" sz="1000" b="1" i="1" dirty="0">
              <a:solidFill>
                <a:srgbClr val="002060"/>
              </a:solidFill>
            </a:endParaRPr>
          </a:p>
          <a:p>
            <a:pPr algn="just">
              <a:lnSpc>
                <a:spcPct val="75000"/>
              </a:lnSpc>
              <a:defRPr/>
            </a:pPr>
            <a:endParaRPr lang="en-US" sz="800" b="1" i="1" dirty="0">
              <a:solidFill>
                <a:srgbClr val="002060"/>
              </a:solidFill>
            </a:endParaRPr>
          </a:p>
          <a:p>
            <a:pPr algn="just">
              <a:lnSpc>
                <a:spcPct val="130000"/>
              </a:lnSpc>
              <a:spcBef>
                <a:spcPts val="0"/>
              </a:spcBef>
              <a:defRPr/>
            </a:pPr>
            <a:r>
              <a:rPr lang="en-US" sz="2000" b="1" i="1" dirty="0" smtClean="0">
                <a:solidFill>
                  <a:srgbClr val="C00000"/>
                </a:solidFill>
              </a:rPr>
              <a:t>Fundamental and Organic:</a:t>
            </a:r>
            <a:r>
              <a:rPr lang="en-US" sz="2000" i="1" dirty="0" smtClean="0">
                <a:solidFill>
                  <a:schemeClr val="tx1">
                    <a:lumMod val="95000"/>
                    <a:lumOff val="5000"/>
                  </a:schemeClr>
                </a:solidFill>
              </a:rPr>
              <a:t> </a:t>
            </a:r>
            <a:r>
              <a:rPr lang="en-US" sz="2000" dirty="0" smtClean="0">
                <a:solidFill>
                  <a:schemeClr val="tx1">
                    <a:lumMod val="95000"/>
                    <a:lumOff val="5000"/>
                  </a:schemeClr>
                </a:solidFill>
              </a:rPr>
              <a:t>Constitutions, as defined by Black, are the fundamental and organic law of a nation or a state, meaning that they represent the principles, culture and beliefs, as embodied by law, of the rulers and citizens of that nation or state.</a:t>
            </a:r>
          </a:p>
          <a:p>
            <a:pPr algn="just">
              <a:lnSpc>
                <a:spcPct val="130000"/>
              </a:lnSpc>
              <a:spcBef>
                <a:spcPts val="0"/>
              </a:spcBef>
              <a:defRPr/>
            </a:pPr>
            <a:endParaRPr lang="en-US" sz="1000" dirty="0">
              <a:solidFill>
                <a:schemeClr val="tx1">
                  <a:lumMod val="95000"/>
                  <a:lumOff val="5000"/>
                </a:schemeClr>
              </a:solidFill>
            </a:endParaRPr>
          </a:p>
          <a:p>
            <a:pPr algn="just">
              <a:lnSpc>
                <a:spcPct val="130000"/>
              </a:lnSpc>
              <a:spcBef>
                <a:spcPts val="0"/>
              </a:spcBef>
              <a:defRPr/>
            </a:pPr>
            <a:r>
              <a:rPr lang="en-US" sz="2000" b="1" i="1" dirty="0" smtClean="0">
                <a:solidFill>
                  <a:srgbClr val="C00000"/>
                </a:solidFill>
              </a:rPr>
              <a:t>Supreme Law:</a:t>
            </a:r>
            <a:r>
              <a:rPr lang="en-US" sz="2000" i="1" dirty="0" smtClean="0">
                <a:solidFill>
                  <a:schemeClr val="tx1">
                    <a:lumMod val="95000"/>
                    <a:lumOff val="5000"/>
                  </a:schemeClr>
                </a:solidFill>
              </a:rPr>
              <a:t>  </a:t>
            </a:r>
            <a:r>
              <a:rPr lang="en-US" sz="2000" dirty="0" smtClean="0">
                <a:solidFill>
                  <a:schemeClr val="tx1">
                    <a:lumMod val="95000"/>
                    <a:lumOff val="5000"/>
                  </a:schemeClr>
                </a:solidFill>
              </a:rPr>
              <a:t>Constitutions are the supreme law of the land</a:t>
            </a:r>
          </a:p>
          <a:p>
            <a:pPr marL="342900" indent="-342900" algn="just">
              <a:lnSpc>
                <a:spcPct val="130000"/>
              </a:lnSpc>
              <a:spcBef>
                <a:spcPts val="0"/>
              </a:spcBef>
              <a:defRPr/>
            </a:pPr>
            <a:endParaRPr lang="en-US" sz="1000" b="1" i="1" dirty="0">
              <a:solidFill>
                <a:srgbClr val="002060"/>
              </a:solidFill>
            </a:endParaRPr>
          </a:p>
          <a:p>
            <a:pPr algn="just">
              <a:lnSpc>
                <a:spcPct val="130000"/>
              </a:lnSpc>
              <a:spcBef>
                <a:spcPts val="0"/>
              </a:spcBef>
              <a:defRPr/>
            </a:pPr>
            <a:r>
              <a:rPr lang="en-US" sz="2000" b="1" i="1" dirty="0" smtClean="0">
                <a:solidFill>
                  <a:srgbClr val="C00000"/>
                </a:solidFill>
              </a:rPr>
              <a:t>Concrete</a:t>
            </a:r>
            <a:r>
              <a:rPr lang="en-US" sz="2000" b="1" i="1" dirty="0">
                <a:solidFill>
                  <a:srgbClr val="C00000"/>
                </a:solidFill>
              </a:rPr>
              <a:t>:</a:t>
            </a:r>
            <a:r>
              <a:rPr lang="en-US" sz="2000" i="1" dirty="0">
                <a:solidFill>
                  <a:srgbClr val="002060"/>
                </a:solidFill>
              </a:rPr>
              <a:t> </a:t>
            </a:r>
            <a:r>
              <a:rPr lang="en-US" sz="2000" i="1" dirty="0" smtClean="0"/>
              <a:t>Constitutions </a:t>
            </a:r>
            <a:r>
              <a:rPr lang="en-US" sz="2000" i="1" dirty="0"/>
              <a:t>are designed to be semi permanent, long lasting and difficult to amend.  Most all are </a:t>
            </a:r>
            <a:r>
              <a:rPr lang="en-US" sz="2000" i="1" dirty="0" smtClean="0"/>
              <a:t>written, </a:t>
            </a:r>
            <a:r>
              <a:rPr lang="en-US" sz="2000" i="1" dirty="0"/>
              <a:t>and </a:t>
            </a:r>
            <a:r>
              <a:rPr lang="en-US" sz="2000" i="1" dirty="0" smtClean="0"/>
              <a:t>in free governments, they are frequently ratified by the nation’s citizens.</a:t>
            </a:r>
            <a:endParaRPr lang="en-US" sz="2000" b="1" i="1" dirty="0">
              <a:solidFill>
                <a:srgbClr val="0033CC"/>
              </a:solidFill>
            </a:endParaRPr>
          </a:p>
          <a:p>
            <a:pPr marL="342900" indent="-342900" algn="just">
              <a:lnSpc>
                <a:spcPct val="95000"/>
              </a:lnSpc>
              <a:spcBef>
                <a:spcPct val="20000"/>
              </a:spcBef>
              <a:defRPr/>
            </a:pPr>
            <a:endParaRPr lang="en-US" sz="20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8</a:t>
            </a:fld>
            <a:endParaRPr lang="en-US"/>
          </a:p>
        </p:txBody>
      </p:sp>
    </p:spTree>
    <p:extLst>
      <p:ext uri="{BB962C8B-B14F-4D97-AF65-F5344CB8AC3E}">
        <p14:creationId xmlns:p14="http://schemas.microsoft.com/office/powerpoint/2010/main" val="950859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lgn="ctr">
              <a:spcBef>
                <a:spcPct val="20000"/>
              </a:spcBef>
            </a:pPr>
            <a:r>
              <a:rPr lang="en-US" sz="5400" b="1" dirty="0" smtClean="0">
                <a:solidFill>
                  <a:srgbClr val="002060"/>
                </a:solidFill>
              </a:rPr>
              <a:t>The </a:t>
            </a:r>
            <a:r>
              <a:rPr lang="en-US" sz="5400" b="1" dirty="0" smtClean="0">
                <a:solidFill>
                  <a:srgbClr val="002060"/>
                </a:solidFill>
              </a:rPr>
              <a:t>British Constitution</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9</a:t>
            </a:fld>
            <a:endParaRPr lang="en-US"/>
          </a:p>
        </p:txBody>
      </p:sp>
    </p:spTree>
    <p:extLst>
      <p:ext uri="{BB962C8B-B14F-4D97-AF65-F5344CB8AC3E}">
        <p14:creationId xmlns:p14="http://schemas.microsoft.com/office/powerpoint/2010/main" val="4049199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9505</TotalTime>
  <Words>5839</Words>
  <Application>Microsoft Office PowerPoint</Application>
  <PresentationFormat>On-screen Show (4:3)</PresentationFormat>
  <Paragraphs>590</Paragraphs>
  <Slides>39</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477</cp:revision>
  <cp:lastPrinted>2020-08-29T12:28:15Z</cp:lastPrinted>
  <dcterms:created xsi:type="dcterms:W3CDTF">2007-08-27T19:04:39Z</dcterms:created>
  <dcterms:modified xsi:type="dcterms:W3CDTF">2020-08-29T19:47:33Z</dcterms:modified>
</cp:coreProperties>
</file>