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409" r:id="rId2"/>
    <p:sldId id="513" r:id="rId3"/>
    <p:sldId id="514" r:id="rId4"/>
    <p:sldId id="542" r:id="rId5"/>
    <p:sldId id="539" r:id="rId6"/>
    <p:sldId id="558" r:id="rId7"/>
    <p:sldId id="559" r:id="rId8"/>
    <p:sldId id="560" r:id="rId9"/>
    <p:sldId id="561" r:id="rId10"/>
    <p:sldId id="562" r:id="rId11"/>
    <p:sldId id="563" r:id="rId12"/>
    <p:sldId id="564" r:id="rId13"/>
    <p:sldId id="439" r:id="rId14"/>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C81204"/>
    <a:srgbClr val="4C1441"/>
    <a:srgbClr val="FFFF00"/>
    <a:srgbClr val="006666"/>
    <a:srgbClr val="CC0000"/>
    <a:srgbClr val="0066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48DC42-06FD-48BB-B019-C90E993B8E33}" v="1" dt="2021-09-02T14:48:24.4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4" autoAdjust="0"/>
  </p:normalViewPr>
  <p:slideViewPr>
    <p:cSldViewPr>
      <p:cViewPr varScale="1">
        <p:scale>
          <a:sx n="114" d="100"/>
          <a:sy n="114" d="100"/>
        </p:scale>
        <p:origin x="142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9/1/2022</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9/1/2022</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2"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996950" y="5394325"/>
            <a:ext cx="728821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Two B:</a:t>
            </a:r>
          </a:p>
          <a:p>
            <a:pPr marL="342889" indent="-342889" algn="ctr">
              <a:spcBef>
                <a:spcPct val="20000"/>
              </a:spcBef>
              <a:defRPr/>
            </a:pPr>
            <a:r>
              <a:rPr lang="en-US" sz="3200" b="1" kern="0" dirty="0">
                <a:solidFill>
                  <a:srgbClr val="FFFF00"/>
                </a:solidFill>
                <a:latin typeface="+mn-lt"/>
              </a:rPr>
              <a:t>Types of Corporations</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90800" y="304800"/>
            <a:ext cx="4315709" cy="914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04800" y="782339"/>
            <a:ext cx="8458200" cy="56184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3600" b="1" dirty="0">
                <a:solidFill>
                  <a:srgbClr val="0033CC"/>
                </a:solidFill>
              </a:rPr>
              <a:t>Types of Corporations</a:t>
            </a:r>
          </a:p>
          <a:p>
            <a:pPr marL="342900" indent="-342900" algn="ctr">
              <a:lnSpc>
                <a:spcPct val="90000"/>
              </a:lnSpc>
              <a:spcBef>
                <a:spcPts val="0"/>
              </a:spcBef>
              <a:defRPr/>
            </a:pPr>
            <a:r>
              <a:rPr lang="en-US" sz="2700" b="1" i="1" dirty="0">
                <a:solidFill>
                  <a:srgbClr val="006600"/>
                </a:solidFill>
              </a:rPr>
              <a:t>Private Corporations – Subchapter S Corporations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algn="just">
              <a:lnSpc>
                <a:spcPct val="90000"/>
              </a:lnSpc>
              <a:spcBef>
                <a:spcPts val="0"/>
              </a:spcBef>
            </a:pPr>
            <a:r>
              <a:rPr lang="en-US" dirty="0"/>
              <a:t>A </a:t>
            </a:r>
            <a:r>
              <a:rPr lang="en-US" b="1" dirty="0"/>
              <a:t>Subchapter S Corporation </a:t>
            </a:r>
            <a:r>
              <a:rPr lang="en-US" dirty="0"/>
              <a:t>is a special type of Business Corporation which complies with subchapter S of the Internal Revenue Code. </a:t>
            </a:r>
          </a:p>
          <a:p>
            <a:pPr algn="just">
              <a:lnSpc>
                <a:spcPct val="90000"/>
              </a:lnSpc>
              <a:spcBef>
                <a:spcPts val="0"/>
              </a:spcBef>
            </a:pPr>
            <a:endParaRPr lang="en-US" dirty="0"/>
          </a:p>
          <a:p>
            <a:pPr algn="just">
              <a:lnSpc>
                <a:spcPct val="90000"/>
              </a:lnSpc>
              <a:spcBef>
                <a:spcPts val="0"/>
              </a:spcBef>
            </a:pPr>
            <a:r>
              <a:rPr lang="en-US" dirty="0"/>
              <a:t>If corporate shareholders meet the requirements of this subchapter of the Internal Revenue Code, they may elect for Subchapter S status, which allows the shareholders to be treated as partners for tax purposes, and still retain the benefit of limited liability under the corporate form. </a:t>
            </a:r>
          </a:p>
          <a:p>
            <a:pPr algn="just">
              <a:lnSpc>
                <a:spcPct val="90000"/>
              </a:lnSpc>
              <a:spcBef>
                <a:spcPts val="0"/>
              </a:spcBef>
            </a:pPr>
            <a:endParaRPr lang="en-US" sz="1000" dirty="0"/>
          </a:p>
          <a:p>
            <a:pPr algn="just">
              <a:lnSpc>
                <a:spcPct val="90000"/>
              </a:lnSpc>
              <a:spcBef>
                <a:spcPts val="0"/>
              </a:spcBef>
            </a:pPr>
            <a:r>
              <a:rPr lang="en-US" dirty="0"/>
              <a:t>A Subchapter S corporation is </a:t>
            </a:r>
            <a:r>
              <a:rPr lang="en-US" b="1" dirty="0"/>
              <a:t>limited to 100 shareholders.</a:t>
            </a:r>
            <a:endParaRPr lang="en-US" sz="1000" b="1" kern="0" dirty="0"/>
          </a:p>
          <a:p>
            <a:pPr algn="just">
              <a:lnSpc>
                <a:spcPct val="90000"/>
              </a:lnSpc>
              <a:spcBef>
                <a:spcPts val="0"/>
              </a:spcBef>
            </a:pPr>
            <a:endParaRPr lang="en-US" sz="1000" kern="0" dirty="0"/>
          </a:p>
          <a:p>
            <a:pPr algn="just">
              <a:lnSpc>
                <a:spcPct val="90000"/>
              </a:lnSpc>
              <a:spcBef>
                <a:spcPts val="0"/>
              </a:spcBef>
            </a:pPr>
            <a:r>
              <a:rPr lang="en-US" kern="0" dirty="0"/>
              <a:t>Like regular </a:t>
            </a:r>
            <a:r>
              <a:rPr lang="en-US" b="1" kern="0" dirty="0"/>
              <a:t>Business Corporations</a:t>
            </a:r>
            <a:r>
              <a:rPr lang="en-US" kern="0" dirty="0"/>
              <a:t> t</a:t>
            </a:r>
            <a:r>
              <a:rPr lang="en-US" b="1" kern="0" dirty="0"/>
              <a:t>hey are all formed in accordance with the statutory requirements</a:t>
            </a:r>
            <a:r>
              <a:rPr lang="en-US" kern="0" dirty="0"/>
              <a:t>, and filing the necessary papers with the office of the </a:t>
            </a:r>
            <a:r>
              <a:rPr lang="en-US" b="1" kern="0" dirty="0"/>
              <a:t>Secretary of State.</a:t>
            </a:r>
            <a:r>
              <a:rPr lang="en-US" kern="0" dirty="0"/>
              <a:t> </a:t>
            </a:r>
          </a:p>
          <a:p>
            <a:pPr>
              <a:lnSpc>
                <a:spcPct val="90000"/>
              </a:lnSpc>
              <a:spcBef>
                <a:spcPts val="0"/>
              </a:spcBef>
            </a:pPr>
            <a:endParaRPr lang="en-US" sz="1000" dirty="0"/>
          </a:p>
          <a:p>
            <a:pPr algn="just">
              <a:lnSpc>
                <a:spcPct val="90000"/>
              </a:lnSpc>
              <a:spcBef>
                <a:spcPts val="0"/>
              </a:spcBef>
            </a:pPr>
            <a:r>
              <a:rPr lang="en-US" dirty="0"/>
              <a:t>The </a:t>
            </a:r>
            <a:r>
              <a:rPr lang="en-US" b="1" dirty="0"/>
              <a:t>duration</a:t>
            </a:r>
            <a:r>
              <a:rPr lang="en-US" dirty="0"/>
              <a:t> of </a:t>
            </a:r>
            <a:r>
              <a:rPr lang="en-US" dirty="0" err="1"/>
              <a:t>SubChapter</a:t>
            </a:r>
            <a:r>
              <a:rPr lang="en-US" dirty="0"/>
              <a:t> corporation can be for </a:t>
            </a:r>
            <a:r>
              <a:rPr lang="en-US" b="1" dirty="0"/>
              <a:t>a term of years or perpetual, </a:t>
            </a:r>
            <a:r>
              <a:rPr lang="en-US" dirty="0"/>
              <a:t>just like a regular business corporation.</a:t>
            </a:r>
          </a:p>
          <a:p>
            <a:pPr algn="just">
              <a:lnSpc>
                <a:spcPct val="90000"/>
              </a:lnSpc>
              <a:spcBef>
                <a:spcPts val="0"/>
              </a:spcBef>
            </a:pPr>
            <a:endParaRPr lang="en-US" sz="1000" dirty="0"/>
          </a:p>
          <a:p>
            <a:pPr algn="just">
              <a:lnSpc>
                <a:spcPct val="90000"/>
              </a:lnSpc>
              <a:spcBef>
                <a:spcPts val="0"/>
              </a:spcBef>
            </a:pPr>
            <a:r>
              <a:rPr lang="en-US" dirty="0"/>
              <a:t>Again, because of the large expense of operating a corporation, many small businesses now have opted to become Limited Liability Companies, which allow taxation to be done as a partnership, and which have much lower costs.</a:t>
            </a:r>
            <a:endParaRPr lang="en-US" sz="1000" dirty="0"/>
          </a:p>
        </p:txBody>
      </p:sp>
    </p:spTree>
    <p:extLst>
      <p:ext uri="{BB962C8B-B14F-4D97-AF65-F5344CB8AC3E}">
        <p14:creationId xmlns:p14="http://schemas.microsoft.com/office/powerpoint/2010/main" val="1178964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04800" y="855445"/>
            <a:ext cx="8458200" cy="54722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80000"/>
              </a:lnSpc>
              <a:spcBef>
                <a:spcPts val="0"/>
              </a:spcBef>
              <a:defRPr/>
            </a:pPr>
            <a:r>
              <a:rPr lang="en-US" sz="3600" b="1" dirty="0">
                <a:solidFill>
                  <a:srgbClr val="0033CC"/>
                </a:solidFill>
              </a:rPr>
              <a:t>Types of Corporations</a:t>
            </a:r>
          </a:p>
          <a:p>
            <a:pPr marL="342900" indent="-342900" algn="ctr">
              <a:lnSpc>
                <a:spcPct val="80000"/>
              </a:lnSpc>
              <a:spcBef>
                <a:spcPts val="0"/>
              </a:spcBef>
              <a:defRPr/>
            </a:pPr>
            <a:r>
              <a:rPr lang="en-US" sz="2700" b="1" i="1" dirty="0">
                <a:solidFill>
                  <a:srgbClr val="006600"/>
                </a:solidFill>
              </a:rPr>
              <a:t>Public Corporations </a:t>
            </a:r>
          </a:p>
          <a:p>
            <a:pPr marL="342900" indent="-342900" algn="ctr">
              <a:lnSpc>
                <a:spcPct val="80000"/>
              </a:lnSpc>
              <a:spcBef>
                <a:spcPts val="0"/>
              </a:spcBef>
              <a:defRPr/>
            </a:pPr>
            <a:endParaRPr lang="en-US" sz="1000" b="1" i="1" dirty="0">
              <a:solidFill>
                <a:srgbClr val="006600"/>
              </a:solidFill>
            </a:endParaRPr>
          </a:p>
          <a:p>
            <a:pPr algn="just">
              <a:lnSpc>
                <a:spcPct val="80000"/>
              </a:lnSpc>
              <a:spcBef>
                <a:spcPts val="0"/>
              </a:spcBef>
              <a:defRPr/>
            </a:pPr>
            <a:r>
              <a:rPr lang="en-US" dirty="0"/>
              <a:t>There are two principal types of public corporations.  These include a </a:t>
            </a:r>
            <a:r>
              <a:rPr lang="en-US" b="1" dirty="0"/>
              <a:t>Public Benefit Corporation</a:t>
            </a:r>
            <a:r>
              <a:rPr lang="en-US" dirty="0"/>
              <a:t> and </a:t>
            </a:r>
            <a:r>
              <a:rPr lang="en-US" b="1" dirty="0"/>
              <a:t>Municipalities. </a:t>
            </a:r>
          </a:p>
          <a:p>
            <a:pPr algn="just">
              <a:lnSpc>
                <a:spcPct val="80000"/>
              </a:lnSpc>
              <a:spcBef>
                <a:spcPts val="0"/>
              </a:spcBef>
            </a:pPr>
            <a:endParaRPr lang="en-US" sz="1000" dirty="0"/>
          </a:p>
          <a:p>
            <a:pPr algn="just">
              <a:lnSpc>
                <a:spcPct val="80000"/>
              </a:lnSpc>
              <a:spcBef>
                <a:spcPts val="0"/>
              </a:spcBef>
            </a:pPr>
            <a:r>
              <a:rPr lang="en-US" dirty="0"/>
              <a:t>These public corporations do not have shareholders, but rather operate for the benefit of the public rather than as a business for profit.  </a:t>
            </a:r>
          </a:p>
          <a:p>
            <a:pPr algn="just">
              <a:lnSpc>
                <a:spcPct val="80000"/>
              </a:lnSpc>
              <a:spcBef>
                <a:spcPts val="0"/>
              </a:spcBef>
            </a:pPr>
            <a:endParaRPr lang="en-US" sz="1000" dirty="0"/>
          </a:p>
          <a:p>
            <a:pPr algn="just">
              <a:lnSpc>
                <a:spcPct val="80000"/>
              </a:lnSpc>
              <a:spcBef>
                <a:spcPts val="0"/>
              </a:spcBef>
            </a:pPr>
            <a:r>
              <a:rPr lang="en-US" dirty="0"/>
              <a:t>They are further chartered by an act of the State Legislature or Congress.  Some municipalities received their charter in colonial times from a King.</a:t>
            </a:r>
          </a:p>
          <a:p>
            <a:pPr algn="just">
              <a:lnSpc>
                <a:spcPct val="80000"/>
              </a:lnSpc>
              <a:spcBef>
                <a:spcPts val="0"/>
              </a:spcBef>
            </a:pPr>
            <a:endParaRPr lang="en-US" sz="1000" dirty="0"/>
          </a:p>
          <a:p>
            <a:pPr algn="just">
              <a:lnSpc>
                <a:spcPct val="80000"/>
              </a:lnSpc>
              <a:spcBef>
                <a:spcPts val="0"/>
              </a:spcBef>
            </a:pPr>
            <a:r>
              <a:rPr lang="en-US" b="1" dirty="0">
                <a:solidFill>
                  <a:srgbClr val="C00000"/>
                </a:solidFill>
              </a:rPr>
              <a:t>Public Benefit Corporations</a:t>
            </a:r>
            <a:r>
              <a:rPr lang="en-US" b="1" dirty="0"/>
              <a:t>:  </a:t>
            </a:r>
          </a:p>
          <a:p>
            <a:pPr algn="just">
              <a:lnSpc>
                <a:spcPct val="80000"/>
              </a:lnSpc>
              <a:spcBef>
                <a:spcPts val="0"/>
              </a:spcBef>
            </a:pPr>
            <a:r>
              <a:rPr lang="en-US" sz="1600" dirty="0"/>
              <a:t>These are corporations chartered by an act of the State Legislature or Congress, to perform the work of the chartering entity for the benefit of the public.</a:t>
            </a:r>
          </a:p>
          <a:p>
            <a:pPr algn="just">
              <a:lnSpc>
                <a:spcPct val="80000"/>
              </a:lnSpc>
              <a:spcBef>
                <a:spcPts val="0"/>
              </a:spcBef>
            </a:pPr>
            <a:endParaRPr lang="en-US" sz="1000" dirty="0"/>
          </a:p>
          <a:p>
            <a:pPr algn="just">
              <a:lnSpc>
                <a:spcPct val="80000"/>
              </a:lnSpc>
              <a:spcBef>
                <a:spcPts val="0"/>
              </a:spcBef>
            </a:pPr>
            <a:r>
              <a:rPr lang="en-US" sz="1600" dirty="0"/>
              <a:t>Often referred to as </a:t>
            </a:r>
            <a:r>
              <a:rPr lang="en-US" sz="1600" b="1" dirty="0">
                <a:solidFill>
                  <a:srgbClr val="0033CC"/>
                </a:solidFill>
              </a:rPr>
              <a:t>Public Authorities</a:t>
            </a:r>
            <a:r>
              <a:rPr lang="en-US" sz="1600" dirty="0"/>
              <a:t>, these entities construct, finance, and operate things for the entity which charters them.  They include things like the Dormitory Authority, the Thruway Authority, the MTA and the New York State Urban Development corporation.  Most are chartered under the NYS Public Authorities Law.</a:t>
            </a:r>
          </a:p>
          <a:p>
            <a:pPr algn="just">
              <a:lnSpc>
                <a:spcPct val="80000"/>
              </a:lnSpc>
              <a:spcBef>
                <a:spcPts val="0"/>
              </a:spcBef>
            </a:pPr>
            <a:endParaRPr lang="en-US" sz="1000" dirty="0"/>
          </a:p>
          <a:p>
            <a:pPr algn="just">
              <a:lnSpc>
                <a:spcPct val="80000"/>
              </a:lnSpc>
              <a:spcBef>
                <a:spcPts val="0"/>
              </a:spcBef>
            </a:pPr>
            <a:r>
              <a:rPr lang="en-US" b="1" dirty="0">
                <a:solidFill>
                  <a:srgbClr val="C00000"/>
                </a:solidFill>
              </a:rPr>
              <a:t>Municipal Corporations</a:t>
            </a:r>
            <a:r>
              <a:rPr lang="en-US" b="1" dirty="0"/>
              <a:t>:  </a:t>
            </a:r>
          </a:p>
          <a:p>
            <a:pPr algn="just">
              <a:lnSpc>
                <a:spcPct val="80000"/>
              </a:lnSpc>
              <a:spcBef>
                <a:spcPts val="0"/>
              </a:spcBef>
            </a:pPr>
            <a:r>
              <a:rPr lang="en-US" sz="1600" dirty="0"/>
              <a:t>These are </a:t>
            </a:r>
            <a:r>
              <a:rPr lang="en-US" sz="1600" b="1" dirty="0">
                <a:solidFill>
                  <a:srgbClr val="0033CC"/>
                </a:solidFill>
              </a:rPr>
              <a:t>Municipalities</a:t>
            </a:r>
            <a:r>
              <a:rPr lang="en-US" sz="1600" dirty="0"/>
              <a:t> that have been formed by corporate charter.  Some were chartered by the state government, but many were chartered before the formation of the United States, pursuant to a charter granted by a king.</a:t>
            </a:r>
          </a:p>
          <a:p>
            <a:pPr algn="just">
              <a:lnSpc>
                <a:spcPct val="80000"/>
              </a:lnSpc>
              <a:spcBef>
                <a:spcPts val="0"/>
              </a:spcBef>
            </a:pPr>
            <a:endParaRPr lang="en-US" sz="1000" dirty="0"/>
          </a:p>
          <a:p>
            <a:pPr algn="just">
              <a:lnSpc>
                <a:spcPct val="80000"/>
              </a:lnSpc>
              <a:spcBef>
                <a:spcPts val="0"/>
              </a:spcBef>
            </a:pPr>
            <a:r>
              <a:rPr lang="en-US" sz="1600" dirty="0"/>
              <a:t>The City of Albany, and the City of New York, were both formed by Royal Charter in 1686.</a:t>
            </a:r>
          </a:p>
        </p:txBody>
      </p:sp>
    </p:spTree>
    <p:extLst>
      <p:ext uri="{BB962C8B-B14F-4D97-AF65-F5344CB8AC3E}">
        <p14:creationId xmlns:p14="http://schemas.microsoft.com/office/powerpoint/2010/main" val="1291233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04800" y="714633"/>
            <a:ext cx="8458200" cy="57538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3600" b="1" dirty="0">
                <a:solidFill>
                  <a:srgbClr val="0033CC"/>
                </a:solidFill>
              </a:rPr>
              <a:t>Types of Corporations</a:t>
            </a:r>
          </a:p>
          <a:p>
            <a:pPr marL="342900" indent="-342900" algn="ctr">
              <a:lnSpc>
                <a:spcPct val="90000"/>
              </a:lnSpc>
              <a:spcBef>
                <a:spcPts val="0"/>
              </a:spcBef>
              <a:defRPr/>
            </a:pPr>
            <a:r>
              <a:rPr lang="en-US" sz="2700" b="1" i="1" dirty="0">
                <a:solidFill>
                  <a:srgbClr val="006600"/>
                </a:solidFill>
              </a:rPr>
              <a:t>Not For Profit Corporations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algn="just">
              <a:lnSpc>
                <a:spcPct val="90000"/>
              </a:lnSpc>
              <a:spcBef>
                <a:spcPts val="0"/>
              </a:spcBef>
            </a:pPr>
            <a:r>
              <a:rPr lang="en-US" sz="1600" dirty="0"/>
              <a:t>A </a:t>
            </a:r>
            <a:r>
              <a:rPr lang="en-US" sz="1600" b="1" dirty="0"/>
              <a:t>Not-for-Profit Corporation </a:t>
            </a:r>
            <a:r>
              <a:rPr lang="en-US" sz="1600" dirty="0"/>
              <a:t>is a Corporation formed pursuant to the New York State Not-for-Profit Corporation Law, exclusively for an authorized purpose or purposes, and not for pecuniary profit or financial gain, in accordance with the Not-for-Profit Corporation Law, and where no part of the assets, income or profit of which is distributable to, or inures to the benefit of, its members, directors or officers.</a:t>
            </a:r>
          </a:p>
          <a:p>
            <a:pPr algn="just">
              <a:lnSpc>
                <a:spcPct val="90000"/>
              </a:lnSpc>
              <a:spcBef>
                <a:spcPts val="0"/>
              </a:spcBef>
            </a:pPr>
            <a:endParaRPr lang="en-US" sz="1000" dirty="0"/>
          </a:p>
          <a:p>
            <a:pPr algn="just"/>
            <a:r>
              <a:rPr lang="en-US" sz="1600" dirty="0"/>
              <a:t>A Not-For-Profit organized under New York Law may be formed for the following purposes:</a:t>
            </a:r>
          </a:p>
          <a:p>
            <a:pPr algn="just"/>
            <a:endParaRPr lang="en-US" sz="1000" dirty="0"/>
          </a:p>
          <a:p>
            <a:pPr algn="just"/>
            <a:r>
              <a:rPr lang="en-US" sz="1400" b="1" dirty="0">
                <a:solidFill>
                  <a:srgbClr val="0033CC"/>
                </a:solidFill>
              </a:rPr>
              <a:t>Type A</a:t>
            </a:r>
            <a:r>
              <a:rPr lang="en-US" sz="1400" dirty="0"/>
              <a:t>: For civic, patriotic, political, social, fraternal, athletic, agricultural, horticultural, animal husbandry, and for a professional, commercial, industrial, trade or service association purposes.</a:t>
            </a:r>
          </a:p>
          <a:p>
            <a:pPr algn="just"/>
            <a:endParaRPr lang="en-US" sz="500" dirty="0"/>
          </a:p>
          <a:p>
            <a:pPr algn="just"/>
            <a:r>
              <a:rPr lang="en-US" sz="1400" b="1" dirty="0">
                <a:solidFill>
                  <a:srgbClr val="0033CC"/>
                </a:solidFill>
              </a:rPr>
              <a:t>Type B: </a:t>
            </a:r>
            <a:r>
              <a:rPr lang="en-US" sz="1400" dirty="0"/>
              <a:t>For charitable, educational, religious, scientific, literary, cultural or for the prevention of cruelty to children or animals purposes.</a:t>
            </a:r>
          </a:p>
          <a:p>
            <a:pPr algn="just"/>
            <a:endParaRPr lang="en-US" sz="500" dirty="0"/>
          </a:p>
          <a:p>
            <a:pPr algn="just"/>
            <a:r>
              <a:rPr lang="en-US" sz="1400" b="1" dirty="0">
                <a:solidFill>
                  <a:srgbClr val="0033CC"/>
                </a:solidFill>
              </a:rPr>
              <a:t>Type C: </a:t>
            </a:r>
            <a:r>
              <a:rPr lang="en-US" sz="1400" dirty="0"/>
              <a:t>For public or quasi-public objective purposes,</a:t>
            </a:r>
          </a:p>
          <a:p>
            <a:pPr algn="just"/>
            <a:endParaRPr lang="en-US" sz="500" dirty="0"/>
          </a:p>
          <a:p>
            <a:pPr algn="just"/>
            <a:r>
              <a:rPr lang="en-US" sz="1400" b="1" dirty="0">
                <a:solidFill>
                  <a:srgbClr val="0033CC"/>
                </a:solidFill>
              </a:rPr>
              <a:t>Type D: </a:t>
            </a:r>
            <a:r>
              <a:rPr lang="en-US" sz="1400" dirty="0"/>
              <a:t>For any business or non-business, or pecuniary or non-pecuniary purposes as specified in another section of law.</a:t>
            </a:r>
          </a:p>
          <a:p>
            <a:pPr algn="just"/>
            <a:endParaRPr lang="en-US" sz="1000" dirty="0"/>
          </a:p>
          <a:p>
            <a:pPr algn="just"/>
            <a:r>
              <a:rPr lang="en-US" sz="1600" dirty="0"/>
              <a:t>Not-for-Profit corporations typically include such entities as hospitals, nursing homes, private schools, charitable organizations, and universities.</a:t>
            </a:r>
          </a:p>
          <a:p>
            <a:pPr algn="just"/>
            <a:endParaRPr lang="en-US" sz="1000" dirty="0"/>
          </a:p>
          <a:p>
            <a:pPr algn="just"/>
            <a:r>
              <a:rPr lang="en-US" sz="1600" dirty="0"/>
              <a:t>The Not-for-Profit Corporation Law establishes special procedures for incorporation, and corporate governance.</a:t>
            </a:r>
          </a:p>
        </p:txBody>
      </p:sp>
    </p:spTree>
    <p:extLst>
      <p:ext uri="{BB962C8B-B14F-4D97-AF65-F5344CB8AC3E}">
        <p14:creationId xmlns:p14="http://schemas.microsoft.com/office/powerpoint/2010/main" val="2233743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a:t>
            </a:r>
            <a:r>
              <a:rPr lang="en-US" sz="4400" b="1" i="1">
                <a:solidFill>
                  <a:srgbClr val="C00000"/>
                </a:solidFill>
              </a:rPr>
              <a:t>Class Two </a:t>
            </a:r>
            <a:r>
              <a:rPr lang="en-US" sz="4400" b="1" i="1" dirty="0">
                <a:solidFill>
                  <a:srgbClr val="C00000"/>
                </a:solidFill>
              </a:rPr>
              <a:t>B</a:t>
            </a:r>
            <a:endParaRPr lang="en-US" sz="4400" i="1" dirty="0">
              <a:solidFill>
                <a:srgbClr val="C0000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cstate="print"/>
          <a:srcRect/>
          <a:stretch>
            <a:fillRect/>
          </a:stretch>
        </p:blipFill>
        <p:spPr bwMode="auto">
          <a:xfrm>
            <a:off x="446417" y="914400"/>
            <a:ext cx="8458200" cy="5715000"/>
          </a:xfrm>
          <a:prstGeom prst="rect">
            <a:avLst/>
          </a:prstGeom>
          <a:noFill/>
          <a:ln w="9525">
            <a:noFill/>
            <a:miter lim="800000"/>
            <a:headEnd/>
            <a:tailEnd/>
          </a:ln>
        </p:spPr>
      </p:pic>
      <p:sp>
        <p:nvSpPr>
          <p:cNvPr id="4" name="Slide Number Placeholder 3"/>
          <p:cNvSpPr>
            <a:spLocks noGrp="1"/>
          </p:cNvSpPr>
          <p:nvPr>
            <p:ph type="sldNum" sz="quarter" idx="4294967295"/>
          </p:nvPr>
        </p:nvSpPr>
        <p:spPr/>
        <p:txBody>
          <a:bodyPr/>
          <a:lstStyle/>
          <a:p>
            <a:pPr>
              <a:defRPr/>
            </a:pPr>
            <a:fld id="{BF9E4174-A6D1-4830-B2F8-450508E6994C}" type="slidenum">
              <a:rPr lang="en-US" smtClean="0"/>
              <a:pPr>
                <a:defRPr/>
              </a:pPr>
              <a:t>2</a:t>
            </a:fld>
            <a:endParaRPr lang="en-US"/>
          </a:p>
        </p:txBody>
      </p:sp>
      <p:sp>
        <p:nvSpPr>
          <p:cNvPr id="6" name="TextBox 5">
            <a:extLst>
              <a:ext uri="{FF2B5EF4-FFF2-40B4-BE49-F238E27FC236}">
                <a16:creationId xmlns:a16="http://schemas.microsoft.com/office/drawing/2014/main" id="{A8D7A95C-16F8-4FF6-A63A-12E993AE8750}"/>
              </a:ext>
            </a:extLst>
          </p:cNvPr>
          <p:cNvSpPr txBox="1"/>
          <p:nvPr/>
        </p:nvSpPr>
        <p:spPr>
          <a:xfrm>
            <a:off x="838200" y="1600201"/>
            <a:ext cx="7543800" cy="4215000"/>
          </a:xfrm>
          <a:prstGeom prst="rect">
            <a:avLst/>
          </a:prstGeom>
          <a:solidFill>
            <a:schemeClr val="accent3"/>
          </a:solidFill>
        </p:spPr>
        <p:txBody>
          <a:bodyPr wrap="square">
            <a:spAutoFit/>
          </a:bodyPr>
          <a:lstStyle/>
          <a:p>
            <a:pPr>
              <a:lnSpc>
                <a:spcPct val="95000"/>
              </a:lnSpc>
              <a:defRPr/>
            </a:pPr>
            <a:r>
              <a:rPr lang="en-US" sz="3200" b="1" dirty="0"/>
              <a:t>Last Time – We Spoke About:</a:t>
            </a:r>
          </a:p>
          <a:p>
            <a:pPr>
              <a:lnSpc>
                <a:spcPct val="95000"/>
              </a:lnSpc>
              <a:defRPr/>
            </a:pPr>
            <a:endParaRPr lang="en-US" sz="600" b="1" dirty="0"/>
          </a:p>
          <a:p>
            <a:pPr>
              <a:lnSpc>
                <a:spcPct val="95000"/>
              </a:lnSpc>
              <a:buFont typeface="Arial" pitchFamily="34" charset="0"/>
              <a:buChar char="•"/>
              <a:defRPr/>
            </a:pPr>
            <a:r>
              <a:rPr lang="en-US" sz="1600" b="1" dirty="0">
                <a:solidFill>
                  <a:srgbClr val="002060"/>
                </a:solidFill>
              </a:rPr>
              <a:t> Website: </a:t>
            </a:r>
            <a:r>
              <a:rPr lang="en-US" sz="1600" b="1" dirty="0">
                <a:solidFill>
                  <a:srgbClr val="C00000"/>
                </a:solidFill>
              </a:rPr>
              <a:t>www.bobfarley.us</a:t>
            </a:r>
            <a:r>
              <a:rPr lang="en-US" sz="1600" b="1" dirty="0">
                <a:solidFill>
                  <a:srgbClr val="002060"/>
                </a:solidFill>
              </a:rPr>
              <a:t> </a:t>
            </a:r>
            <a:endParaRPr lang="en-US" sz="1600" b="1" dirty="0">
              <a:solidFill>
                <a:srgbClr val="C00000"/>
              </a:solidFill>
            </a:endParaRPr>
          </a:p>
          <a:p>
            <a:pPr>
              <a:lnSpc>
                <a:spcPct val="95000"/>
              </a:lnSpc>
              <a:defRPr/>
            </a:pPr>
            <a:endParaRPr lang="en-US" sz="500" b="1" dirty="0">
              <a:solidFill>
                <a:srgbClr val="002060"/>
              </a:solidFill>
            </a:endParaRPr>
          </a:p>
          <a:p>
            <a:pPr>
              <a:lnSpc>
                <a:spcPct val="95000"/>
              </a:lnSpc>
              <a:buFont typeface="Arial" pitchFamily="34" charset="0"/>
              <a:buChar char="•"/>
              <a:defRPr/>
            </a:pPr>
            <a:r>
              <a:rPr lang="en-US" sz="1600" b="1" dirty="0">
                <a:solidFill>
                  <a:srgbClr val="002060"/>
                </a:solidFill>
              </a:rPr>
              <a:t> Your Biography: </a:t>
            </a:r>
            <a:r>
              <a:rPr lang="en-US" sz="1600" b="1" dirty="0">
                <a:solidFill>
                  <a:srgbClr val="C00000"/>
                </a:solidFill>
              </a:rPr>
              <a:t>If you haven’t already, please hand it in.</a:t>
            </a:r>
          </a:p>
          <a:p>
            <a:pPr>
              <a:lnSpc>
                <a:spcPct val="95000"/>
              </a:lnSpc>
              <a:defRPr/>
            </a:pPr>
            <a:endParaRPr lang="en-US" sz="500" b="1" dirty="0">
              <a:solidFill>
                <a:srgbClr val="002060"/>
              </a:solidFill>
            </a:endParaRPr>
          </a:p>
          <a:p>
            <a:pPr>
              <a:lnSpc>
                <a:spcPct val="95000"/>
              </a:lnSpc>
              <a:buFont typeface="Arial" pitchFamily="34" charset="0"/>
              <a:buChar char="•"/>
              <a:defRPr/>
            </a:pPr>
            <a:r>
              <a:rPr lang="en-US" sz="1600" b="1" dirty="0">
                <a:solidFill>
                  <a:srgbClr val="002060"/>
                </a:solidFill>
              </a:rPr>
              <a:t> Class Schedule: </a:t>
            </a:r>
          </a:p>
          <a:p>
            <a:pPr>
              <a:lnSpc>
                <a:spcPct val="95000"/>
              </a:lnSpc>
              <a:defRPr/>
            </a:pPr>
            <a:r>
              <a:rPr lang="en-US" sz="1600" b="1" i="1" dirty="0">
                <a:solidFill>
                  <a:srgbClr val="002060"/>
                </a:solidFill>
              </a:rPr>
              <a:t>   </a:t>
            </a:r>
            <a:r>
              <a:rPr lang="en-US" sz="1600" b="1" i="1" dirty="0">
                <a:solidFill>
                  <a:srgbClr val="C00000"/>
                </a:solidFill>
              </a:rPr>
              <a:t>http:/www.bobfarley.us/300lawclasses/350corporationlaw/schedule.pdf</a:t>
            </a:r>
          </a:p>
          <a:p>
            <a:pPr>
              <a:lnSpc>
                <a:spcPct val="95000"/>
              </a:lnSpc>
              <a:buFont typeface="Arial" pitchFamily="34" charset="0"/>
              <a:buChar char="•"/>
              <a:defRPr/>
            </a:pPr>
            <a:endParaRPr lang="en-US" sz="500" b="1" i="1" dirty="0">
              <a:solidFill>
                <a:srgbClr val="C00000"/>
              </a:solidFill>
            </a:endParaRPr>
          </a:p>
          <a:p>
            <a:pPr>
              <a:lnSpc>
                <a:spcPct val="95000"/>
              </a:lnSpc>
              <a:buFont typeface="Arial" pitchFamily="34" charset="0"/>
              <a:buChar char="•"/>
              <a:defRPr/>
            </a:pPr>
            <a:r>
              <a:rPr lang="en-US" sz="1600" b="1" dirty="0">
                <a:solidFill>
                  <a:srgbClr val="002060"/>
                </a:solidFill>
              </a:rPr>
              <a:t> Class Syllabus:</a:t>
            </a:r>
          </a:p>
          <a:p>
            <a:pPr>
              <a:lnSpc>
                <a:spcPct val="95000"/>
              </a:lnSpc>
              <a:defRPr/>
            </a:pPr>
            <a:r>
              <a:rPr lang="en-US" sz="1600" b="1" dirty="0">
                <a:solidFill>
                  <a:srgbClr val="002060"/>
                </a:solidFill>
              </a:rPr>
              <a:t> </a:t>
            </a:r>
            <a:r>
              <a:rPr lang="en-US" sz="1600" b="1" i="1" dirty="0">
                <a:solidFill>
                  <a:srgbClr val="002060"/>
                </a:solidFill>
              </a:rPr>
              <a:t> </a:t>
            </a:r>
            <a:r>
              <a:rPr lang="en-US" sz="1600" b="1" i="1" dirty="0">
                <a:solidFill>
                  <a:srgbClr val="C00000"/>
                </a:solidFill>
              </a:rPr>
              <a:t>http:/www.bobfarley.us/300lawclasses/350corporationlaw/syllabus.pdf</a:t>
            </a:r>
            <a:r>
              <a:rPr lang="en-US" sz="1600" b="1" dirty="0">
                <a:solidFill>
                  <a:srgbClr val="002060"/>
                </a:solidFill>
              </a:rPr>
              <a:t> </a:t>
            </a:r>
          </a:p>
          <a:p>
            <a:pPr>
              <a:lnSpc>
                <a:spcPct val="95000"/>
              </a:lnSpc>
              <a:buFont typeface="Arial" pitchFamily="34" charset="0"/>
              <a:buChar char="•"/>
              <a:defRPr/>
            </a:pPr>
            <a:endParaRPr lang="en-US" sz="500" b="1" dirty="0">
              <a:solidFill>
                <a:srgbClr val="002060"/>
              </a:solidFill>
            </a:endParaRPr>
          </a:p>
          <a:p>
            <a:pPr algn="just">
              <a:lnSpc>
                <a:spcPct val="95000"/>
              </a:lnSpc>
              <a:buFont typeface="Arial" pitchFamily="34" charset="0"/>
              <a:buChar char="•"/>
              <a:defRPr/>
            </a:pPr>
            <a:r>
              <a:rPr lang="en-US" sz="1600" b="1" dirty="0">
                <a:solidFill>
                  <a:srgbClr val="002060"/>
                </a:solidFill>
              </a:rPr>
              <a:t> Class Format and Grading Information: </a:t>
            </a:r>
          </a:p>
          <a:p>
            <a:pPr algn="just">
              <a:lnSpc>
                <a:spcPct val="95000"/>
              </a:lnSpc>
              <a:defRPr/>
            </a:pPr>
            <a:r>
              <a:rPr lang="en-US" sz="1600" b="1" i="1" dirty="0">
                <a:solidFill>
                  <a:srgbClr val="002060"/>
                </a:solidFill>
              </a:rPr>
              <a:t>  </a:t>
            </a:r>
            <a:r>
              <a:rPr lang="en-US" sz="1600" b="1" i="1" dirty="0">
                <a:solidFill>
                  <a:srgbClr val="C00000"/>
                </a:solidFill>
              </a:rPr>
              <a:t>http:/www.bobfarley.us/300lawclasses/350corporationlaw/format.pdf</a:t>
            </a:r>
          </a:p>
          <a:p>
            <a:pPr algn="just">
              <a:lnSpc>
                <a:spcPct val="95000"/>
              </a:lnSpc>
              <a:defRPr/>
            </a:pPr>
            <a:endParaRPr lang="en-US" sz="500" b="1" dirty="0">
              <a:solidFill>
                <a:srgbClr val="002060"/>
              </a:solidFill>
            </a:endParaRPr>
          </a:p>
          <a:p>
            <a:pPr>
              <a:lnSpc>
                <a:spcPct val="95000"/>
              </a:lnSpc>
              <a:buFont typeface="Arial" pitchFamily="34" charset="0"/>
              <a:buChar char="•"/>
              <a:defRPr/>
            </a:pPr>
            <a:r>
              <a:rPr lang="en-US" sz="1600" b="1" dirty="0">
                <a:solidFill>
                  <a:srgbClr val="002060"/>
                </a:solidFill>
              </a:rPr>
              <a:t> Contact Us:</a:t>
            </a:r>
          </a:p>
          <a:p>
            <a:pPr marL="117475" algn="just">
              <a:lnSpc>
                <a:spcPct val="95000"/>
              </a:lnSpc>
              <a:buFont typeface="Wingdings" pitchFamily="2" charset="2"/>
              <a:buChar char="Ø"/>
              <a:defRPr/>
            </a:pPr>
            <a:r>
              <a:rPr lang="en-US" sz="1400" b="1" dirty="0">
                <a:solidFill>
                  <a:srgbClr val="C00000"/>
                </a:solidFill>
              </a:rPr>
              <a:t> Email – bobfarley@bobfarley.us</a:t>
            </a:r>
          </a:p>
          <a:p>
            <a:pPr marL="117475" algn="just">
              <a:lnSpc>
                <a:spcPct val="95000"/>
              </a:lnSpc>
              <a:buFont typeface="Wingdings" pitchFamily="2" charset="2"/>
              <a:buChar char="Ø"/>
              <a:defRPr/>
            </a:pPr>
            <a:r>
              <a:rPr lang="en-US" sz="1400" b="1" dirty="0">
                <a:solidFill>
                  <a:srgbClr val="C00000"/>
                </a:solidFill>
              </a:rPr>
              <a:t> Phone/Text – (518) 986-2037</a:t>
            </a:r>
          </a:p>
          <a:p>
            <a:pPr marL="117475" algn="just">
              <a:lnSpc>
                <a:spcPct val="95000"/>
              </a:lnSpc>
              <a:buFont typeface="Wingdings" pitchFamily="2" charset="2"/>
              <a:buChar char="Ø"/>
              <a:defRPr/>
            </a:pPr>
            <a:r>
              <a:rPr lang="en-US" sz="1400" b="1" dirty="0">
                <a:solidFill>
                  <a:srgbClr val="C00000"/>
                </a:solidFill>
              </a:rPr>
              <a:t> In Person – By Appointment</a:t>
            </a:r>
          </a:p>
          <a:p>
            <a:pPr marL="117475" algn="just">
              <a:lnSpc>
                <a:spcPct val="95000"/>
              </a:lnSpc>
              <a:buFont typeface="Wingdings" pitchFamily="2" charset="2"/>
              <a:buChar char="Ø"/>
              <a:defRPr/>
            </a:pPr>
            <a:endParaRPr lang="en-US" sz="1400" b="1" dirty="0">
              <a:solidFill>
                <a:srgbClr val="C00000"/>
              </a:solidFill>
            </a:endParaRPr>
          </a:p>
          <a:p>
            <a:pPr marL="117475" algn="just">
              <a:lnSpc>
                <a:spcPct val="95000"/>
              </a:lnSpc>
              <a:buFont typeface="Wingdings" pitchFamily="2" charset="2"/>
              <a:buChar char="Ø"/>
              <a:defRPr/>
            </a:pPr>
            <a:endParaRPr lang="en-US" sz="1400" b="1" dirty="0">
              <a:solidFill>
                <a:srgbClr val="C00000"/>
              </a:solidFill>
            </a:endParaRPr>
          </a:p>
          <a:p>
            <a:pPr marL="117475" algn="just">
              <a:lnSpc>
                <a:spcPct val="95000"/>
              </a:lnSpc>
              <a:buFont typeface="Wingdings" pitchFamily="2" charset="2"/>
              <a:buChar char="Ø"/>
              <a:defRPr/>
            </a:pPr>
            <a:endParaRPr lang="en-US" sz="500" b="1" dirty="0">
              <a:solidFill>
                <a:srgbClr val="002060"/>
              </a:solidFill>
            </a:endParaRPr>
          </a:p>
        </p:txBody>
      </p:sp>
    </p:spTree>
    <p:extLst>
      <p:ext uri="{BB962C8B-B14F-4D97-AF65-F5344CB8AC3E}">
        <p14:creationId xmlns:p14="http://schemas.microsoft.com/office/powerpoint/2010/main" val="3523093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62719" y="1447800"/>
            <a:ext cx="7694762" cy="4487382"/>
          </a:xfrm>
          <a:prstGeom prst="rect">
            <a:avLst/>
          </a:prstGeom>
          <a:solidFill>
            <a:schemeClr val="accent3"/>
          </a:solidFill>
        </p:spPr>
        <p:txBody>
          <a:bodyPr wrap="square">
            <a:spAutoFit/>
          </a:bodyPr>
          <a:lstStyle/>
          <a:p>
            <a:pPr>
              <a:lnSpc>
                <a:spcPct val="80000"/>
              </a:lnSpc>
              <a:defRPr/>
            </a:pPr>
            <a:r>
              <a:rPr lang="en-US" sz="3200" b="1" dirty="0"/>
              <a:t>Tonight – We Will Speak About:</a:t>
            </a:r>
          </a:p>
          <a:p>
            <a:pPr>
              <a:defRPr/>
            </a:pPr>
            <a:endParaRPr lang="en-US" sz="600" b="1" dirty="0"/>
          </a:p>
          <a:p>
            <a:pPr>
              <a:buFont typeface="Arial" pitchFamily="34" charset="0"/>
              <a:buChar char="•"/>
              <a:defRPr/>
            </a:pPr>
            <a:r>
              <a:rPr lang="en-US" sz="2800" b="1" dirty="0">
                <a:solidFill>
                  <a:srgbClr val="002060"/>
                </a:solidFill>
              </a:rPr>
              <a:t> The Nature of a Corporation</a:t>
            </a:r>
          </a:p>
          <a:p>
            <a:pPr algn="ctr">
              <a:defRPr/>
            </a:pPr>
            <a:r>
              <a:rPr lang="en-US" b="1" i="1" dirty="0">
                <a:solidFill>
                  <a:srgbClr val="C00000"/>
                </a:solidFill>
              </a:rPr>
              <a:t>Part One: Origins of the Corporation / Definitions / Artificial Person</a:t>
            </a:r>
          </a:p>
          <a:p>
            <a:pPr>
              <a:buFont typeface="Arial" pitchFamily="34" charset="0"/>
              <a:buChar char="•"/>
              <a:defRPr/>
            </a:pPr>
            <a:endParaRPr lang="en-US" sz="600" b="1" dirty="0">
              <a:solidFill>
                <a:srgbClr val="002060"/>
              </a:solidFill>
            </a:endParaRPr>
          </a:p>
          <a:p>
            <a:pPr>
              <a:buFont typeface="Arial" pitchFamily="34" charset="0"/>
              <a:buChar char="•"/>
              <a:defRPr/>
            </a:pPr>
            <a:r>
              <a:rPr lang="en-US" sz="2800" b="1" dirty="0">
                <a:solidFill>
                  <a:srgbClr val="002060"/>
                </a:solidFill>
              </a:rPr>
              <a:t> The Types of Corporations</a:t>
            </a:r>
          </a:p>
          <a:p>
            <a:pPr>
              <a:defRPr/>
            </a:pPr>
            <a:r>
              <a:rPr lang="en-US" b="1" i="1" dirty="0">
                <a:solidFill>
                  <a:srgbClr val="C00000"/>
                </a:solidFill>
              </a:rPr>
              <a:t>  Part Two: 1. Business Corporations</a:t>
            </a:r>
          </a:p>
          <a:p>
            <a:pPr>
              <a:defRPr/>
            </a:pPr>
            <a:r>
              <a:rPr lang="en-US" b="1" i="1" dirty="0">
                <a:solidFill>
                  <a:srgbClr val="C00000"/>
                </a:solidFill>
              </a:rPr>
              <a:t>	     2. Professional Corporations</a:t>
            </a:r>
          </a:p>
          <a:p>
            <a:pPr>
              <a:defRPr/>
            </a:pPr>
            <a:r>
              <a:rPr lang="en-US" b="1" i="1" dirty="0">
                <a:solidFill>
                  <a:srgbClr val="C00000"/>
                </a:solidFill>
              </a:rPr>
              <a:t>	     3. Public Purpose Corporations</a:t>
            </a:r>
          </a:p>
          <a:p>
            <a:pPr>
              <a:defRPr/>
            </a:pPr>
            <a:r>
              <a:rPr lang="en-US" b="1" i="1" dirty="0">
                <a:solidFill>
                  <a:srgbClr val="C00000"/>
                </a:solidFill>
              </a:rPr>
              <a:t>	     4. Not for Profit Corporations</a:t>
            </a:r>
          </a:p>
          <a:p>
            <a:pPr>
              <a:buFont typeface="Arial" pitchFamily="34" charset="0"/>
              <a:buChar char="•"/>
              <a:defRPr/>
            </a:pPr>
            <a:r>
              <a:rPr lang="en-US" sz="2800" b="1" dirty="0">
                <a:solidFill>
                  <a:srgbClr val="002060"/>
                </a:solidFill>
              </a:rPr>
              <a:t> Elements of a Corporation</a:t>
            </a:r>
          </a:p>
          <a:p>
            <a:pPr>
              <a:defRPr/>
            </a:pPr>
            <a:r>
              <a:rPr lang="en-US" b="1" i="1" dirty="0">
                <a:solidFill>
                  <a:srgbClr val="C00000"/>
                </a:solidFill>
              </a:rPr>
              <a:t> Part Three: Principal Characteristics / Comparisons / Powers</a:t>
            </a:r>
            <a:endParaRPr lang="en-US"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r>
              <a:rPr lang="en-US" sz="2600" b="1" dirty="0">
                <a:solidFill>
                  <a:srgbClr val="002060"/>
                </a:solidFill>
              </a:rPr>
              <a:t> Class Case – Dartmouth College v. Woodward</a:t>
            </a:r>
          </a:p>
          <a:p>
            <a:pPr algn="ctr">
              <a:defRPr/>
            </a:pPr>
            <a:r>
              <a:rPr lang="en-US" sz="2400" b="1" i="1" dirty="0">
                <a:solidFill>
                  <a:srgbClr val="C00000"/>
                </a:solidFill>
              </a:rPr>
              <a:t>     </a:t>
            </a:r>
            <a:r>
              <a:rPr lang="en-US" b="1" i="1" dirty="0">
                <a:solidFill>
                  <a:srgbClr val="C00000"/>
                </a:solidFill>
              </a:rPr>
              <a:t>Recognition of Corporate Personhood</a:t>
            </a:r>
            <a:endParaRPr lang="en-US" b="1" dirty="0">
              <a:solidFill>
                <a:srgbClr val="C00000"/>
              </a:solidFill>
            </a:endParaRPr>
          </a:p>
        </p:txBody>
      </p:sp>
    </p:spTree>
    <p:extLst>
      <p:ext uri="{BB962C8B-B14F-4D97-AF65-F5344CB8AC3E}">
        <p14:creationId xmlns:p14="http://schemas.microsoft.com/office/powerpoint/2010/main" val="3558516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629400" y="6477000"/>
            <a:ext cx="2133600" cy="381000"/>
          </a:xfrm>
        </p:spPr>
        <p:txBody>
          <a:bodyPr/>
          <a:lstStyle/>
          <a:p>
            <a:pPr>
              <a:defRPr/>
            </a:pPr>
            <a:fld id="{F712E8CE-F6E0-4286-8AF3-16BEE5B4A027}" type="slidenum">
              <a:rPr lang="en-US" smtClean="0"/>
              <a:pPr>
                <a:defRPr/>
              </a:pPr>
              <a:t>4</a:t>
            </a:fld>
            <a:endParaRPr lang="en-US"/>
          </a:p>
        </p:txBody>
      </p:sp>
      <p:sp>
        <p:nvSpPr>
          <p:cNvPr id="79873" name="Rectangle 1"/>
          <p:cNvSpPr>
            <a:spLocks noChangeArrowheads="1"/>
          </p:cNvSpPr>
          <p:nvPr/>
        </p:nvSpPr>
        <p:spPr bwMode="auto">
          <a:xfrm>
            <a:off x="381000" y="899987"/>
            <a:ext cx="8382000" cy="52722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3600" b="1" dirty="0">
                <a:solidFill>
                  <a:srgbClr val="0033CC"/>
                </a:solidFill>
              </a:rPr>
              <a:t>The Types of Corporations</a:t>
            </a:r>
          </a:p>
          <a:p>
            <a:pPr marL="342900" indent="-342900" algn="ctr">
              <a:lnSpc>
                <a:spcPct val="90000"/>
              </a:lnSpc>
              <a:spcBef>
                <a:spcPts val="0"/>
              </a:spcBef>
              <a:defRPr/>
            </a:pPr>
            <a:r>
              <a:rPr lang="en-US" sz="2800" b="1" i="1" dirty="0">
                <a:solidFill>
                  <a:srgbClr val="006600"/>
                </a:solidFill>
              </a:rPr>
              <a:t>Generally</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kumimoji="0" lang="en-US" sz="2000" b="1" u="none" strike="noStrike" cap="none" normalizeH="0" baseline="0" dirty="0">
                <a:ln>
                  <a:noFill/>
                </a:ln>
                <a:solidFill>
                  <a:srgbClr val="C00000"/>
                </a:solidFill>
                <a:effectLst/>
                <a:latin typeface="Arial" pitchFamily="34" charset="0"/>
                <a:ea typeface="Calibri" pitchFamily="34" charset="0"/>
                <a:cs typeface="Arial" pitchFamily="34" charset="0"/>
              </a:rPr>
              <a:t>WHAT</a:t>
            </a:r>
            <a:r>
              <a:rPr kumimoji="0" lang="en-US" sz="2000" b="1" u="none" strike="noStrike" cap="none" normalizeH="0" dirty="0">
                <a:ln>
                  <a:noFill/>
                </a:ln>
                <a:solidFill>
                  <a:srgbClr val="C00000"/>
                </a:solidFill>
                <a:effectLst/>
                <a:latin typeface="Arial" pitchFamily="34" charset="0"/>
                <a:ea typeface="Calibri" pitchFamily="34" charset="0"/>
                <a:cs typeface="Arial" pitchFamily="34" charset="0"/>
              </a:rPr>
              <a:t> IS A </a:t>
            </a:r>
            <a:r>
              <a:rPr kumimoji="0" lang="en-US" sz="2000" b="1" u="none" strike="noStrike" cap="none" normalizeH="0" baseline="0" dirty="0">
                <a:ln>
                  <a:noFill/>
                </a:ln>
                <a:solidFill>
                  <a:srgbClr val="C00000"/>
                </a:solidFill>
                <a:effectLst/>
                <a:latin typeface="Arial" pitchFamily="34" charset="0"/>
                <a:ea typeface="Calibri" pitchFamily="34" charset="0"/>
                <a:cs typeface="Arial" pitchFamily="34" charset="0"/>
              </a:rPr>
              <a:t>''CORPORATION''</a:t>
            </a:r>
            <a:endParaRPr kumimoji="0" lang="en-US" sz="2000" b="0" u="none" strike="noStrike" cap="none" normalizeH="0" baseline="0" dirty="0">
              <a:ln>
                <a:noFill/>
              </a:ln>
              <a:solidFill>
                <a:srgbClr val="C00000"/>
              </a:solidFill>
              <a:effectLst/>
              <a:latin typeface="Arial"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0" i="0" u="none" strike="noStrike" cap="none" normalizeH="0" baseline="0" dirty="0">
              <a:ln>
                <a:noFill/>
              </a:ln>
              <a:solidFill>
                <a:srgbClr val="3D3D3D"/>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kumimoji="0" lang="en-US"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A corporation is a legal entity (an artificial person) created in accordance with statutes. </a:t>
            </a:r>
          </a:p>
          <a:p>
            <a:pPr marL="0" marR="0" lvl="0" indent="0" algn="just" defTabSz="914400" rtl="0" eaLnBrk="0" fontAlgn="base" latinLnBrk="0" hangingPunct="0">
              <a:lnSpc>
                <a:spcPct val="90000"/>
              </a:lnSpc>
              <a:spcBef>
                <a:spcPts val="0"/>
              </a:spcBef>
              <a:spcAft>
                <a:spcPct val="0"/>
              </a:spcAft>
              <a:buClrTx/>
              <a:buSzTx/>
              <a:buFontTx/>
              <a:buNone/>
              <a:tabLst/>
            </a:pPr>
            <a:endParaRPr lang="en-US" sz="1000" dirty="0">
              <a:solidFill>
                <a:schemeClr val="tx1">
                  <a:lumMod val="95000"/>
                  <a:lumOff val="5000"/>
                </a:schemeClr>
              </a:solidFill>
              <a:latin typeface="Arial" pitchFamily="34" charset="0"/>
              <a:ea typeface="Calibri" pitchFamily="34" charset="0"/>
              <a:cs typeface="Arial" pitchFamily="34" charset="0"/>
            </a:endParaRPr>
          </a:p>
          <a:p>
            <a:pPr>
              <a:lnSpc>
                <a:spcPct val="90000"/>
              </a:lnSpc>
              <a:spcBef>
                <a:spcPts val="0"/>
              </a:spcBef>
            </a:pPr>
            <a:r>
              <a:rPr lang="en-US" dirty="0"/>
              <a:t>The corporation is a creature of law, a legal construct. </a:t>
            </a:r>
          </a:p>
          <a:p>
            <a:pPr>
              <a:lnSpc>
                <a:spcPct val="90000"/>
              </a:lnSpc>
              <a:spcBef>
                <a:spcPts val="0"/>
              </a:spcBef>
            </a:pPr>
            <a:endParaRPr lang="en-US" sz="1000" dirty="0"/>
          </a:p>
          <a:p>
            <a:pPr>
              <a:lnSpc>
                <a:spcPct val="90000"/>
              </a:lnSpc>
              <a:spcBef>
                <a:spcPts val="0"/>
              </a:spcBef>
            </a:pPr>
            <a:r>
              <a:rPr lang="en-US" dirty="0"/>
              <a:t>No one has ever seen one. </a:t>
            </a:r>
          </a:p>
          <a:p>
            <a:pPr>
              <a:lnSpc>
                <a:spcPct val="90000"/>
              </a:lnSpc>
              <a:spcBef>
                <a:spcPts val="0"/>
              </a:spcBef>
            </a:pPr>
            <a:endParaRPr lang="en-US" sz="1000" dirty="0"/>
          </a:p>
          <a:p>
            <a:pPr>
              <a:lnSpc>
                <a:spcPct val="90000"/>
              </a:lnSpc>
              <a:spcBef>
                <a:spcPts val="0"/>
              </a:spcBef>
            </a:pPr>
            <a:r>
              <a:rPr lang="en-US" dirty="0"/>
              <a:t>The corporation’s existence and attributes arise from state-enabling statutes, which give business participants significant freedom to choose their own customized relationships.</a:t>
            </a:r>
          </a:p>
          <a:p>
            <a:pPr>
              <a:lnSpc>
                <a:spcPct val="90000"/>
              </a:lnSpc>
              <a:spcBef>
                <a:spcPts val="0"/>
              </a:spcBef>
            </a:pPr>
            <a:endParaRPr lang="en-US" sz="1000" dirty="0">
              <a:solidFill>
                <a:schemeClr val="tx1">
                  <a:lumMod val="95000"/>
                  <a:lumOff val="5000"/>
                </a:schemeClr>
              </a:solidFill>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kumimoji="0" lang="en-US"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The corporate entity is separate and distinct from the legal personalities of those who own and manage the corporation. </a:t>
            </a:r>
          </a:p>
          <a:p>
            <a:pPr marL="0" marR="0" lvl="0" indent="0" algn="just" defTabSz="914400" rtl="0" eaLnBrk="0" fontAlgn="base" latinLnBrk="0" hangingPunct="0">
              <a:lnSpc>
                <a:spcPct val="90000"/>
              </a:lnSpc>
              <a:spcBef>
                <a:spcPts val="0"/>
              </a:spcBef>
              <a:spcAft>
                <a:spcPct val="0"/>
              </a:spcAft>
              <a:buClrTx/>
              <a:buSzTx/>
              <a:buFontTx/>
              <a:buNone/>
              <a:tabLst/>
            </a:pPr>
            <a:endParaRPr lang="en-US" sz="1000" dirty="0">
              <a:solidFill>
                <a:schemeClr val="tx1">
                  <a:lumMod val="95000"/>
                  <a:lumOff val="5000"/>
                </a:schemeClr>
              </a:solidFill>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kumimoji="0" lang="en-US"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In New York, as elsewhere, corporate law is mostly statutory, and most of the statutory law relating to general business corporations </a:t>
            </a:r>
            <a:r>
              <a:rPr kumimoji="0" lang="en-US" b="0" i="1"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(i.e., </a:t>
            </a:r>
            <a:r>
              <a:rPr kumimoji="0" lang="en-US"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corporations for profit) is contained in the New York Business Corporation Law ("BCL"). </a:t>
            </a:r>
            <a:endParaRPr kumimoji="0" lang="en-US" b="0" i="0" u="none" strike="noStrike" cap="none" normalizeH="0" baseline="0" dirty="0">
              <a:ln>
                <a:noFill/>
              </a:ln>
              <a:solidFill>
                <a:schemeClr val="tx1">
                  <a:lumMod val="95000"/>
                  <a:lumOff val="5000"/>
                </a:schemeClr>
              </a:solidFill>
              <a:effectLst/>
              <a:latin typeface="Arial"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4260427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381000" y="838200"/>
            <a:ext cx="8534400" cy="5181600"/>
          </a:xfrm>
          <a:prstGeom prst="rect">
            <a:avLst/>
          </a:prstGeom>
          <a:noFill/>
          <a:ln w="9525">
            <a:noFill/>
            <a:miter lim="800000"/>
            <a:headEnd/>
            <a:tailEnd/>
          </a:ln>
        </p:spPr>
        <p:txBody>
          <a:bodyPr/>
          <a:lstStyle/>
          <a:p>
            <a:pPr marL="342900" indent="-342900" algn="ctr">
              <a:spcBef>
                <a:spcPts val="0"/>
              </a:spcBef>
              <a:defRPr/>
            </a:pPr>
            <a:r>
              <a:rPr lang="en-US" sz="3600" b="1" dirty="0">
                <a:solidFill>
                  <a:srgbClr val="0033CC"/>
                </a:solidFill>
              </a:rPr>
              <a:t>Types of Corporations</a:t>
            </a:r>
          </a:p>
          <a:p>
            <a:pPr marL="342900" indent="-342900" algn="ctr">
              <a:spcBef>
                <a:spcPts val="0"/>
              </a:spcBef>
              <a:defRPr/>
            </a:pPr>
            <a:r>
              <a:rPr lang="en-US" sz="2800" b="1" i="1" dirty="0">
                <a:solidFill>
                  <a:srgbClr val="006600"/>
                </a:solidFill>
              </a:rPr>
              <a:t>Generally</a:t>
            </a:r>
          </a:p>
          <a:p>
            <a:pPr marL="342900" indent="-342900" algn="ctr">
              <a:spcBef>
                <a:spcPts val="0"/>
              </a:spcBef>
              <a:defRPr/>
            </a:pPr>
            <a:endParaRPr lang="en-US" sz="700" b="1" i="1" dirty="0">
              <a:solidFill>
                <a:srgbClr val="006600"/>
              </a:solidFill>
            </a:endParaRPr>
          </a:p>
          <a:p>
            <a:pPr>
              <a:spcBef>
                <a:spcPts val="0"/>
              </a:spcBef>
              <a:defRPr/>
            </a:pPr>
            <a:r>
              <a:rPr lang="en-US" sz="2200" b="1" dirty="0">
                <a:solidFill>
                  <a:srgbClr val="C00000"/>
                </a:solidFill>
              </a:rPr>
              <a:t>    Corporation Defined</a:t>
            </a:r>
            <a:endParaRPr lang="en-US" sz="2200" dirty="0">
              <a:solidFill>
                <a:srgbClr val="C00000"/>
              </a:solidFill>
            </a:endParaRPr>
          </a:p>
          <a:p>
            <a:pPr marL="342900" indent="-342900" eaLnBrk="0" hangingPunct="0">
              <a:lnSpc>
                <a:spcPct val="90000"/>
              </a:lnSpc>
              <a:spcBef>
                <a:spcPct val="20000"/>
              </a:spcBef>
              <a:buFontTx/>
              <a:buChar char="•"/>
              <a:defRPr/>
            </a:pPr>
            <a:r>
              <a:rPr lang="en-US" sz="2400" kern="0" dirty="0">
                <a:latin typeface="+mn-lt"/>
              </a:rPr>
              <a:t>Black’s Law Dictionary defines a</a:t>
            </a:r>
          </a:p>
          <a:p>
            <a:pPr marL="342900" indent="-342900" eaLnBrk="0" hangingPunct="0">
              <a:lnSpc>
                <a:spcPct val="90000"/>
              </a:lnSpc>
              <a:spcBef>
                <a:spcPct val="20000"/>
              </a:spcBef>
              <a:defRPr/>
            </a:pPr>
            <a:r>
              <a:rPr lang="en-US" sz="2800" kern="0" dirty="0">
                <a:solidFill>
                  <a:srgbClr val="0033CC"/>
                </a:solidFill>
                <a:latin typeface="+mn-lt"/>
              </a:rPr>
              <a:t>    </a:t>
            </a:r>
            <a:r>
              <a:rPr lang="en-US" sz="2800" b="1" i="1" kern="0" dirty="0">
                <a:solidFill>
                  <a:srgbClr val="0033CC"/>
                </a:solidFill>
                <a:latin typeface="+mn-lt"/>
              </a:rPr>
              <a:t>Corporation</a:t>
            </a:r>
            <a:r>
              <a:rPr lang="en-US" sz="2800" b="1" kern="0" dirty="0">
                <a:solidFill>
                  <a:srgbClr val="0033CC"/>
                </a:solidFill>
                <a:latin typeface="+mn-lt"/>
              </a:rPr>
              <a:t> </a:t>
            </a:r>
            <a:r>
              <a:rPr lang="en-US" sz="2800" kern="0" dirty="0">
                <a:latin typeface="+mn-lt"/>
              </a:rPr>
              <a:t>as:</a:t>
            </a:r>
          </a:p>
          <a:p>
            <a:pPr marL="342900" indent="-342900" eaLnBrk="0" hangingPunct="0">
              <a:lnSpc>
                <a:spcPct val="90000"/>
              </a:lnSpc>
              <a:spcBef>
                <a:spcPct val="20000"/>
              </a:spcBef>
              <a:defRPr/>
            </a:pPr>
            <a:endParaRPr lang="en-US" sz="700" kern="0" dirty="0">
              <a:latin typeface="+mn-lt"/>
            </a:endParaRPr>
          </a:p>
          <a:p>
            <a:pPr marL="342900" indent="-342900" eaLnBrk="0" hangingPunct="0">
              <a:lnSpc>
                <a:spcPct val="90000"/>
              </a:lnSpc>
              <a:spcBef>
                <a:spcPct val="20000"/>
              </a:spcBef>
              <a:defRPr/>
            </a:pPr>
            <a:r>
              <a:rPr lang="en-US" kern="0" dirty="0">
                <a:latin typeface="+mn-lt"/>
              </a:rPr>
              <a:t>    </a:t>
            </a:r>
            <a:r>
              <a:rPr lang="en-US" b="1" i="1" kern="0" dirty="0">
                <a:latin typeface="+mn-lt"/>
              </a:rPr>
              <a:t>“An </a:t>
            </a:r>
            <a:r>
              <a:rPr lang="en-US" b="1" i="1" kern="0" dirty="0">
                <a:solidFill>
                  <a:srgbClr val="C00000"/>
                </a:solidFill>
                <a:latin typeface="+mn-lt"/>
              </a:rPr>
              <a:t>artificial person </a:t>
            </a:r>
            <a:r>
              <a:rPr lang="en-US" b="1" i="1" kern="0" dirty="0">
                <a:latin typeface="+mn-lt"/>
              </a:rPr>
              <a:t>or legal entity </a:t>
            </a:r>
          </a:p>
          <a:p>
            <a:pPr marL="342900" indent="-342900" eaLnBrk="0" hangingPunct="0">
              <a:lnSpc>
                <a:spcPct val="90000"/>
              </a:lnSpc>
              <a:spcBef>
                <a:spcPct val="20000"/>
              </a:spcBef>
              <a:defRPr/>
            </a:pPr>
            <a:r>
              <a:rPr lang="en-US" b="1" i="1" kern="0" dirty="0">
                <a:latin typeface="+mn-lt"/>
              </a:rPr>
              <a:t>	created by or </a:t>
            </a:r>
            <a:r>
              <a:rPr lang="en-US" b="1" i="1" kern="0" dirty="0">
                <a:solidFill>
                  <a:srgbClr val="C00000"/>
                </a:solidFill>
                <a:latin typeface="+mn-lt"/>
              </a:rPr>
              <a:t>under the authority </a:t>
            </a:r>
          </a:p>
          <a:p>
            <a:pPr marL="342900" indent="-342900" eaLnBrk="0" hangingPunct="0">
              <a:lnSpc>
                <a:spcPct val="90000"/>
              </a:lnSpc>
              <a:spcBef>
                <a:spcPct val="20000"/>
              </a:spcBef>
              <a:defRPr/>
            </a:pPr>
            <a:r>
              <a:rPr lang="en-US" b="1" i="1" kern="0" dirty="0">
                <a:solidFill>
                  <a:srgbClr val="C00000"/>
                </a:solidFill>
                <a:latin typeface="+mn-lt"/>
              </a:rPr>
              <a:t>	of the laws of the state </a:t>
            </a:r>
            <a:r>
              <a:rPr lang="en-US" b="1" i="1" kern="0" dirty="0">
                <a:latin typeface="+mn-lt"/>
              </a:rPr>
              <a:t>or nation, </a:t>
            </a:r>
          </a:p>
          <a:p>
            <a:pPr marL="342900" indent="-342900" eaLnBrk="0" hangingPunct="0">
              <a:lnSpc>
                <a:spcPct val="90000"/>
              </a:lnSpc>
              <a:spcBef>
                <a:spcPct val="20000"/>
              </a:spcBef>
              <a:defRPr/>
            </a:pPr>
            <a:r>
              <a:rPr lang="en-US" b="1" i="1" kern="0" dirty="0">
                <a:latin typeface="+mn-lt"/>
              </a:rPr>
              <a:t>	which </a:t>
            </a:r>
            <a:r>
              <a:rPr lang="en-US" b="1" i="1" kern="0" dirty="0">
                <a:solidFill>
                  <a:srgbClr val="C00000"/>
                </a:solidFill>
                <a:latin typeface="+mn-lt"/>
              </a:rPr>
              <a:t>has an existence distinct from that </a:t>
            </a:r>
          </a:p>
          <a:p>
            <a:pPr marL="342900" indent="-342900" eaLnBrk="0" hangingPunct="0">
              <a:lnSpc>
                <a:spcPct val="90000"/>
              </a:lnSpc>
              <a:spcBef>
                <a:spcPct val="20000"/>
              </a:spcBef>
              <a:defRPr/>
            </a:pPr>
            <a:r>
              <a:rPr lang="en-US" b="1" i="1" kern="0" dirty="0">
                <a:solidFill>
                  <a:srgbClr val="C00000"/>
                </a:solidFill>
                <a:latin typeface="+mn-lt"/>
              </a:rPr>
              <a:t>	of its associated individuals, </a:t>
            </a:r>
          </a:p>
          <a:p>
            <a:pPr marL="342900" indent="-342900" eaLnBrk="0" hangingPunct="0">
              <a:lnSpc>
                <a:spcPct val="90000"/>
              </a:lnSpc>
              <a:spcBef>
                <a:spcPct val="20000"/>
              </a:spcBef>
              <a:defRPr/>
            </a:pPr>
            <a:r>
              <a:rPr lang="en-US" b="1" i="1" kern="0" dirty="0">
                <a:latin typeface="+mn-lt"/>
              </a:rPr>
              <a:t>	and </a:t>
            </a:r>
            <a:r>
              <a:rPr lang="en-US" b="1" i="1" kern="0" dirty="0">
                <a:solidFill>
                  <a:srgbClr val="C00000"/>
                </a:solidFill>
                <a:latin typeface="+mn-lt"/>
              </a:rPr>
              <a:t>has a duration that is either perpetual </a:t>
            </a:r>
          </a:p>
          <a:p>
            <a:pPr marL="342900" indent="-342900" eaLnBrk="0" hangingPunct="0">
              <a:lnSpc>
                <a:spcPct val="90000"/>
              </a:lnSpc>
              <a:spcBef>
                <a:spcPct val="20000"/>
              </a:spcBef>
              <a:defRPr/>
            </a:pPr>
            <a:r>
              <a:rPr lang="en-US" b="1" i="1" kern="0" dirty="0">
                <a:latin typeface="+mn-lt"/>
              </a:rPr>
              <a:t>	or for a limited term of years, </a:t>
            </a:r>
          </a:p>
          <a:p>
            <a:pPr marL="342900" indent="-342900" eaLnBrk="0" hangingPunct="0">
              <a:lnSpc>
                <a:spcPct val="90000"/>
              </a:lnSpc>
              <a:spcBef>
                <a:spcPct val="20000"/>
              </a:spcBef>
              <a:defRPr/>
            </a:pPr>
            <a:r>
              <a:rPr lang="en-US" b="1" i="1" kern="0" dirty="0">
                <a:latin typeface="+mn-lt"/>
              </a:rPr>
              <a:t>     and </a:t>
            </a:r>
            <a:r>
              <a:rPr lang="en-US" b="1" i="1" kern="0" dirty="0">
                <a:solidFill>
                  <a:srgbClr val="C00000"/>
                </a:solidFill>
                <a:latin typeface="+mn-lt"/>
              </a:rPr>
              <a:t>which acts as a unit </a:t>
            </a:r>
          </a:p>
          <a:p>
            <a:pPr marL="342900" indent="-342900" eaLnBrk="0" hangingPunct="0">
              <a:lnSpc>
                <a:spcPct val="90000"/>
              </a:lnSpc>
              <a:spcBef>
                <a:spcPct val="20000"/>
              </a:spcBef>
              <a:defRPr/>
            </a:pPr>
            <a:r>
              <a:rPr lang="en-US" b="1" i="1" kern="0" dirty="0">
                <a:latin typeface="+mn-lt"/>
              </a:rPr>
              <a:t>	in matters relating to the common purpose of the association </a:t>
            </a:r>
          </a:p>
          <a:p>
            <a:pPr marL="342900" indent="-342900" eaLnBrk="0" hangingPunct="0">
              <a:lnSpc>
                <a:spcPct val="90000"/>
              </a:lnSpc>
              <a:spcBef>
                <a:spcPct val="20000"/>
              </a:spcBef>
              <a:defRPr/>
            </a:pPr>
            <a:r>
              <a:rPr lang="en-US" b="1" i="1" kern="0" dirty="0">
                <a:latin typeface="+mn-lt"/>
              </a:rPr>
              <a:t>	and </a:t>
            </a:r>
            <a:r>
              <a:rPr lang="en-US" b="1" i="1" kern="0" dirty="0">
                <a:solidFill>
                  <a:srgbClr val="C00000"/>
                </a:solidFill>
                <a:latin typeface="+mn-lt"/>
              </a:rPr>
              <a:t>within the scope of the powers conferred upon it by law</a:t>
            </a:r>
            <a:r>
              <a:rPr lang="en-US" b="1" i="1" kern="0" dirty="0">
                <a:latin typeface="+mn-lt"/>
              </a:rPr>
              <a:t>.” </a:t>
            </a:r>
          </a:p>
        </p:txBody>
      </p:sp>
      <p:pic>
        <p:nvPicPr>
          <p:cNvPr id="6148" name="Picture 3" descr="Blacks.jpg"/>
          <p:cNvPicPr>
            <a:picLocks noChangeAspect="1"/>
          </p:cNvPicPr>
          <p:nvPr/>
        </p:nvPicPr>
        <p:blipFill>
          <a:blip r:embed="rId2" cstate="print"/>
          <a:srcRect/>
          <a:stretch>
            <a:fillRect/>
          </a:stretch>
        </p:blipFill>
        <p:spPr bwMode="auto">
          <a:xfrm>
            <a:off x="6096000" y="2362200"/>
            <a:ext cx="2286000" cy="2286000"/>
          </a:xfrm>
          <a:prstGeom prst="rect">
            <a:avLst/>
          </a:prstGeom>
          <a:noFill/>
          <a:ln w="9525">
            <a:noFill/>
            <a:miter lim="800000"/>
            <a:headEnd/>
            <a:tailEnd/>
          </a:ln>
        </p:spPr>
      </p:pic>
    </p:spTree>
    <p:extLst>
      <p:ext uri="{BB962C8B-B14F-4D97-AF65-F5344CB8AC3E}">
        <p14:creationId xmlns:p14="http://schemas.microsoft.com/office/powerpoint/2010/main" val="2625912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381000" y="838200"/>
            <a:ext cx="8458200" cy="5257800"/>
          </a:xfrm>
          <a:prstGeom prst="rect">
            <a:avLst/>
          </a:prstGeom>
          <a:noFill/>
          <a:ln w="9525">
            <a:noFill/>
            <a:miter lim="800000"/>
            <a:headEnd/>
            <a:tailEnd/>
          </a:ln>
        </p:spPr>
        <p:txBody>
          <a:bodyPr/>
          <a:lstStyle/>
          <a:p>
            <a:pPr marL="342900" indent="-342900" algn="ctr">
              <a:spcBef>
                <a:spcPts val="0"/>
              </a:spcBef>
              <a:defRPr/>
            </a:pPr>
            <a:r>
              <a:rPr lang="en-US" sz="3600" b="1" dirty="0">
                <a:solidFill>
                  <a:srgbClr val="0033CC"/>
                </a:solidFill>
              </a:rPr>
              <a:t>Types of Corporations</a:t>
            </a:r>
          </a:p>
          <a:p>
            <a:pPr marL="342900" indent="-342900" algn="ctr">
              <a:spcBef>
                <a:spcPts val="0"/>
              </a:spcBef>
              <a:defRPr/>
            </a:pPr>
            <a:r>
              <a:rPr lang="en-US" sz="2800" b="1" i="1" dirty="0">
                <a:solidFill>
                  <a:srgbClr val="006600"/>
                </a:solidFill>
              </a:rPr>
              <a:t>Generally:</a:t>
            </a:r>
          </a:p>
          <a:p>
            <a:pPr marL="344488" indent="-344488">
              <a:spcBef>
                <a:spcPts val="0"/>
              </a:spcBef>
              <a:buFont typeface="Arial" panose="020B0604020202020204" pitchFamily="34" charset="0"/>
              <a:buChar char="•"/>
              <a:defRPr/>
            </a:pPr>
            <a:r>
              <a:rPr lang="en-US" sz="2800" b="1" kern="0" dirty="0">
                <a:solidFill>
                  <a:srgbClr val="C00000"/>
                </a:solidFill>
                <a:latin typeface="+mn-lt"/>
              </a:rPr>
              <a:t>Private Corporations</a:t>
            </a:r>
          </a:p>
          <a:p>
            <a:pPr marL="800100" lvl="1" indent="-342900" eaLnBrk="0" hangingPunct="0">
              <a:lnSpc>
                <a:spcPct val="90000"/>
              </a:lnSpc>
              <a:spcBef>
                <a:spcPct val="20000"/>
              </a:spcBef>
              <a:buFontTx/>
              <a:buChar char="•"/>
              <a:defRPr/>
            </a:pPr>
            <a:r>
              <a:rPr lang="en-US" sz="2200" b="1" i="1" kern="0" dirty="0">
                <a:solidFill>
                  <a:schemeClr val="accent1">
                    <a:lumMod val="25000"/>
                  </a:schemeClr>
                </a:solidFill>
                <a:latin typeface="+mn-lt"/>
              </a:rPr>
              <a:t>Business Corporations</a:t>
            </a:r>
          </a:p>
          <a:p>
            <a:pPr marL="1257300" lvl="2" indent="-342900" eaLnBrk="0" hangingPunct="0">
              <a:lnSpc>
                <a:spcPct val="90000"/>
              </a:lnSpc>
              <a:spcBef>
                <a:spcPct val="20000"/>
              </a:spcBef>
              <a:buFontTx/>
              <a:buChar char="•"/>
              <a:defRPr/>
            </a:pPr>
            <a:r>
              <a:rPr lang="en-US" b="1" i="1" kern="0" dirty="0">
                <a:latin typeface="+mn-lt"/>
              </a:rPr>
              <a:t>Foreign / Domestic</a:t>
            </a:r>
          </a:p>
          <a:p>
            <a:pPr marL="1257300" lvl="2" indent="-342900" eaLnBrk="0" hangingPunct="0">
              <a:lnSpc>
                <a:spcPct val="90000"/>
              </a:lnSpc>
              <a:spcBef>
                <a:spcPct val="20000"/>
              </a:spcBef>
              <a:buFontTx/>
              <a:buChar char="•"/>
              <a:defRPr/>
            </a:pPr>
            <a:r>
              <a:rPr lang="en-US" b="1" i="1" kern="0" dirty="0">
                <a:latin typeface="+mn-lt"/>
              </a:rPr>
              <a:t>Close / Publically Traded</a:t>
            </a:r>
          </a:p>
          <a:p>
            <a:pPr marL="800100" lvl="1" indent="-342900" eaLnBrk="0" hangingPunct="0">
              <a:lnSpc>
                <a:spcPct val="90000"/>
              </a:lnSpc>
              <a:spcBef>
                <a:spcPct val="20000"/>
              </a:spcBef>
              <a:buFontTx/>
              <a:buChar char="•"/>
              <a:defRPr/>
            </a:pPr>
            <a:r>
              <a:rPr lang="en-US" sz="2200" b="1" i="1" kern="0" dirty="0">
                <a:solidFill>
                  <a:schemeClr val="accent1">
                    <a:lumMod val="25000"/>
                  </a:schemeClr>
                </a:solidFill>
                <a:latin typeface="+mn-lt"/>
              </a:rPr>
              <a:t>Professional Corporations</a:t>
            </a:r>
          </a:p>
          <a:p>
            <a:pPr marL="800100" lvl="1" indent="-342900" eaLnBrk="0" hangingPunct="0">
              <a:lnSpc>
                <a:spcPct val="90000"/>
              </a:lnSpc>
              <a:spcBef>
                <a:spcPct val="20000"/>
              </a:spcBef>
              <a:buFontTx/>
              <a:buChar char="•"/>
              <a:defRPr/>
            </a:pPr>
            <a:r>
              <a:rPr lang="en-US" sz="2200" b="1" i="1" kern="0" dirty="0">
                <a:solidFill>
                  <a:schemeClr val="accent1">
                    <a:lumMod val="25000"/>
                  </a:schemeClr>
                </a:solidFill>
                <a:latin typeface="+mn-lt"/>
              </a:rPr>
              <a:t>Subchapter S Corporations</a:t>
            </a:r>
          </a:p>
          <a:p>
            <a:pPr marL="342900" indent="-342900" eaLnBrk="0" hangingPunct="0">
              <a:lnSpc>
                <a:spcPct val="90000"/>
              </a:lnSpc>
              <a:spcBef>
                <a:spcPct val="20000"/>
              </a:spcBef>
              <a:buFontTx/>
              <a:buChar char="•"/>
              <a:defRPr/>
            </a:pPr>
            <a:r>
              <a:rPr lang="en-US" sz="2800" b="1" kern="0" dirty="0">
                <a:solidFill>
                  <a:srgbClr val="C00000"/>
                </a:solidFill>
                <a:latin typeface="+mn-lt"/>
              </a:rPr>
              <a:t>Public Corporations</a:t>
            </a:r>
          </a:p>
          <a:p>
            <a:pPr marL="800100" lvl="1" indent="-342900" eaLnBrk="0" hangingPunct="0">
              <a:lnSpc>
                <a:spcPct val="90000"/>
              </a:lnSpc>
              <a:spcBef>
                <a:spcPct val="20000"/>
              </a:spcBef>
              <a:buFontTx/>
              <a:buChar char="•"/>
              <a:defRPr/>
            </a:pPr>
            <a:r>
              <a:rPr lang="en-US" sz="2200" b="1" i="1" kern="0" dirty="0">
                <a:solidFill>
                  <a:schemeClr val="accent1">
                    <a:lumMod val="25000"/>
                  </a:schemeClr>
                </a:solidFill>
              </a:rPr>
              <a:t>Public Benefit Corporations</a:t>
            </a:r>
          </a:p>
          <a:p>
            <a:pPr marL="1257300" lvl="2" indent="-342900" eaLnBrk="0" hangingPunct="0">
              <a:lnSpc>
                <a:spcPct val="90000"/>
              </a:lnSpc>
              <a:spcBef>
                <a:spcPct val="20000"/>
              </a:spcBef>
              <a:buFontTx/>
              <a:buChar char="•"/>
              <a:defRPr/>
            </a:pPr>
            <a:r>
              <a:rPr lang="en-US" b="1" i="1" kern="0" dirty="0"/>
              <a:t>Public Authorities</a:t>
            </a:r>
          </a:p>
          <a:p>
            <a:pPr marL="800100" lvl="1" indent="-342900" eaLnBrk="0" hangingPunct="0">
              <a:lnSpc>
                <a:spcPct val="90000"/>
              </a:lnSpc>
              <a:spcBef>
                <a:spcPct val="20000"/>
              </a:spcBef>
              <a:buFontTx/>
              <a:buChar char="•"/>
              <a:defRPr/>
            </a:pPr>
            <a:r>
              <a:rPr lang="en-US" sz="2200" b="1" i="1" kern="0" dirty="0">
                <a:solidFill>
                  <a:schemeClr val="accent1">
                    <a:lumMod val="25000"/>
                  </a:schemeClr>
                </a:solidFill>
              </a:rPr>
              <a:t>Municipalities</a:t>
            </a:r>
            <a:endParaRPr lang="en-US" sz="2200" b="1" kern="0" dirty="0">
              <a:solidFill>
                <a:srgbClr val="0033CC"/>
              </a:solidFill>
              <a:latin typeface="+mn-lt"/>
            </a:endParaRPr>
          </a:p>
          <a:p>
            <a:pPr marL="342900" indent="-342900" eaLnBrk="0" hangingPunct="0">
              <a:lnSpc>
                <a:spcPct val="90000"/>
              </a:lnSpc>
              <a:spcBef>
                <a:spcPct val="20000"/>
              </a:spcBef>
              <a:buFontTx/>
              <a:buChar char="•"/>
              <a:defRPr/>
            </a:pPr>
            <a:r>
              <a:rPr lang="en-US" sz="2800" b="1" kern="0" dirty="0">
                <a:solidFill>
                  <a:srgbClr val="C00000"/>
                </a:solidFill>
                <a:latin typeface="+mn-lt"/>
              </a:rPr>
              <a:t>Not- for – Profit Corporations</a:t>
            </a:r>
          </a:p>
        </p:txBody>
      </p:sp>
      <p:sp>
        <p:nvSpPr>
          <p:cNvPr id="4" name="Slide Number Placeholder 3"/>
          <p:cNvSpPr>
            <a:spLocks noGrp="1"/>
          </p:cNvSpPr>
          <p:nvPr>
            <p:ph type="sldNum" sz="quarter" idx="12"/>
          </p:nvPr>
        </p:nvSpPr>
        <p:spPr/>
        <p:txBody>
          <a:bodyPr/>
          <a:lstStyle/>
          <a:p>
            <a:pPr>
              <a:defRPr/>
            </a:pPr>
            <a:fld id="{F712E8CE-F6E0-4286-8AF3-16BEE5B4A027}" type="slidenum">
              <a:rPr lang="en-US" smtClean="0"/>
              <a:pPr>
                <a:defRPr/>
              </a:pPr>
              <a:t>6</a:t>
            </a:fld>
            <a:endParaRPr lang="en-US"/>
          </a:p>
        </p:txBody>
      </p:sp>
    </p:spTree>
    <p:extLst>
      <p:ext uri="{BB962C8B-B14F-4D97-AF65-F5344CB8AC3E}">
        <p14:creationId xmlns:p14="http://schemas.microsoft.com/office/powerpoint/2010/main" val="1604018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04800" y="752023"/>
            <a:ext cx="8458200" cy="566308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spcBef>
                <a:spcPts val="0"/>
              </a:spcBef>
              <a:defRPr/>
            </a:pPr>
            <a:r>
              <a:rPr lang="en-US" sz="3600" b="1" dirty="0">
                <a:solidFill>
                  <a:srgbClr val="0033CC"/>
                </a:solidFill>
              </a:rPr>
              <a:t>Types of Corporations</a:t>
            </a:r>
          </a:p>
          <a:p>
            <a:pPr marL="342900" indent="-342900" algn="ctr">
              <a:spcBef>
                <a:spcPts val="0"/>
              </a:spcBef>
              <a:defRPr/>
            </a:pPr>
            <a:r>
              <a:rPr lang="en-US" sz="2800" b="1" i="1" dirty="0">
                <a:solidFill>
                  <a:srgbClr val="006600"/>
                </a:solidFill>
              </a:rPr>
              <a:t>Private Corporations:</a:t>
            </a:r>
          </a:p>
          <a:p>
            <a:pPr marL="0" marR="0" lvl="0" indent="0" algn="just" defTabSz="914400" rtl="0" eaLnBrk="0" fontAlgn="base" latinLnBrk="0" hangingPunct="0">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algn="just">
              <a:spcBef>
                <a:spcPts val="0"/>
              </a:spcBef>
            </a:pPr>
            <a:r>
              <a:rPr lang="en-US" dirty="0"/>
              <a:t>A </a:t>
            </a:r>
            <a:r>
              <a:rPr lang="en-US" b="1" dirty="0"/>
              <a:t>private corporation </a:t>
            </a:r>
            <a:r>
              <a:rPr lang="en-US" dirty="0"/>
              <a:t>is a corporation organized under state law for purposes of finance, industry, and commerce. </a:t>
            </a:r>
          </a:p>
          <a:p>
            <a:pPr algn="just">
              <a:spcBef>
                <a:spcPts val="0"/>
              </a:spcBef>
            </a:pPr>
            <a:endParaRPr lang="en-US" sz="1000" dirty="0"/>
          </a:p>
          <a:p>
            <a:pPr algn="just">
              <a:spcBef>
                <a:spcPts val="0"/>
              </a:spcBef>
            </a:pPr>
            <a:r>
              <a:rPr lang="en-US" dirty="0"/>
              <a:t>Private corporations are often called </a:t>
            </a:r>
            <a:r>
              <a:rPr lang="en-US" b="1" i="1" dirty="0"/>
              <a:t>public</a:t>
            </a:r>
            <a:r>
              <a:rPr lang="en-US" i="1" dirty="0"/>
              <a:t> </a:t>
            </a:r>
            <a:r>
              <a:rPr lang="en-US" dirty="0"/>
              <a:t>in business circles, when their stock is sold, due to the fact that such stock is offered for sale to the general public.</a:t>
            </a:r>
          </a:p>
          <a:p>
            <a:pPr algn="just">
              <a:spcBef>
                <a:spcPts val="0"/>
              </a:spcBef>
            </a:pPr>
            <a:endParaRPr lang="en-US" sz="1000" dirty="0"/>
          </a:p>
          <a:p>
            <a:pPr algn="just">
              <a:spcBef>
                <a:spcPts val="0"/>
              </a:spcBef>
            </a:pPr>
            <a:r>
              <a:rPr lang="en-US" dirty="0"/>
              <a:t>Private Corporations include </a:t>
            </a:r>
            <a:r>
              <a:rPr lang="en-US" b="1" i="1" kern="0" dirty="0">
                <a:solidFill>
                  <a:srgbClr val="C00000"/>
                </a:solidFill>
              </a:rPr>
              <a:t>Business Corporations</a:t>
            </a:r>
            <a:r>
              <a:rPr lang="en-US" b="1" i="1" kern="0" dirty="0"/>
              <a:t>, </a:t>
            </a:r>
            <a:r>
              <a:rPr lang="en-US" b="1" i="1" kern="0" dirty="0">
                <a:solidFill>
                  <a:srgbClr val="C00000"/>
                </a:solidFill>
              </a:rPr>
              <a:t>Professional Corporations</a:t>
            </a:r>
            <a:r>
              <a:rPr lang="en-US" b="1" i="1" kern="0" dirty="0"/>
              <a:t> </a:t>
            </a:r>
            <a:r>
              <a:rPr lang="en-US" i="1" kern="0" dirty="0"/>
              <a:t>and</a:t>
            </a:r>
            <a:r>
              <a:rPr lang="en-US" b="1" i="1" kern="0" dirty="0"/>
              <a:t> </a:t>
            </a:r>
            <a:r>
              <a:rPr lang="en-US" b="1" i="1" kern="0" dirty="0">
                <a:solidFill>
                  <a:srgbClr val="C00000"/>
                </a:solidFill>
              </a:rPr>
              <a:t>Subchapter S Corporations.</a:t>
            </a:r>
          </a:p>
          <a:p>
            <a:pPr>
              <a:spcBef>
                <a:spcPts val="0"/>
              </a:spcBef>
            </a:pPr>
            <a:endParaRPr lang="en-US" sz="1000" dirty="0"/>
          </a:p>
          <a:p>
            <a:pPr algn="just">
              <a:spcBef>
                <a:spcPts val="0"/>
              </a:spcBef>
            </a:pPr>
            <a:r>
              <a:rPr lang="en-US" dirty="0"/>
              <a:t>Private Corporations can be </a:t>
            </a:r>
            <a:r>
              <a:rPr lang="en-US" b="1" dirty="0">
                <a:solidFill>
                  <a:srgbClr val="0033CC"/>
                </a:solidFill>
              </a:rPr>
              <a:t>foreign corporations</a:t>
            </a:r>
            <a:r>
              <a:rPr lang="en-US" dirty="0">
                <a:solidFill>
                  <a:srgbClr val="0033CC"/>
                </a:solidFill>
              </a:rPr>
              <a:t> </a:t>
            </a:r>
            <a:r>
              <a:rPr lang="en-US" dirty="0"/>
              <a:t>(meaning they are formed and chartered outside of the state), </a:t>
            </a:r>
            <a:r>
              <a:rPr lang="en-US" b="1" dirty="0">
                <a:solidFill>
                  <a:srgbClr val="0033CC"/>
                </a:solidFill>
              </a:rPr>
              <a:t>domestic corporations</a:t>
            </a:r>
            <a:r>
              <a:rPr lang="en-US" dirty="0">
                <a:solidFill>
                  <a:srgbClr val="0033CC"/>
                </a:solidFill>
              </a:rPr>
              <a:t> </a:t>
            </a:r>
            <a:r>
              <a:rPr lang="en-US" dirty="0"/>
              <a:t>(meaning they are formed and chartered inside the state), </a:t>
            </a:r>
            <a:r>
              <a:rPr lang="en-US" b="1" dirty="0">
                <a:solidFill>
                  <a:srgbClr val="0033CC"/>
                </a:solidFill>
              </a:rPr>
              <a:t>publically traded corporations</a:t>
            </a:r>
            <a:r>
              <a:rPr lang="en-US" dirty="0">
                <a:solidFill>
                  <a:srgbClr val="0033CC"/>
                </a:solidFill>
              </a:rPr>
              <a:t> </a:t>
            </a:r>
            <a:r>
              <a:rPr lang="en-US" dirty="0"/>
              <a:t>(meaning any person over the age of 21 may purchase their stock), or </a:t>
            </a:r>
            <a:r>
              <a:rPr lang="en-US" b="1" dirty="0">
                <a:solidFill>
                  <a:srgbClr val="0033CC"/>
                </a:solidFill>
              </a:rPr>
              <a:t>close corporations</a:t>
            </a:r>
            <a:r>
              <a:rPr lang="en-US" dirty="0"/>
              <a:t> (meaning only their stock is not publically traded and that only select persons may purchase their shares, such as family members, employees or members of a certain class – including people with the same characteristics or locations or hobbies or vocations).</a:t>
            </a:r>
            <a:endParaRPr kumimoji="0" lang="en-US" b="1" i="0" u="none" strike="noStrike" cap="none" normalizeH="0" baseline="0" dirty="0">
              <a:ln>
                <a:noFill/>
              </a:ln>
              <a:solidFill>
                <a:srgbClr val="3D3D3D"/>
              </a:solidFill>
              <a:effectLst/>
              <a:latin typeface="Arial" pitchFamily="34" charset="0"/>
              <a:ea typeface="Calibri" pitchFamily="34" charset="0"/>
              <a:cs typeface="Arial" pitchFamily="34" charset="0"/>
            </a:endParaRPr>
          </a:p>
          <a:p>
            <a:endParaRPr kumimoji="0" lang="en-US" sz="800" b="1" i="0" u="none" strike="noStrike" cap="none" normalizeH="0" baseline="0" dirty="0">
              <a:ln>
                <a:noFill/>
              </a:ln>
              <a:solidFill>
                <a:srgbClr val="3D3D3D"/>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2130338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04800" y="729223"/>
            <a:ext cx="8458200" cy="57061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80000"/>
              </a:lnSpc>
              <a:spcBef>
                <a:spcPts val="0"/>
              </a:spcBef>
              <a:defRPr/>
            </a:pPr>
            <a:r>
              <a:rPr lang="en-US" sz="3600" b="1" dirty="0">
                <a:solidFill>
                  <a:srgbClr val="0033CC"/>
                </a:solidFill>
              </a:rPr>
              <a:t>Types of Corporations</a:t>
            </a:r>
          </a:p>
          <a:p>
            <a:pPr marL="342900" indent="-342900" algn="ctr">
              <a:lnSpc>
                <a:spcPct val="80000"/>
              </a:lnSpc>
              <a:spcBef>
                <a:spcPts val="0"/>
              </a:spcBef>
              <a:defRPr/>
            </a:pPr>
            <a:r>
              <a:rPr lang="en-US" sz="2800" b="1" i="1" dirty="0">
                <a:solidFill>
                  <a:srgbClr val="006600"/>
                </a:solidFill>
              </a:rPr>
              <a:t>Private Corporations – Business Corporations</a:t>
            </a:r>
          </a:p>
          <a:p>
            <a:pPr marL="0" marR="0" lvl="0" indent="0" algn="just" defTabSz="914400" rtl="0" eaLnBrk="0" fontAlgn="base" latinLnBrk="0" hangingPunct="0">
              <a:lnSpc>
                <a:spcPct val="8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algn="just">
              <a:lnSpc>
                <a:spcPct val="80000"/>
              </a:lnSpc>
              <a:spcBef>
                <a:spcPts val="0"/>
              </a:spcBef>
            </a:pPr>
            <a:r>
              <a:rPr lang="en-US" dirty="0"/>
              <a:t>A </a:t>
            </a:r>
            <a:r>
              <a:rPr lang="en-US" b="1" dirty="0"/>
              <a:t>Business Corporation </a:t>
            </a:r>
            <a:r>
              <a:rPr lang="en-US" dirty="0"/>
              <a:t>is a corporation organized under the New York State Business Corporation Law, </a:t>
            </a:r>
            <a:r>
              <a:rPr lang="en-US" b="1" dirty="0"/>
              <a:t>to operate a business for profit </a:t>
            </a:r>
            <a:r>
              <a:rPr lang="en-US" dirty="0"/>
              <a:t>(or under another state’s similar statute) BCL </a:t>
            </a:r>
            <a:r>
              <a:rPr lang="en-US" dirty="0">
                <a:solidFill>
                  <a:schemeClr val="tx1">
                    <a:lumMod val="95000"/>
                    <a:lumOff val="5000"/>
                  </a:schemeClr>
                </a:solidFill>
                <a:latin typeface="Arial" pitchFamily="34" charset="0"/>
                <a:ea typeface="Calibri" pitchFamily="34" charset="0"/>
                <a:cs typeface="Arial" pitchFamily="34" charset="0"/>
              </a:rPr>
              <a:t>§102 (4)</a:t>
            </a:r>
            <a:r>
              <a:rPr lang="en-US" dirty="0"/>
              <a:t>. </a:t>
            </a:r>
          </a:p>
          <a:p>
            <a:pPr algn="just">
              <a:lnSpc>
                <a:spcPct val="80000"/>
              </a:lnSpc>
              <a:spcBef>
                <a:spcPts val="0"/>
              </a:spcBef>
            </a:pPr>
            <a:endParaRPr lang="en-US" sz="1000" dirty="0"/>
          </a:p>
          <a:p>
            <a:pPr algn="just">
              <a:lnSpc>
                <a:spcPct val="80000"/>
              </a:lnSpc>
              <a:spcBef>
                <a:spcPts val="0"/>
              </a:spcBef>
            </a:pPr>
            <a:r>
              <a:rPr lang="en-US" dirty="0"/>
              <a:t>Most corporations are Business Corporations.</a:t>
            </a:r>
          </a:p>
          <a:p>
            <a:pPr algn="just">
              <a:lnSpc>
                <a:spcPct val="80000"/>
              </a:lnSpc>
              <a:spcBef>
                <a:spcPts val="0"/>
              </a:spcBef>
            </a:pPr>
            <a:endParaRPr lang="en-US" sz="1000" dirty="0"/>
          </a:p>
          <a:p>
            <a:pPr algn="just">
              <a:lnSpc>
                <a:spcPct val="80000"/>
              </a:lnSpc>
              <a:spcBef>
                <a:spcPts val="0"/>
              </a:spcBef>
            </a:pPr>
            <a:r>
              <a:rPr lang="en-US" kern="0" dirty="0"/>
              <a:t>Business Corporations can be large or small, depending on the size of the business that it is operating.   </a:t>
            </a:r>
            <a:r>
              <a:rPr lang="en-US" b="1" kern="0" dirty="0"/>
              <a:t>They are all formed in accordance with the statutory requirements</a:t>
            </a:r>
            <a:r>
              <a:rPr lang="en-US" kern="0" dirty="0"/>
              <a:t>, and filing the necessary papers with the office of the </a:t>
            </a:r>
            <a:r>
              <a:rPr lang="en-US" b="1" kern="0" dirty="0"/>
              <a:t>Secretary of State.</a:t>
            </a:r>
            <a:r>
              <a:rPr lang="en-US" kern="0" dirty="0"/>
              <a:t> </a:t>
            </a:r>
          </a:p>
          <a:p>
            <a:pPr>
              <a:lnSpc>
                <a:spcPct val="80000"/>
              </a:lnSpc>
              <a:spcBef>
                <a:spcPts val="0"/>
              </a:spcBef>
            </a:pPr>
            <a:endParaRPr lang="en-US" sz="1000" dirty="0"/>
          </a:p>
          <a:p>
            <a:pPr algn="just">
              <a:lnSpc>
                <a:spcPct val="80000"/>
              </a:lnSpc>
              <a:spcBef>
                <a:spcPts val="0"/>
              </a:spcBef>
            </a:pPr>
            <a:r>
              <a:rPr lang="en-US" dirty="0"/>
              <a:t>They can operate </a:t>
            </a:r>
            <a:r>
              <a:rPr lang="en-US" b="1" dirty="0"/>
              <a:t>any business for profit </a:t>
            </a:r>
            <a:r>
              <a:rPr lang="en-US" dirty="0"/>
              <a:t>that their articles of incorporation permits.  Their business need not make a profit, but the law requires that it must have the purpose to do so.</a:t>
            </a:r>
          </a:p>
          <a:p>
            <a:pPr algn="just">
              <a:lnSpc>
                <a:spcPct val="80000"/>
              </a:lnSpc>
              <a:spcBef>
                <a:spcPts val="0"/>
              </a:spcBef>
            </a:pPr>
            <a:endParaRPr lang="en-US" sz="1000" dirty="0"/>
          </a:p>
          <a:p>
            <a:pPr algn="just">
              <a:lnSpc>
                <a:spcPct val="80000"/>
              </a:lnSpc>
              <a:spcBef>
                <a:spcPts val="0"/>
              </a:spcBef>
            </a:pPr>
            <a:r>
              <a:rPr lang="en-US" dirty="0"/>
              <a:t>The </a:t>
            </a:r>
            <a:r>
              <a:rPr lang="en-US" b="1" dirty="0"/>
              <a:t>duration</a:t>
            </a:r>
            <a:r>
              <a:rPr lang="en-US" dirty="0"/>
              <a:t> of the business corporation can be for </a:t>
            </a:r>
            <a:r>
              <a:rPr lang="en-US" b="1" dirty="0"/>
              <a:t>a term of years or perpetual</a:t>
            </a:r>
            <a:r>
              <a:rPr lang="en-US" dirty="0"/>
              <a:t>.</a:t>
            </a:r>
          </a:p>
          <a:p>
            <a:pPr algn="just">
              <a:lnSpc>
                <a:spcPct val="80000"/>
              </a:lnSpc>
              <a:spcBef>
                <a:spcPts val="0"/>
              </a:spcBef>
            </a:pPr>
            <a:endParaRPr lang="en-US" sz="1000" dirty="0"/>
          </a:p>
          <a:p>
            <a:pPr algn="just">
              <a:lnSpc>
                <a:spcPct val="80000"/>
              </a:lnSpc>
              <a:spcBef>
                <a:spcPts val="0"/>
              </a:spcBef>
            </a:pPr>
            <a:r>
              <a:rPr lang="en-US" dirty="0"/>
              <a:t>Business Corporations include businesses such as General Electric Company, Microsoft, Amazon, Google, Ford Motor Company, Apple, Exxon/Mobil, and the Home Depot.</a:t>
            </a:r>
          </a:p>
          <a:p>
            <a:pPr algn="just">
              <a:lnSpc>
                <a:spcPct val="80000"/>
              </a:lnSpc>
              <a:spcBef>
                <a:spcPts val="0"/>
              </a:spcBef>
            </a:pPr>
            <a:r>
              <a:rPr lang="en-US" sz="1000" dirty="0"/>
              <a:t>  </a:t>
            </a:r>
          </a:p>
          <a:p>
            <a:pPr algn="just">
              <a:lnSpc>
                <a:spcPct val="80000"/>
              </a:lnSpc>
              <a:spcBef>
                <a:spcPts val="0"/>
              </a:spcBef>
            </a:pPr>
            <a:r>
              <a:rPr lang="en-US" dirty="0"/>
              <a:t>Business Corporations can also include the local hardware store, coffee shop or car dealership.</a:t>
            </a:r>
          </a:p>
        </p:txBody>
      </p:sp>
    </p:spTree>
    <p:extLst>
      <p:ext uri="{BB962C8B-B14F-4D97-AF65-F5344CB8AC3E}">
        <p14:creationId xmlns:p14="http://schemas.microsoft.com/office/powerpoint/2010/main" val="21038275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04800" y="790134"/>
            <a:ext cx="8458200" cy="59154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80000"/>
              </a:lnSpc>
              <a:spcBef>
                <a:spcPts val="0"/>
              </a:spcBef>
              <a:defRPr/>
            </a:pPr>
            <a:r>
              <a:rPr lang="en-US" sz="3600" b="1" dirty="0">
                <a:solidFill>
                  <a:srgbClr val="0033CC"/>
                </a:solidFill>
              </a:rPr>
              <a:t>Types of Corporations</a:t>
            </a:r>
          </a:p>
          <a:p>
            <a:pPr marL="342900" indent="-342900" algn="ctr">
              <a:lnSpc>
                <a:spcPct val="80000"/>
              </a:lnSpc>
              <a:spcBef>
                <a:spcPts val="0"/>
              </a:spcBef>
              <a:defRPr/>
            </a:pPr>
            <a:r>
              <a:rPr lang="en-US" sz="2700" b="1" i="1" dirty="0">
                <a:solidFill>
                  <a:srgbClr val="006600"/>
                </a:solidFill>
              </a:rPr>
              <a:t>Private Corporations – Professional Corporations</a:t>
            </a:r>
          </a:p>
          <a:p>
            <a:pPr marL="0" marR="0" lvl="0" indent="0" algn="just" defTabSz="914400" rtl="0" eaLnBrk="0" fontAlgn="base" latinLnBrk="0" hangingPunct="0">
              <a:lnSpc>
                <a:spcPct val="8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algn="just">
              <a:lnSpc>
                <a:spcPct val="80000"/>
              </a:lnSpc>
              <a:spcBef>
                <a:spcPts val="0"/>
              </a:spcBef>
            </a:pPr>
            <a:r>
              <a:rPr lang="en-US" dirty="0"/>
              <a:t>A </a:t>
            </a:r>
            <a:r>
              <a:rPr lang="en-US" b="1" dirty="0"/>
              <a:t>Professional Corporation </a:t>
            </a:r>
            <a:r>
              <a:rPr lang="en-US" dirty="0"/>
              <a:t>is a corporation where </a:t>
            </a:r>
            <a:r>
              <a:rPr lang="en-US" altLang="en-US" dirty="0">
                <a:latin typeface="Arial Unicode MS"/>
              </a:rPr>
              <a:t>one or more individuals, duly authorized by law to render the same professional service within the state, may organize, or cause to be organized, a professional service corporation for pecuniary profit. </a:t>
            </a:r>
            <a:r>
              <a:rPr lang="en-US" dirty="0"/>
              <a:t>BCL </a:t>
            </a:r>
            <a:r>
              <a:rPr lang="en-US" dirty="0">
                <a:solidFill>
                  <a:schemeClr val="tx1">
                    <a:lumMod val="95000"/>
                    <a:lumOff val="5000"/>
                  </a:schemeClr>
                </a:solidFill>
                <a:latin typeface="Arial" pitchFamily="34" charset="0"/>
                <a:ea typeface="Calibri" pitchFamily="34" charset="0"/>
                <a:cs typeface="Arial" pitchFamily="34" charset="0"/>
              </a:rPr>
              <a:t>§1503 (a)</a:t>
            </a:r>
            <a:r>
              <a:rPr lang="en-US" dirty="0"/>
              <a:t>.</a:t>
            </a:r>
            <a:r>
              <a:rPr lang="en-US" altLang="en-US" dirty="0">
                <a:latin typeface="Arial Unicode MS"/>
              </a:rPr>
              <a:t> </a:t>
            </a:r>
            <a:r>
              <a:rPr lang="en-US" altLang="en-US" sz="800" dirty="0"/>
              <a:t> </a:t>
            </a:r>
            <a:endParaRPr lang="en-US" altLang="en-US" sz="4000" dirty="0">
              <a:latin typeface="Arial" panose="020B0604020202020204" pitchFamily="34" charset="0"/>
            </a:endParaRPr>
          </a:p>
          <a:p>
            <a:pPr algn="just">
              <a:lnSpc>
                <a:spcPct val="80000"/>
              </a:lnSpc>
              <a:spcBef>
                <a:spcPts val="0"/>
              </a:spcBef>
            </a:pPr>
            <a:endParaRPr lang="en-US" sz="1000" dirty="0"/>
          </a:p>
          <a:p>
            <a:pPr algn="just">
              <a:lnSpc>
                <a:spcPct val="80000"/>
              </a:lnSpc>
              <a:spcBef>
                <a:spcPts val="0"/>
              </a:spcBef>
            </a:pPr>
            <a:r>
              <a:rPr lang="en-US" kern="0" dirty="0"/>
              <a:t>Business Corporations can be large or small, depending on the size of the professional practice, and the number of professionals operating in that practice</a:t>
            </a:r>
          </a:p>
          <a:p>
            <a:pPr algn="just">
              <a:lnSpc>
                <a:spcPct val="80000"/>
              </a:lnSpc>
              <a:spcBef>
                <a:spcPts val="0"/>
              </a:spcBef>
            </a:pPr>
            <a:endParaRPr lang="en-US" sz="1000" kern="0" dirty="0"/>
          </a:p>
          <a:p>
            <a:pPr algn="just">
              <a:lnSpc>
                <a:spcPct val="80000"/>
              </a:lnSpc>
              <a:spcBef>
                <a:spcPts val="0"/>
              </a:spcBef>
            </a:pPr>
            <a:r>
              <a:rPr lang="en-US" kern="0" dirty="0"/>
              <a:t>Like regular </a:t>
            </a:r>
            <a:r>
              <a:rPr lang="en-US" b="1" kern="0" dirty="0"/>
              <a:t>Business Corporations</a:t>
            </a:r>
            <a:r>
              <a:rPr lang="en-US" kern="0" dirty="0"/>
              <a:t> t</a:t>
            </a:r>
            <a:r>
              <a:rPr lang="en-US" b="1" kern="0" dirty="0"/>
              <a:t>hey are all formed in accordance with the statutory requirements</a:t>
            </a:r>
            <a:r>
              <a:rPr lang="en-US" kern="0" dirty="0"/>
              <a:t>, and filing the necessary papers with the office of the </a:t>
            </a:r>
            <a:r>
              <a:rPr lang="en-US" b="1" kern="0" dirty="0"/>
              <a:t>Secretary of State.</a:t>
            </a:r>
            <a:r>
              <a:rPr lang="en-US" kern="0" dirty="0"/>
              <a:t> </a:t>
            </a:r>
          </a:p>
          <a:p>
            <a:pPr>
              <a:lnSpc>
                <a:spcPct val="80000"/>
              </a:lnSpc>
              <a:spcBef>
                <a:spcPts val="0"/>
              </a:spcBef>
            </a:pPr>
            <a:endParaRPr lang="en-US" sz="1000" dirty="0"/>
          </a:p>
          <a:p>
            <a:pPr algn="just">
              <a:lnSpc>
                <a:spcPct val="80000"/>
              </a:lnSpc>
              <a:spcBef>
                <a:spcPts val="0"/>
              </a:spcBef>
            </a:pPr>
            <a:r>
              <a:rPr lang="en-US" dirty="0"/>
              <a:t>Only those licensed under state law to practice the profession in which the professional corporation offers its services (such as law, medicine, accounting, engineering, </a:t>
            </a:r>
            <a:r>
              <a:rPr lang="en-US" dirty="0" err="1"/>
              <a:t>ect</a:t>
            </a:r>
            <a:r>
              <a:rPr lang="en-US" dirty="0"/>
              <a:t>) can be shareholders in the professional corporation. </a:t>
            </a:r>
          </a:p>
          <a:p>
            <a:pPr algn="just">
              <a:lnSpc>
                <a:spcPct val="80000"/>
              </a:lnSpc>
              <a:spcBef>
                <a:spcPts val="0"/>
              </a:spcBef>
            </a:pPr>
            <a:endParaRPr lang="en-US" sz="1000" dirty="0"/>
          </a:p>
          <a:p>
            <a:pPr algn="just">
              <a:lnSpc>
                <a:spcPct val="80000"/>
              </a:lnSpc>
              <a:spcBef>
                <a:spcPts val="0"/>
              </a:spcBef>
            </a:pPr>
            <a:r>
              <a:rPr lang="en-US" dirty="0"/>
              <a:t>The </a:t>
            </a:r>
            <a:r>
              <a:rPr lang="en-US" b="1" dirty="0"/>
              <a:t>duration</a:t>
            </a:r>
            <a:r>
              <a:rPr lang="en-US" dirty="0"/>
              <a:t> of the professional corporation can be for </a:t>
            </a:r>
            <a:r>
              <a:rPr lang="en-US" b="1" dirty="0"/>
              <a:t>a term of years or perpetual, </a:t>
            </a:r>
            <a:r>
              <a:rPr lang="en-US" dirty="0"/>
              <a:t>just like a regular business corporation.</a:t>
            </a:r>
          </a:p>
          <a:p>
            <a:pPr algn="just">
              <a:lnSpc>
                <a:spcPct val="80000"/>
              </a:lnSpc>
              <a:spcBef>
                <a:spcPts val="0"/>
              </a:spcBef>
            </a:pPr>
            <a:endParaRPr lang="en-US" sz="1000" dirty="0"/>
          </a:p>
          <a:p>
            <a:pPr algn="just">
              <a:lnSpc>
                <a:spcPct val="80000"/>
              </a:lnSpc>
              <a:spcBef>
                <a:spcPts val="0"/>
              </a:spcBef>
            </a:pPr>
            <a:r>
              <a:rPr lang="en-US" dirty="0"/>
              <a:t>Because of the large expense of operating a corporation, and the double taxation aspect of profits (both the shareholders – as service providers - and the corporation pay taxes on the profits/income earned), many firms now have opted to become Limited Liability Companies, which allow taxation to be done as a partnership.</a:t>
            </a:r>
            <a:endParaRPr lang="en-US" sz="1000" dirty="0"/>
          </a:p>
        </p:txBody>
      </p:sp>
    </p:spTree>
    <p:extLst>
      <p:ext uri="{BB962C8B-B14F-4D97-AF65-F5344CB8AC3E}">
        <p14:creationId xmlns:p14="http://schemas.microsoft.com/office/powerpoint/2010/main" val="2813022977"/>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9330</TotalTime>
  <Words>1755</Words>
  <Application>Microsoft Office PowerPoint</Application>
  <PresentationFormat>On-screen Show (4:3)</PresentationFormat>
  <Paragraphs>186</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Arial Unicode MS</vt:lpstr>
      <vt:lpstr>Calibri</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459</cp:revision>
  <cp:lastPrinted>2017-08-31T14:13:51Z</cp:lastPrinted>
  <dcterms:created xsi:type="dcterms:W3CDTF">2007-08-27T19:04:39Z</dcterms:created>
  <dcterms:modified xsi:type="dcterms:W3CDTF">2022-09-01T15:08:37Z</dcterms:modified>
</cp:coreProperties>
</file>