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09" r:id="rId2"/>
    <p:sldId id="514" r:id="rId3"/>
    <p:sldId id="543" r:id="rId4"/>
    <p:sldId id="542" r:id="rId5"/>
    <p:sldId id="572" r:id="rId6"/>
    <p:sldId id="539" r:id="rId7"/>
    <p:sldId id="540" r:id="rId8"/>
    <p:sldId id="558" r:id="rId9"/>
    <p:sldId id="559" r:id="rId10"/>
    <p:sldId id="573" r:id="rId11"/>
    <p:sldId id="574" r:id="rId12"/>
    <p:sldId id="570" r:id="rId13"/>
    <p:sldId id="577" r:id="rId14"/>
    <p:sldId id="580" r:id="rId15"/>
    <p:sldId id="591" r:id="rId16"/>
    <p:sldId id="592" r:id="rId17"/>
    <p:sldId id="581" r:id="rId18"/>
    <p:sldId id="582" r:id="rId19"/>
    <p:sldId id="583" r:id="rId20"/>
    <p:sldId id="584" r:id="rId21"/>
    <p:sldId id="593" r:id="rId22"/>
    <p:sldId id="594" r:id="rId23"/>
    <p:sldId id="585" r:id="rId24"/>
    <p:sldId id="597" r:id="rId25"/>
    <p:sldId id="595" r:id="rId26"/>
    <p:sldId id="439"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006600"/>
    <a:srgbClr val="006666"/>
    <a:srgbClr val="0033CC"/>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9/2/2021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9/2/2021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Three B:</a:t>
            </a:r>
          </a:p>
          <a:p>
            <a:pPr marL="342889" indent="-342889" algn="ctr">
              <a:spcBef>
                <a:spcPct val="20000"/>
              </a:spcBef>
              <a:defRPr/>
            </a:pPr>
            <a:r>
              <a:rPr lang="en-US" sz="3200" b="1" kern="0" dirty="0">
                <a:solidFill>
                  <a:srgbClr val="FFFF00"/>
                </a:solidFill>
                <a:latin typeface="+mn-lt"/>
              </a:rPr>
              <a:t>The Incorporation Process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04800"/>
            <a:ext cx="4315709"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257282"/>
            <a:ext cx="8382000" cy="255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Two:</a:t>
            </a:r>
          </a:p>
          <a:p>
            <a:pPr marL="342900" indent="-342900" algn="ctr">
              <a:lnSpc>
                <a:spcPct val="90000"/>
              </a:lnSpc>
              <a:spcBef>
                <a:spcPts val="0"/>
              </a:spcBef>
              <a:defRPr/>
            </a:pPr>
            <a:r>
              <a:rPr lang="en-US" sz="5400" b="1" dirty="0">
                <a:solidFill>
                  <a:srgbClr val="0033CC"/>
                </a:solidFill>
              </a:rPr>
              <a:t>Corporate Formation</a:t>
            </a:r>
          </a:p>
          <a:p>
            <a:pPr marL="342900" indent="-342900" algn="ctr">
              <a:lnSpc>
                <a:spcPct val="90000"/>
              </a:lnSpc>
              <a:spcBef>
                <a:spcPts val="0"/>
              </a:spcBef>
              <a:defRPr/>
            </a:pPr>
            <a:r>
              <a:rPr lang="en-US" sz="54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31599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13017"/>
            <a:ext cx="8382000" cy="5646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Corporate Formation</a:t>
            </a:r>
          </a:p>
          <a:p>
            <a:pPr marL="342900" indent="-342900" algn="ctr">
              <a:lnSpc>
                <a:spcPct val="90000"/>
              </a:lnSpc>
              <a:spcBef>
                <a:spcPts val="0"/>
              </a:spcBef>
              <a:defRPr/>
            </a:pPr>
            <a:r>
              <a:rPr lang="en-US" sz="2800" b="1" i="1" dirty="0">
                <a:solidFill>
                  <a:srgbClr val="006600"/>
                </a:solidFill>
              </a:rPr>
              <a:t>Generally</a:t>
            </a:r>
          </a:p>
          <a:p>
            <a:pPr marL="342900" indent="-342900" algn="ctr">
              <a:lnSpc>
                <a:spcPct val="90000"/>
              </a:lnSpc>
              <a:spcBef>
                <a:spcPts val="0"/>
              </a:spcBef>
              <a:defRPr/>
            </a:pPr>
            <a:endParaRPr lang="en-US" sz="2800" b="1" dirty="0">
              <a:solidFill>
                <a:srgbClr val="A50021"/>
              </a:solidFill>
            </a:endParaRPr>
          </a:p>
          <a:p>
            <a:pPr marL="342900" indent="-342900">
              <a:lnSpc>
                <a:spcPct val="90000"/>
              </a:lnSpc>
              <a:spcBef>
                <a:spcPts val="0"/>
              </a:spcBef>
              <a:defRPr/>
            </a:pPr>
            <a:r>
              <a:rPr lang="en-US" sz="2800" b="1" dirty="0">
                <a:latin typeface="Arial" pitchFamily="34" charset="0"/>
                <a:cs typeface="Arial" pitchFamily="34" charset="0"/>
              </a:rPr>
              <a:t>Legal Process of Incorporation</a:t>
            </a:r>
          </a:p>
          <a:p>
            <a:pPr marL="342900" indent="-342900">
              <a:lnSpc>
                <a:spcPct val="90000"/>
              </a:lnSpc>
              <a:spcBef>
                <a:spcPts val="0"/>
              </a:spcBef>
              <a:defRPr/>
            </a:pPr>
            <a:endParaRPr lang="en-US" sz="500" b="1" dirty="0">
              <a:latin typeface="Arial" pitchFamily="34" charset="0"/>
              <a:cs typeface="Arial" pitchFamily="34" charset="0"/>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Corporate Formation – Generally</a:t>
            </a:r>
          </a:p>
          <a:p>
            <a:pPr>
              <a:lnSpc>
                <a:spcPct val="90000"/>
              </a:lnSpc>
              <a:spcBef>
                <a:spcPts val="0"/>
              </a:spcBef>
              <a:defRPr/>
            </a:pPr>
            <a:endParaRPr lang="en-US" sz="1000" b="1" dirty="0">
              <a:solidFill>
                <a:srgbClr val="A50021"/>
              </a:solidFill>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Incorporators</a:t>
            </a:r>
          </a:p>
          <a:p>
            <a:pPr>
              <a:lnSpc>
                <a:spcPct val="90000"/>
              </a:lnSpc>
              <a:spcBef>
                <a:spcPts val="0"/>
              </a:spcBef>
              <a:defRPr/>
            </a:pPr>
            <a:endParaRPr lang="en-US" sz="1000" b="1" dirty="0">
              <a:solidFill>
                <a:srgbClr val="A50021"/>
              </a:solidFill>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Articles (Certificates) of Incorporation</a:t>
            </a:r>
          </a:p>
          <a:p>
            <a:pPr>
              <a:lnSpc>
                <a:spcPct val="90000"/>
              </a:lnSpc>
              <a:spcBef>
                <a:spcPts val="0"/>
              </a:spcBef>
              <a:defRPr/>
            </a:pPr>
            <a:endParaRPr lang="en-US" sz="1000" b="1" dirty="0">
              <a:solidFill>
                <a:srgbClr val="A50021"/>
              </a:solidFill>
            </a:endParaRPr>
          </a:p>
          <a:p>
            <a:pPr marL="342900" indent="-342900">
              <a:lnSpc>
                <a:spcPct val="90000"/>
              </a:lnSpc>
              <a:spcBef>
                <a:spcPts val="0"/>
              </a:spcBef>
              <a:buFont typeface="Arial" panose="020B0604020202020204" pitchFamily="34" charset="0"/>
              <a:buChar char="•"/>
              <a:defRPr/>
            </a:pPr>
            <a:r>
              <a:rPr lang="en-US" sz="2400" b="1" dirty="0">
                <a:solidFill>
                  <a:srgbClr val="A50021"/>
                </a:solidFill>
              </a:rPr>
              <a:t>Mechanics of Incorporation</a:t>
            </a:r>
          </a:p>
          <a:p>
            <a:pPr>
              <a:lnSpc>
                <a:spcPct val="90000"/>
              </a:lnSpc>
              <a:spcBef>
                <a:spcPts val="0"/>
              </a:spcBef>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342900" indent="-342900">
              <a:lnSpc>
                <a:spcPct val="90000"/>
              </a:lnSpc>
              <a:spcBef>
                <a:spcPts val="0"/>
              </a:spcBef>
              <a:buFont typeface="Arial" panose="020B0604020202020204" pitchFamily="34" charset="0"/>
              <a:buChar char="•"/>
              <a:defRPr/>
            </a:pPr>
            <a:endParaRPr lang="en-US" sz="2400" b="1" dirty="0">
              <a:solidFill>
                <a:srgbClr val="A50021"/>
              </a:solidFill>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77086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4800" y="841687"/>
            <a:ext cx="8534400" cy="5863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0000"/>
              </a:lnSpc>
              <a:spcBef>
                <a:spcPts val="0"/>
              </a:spcBef>
              <a:defRPr/>
            </a:pPr>
            <a:r>
              <a:rPr lang="en-US" sz="3600" b="1" dirty="0">
                <a:solidFill>
                  <a:srgbClr val="0033CC"/>
                </a:solidFill>
              </a:rPr>
              <a:t>Corporate Formation</a:t>
            </a:r>
          </a:p>
          <a:p>
            <a:pPr marL="342900" indent="-342900" algn="ctr">
              <a:lnSpc>
                <a:spcPct val="70000"/>
              </a:lnSpc>
              <a:spcBef>
                <a:spcPts val="0"/>
              </a:spcBef>
              <a:defRPr/>
            </a:pPr>
            <a:r>
              <a:rPr lang="en-US" sz="2800" b="1" i="1" dirty="0">
                <a:solidFill>
                  <a:srgbClr val="006600"/>
                </a:solidFill>
              </a:rPr>
              <a:t>Generally</a:t>
            </a:r>
          </a:p>
          <a:p>
            <a:pPr marL="342900" indent="-342900" algn="ctr">
              <a:lnSpc>
                <a:spcPct val="70000"/>
              </a:lnSpc>
              <a:spcBef>
                <a:spcPts val="0"/>
              </a:spcBef>
              <a:defRPr/>
            </a:pPr>
            <a:endParaRPr lang="en-US" sz="500" b="1" i="1" dirty="0">
              <a:solidFill>
                <a:srgbClr val="006600"/>
              </a:solidFill>
            </a:endParaRPr>
          </a:p>
          <a:p>
            <a:pPr marL="0" marR="0" lvl="0" indent="0" algn="just" defTabSz="914400" rtl="0" eaLnBrk="1" fontAlgn="base" latinLnBrk="0" hangingPunct="1">
              <a:lnSpc>
                <a:spcPct val="7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Arial" pitchFamily="34" charset="0"/>
                <a:ea typeface="Calibri" pitchFamily="34" charset="0"/>
                <a:cs typeface="Arial" pitchFamily="34" charset="0"/>
              </a:rPr>
              <a:t>Forming A Corporation</a:t>
            </a:r>
          </a:p>
          <a:p>
            <a:pPr marL="0" marR="0" lvl="0" indent="0" algn="just" defTabSz="914400" rtl="0" eaLnBrk="1" fontAlgn="base" latinLnBrk="0" hangingPunct="1">
              <a:lnSpc>
                <a:spcPct val="70000"/>
              </a:lnSpc>
              <a:spcBef>
                <a:spcPts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r>
              <a:rPr kumimoji="0" lang="en-US" sz="1600" b="1" i="1" u="none" strike="noStrike" cap="none" normalizeH="0" baseline="0" dirty="0">
                <a:ln>
                  <a:noFill/>
                </a:ln>
                <a:solidFill>
                  <a:srgbClr val="002060"/>
                </a:solidFill>
                <a:effectLst/>
                <a:latin typeface="Arial" pitchFamily="34" charset="0"/>
                <a:ea typeface="Calibri" pitchFamily="34" charset="0"/>
                <a:cs typeface="Arial" pitchFamily="34" charset="0"/>
              </a:rPr>
              <a:t>IN GENERAL</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Business Corporation is formed by compliance with the formalities prescribed in the New York State Business Corporation Law (BCL).  </a:t>
            </a:r>
          </a:p>
          <a:p>
            <a:pPr marL="0" marR="0" lvl="0" indent="0" algn="just" defTabSz="914400" rtl="0" eaLnBrk="0" fontAlgn="base" latinLnBrk="0" hangingPunct="0">
              <a:lnSpc>
                <a:spcPct val="70000"/>
              </a:lnSpc>
              <a:spcBef>
                <a:spcPts val="0"/>
              </a:spcBef>
              <a:spcAft>
                <a:spcPct val="0"/>
              </a:spcAft>
              <a:buClrTx/>
              <a:buSzTx/>
              <a:buFontTx/>
              <a:buNone/>
              <a:tabLst/>
            </a:pPr>
            <a:endParaRPr lang="en-US" sz="5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70000"/>
              </a:lnSpc>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creation of corporations by special act of the legislature is prohibited except for municipal purposes or for cases where, in the judgment of the legislature, the corporation's objectives cannot be attained under the general laws. [See N.Y. Const., art. 10, §1].</a:t>
            </a:r>
          </a:p>
          <a:p>
            <a:pPr marL="0" marR="0" lvl="0" indent="0" algn="just" defTabSz="914400" rtl="0" eaLnBrk="0" fontAlgn="base" latinLnBrk="0" hangingPunct="0">
              <a:lnSpc>
                <a:spcPct val="75000"/>
              </a:lnSpc>
              <a:spcBef>
                <a:spcPts val="0"/>
              </a:spcBef>
              <a:spcAft>
                <a:spcPct val="0"/>
              </a:spcAft>
              <a:buClrTx/>
              <a:buSzTx/>
              <a:buFontTx/>
              <a:buNone/>
              <a:tabLst/>
            </a:pPr>
            <a:endParaRPr lang="en-US" sz="1500" dirty="0">
              <a:solidFill>
                <a:schemeClr val="tx1">
                  <a:lumMod val="95000"/>
                  <a:lumOff val="5000"/>
                </a:schemeClr>
              </a:solidFill>
              <a:latin typeface="Arial" pitchFamily="34" charset="0"/>
              <a:cs typeface="Arial" pitchFamily="34" charset="0"/>
            </a:endParaRPr>
          </a:p>
          <a:p>
            <a:pPr algn="just" eaLnBrk="0" hangingPunct="0">
              <a:lnSpc>
                <a:spcPct val="75000"/>
              </a:lnSpc>
              <a:spcBef>
                <a:spcPts val="0"/>
              </a:spcBef>
            </a:pPr>
            <a:r>
              <a:rPr lang="en-US" sz="1600" b="1" i="1" dirty="0">
                <a:solidFill>
                  <a:srgbClr val="002060"/>
                </a:solidFill>
                <a:latin typeface="Arial" pitchFamily="34" charset="0"/>
                <a:ea typeface="Calibri" pitchFamily="34" charset="0"/>
                <a:cs typeface="Arial" pitchFamily="34" charset="0"/>
              </a:rPr>
              <a:t>STEPS AND ENTITIES INVOLVED IN CORPORATE FORMATION:</a:t>
            </a:r>
          </a:p>
          <a:p>
            <a:pPr algn="just" eaLnBrk="0" hangingPunct="0">
              <a:spcBef>
                <a:spcPts val="0"/>
              </a:spcBef>
            </a:pPr>
            <a:r>
              <a:rPr lang="en-US" sz="1500" b="1" dirty="0">
                <a:latin typeface="Arial" pitchFamily="34" charset="0"/>
                <a:cs typeface="Arial" pitchFamily="34" charset="0"/>
              </a:rPr>
              <a:t>Preliminary Incorporation Activities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kumimoji="0" lang="en-US" sz="1400" b="1" i="0" u="none" strike="noStrike" cap="none" normalizeH="0" baseline="0" dirty="0" err="1">
                <a:ln>
                  <a:noFill/>
                </a:ln>
                <a:solidFill>
                  <a:srgbClr val="A50021"/>
                </a:solidFill>
                <a:effectLst/>
                <a:latin typeface="Arial" pitchFamily="34" charset="0"/>
                <a:cs typeface="Arial" pitchFamily="34" charset="0"/>
              </a:rPr>
              <a:t>Preincorporation</a:t>
            </a:r>
            <a:endParaRPr kumimoji="0" lang="en-US" sz="1400" b="1" i="0" u="none" strike="noStrike" cap="none" normalizeH="0" baseline="0" dirty="0">
              <a:ln>
                <a:noFill/>
              </a:ln>
              <a:solidFill>
                <a:srgbClr val="A50021"/>
              </a:solidFill>
              <a:effectLst/>
              <a:latin typeface="Arial" pitchFamily="34" charset="0"/>
              <a:cs typeface="Arial" pitchFamily="34" charset="0"/>
            </a:endParaRP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Promoters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kumimoji="0" lang="en-US" sz="1400" b="1" i="0" u="none" strike="noStrike" cap="none" normalizeH="0" baseline="0" dirty="0">
                <a:ln>
                  <a:noFill/>
                </a:ln>
                <a:solidFill>
                  <a:srgbClr val="A50021"/>
                </a:solidFill>
                <a:effectLst/>
                <a:latin typeface="Arial" pitchFamily="34" charset="0"/>
                <a:cs typeface="Arial" pitchFamily="34" charset="0"/>
              </a:rPr>
              <a:t>Subscriptions</a:t>
            </a:r>
          </a:p>
          <a:p>
            <a:pPr algn="just" eaLnBrk="0" hangingPunct="0">
              <a:spcBef>
                <a:spcPts val="0"/>
              </a:spcBef>
            </a:pPr>
            <a:r>
              <a:rPr lang="en-US" sz="1500" b="1" dirty="0">
                <a:latin typeface="Arial" pitchFamily="34" charset="0"/>
                <a:cs typeface="Arial" pitchFamily="34" charset="0"/>
              </a:rPr>
              <a:t>Legal Process of Incorporation</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Incorporators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kumimoji="0" lang="en-US" sz="1400" b="1" i="0" u="none" strike="noStrike" cap="none" normalizeH="0" baseline="0" dirty="0">
                <a:ln>
                  <a:noFill/>
                </a:ln>
                <a:solidFill>
                  <a:srgbClr val="A50021"/>
                </a:solidFill>
                <a:effectLst/>
                <a:latin typeface="Arial" pitchFamily="34" charset="0"/>
                <a:cs typeface="Arial" pitchFamily="34" charset="0"/>
              </a:rPr>
              <a:t>Articles (Certificates) of Incorporation</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Office of the Secretary of State</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Filing</a:t>
            </a:r>
          </a:p>
          <a:p>
            <a:pPr algn="just" eaLnBrk="0" hangingPunct="0">
              <a:spcBef>
                <a:spcPts val="0"/>
              </a:spcBef>
            </a:pPr>
            <a:r>
              <a:rPr lang="en-US" sz="1500" b="1" dirty="0">
                <a:latin typeface="Arial" pitchFamily="34" charset="0"/>
                <a:cs typeface="Arial" pitchFamily="34" charset="0"/>
              </a:rPr>
              <a:t>Post Incorporation Requirements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Organizational Meeting</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Issuance of Shares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Election of Board of Directors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Appointment of Corporate Officers</a:t>
            </a:r>
          </a:p>
          <a:p>
            <a:pPr marL="285750" marR="0" lvl="0" indent="-285750" algn="just" defTabSz="914400" rtl="0" eaLnBrk="0" fontAlgn="base" latinLnBrk="0" hangingPunct="0">
              <a:spcBef>
                <a:spcPts val="0"/>
              </a:spcBef>
              <a:spcAft>
                <a:spcPct val="0"/>
              </a:spcAft>
              <a:buClrTx/>
              <a:buSzTx/>
              <a:buFont typeface="Arial" panose="020B0604020202020204" pitchFamily="34" charset="0"/>
              <a:buChar char="•"/>
              <a:tabLst/>
            </a:pPr>
            <a:r>
              <a:rPr lang="en-US" sz="1400" b="1" dirty="0">
                <a:solidFill>
                  <a:srgbClr val="A50021"/>
                </a:solidFill>
                <a:latin typeface="Arial" pitchFamily="34" charset="0"/>
                <a:cs typeface="Arial" pitchFamily="34" charset="0"/>
              </a:rPr>
              <a:t>Adoption of Corporate </a:t>
            </a:r>
            <a:r>
              <a:rPr lang="en-US" sz="1400" b="1" dirty="0" err="1">
                <a:solidFill>
                  <a:srgbClr val="A50021"/>
                </a:solidFill>
                <a:latin typeface="Arial" pitchFamily="34" charset="0"/>
                <a:cs typeface="Arial" pitchFamily="34" charset="0"/>
              </a:rPr>
              <a:t>ByLaws</a:t>
            </a: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5570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257282"/>
            <a:ext cx="8382000" cy="255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Three:</a:t>
            </a:r>
          </a:p>
          <a:p>
            <a:pPr marL="342900" indent="-342900" algn="ctr">
              <a:lnSpc>
                <a:spcPct val="90000"/>
              </a:lnSpc>
              <a:spcBef>
                <a:spcPts val="0"/>
              </a:spcBef>
              <a:defRPr/>
            </a:pPr>
            <a:r>
              <a:rPr lang="en-US" sz="5400" b="1" dirty="0">
                <a:solidFill>
                  <a:srgbClr val="0033CC"/>
                </a:solidFill>
              </a:rPr>
              <a:t>Corporate Formation</a:t>
            </a:r>
          </a:p>
          <a:p>
            <a:pPr marL="342900" indent="-342900" algn="ctr">
              <a:lnSpc>
                <a:spcPct val="90000"/>
              </a:lnSpc>
              <a:spcBef>
                <a:spcPts val="0"/>
              </a:spcBef>
              <a:defRPr/>
            </a:pPr>
            <a:r>
              <a:rPr lang="en-US" sz="5400" b="1" i="1" dirty="0">
                <a:solidFill>
                  <a:srgbClr val="006600"/>
                </a:solidFill>
              </a:rPr>
              <a:t>Incorporators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50005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6863" y="6477000"/>
            <a:ext cx="2133600" cy="247650"/>
          </a:xfrm>
        </p:spPr>
        <p:txBody>
          <a:bodyPr/>
          <a:lstStyle/>
          <a:p>
            <a:pPr>
              <a:defRPr/>
            </a:pPr>
            <a:fld id="{F712E8CE-F6E0-4286-8AF3-16BEE5B4A027}" type="slidenum">
              <a:rPr lang="en-US" smtClean="0"/>
              <a:pPr>
                <a:defRPr/>
              </a:pPr>
              <a:t>14</a:t>
            </a:fld>
            <a:endParaRPr lang="en-US"/>
          </a:p>
        </p:txBody>
      </p:sp>
      <p:sp>
        <p:nvSpPr>
          <p:cNvPr id="73729" name="Rectangle 1"/>
          <p:cNvSpPr>
            <a:spLocks noChangeArrowheads="1"/>
          </p:cNvSpPr>
          <p:nvPr/>
        </p:nvSpPr>
        <p:spPr bwMode="auto">
          <a:xfrm>
            <a:off x="304800" y="944336"/>
            <a:ext cx="85344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Incorporators</a:t>
            </a:r>
          </a:p>
          <a:p>
            <a:pPr marL="0" marR="0" lvl="0" indent="0" algn="just" defTabSz="914400" rtl="0" eaLnBrk="1" fontAlgn="base" latinLnBrk="0" hangingPunct="1">
              <a:spcBef>
                <a:spcPts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lang="en-US" sz="2000" b="1" i="1" dirty="0">
                <a:solidFill>
                  <a:srgbClr val="A50021"/>
                </a:solidFill>
                <a:latin typeface="Arial" pitchFamily="34" charset="0"/>
                <a:ea typeface="Calibri" pitchFamily="34" charset="0"/>
                <a:cs typeface="Arial" pitchFamily="34" charset="0"/>
              </a:rPr>
              <a:t>G</a:t>
            </a: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ENERALLY:</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5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formed by compliance with the formalities prescribed in the New York State Business Corporation Law (Article 4 of the BCL).  </a:t>
            </a:r>
          </a:p>
          <a:p>
            <a:pPr marL="0" marR="0" lvl="0" indent="0" algn="just" defTabSz="914400" rtl="0" eaLnBrk="0" fontAlgn="base" latinLnBrk="0" hangingPunct="0">
              <a:spcBef>
                <a:spcPts val="0"/>
              </a:spcBef>
              <a:spcAft>
                <a:spcPct val="0"/>
              </a:spcAft>
              <a:buClrTx/>
              <a:buSzTx/>
              <a:buFontTx/>
              <a:buNone/>
              <a:tabLst/>
            </a:pP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INCORPORATORS:</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Who Are Incorporators?</a:t>
            </a:r>
            <a:endParaRPr kumimoji="0" lang="en-US" sz="900" b="0" i="1" u="none" strike="noStrike" cap="none" normalizeH="0" baseline="0" dirty="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One or more natural persons of the age of 18 or over, who act as the incorporators of a corporation. [BCL §401].</a:t>
            </a: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rPr>
              <a:t>These are the persons who sign and file the incorporation forms, including the certificate (articles) of incorporation, with the New York State Secretary of State.</a:t>
            </a: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Role of Incorporators</a:t>
            </a:r>
            <a:endParaRPr kumimoji="0" lang="en-US" sz="900" b="0" i="1" u="none" strike="noStrike" cap="none" normalizeH="0" baseline="0" dirty="0">
              <a:ln>
                <a:noFill/>
              </a:ln>
              <a:solidFill>
                <a:srgbClr val="0000FF"/>
              </a:solidFill>
              <a:effectLst/>
              <a:latin typeface="Arial" pitchFamily="34" charset="0"/>
              <a:cs typeface="Arial" pitchFamily="34" charset="0"/>
            </a:endParaRPr>
          </a:p>
          <a:p>
            <a:pPr lvl="0" algn="just" eaLnBrk="0" hangingPunct="0">
              <a:spcBef>
                <a:spcPts val="0"/>
              </a:spcBef>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role of the incorporators is to sign (with an acknowledgment) </a:t>
            </a:r>
            <a:r>
              <a:rPr lang="en-US" sz="1400" dirty="0">
                <a:solidFill>
                  <a:schemeClr val="tx1">
                    <a:lumMod val="95000"/>
                    <a:lumOff val="5000"/>
                  </a:schemeClr>
                </a:solidFill>
                <a:latin typeface="Arial" pitchFamily="34" charset="0"/>
                <a:ea typeface="Calibri" pitchFamily="34" charset="0"/>
                <a:cs typeface="Arial" pitchFamily="34" charset="0"/>
              </a:rPr>
              <a:t>the certificate </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(articles) of incorporation. </a:t>
            </a: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spcBef>
                <a:spcPts val="0"/>
              </a:spcBef>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They also deliver</a:t>
            </a:r>
            <a:r>
              <a:rPr kumimoji="0" lang="en-US" sz="14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a:t>
            </a:r>
            <a:r>
              <a:rPr lang="en-US" sz="1400" dirty="0">
                <a:solidFill>
                  <a:schemeClr val="tx1">
                    <a:lumMod val="95000"/>
                    <a:lumOff val="5000"/>
                  </a:schemeClr>
                </a:solidFill>
                <a:latin typeface="Arial" pitchFamily="34" charset="0"/>
                <a:ea typeface="Calibri" pitchFamily="34" charset="0"/>
                <a:cs typeface="Arial" pitchFamily="34" charset="0"/>
              </a:rPr>
              <a:t>such certificate (articles)</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to the New York Department of State,</a:t>
            </a:r>
            <a:r>
              <a:rPr kumimoji="0" lang="en-US" sz="14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whereupon the </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department of state files the certificate.  </a:t>
            </a: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When the corporate existence has begun (</a:t>
            </a:r>
            <a:r>
              <a:rPr lang="en-US" sz="1400" dirty="0">
                <a:solidFill>
                  <a:schemeClr val="tx1">
                    <a:lumMod val="95000"/>
                    <a:lumOff val="5000"/>
                  </a:schemeClr>
                </a:solidFill>
                <a:latin typeface="Arial" pitchFamily="34" charset="0"/>
                <a:ea typeface="Calibri" pitchFamily="34" charset="0"/>
                <a:cs typeface="Arial" pitchFamily="34" charset="0"/>
              </a:rPr>
              <a:t>after the Secretary of State</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files the Certificate of Incorporation), the incorporators hold an organization meeting, for the adoption of bylaws and the election of the first board of directors. [</a:t>
            </a:r>
            <a:r>
              <a:rPr kumimoji="0" lang="en-US" sz="14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BCL</a:t>
            </a:r>
            <a:r>
              <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§§402, 404]</a:t>
            </a:r>
            <a:endPar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pP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9089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388857"/>
            <a:ext cx="8382000" cy="22944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Four:</a:t>
            </a:r>
          </a:p>
          <a:p>
            <a:pPr marL="342900" indent="-342900" algn="ctr">
              <a:lnSpc>
                <a:spcPct val="90000"/>
              </a:lnSpc>
              <a:spcBef>
                <a:spcPts val="0"/>
              </a:spcBef>
              <a:defRPr/>
            </a:pPr>
            <a:r>
              <a:rPr lang="en-US" sz="5400" b="1" dirty="0">
                <a:solidFill>
                  <a:srgbClr val="0033CC"/>
                </a:solidFill>
              </a:rPr>
              <a:t>Corporate Formation</a:t>
            </a:r>
          </a:p>
          <a:p>
            <a:pPr marL="342900" indent="-342900" algn="just">
              <a:lnSpc>
                <a:spcPct val="90000"/>
              </a:lnSpc>
              <a:spcBef>
                <a:spcPts val="0"/>
              </a:spcBef>
              <a:defRPr/>
            </a:pPr>
            <a:r>
              <a:rPr lang="en-US" sz="3500" b="1" i="1" dirty="0">
                <a:solidFill>
                  <a:srgbClr val="006600"/>
                </a:solidFill>
              </a:rPr>
              <a:t>Certificates (Articles) of Incorporation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7054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6863" y="6477000"/>
            <a:ext cx="2133600" cy="247650"/>
          </a:xfrm>
        </p:spPr>
        <p:txBody>
          <a:bodyPr/>
          <a:lstStyle/>
          <a:p>
            <a:pPr>
              <a:defRPr/>
            </a:pPr>
            <a:fld id="{F712E8CE-F6E0-4286-8AF3-16BEE5B4A027}" type="slidenum">
              <a:rPr lang="en-US" smtClean="0"/>
              <a:pPr>
                <a:defRPr/>
              </a:pPr>
              <a:t>16</a:t>
            </a:fld>
            <a:endParaRPr lang="en-US"/>
          </a:p>
        </p:txBody>
      </p:sp>
      <p:sp>
        <p:nvSpPr>
          <p:cNvPr id="73729" name="Rectangle 1"/>
          <p:cNvSpPr>
            <a:spLocks noChangeArrowheads="1"/>
          </p:cNvSpPr>
          <p:nvPr/>
        </p:nvSpPr>
        <p:spPr bwMode="auto">
          <a:xfrm>
            <a:off x="304800" y="751976"/>
            <a:ext cx="85344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marL="0" marR="0" lvl="0" indent="0" algn="just" defTabSz="914400" rtl="0" eaLnBrk="1" fontAlgn="base" latinLnBrk="0" hangingPunct="1">
              <a:spcBef>
                <a:spcPts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lang="en-US" sz="2000" b="1" i="1" dirty="0">
                <a:solidFill>
                  <a:srgbClr val="A50021"/>
                </a:solidFill>
                <a:latin typeface="Arial" pitchFamily="34" charset="0"/>
                <a:ea typeface="Calibri" pitchFamily="34" charset="0"/>
                <a:cs typeface="Arial" pitchFamily="34" charset="0"/>
              </a:rPr>
              <a:t>G</a:t>
            </a: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ENERALLY:</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5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formed by compliance with the formalities prescribed in the New York State Business Corporation Law (BCL).  </a:t>
            </a:r>
          </a:p>
          <a:p>
            <a:pPr marL="0" marR="0" lvl="0" indent="0" algn="just" defTabSz="914400" rtl="0" eaLnBrk="0" fontAlgn="base" latinLnBrk="0" hangingPunct="0">
              <a:spcBef>
                <a:spcPts val="0"/>
              </a:spcBef>
              <a:spcAft>
                <a:spcPct val="0"/>
              </a:spcAft>
              <a:buClrTx/>
              <a:buSzTx/>
              <a:buFontTx/>
              <a:buNone/>
              <a:tabLst/>
            </a:pPr>
            <a:endParaRPr kumimoji="0" lang="en-US" sz="5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2000" b="1" i="1" u="none" strike="noStrike" cap="none" normalizeH="0" baseline="0" dirty="0">
                <a:ln>
                  <a:noFill/>
                </a:ln>
                <a:solidFill>
                  <a:srgbClr val="A50021"/>
                </a:solidFill>
                <a:effectLst/>
                <a:latin typeface="Arial" pitchFamily="34" charset="0"/>
                <a:ea typeface="Calibri" pitchFamily="34" charset="0"/>
                <a:cs typeface="Arial" pitchFamily="34" charset="0"/>
              </a:rPr>
              <a:t>Certificates of Incorporation:</a:t>
            </a:r>
            <a:endParaRPr kumimoji="0" lang="en-US" sz="20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Defined:  </a:t>
            </a:r>
            <a:r>
              <a:rPr kumimoji="0" lang="en-US" sz="1400" u="none" strike="noStrike" cap="none" normalizeH="0" baseline="0" dirty="0">
                <a:ln>
                  <a:noFill/>
                </a:ln>
                <a:effectLst/>
                <a:latin typeface="Arial" pitchFamily="34" charset="0"/>
                <a:ea typeface="Calibri" pitchFamily="34" charset="0"/>
                <a:cs typeface="Arial" pitchFamily="34" charset="0"/>
              </a:rPr>
              <a:t>In New York, Articles of Incorporation are referred</a:t>
            </a:r>
            <a:r>
              <a:rPr kumimoji="0" lang="en-US" sz="1400" u="none" strike="noStrike" cap="none" normalizeH="0" dirty="0">
                <a:ln>
                  <a:noFill/>
                </a:ln>
                <a:effectLst/>
                <a:latin typeface="Arial" pitchFamily="34" charset="0"/>
                <a:ea typeface="Calibri" pitchFamily="34" charset="0"/>
                <a:cs typeface="Arial" pitchFamily="34" charset="0"/>
              </a:rPr>
              <a:t> to as “Certificates”</a:t>
            </a:r>
            <a:r>
              <a:rPr kumimoji="0" lang="en-US" sz="1400" u="none" strike="noStrike" cap="none" normalizeH="0" baseline="0" dirty="0">
                <a:ln>
                  <a:noFill/>
                </a:ln>
                <a:effectLst/>
                <a:latin typeface="Arial" pitchFamily="34" charset="0"/>
                <a:ea typeface="Calibri" pitchFamily="34" charset="0"/>
                <a:cs typeface="Arial" pitchFamily="34" charset="0"/>
              </a:rPr>
              <a:t>  </a:t>
            </a:r>
          </a:p>
          <a:p>
            <a:pPr marL="0" marR="0" lvl="0" indent="0" algn="just" defTabSz="914400" rtl="0" eaLnBrk="0" fontAlgn="base" latinLnBrk="0" hangingPunct="0">
              <a:spcBef>
                <a:spcPts val="0"/>
              </a:spcBef>
              <a:spcAft>
                <a:spcPct val="0"/>
              </a:spcAft>
              <a:buClrTx/>
              <a:buSzTx/>
              <a:buFontTx/>
              <a:buNone/>
              <a:tabLst/>
            </a:pPr>
            <a:endParaRPr lang="en-US" sz="500" b="0" i="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spcBef>
                <a:spcPts val="0"/>
              </a:spcBef>
            </a:pPr>
            <a:r>
              <a:rPr lang="en-US" sz="1400" dirty="0">
                <a:solidFill>
                  <a:schemeClr val="tx1">
                    <a:lumMod val="95000"/>
                    <a:lumOff val="5000"/>
                  </a:schemeClr>
                </a:solidFill>
                <a:latin typeface="Arial" pitchFamily="34" charset="0"/>
                <a:ea typeface="Calibri" pitchFamily="34" charset="0"/>
                <a:cs typeface="Arial" pitchFamily="34" charset="0"/>
              </a:rPr>
              <a:t>As a result,</a:t>
            </a:r>
            <a:r>
              <a:rPr kumimoji="0" lang="en-US" sz="140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 </a:t>
            </a:r>
            <a:r>
              <a:rPr lang="en-US" sz="1400" dirty="0"/>
              <a:t>“certificate of incorporation" includes the original certificate of incorporation or any other instrument filed or issued under any statute to form a domestic or foreign corporation </a:t>
            </a:r>
            <a:r>
              <a:rPr lang="en-US" sz="1400" dirty="0">
                <a:solidFill>
                  <a:schemeClr val="tx1">
                    <a:lumMod val="95000"/>
                    <a:lumOff val="5000"/>
                  </a:schemeClr>
                </a:solidFill>
                <a:latin typeface="Arial" pitchFamily="34" charset="0"/>
                <a:ea typeface="Calibri" pitchFamily="34" charset="0"/>
                <a:cs typeface="Arial" pitchFamily="34" charset="0"/>
              </a:rPr>
              <a:t>[BCL §102 (a) (3)].</a:t>
            </a:r>
            <a:endParaRPr kumimoji="0" lang="en-US" sz="14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endParaRPr lang="en-US" sz="5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spcBef>
                <a:spcPts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rPr>
              <a:t>According to Black’s Law Dictionary, a “certificate of incorporation” is a document issued</a:t>
            </a:r>
            <a:r>
              <a:rPr kumimoji="0" lang="en-US" sz="1400" b="0" i="0" u="none" strike="noStrike" cap="none" normalizeH="0" dirty="0">
                <a:ln>
                  <a:noFill/>
                </a:ln>
                <a:solidFill>
                  <a:schemeClr val="tx1">
                    <a:lumMod val="95000"/>
                    <a:lumOff val="5000"/>
                  </a:schemeClr>
                </a:solidFill>
                <a:effectLst/>
                <a:latin typeface="Arial" pitchFamily="34" charset="0"/>
                <a:cs typeface="Arial" pitchFamily="34" charset="0"/>
              </a:rPr>
              <a:t> by a state authority (usually the secretary of state) granting a corporation a legal existence, and the right to function as a corporation</a:t>
            </a:r>
            <a:r>
              <a:rPr kumimoji="0" lang="en-US" sz="1400" b="0" i="0" u="none" strike="noStrike" cap="none" normalizeH="0" baseline="0" dirty="0">
                <a:ln>
                  <a:noFill/>
                </a:ln>
                <a:solidFill>
                  <a:schemeClr val="tx1">
                    <a:lumMod val="95000"/>
                    <a:lumOff val="5000"/>
                  </a:schemeClr>
                </a:solidFill>
                <a:effectLst/>
                <a:latin typeface="Arial" pitchFamily="34" charset="0"/>
                <a:cs typeface="Arial" pitchFamily="34" charset="0"/>
              </a:rPr>
              <a:t>.</a:t>
            </a:r>
          </a:p>
          <a:p>
            <a:pPr marL="0" marR="0" lvl="0" indent="0" algn="just" defTabSz="914400" rtl="0" eaLnBrk="0" fontAlgn="base" latinLnBrk="0" hangingPunct="0">
              <a:spcBef>
                <a:spcPts val="0"/>
              </a:spcBef>
              <a:spcAft>
                <a:spcPct val="0"/>
              </a:spcAft>
              <a:buClrTx/>
              <a:buSzTx/>
              <a:buFontTx/>
              <a:buNone/>
              <a:tabLst/>
            </a:pPr>
            <a:endParaRPr kumimoji="0" lang="en-US" sz="500" b="1" i="0" u="none" strike="noStrike" cap="none" normalizeH="0" baseline="0" dirty="0">
              <a:ln>
                <a:noFill/>
              </a:ln>
              <a:solidFill>
                <a:srgbClr val="4F6228"/>
              </a:solidFill>
              <a:effectLst/>
              <a:latin typeface="Arial" pitchFamily="34" charset="0"/>
              <a:ea typeface="Calibri" pitchFamily="34" charset="0"/>
              <a:cs typeface="Arial" pitchFamily="34" charset="0"/>
            </a:endParaRPr>
          </a:p>
          <a:p>
            <a:pPr lvl="0" algn="just" eaLnBrk="0" hangingPunct="0">
              <a:spcBef>
                <a:spcPts val="0"/>
              </a:spcBef>
            </a:pPr>
            <a:r>
              <a:rPr lang="en-US" sz="1600" b="1" i="1" dirty="0">
                <a:solidFill>
                  <a:srgbClr val="0000FF"/>
                </a:solidFill>
                <a:latin typeface="Arial" pitchFamily="34" charset="0"/>
                <a:ea typeface="Calibri" pitchFamily="34" charset="0"/>
                <a:cs typeface="Arial" pitchFamily="34" charset="0"/>
              </a:rPr>
              <a:t>Contents of Certificate of Incorporation:</a:t>
            </a:r>
            <a:endParaRPr lang="en-US" sz="1600" dirty="0">
              <a:solidFill>
                <a:srgbClr val="0000FF"/>
              </a:solidFill>
              <a:latin typeface="Arial" pitchFamily="34" charset="0"/>
              <a:cs typeface="Arial" pitchFamily="34" charset="0"/>
            </a:endParaRPr>
          </a:p>
          <a:p>
            <a:pPr lvl="0" algn="just" eaLnBrk="0" hangingPunct="0">
              <a:spcBef>
                <a:spcPts val="0"/>
              </a:spcBef>
            </a:pPr>
            <a:endParaRPr lang="en-US" sz="600" dirty="0">
              <a:solidFill>
                <a:srgbClr val="0D0D0D"/>
              </a:solidFill>
              <a:latin typeface="Arial" pitchFamily="34" charset="0"/>
              <a:ea typeface="Calibri" pitchFamily="34" charset="0"/>
              <a:cs typeface="Arial" pitchFamily="34" charset="0"/>
            </a:endParaRPr>
          </a:p>
          <a:p>
            <a:pPr lvl="0" algn="just" eaLnBrk="0" hangingPunct="0">
              <a:spcBef>
                <a:spcPts val="0"/>
              </a:spcBef>
            </a:pPr>
            <a:r>
              <a:rPr lang="en-US" sz="1400" dirty="0">
                <a:solidFill>
                  <a:srgbClr val="0D0D0D"/>
                </a:solidFill>
                <a:latin typeface="Arial" pitchFamily="34" charset="0"/>
                <a:ea typeface="Calibri" pitchFamily="34" charset="0"/>
                <a:cs typeface="Arial" pitchFamily="34" charset="0"/>
              </a:rPr>
              <a:t>The certificate of incorporation must set forth certain information pursuant to section 402 of the Business Corporation Law.  Such required information must include the following:</a:t>
            </a:r>
            <a:endParaRPr lang="en-US" sz="1400" dirty="0">
              <a:latin typeface="Arial" pitchFamily="34" charset="0"/>
              <a:cs typeface="Arial" pitchFamily="34" charset="0"/>
            </a:endParaRPr>
          </a:p>
          <a:p>
            <a:pPr lvl="0" algn="just" eaLnBrk="0" hangingPunct="0">
              <a:spcBef>
                <a:spcPts val="0"/>
              </a:spcBef>
            </a:pPr>
            <a:endParaRPr lang="en-US" sz="500" b="1" dirty="0">
              <a:solidFill>
                <a:srgbClr val="0D0D0D"/>
              </a:solidFill>
              <a:latin typeface="Arial" pitchFamily="34" charset="0"/>
              <a:ea typeface="Calibri" pitchFamily="34" charset="0"/>
              <a:cs typeface="Arial" pitchFamily="34" charset="0"/>
            </a:endParaRPr>
          </a:p>
          <a:p>
            <a:pPr lvl="0" algn="ctr" eaLnBrk="0" hangingPunct="0">
              <a:spcBef>
                <a:spcPts val="0"/>
              </a:spcBef>
            </a:pPr>
            <a:r>
              <a:rPr lang="en-US" sz="1400" b="1" i="1" dirty="0">
                <a:solidFill>
                  <a:srgbClr val="A50021"/>
                </a:solidFill>
                <a:latin typeface="Arial" pitchFamily="34" charset="0"/>
                <a:ea typeface="Calibri" pitchFamily="34" charset="0"/>
                <a:cs typeface="Arial" pitchFamily="34" charset="0"/>
              </a:rPr>
              <a:t>1. Name of the Corporation,    2. Purposes of the Corporation,   3. Office of the Corporation,</a:t>
            </a:r>
            <a:endParaRPr lang="en-US" sz="1400" i="1" dirty="0">
              <a:solidFill>
                <a:srgbClr val="A50021"/>
              </a:solidFill>
              <a:latin typeface="Arial" pitchFamily="34" charset="0"/>
              <a:cs typeface="Arial" pitchFamily="34" charset="0"/>
            </a:endParaRPr>
          </a:p>
          <a:p>
            <a:pPr lvl="0" algn="ctr"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ctr" eaLnBrk="0" hangingPunct="0">
              <a:spcBef>
                <a:spcPts val="0"/>
              </a:spcBef>
            </a:pPr>
            <a:r>
              <a:rPr lang="en-US" sz="1400" b="1" i="1" dirty="0">
                <a:solidFill>
                  <a:srgbClr val="A50021"/>
                </a:solidFill>
                <a:latin typeface="Arial" pitchFamily="34" charset="0"/>
                <a:ea typeface="Calibri" pitchFamily="34" charset="0"/>
                <a:cs typeface="Arial" pitchFamily="34" charset="0"/>
              </a:rPr>
              <a:t>4. Authorized Shares and Descriptions,   5. Duration of the Corporation,    6. Registered Agent,</a:t>
            </a:r>
            <a:endParaRPr lang="en-US" sz="1400" i="1" dirty="0">
              <a:solidFill>
                <a:srgbClr val="A50021"/>
              </a:solidFill>
              <a:latin typeface="Arial" pitchFamily="34" charset="0"/>
              <a:cs typeface="Arial" pitchFamily="34" charset="0"/>
            </a:endParaRPr>
          </a:p>
          <a:p>
            <a:pPr lvl="0" algn="ctr"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ctr" eaLnBrk="0" hangingPunct="0">
              <a:spcBef>
                <a:spcPts val="0"/>
              </a:spcBef>
            </a:pPr>
            <a:r>
              <a:rPr lang="en-US" sz="1400" b="1" i="1" dirty="0">
                <a:solidFill>
                  <a:srgbClr val="A50021"/>
                </a:solidFill>
                <a:latin typeface="Arial" pitchFamily="34" charset="0"/>
                <a:ea typeface="Calibri" pitchFamily="34" charset="0"/>
                <a:cs typeface="Arial" pitchFamily="34" charset="0"/>
              </a:rPr>
              <a:t>7. Designation of Secretary of State,  8. Limitations on Director’s Liability and  9. Other Provisions.</a:t>
            </a:r>
          </a:p>
          <a:p>
            <a:pPr marL="0" marR="0" lvl="0" indent="0" algn="just" defTabSz="914400" rtl="0" eaLnBrk="0" fontAlgn="base" latinLnBrk="0" hangingPunct="0">
              <a:spcBef>
                <a:spcPct val="0"/>
              </a:spcBef>
              <a:spcAft>
                <a:spcPct val="0"/>
              </a:spcAft>
              <a:buClrTx/>
              <a:buSzTx/>
              <a:buFontTx/>
              <a:buNone/>
              <a:tabLst/>
            </a:pPr>
            <a:endParaRPr kumimoji="0" lang="en-US" sz="1400" b="1" i="1" u="none" strike="noStrike" cap="none" normalizeH="0" baseline="0" dirty="0">
              <a:ln>
                <a:noFill/>
              </a:ln>
              <a:solidFill>
                <a:srgbClr val="002060"/>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68523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4800" y="762000"/>
            <a:ext cx="8534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marL="0" marR="0" lvl="0" indent="0" algn="just" defTabSz="914400" rtl="0" eaLnBrk="1" fontAlgn="base" latinLnBrk="0" hangingPunct="1">
              <a:spcBef>
                <a:spcPct val="0"/>
              </a:spcBef>
              <a:spcAft>
                <a:spcPct val="0"/>
              </a:spcAft>
              <a:buClrTx/>
              <a:buSzTx/>
              <a:buFontTx/>
              <a:buNone/>
              <a:tabLst/>
            </a:pPr>
            <a:endParaRPr kumimoji="0" lang="en-US" sz="5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8000"/>
              </a:lnSpc>
              <a:spcBef>
                <a:spcPct val="0"/>
              </a:spcBef>
              <a:spcAft>
                <a:spcPct val="0"/>
              </a:spcAft>
              <a:buClrTx/>
              <a:buSzTx/>
              <a:buFontTx/>
              <a:buNone/>
              <a:tabLst/>
            </a:pPr>
            <a:r>
              <a:rPr kumimoji="0" lang="en-US" sz="1600" b="1" i="1" u="none" strike="noStrike" cap="none" normalizeH="0" baseline="0" dirty="0">
                <a:ln>
                  <a:noFill/>
                </a:ln>
                <a:solidFill>
                  <a:srgbClr val="A50021"/>
                </a:solidFill>
                <a:effectLst/>
                <a:latin typeface="Arial" pitchFamily="34" charset="0"/>
                <a:ea typeface="Calibri" pitchFamily="34" charset="0"/>
                <a:cs typeface="Arial" pitchFamily="34" charset="0"/>
              </a:rPr>
              <a:t>CONTENTS OF CERTIFICATE OF INCORPORATION:</a:t>
            </a:r>
            <a:endParaRPr kumimoji="0" lang="en-US" sz="900" b="0" i="0" u="none" strike="noStrike" cap="none" normalizeH="0" baseline="0" dirty="0">
              <a:ln>
                <a:noFill/>
              </a:ln>
              <a:solidFill>
                <a:srgbClr val="A50021"/>
              </a:solidFill>
              <a:effectLst/>
              <a:latin typeface="Arial" pitchFamily="34" charset="0"/>
              <a:cs typeface="Arial" pitchFamily="34" charset="0"/>
            </a:endParaRPr>
          </a:p>
          <a:p>
            <a:pPr marL="0" marR="0" lvl="0" indent="0" algn="just" defTabSz="914400" rtl="0" eaLnBrk="0" fontAlgn="base" latinLnBrk="0" hangingPunct="0">
              <a:lnSpc>
                <a:spcPct val="98000"/>
              </a:lnSpc>
              <a:spcBef>
                <a:spcPct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342900" marR="0" lvl="0" indent="-342900" algn="just" defTabSz="914400" rtl="0" eaLnBrk="0" fontAlgn="base" latinLnBrk="0" hangingPunct="0">
              <a:lnSpc>
                <a:spcPct val="98000"/>
              </a:lnSpc>
              <a:spcBef>
                <a:spcPct val="0"/>
              </a:spcBef>
              <a:spcAft>
                <a:spcPct val="0"/>
              </a:spcAft>
              <a:buClrTx/>
              <a:buSzTx/>
              <a:tabLst/>
            </a:pP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Name of the Corporation:</a:t>
            </a:r>
          </a:p>
          <a:p>
            <a:pPr marL="231775" algn="just">
              <a:lnSpc>
                <a:spcPct val="98000"/>
              </a:lnSpc>
            </a:pPr>
            <a:r>
              <a:rPr lang="en-US" sz="1400" dirty="0"/>
              <a:t>The name of the Corporation must include the word "corporation”, “incorporated”, or “limited“ or an abbreviation thereof.  [BCL §301(a)]   Use of the word “company” is not sufficient.  </a:t>
            </a:r>
          </a:p>
          <a:p>
            <a:pPr marL="231775" algn="just">
              <a:lnSpc>
                <a:spcPct val="98000"/>
              </a:lnSpc>
            </a:pPr>
            <a:endParaRPr lang="en-US" sz="500" dirty="0"/>
          </a:p>
          <a:p>
            <a:pPr marL="231775" algn="just">
              <a:lnSpc>
                <a:spcPct val="98000"/>
              </a:lnSpc>
            </a:pPr>
            <a:r>
              <a:rPr lang="en-US" sz="1400" dirty="0"/>
              <a:t>The name cannot be the same or confusingly similar to the name use or reserved by any other domestic or foreign corporation [BCL § 301(a)(2)].  </a:t>
            </a:r>
          </a:p>
          <a:p>
            <a:pPr marL="231775" algn="just">
              <a:lnSpc>
                <a:spcPct val="98000"/>
              </a:lnSpc>
            </a:pPr>
            <a:endParaRPr lang="en-US" sz="500" dirty="0"/>
          </a:p>
          <a:p>
            <a:pPr marL="231775" algn="just">
              <a:lnSpc>
                <a:spcPct val="98000"/>
              </a:lnSpc>
            </a:pPr>
            <a:r>
              <a:rPr lang="en-US" sz="1400" dirty="0"/>
              <a:t>Neither may the name contain any word or phrase prohibited by statute, or that Implies that the corporation has powers or purposes that it does not have (e.g. "bank”, "doctor”, "finance“, "insurance“, "lawyer“, "loan“ – but of course the appropriate professional corporation can use the word "doctor" or "lawyer").</a:t>
            </a:r>
          </a:p>
          <a:p>
            <a:pPr algn="just">
              <a:lnSpc>
                <a:spcPct val="98000"/>
              </a:lnSpc>
            </a:pPr>
            <a:endParaRPr lang="en-US" sz="500" dirty="0"/>
          </a:p>
          <a:p>
            <a:pPr algn="just">
              <a:lnSpc>
                <a:spcPct val="98000"/>
              </a:lnSpc>
              <a:buFont typeface="Arial" charset="0"/>
              <a:buChar char="•"/>
            </a:pPr>
            <a:r>
              <a:rPr lang="en-US" sz="1400" dirty="0"/>
              <a:t>  Note; Use of any name with intent to deceive is a misdemeanor and may be enjoined. [NY General    Business Law §133]</a:t>
            </a:r>
          </a:p>
          <a:p>
            <a:pPr>
              <a:lnSpc>
                <a:spcPct val="98000"/>
              </a:lnSpc>
            </a:pPr>
            <a:endParaRPr lang="en-US" sz="800" b="1" dirty="0"/>
          </a:p>
          <a:p>
            <a:pPr marL="228600" algn="just">
              <a:lnSpc>
                <a:spcPct val="98000"/>
              </a:lnSpc>
            </a:pPr>
            <a:r>
              <a:rPr lang="en-US" sz="1400" b="1" i="1" dirty="0">
                <a:solidFill>
                  <a:srgbClr val="A50021"/>
                </a:solidFill>
              </a:rPr>
              <a:t>Reservation of Name:  </a:t>
            </a:r>
            <a:r>
              <a:rPr lang="en-US" sz="1400" dirty="0"/>
              <a:t>A name may be reserved for 60 days by application to the New York Department of State.  On good cause shown by affidavit, two  separate 60-day extensions may be granted  [BCL §303(d)].</a:t>
            </a:r>
          </a:p>
          <a:p>
            <a:pPr>
              <a:lnSpc>
                <a:spcPct val="98000"/>
              </a:lnSpc>
            </a:pPr>
            <a:endParaRPr lang="en-US" sz="600" b="1" dirty="0">
              <a:solidFill>
                <a:schemeClr val="tx1">
                  <a:lumMod val="95000"/>
                  <a:lumOff val="5000"/>
                </a:schemeClr>
              </a:solidFill>
            </a:endParaRPr>
          </a:p>
          <a:p>
            <a:pPr marL="228600" algn="just">
              <a:lnSpc>
                <a:spcPct val="98000"/>
              </a:lnSpc>
            </a:pPr>
            <a:r>
              <a:rPr lang="en-US" sz="1400" b="1" i="1" dirty="0">
                <a:solidFill>
                  <a:srgbClr val="A50021"/>
                </a:solidFill>
              </a:rPr>
              <a:t>Foreign Corporations:  </a:t>
            </a:r>
            <a:r>
              <a:rPr lang="en-US" sz="1400" dirty="0"/>
              <a:t>In general, foreign corporations doing business in New York, are subject to the same rules as to names as are domestic corporations.  As a result, a foreign corporation whose corporate name is not acceptable (pursuant to BCL sections 301 and 302), may submit in its application for authority, a fictitious name under which it will do business in New York [BCL § 1301(d)].</a:t>
            </a:r>
            <a:endParaRPr kumimoji="0" lang="en-US" sz="1400" b="1" i="0" u="none" strike="noStrike" cap="none" normalizeH="0" baseline="0" dirty="0">
              <a:ln>
                <a:noFill/>
              </a:ln>
              <a:solidFill>
                <a:srgbClr val="0D0D0D"/>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7988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685800"/>
            <a:ext cx="8534400" cy="594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lvl="0" algn="just"/>
            <a:endParaRPr lang="en-US" sz="500" dirty="0">
              <a:latin typeface="Arial" pitchFamily="34" charset="0"/>
              <a:cs typeface="Arial" pitchFamily="34" charset="0"/>
            </a:endParaRPr>
          </a:p>
          <a:p>
            <a:pPr lvl="0" algn="just" eaLnBrk="0" hangingPunct="0">
              <a:lnSpc>
                <a:spcPct val="80000"/>
              </a:lnSpc>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0" marR="0" lvl="0" indent="0" algn="just" defTabSz="914400" rtl="0" eaLnBrk="0" fontAlgn="base" latinLnBrk="0" hangingPunct="0">
              <a:lnSpc>
                <a:spcPct val="80000"/>
              </a:lnSpc>
              <a:spcBef>
                <a:spcPct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342900" marR="0" lvl="0" indent="-342900" algn="just" defTabSz="914400" rtl="0" eaLnBrk="0" fontAlgn="base" latinLnBrk="0" hangingPunct="0">
              <a:lnSpc>
                <a:spcPct val="80000"/>
              </a:lnSpc>
              <a:spcBef>
                <a:spcPct val="0"/>
              </a:spcBef>
              <a:spcAft>
                <a:spcPct val="0"/>
              </a:spcAft>
              <a:buClrTx/>
              <a:buSzTx/>
              <a:tabLst/>
            </a:pPr>
            <a:r>
              <a:rPr lang="en-US" sz="1500" b="1" dirty="0">
                <a:solidFill>
                  <a:srgbClr val="0000FF"/>
                </a:solidFill>
                <a:latin typeface="Arial" pitchFamily="34" charset="0"/>
                <a:ea typeface="Calibri" pitchFamily="34" charset="0"/>
                <a:cs typeface="Arial" pitchFamily="34" charset="0"/>
              </a:rPr>
              <a:t>Purposes of the Corporation</a:t>
            </a: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a:t>
            </a:r>
          </a:p>
          <a:p>
            <a:pPr marL="231775" algn="just">
              <a:lnSpc>
                <a:spcPct val="80000"/>
              </a:lnSpc>
            </a:pPr>
            <a:r>
              <a:rPr lang="en-US" sz="1400" dirty="0"/>
              <a:t>A corporation my be formed under the Business Corporation Law for “any lawful purpose”.  Lawful purpose does not include any illegal activity or a purpose reserved to corporations formed under another state statute (e.g. railroad corporations, banking corporations, not for profit corporations, religious corporations, public benefit corporations, or insurance corporations. [BCL §201(a)]</a:t>
            </a:r>
          </a:p>
          <a:p>
            <a:pPr marL="231775" algn="just">
              <a:lnSpc>
                <a:spcPct val="80000"/>
              </a:lnSpc>
            </a:pPr>
            <a:endParaRPr lang="en-US" sz="500" b="1" dirty="0"/>
          </a:p>
          <a:p>
            <a:pPr marL="457200" indent="-228600" algn="just">
              <a:lnSpc>
                <a:spcPct val="80000"/>
              </a:lnSpc>
            </a:pPr>
            <a:r>
              <a:rPr lang="en-US" sz="1200" b="1" i="1" dirty="0">
                <a:solidFill>
                  <a:srgbClr val="A50021"/>
                </a:solidFill>
              </a:rPr>
              <a:t>a. Catch All Purpose Clause Permitted:</a:t>
            </a:r>
          </a:p>
          <a:p>
            <a:pPr marL="457200" algn="just">
              <a:lnSpc>
                <a:spcPct val="80000"/>
              </a:lnSpc>
            </a:pPr>
            <a:r>
              <a:rPr lang="en-US" sz="1200" dirty="0"/>
              <a:t>The use of a single catch-all purpose clause is permitted (e.g. “to engage in any lawful act  or activity for which corporations may be organized”). [BCL §402 (a) (2)]</a:t>
            </a:r>
          </a:p>
          <a:p>
            <a:pPr>
              <a:lnSpc>
                <a:spcPct val="80000"/>
              </a:lnSpc>
            </a:pPr>
            <a:endParaRPr lang="en-US" sz="500" b="1" dirty="0">
              <a:solidFill>
                <a:schemeClr val="tx1">
                  <a:lumMod val="95000"/>
                  <a:lumOff val="5000"/>
                </a:schemeClr>
              </a:solidFill>
            </a:endParaRPr>
          </a:p>
          <a:p>
            <a:pPr indent="228600">
              <a:lnSpc>
                <a:spcPct val="80000"/>
              </a:lnSpc>
            </a:pPr>
            <a:r>
              <a:rPr lang="en-US" sz="1200" b="1" i="1" dirty="0">
                <a:solidFill>
                  <a:srgbClr val="A50021"/>
                </a:solidFill>
              </a:rPr>
              <a:t>b. Enumerated Powers Not Required:</a:t>
            </a:r>
          </a:p>
          <a:p>
            <a:pPr marL="457200">
              <a:lnSpc>
                <a:spcPct val="80000"/>
              </a:lnSpc>
            </a:pPr>
            <a:r>
              <a:rPr lang="en-US" sz="1200" dirty="0"/>
              <a:t>The powers of the corporation need not be enumerated in the certificate of incorporation. [BCL §402 (c)]  </a:t>
            </a:r>
          </a:p>
          <a:p>
            <a:pPr marL="457200">
              <a:lnSpc>
                <a:spcPct val="80000"/>
              </a:lnSpc>
            </a:pPr>
            <a:endParaRPr lang="en-US" sz="500" dirty="0"/>
          </a:p>
          <a:p>
            <a:pPr marL="457200">
              <a:lnSpc>
                <a:spcPct val="80000"/>
              </a:lnSpc>
            </a:pPr>
            <a:r>
              <a:rPr lang="en-US" sz="1200" dirty="0"/>
              <a:t>Except as restricted in the certificate, or by law, a corporation in furtherance of its purposes has all the powers specified in the Business Corporation Law section 202.  Such powers include, to:</a:t>
            </a:r>
          </a:p>
          <a:p>
            <a:pPr marL="457200" algn="just">
              <a:lnSpc>
                <a:spcPct val="70000"/>
              </a:lnSpc>
            </a:pPr>
            <a:endParaRPr kumimoji="0" lang="en-US" sz="500" b="1" i="0" u="none" strike="noStrike" cap="none" normalizeH="0" baseline="0" dirty="0">
              <a:ln>
                <a:noFill/>
              </a:ln>
              <a:solidFill>
                <a:srgbClr val="0D0D0D"/>
              </a:solidFill>
              <a:effectLst/>
              <a:latin typeface="Arial" pitchFamily="34" charset="0"/>
              <a:ea typeface="Calibri" pitchFamily="34" charset="0"/>
              <a:cs typeface="Arial" pitchFamily="34" charset="0"/>
            </a:endParaRPr>
          </a:p>
        </p:txBody>
      </p:sp>
      <p:pic>
        <p:nvPicPr>
          <p:cNvPr id="5" name="Picture 4"/>
          <p:cNvPicPr>
            <a:picLocks noChangeAspect="1"/>
          </p:cNvPicPr>
          <p:nvPr/>
        </p:nvPicPr>
        <p:blipFill>
          <a:blip r:embed="rId2"/>
          <a:stretch>
            <a:fillRect/>
          </a:stretch>
        </p:blipFill>
        <p:spPr>
          <a:xfrm>
            <a:off x="838200" y="4164003"/>
            <a:ext cx="7543799" cy="2389197"/>
          </a:xfrm>
          <a:prstGeom prst="rect">
            <a:avLst/>
          </a:prstGeom>
        </p:spPr>
      </p:pic>
    </p:spTree>
    <p:extLst>
      <p:ext uri="{BB962C8B-B14F-4D97-AF65-F5344CB8AC3E}">
        <p14:creationId xmlns:p14="http://schemas.microsoft.com/office/powerpoint/2010/main" val="125335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685800"/>
            <a:ext cx="8534400" cy="579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90000"/>
              </a:lnSpc>
              <a:spcBef>
                <a:spcPts val="0"/>
              </a:spcBef>
              <a:defRPr/>
            </a:pPr>
            <a:r>
              <a:rPr lang="en-US" sz="3600" b="1" dirty="0">
                <a:solidFill>
                  <a:srgbClr val="0033CC"/>
                </a:solidFill>
              </a:rPr>
              <a:t>Corporate Formation</a:t>
            </a:r>
          </a:p>
          <a:p>
            <a:pPr marL="342900" indent="-342900" algn="ctr">
              <a:lnSpc>
                <a:spcPct val="90000"/>
              </a:lnSpc>
              <a:spcBef>
                <a:spcPts val="0"/>
              </a:spcBef>
              <a:defRPr/>
            </a:pPr>
            <a:r>
              <a:rPr lang="en-US" sz="2800" b="1" i="1" dirty="0">
                <a:solidFill>
                  <a:srgbClr val="006600"/>
                </a:solidFill>
              </a:rPr>
              <a:t>Certificates of Incorporation</a:t>
            </a:r>
          </a:p>
          <a:p>
            <a:pPr lvl="0" algn="just">
              <a:lnSpc>
                <a:spcPct val="90000"/>
              </a:lnSpc>
              <a:spcBef>
                <a:spcPts val="0"/>
              </a:spcBef>
            </a:pPr>
            <a:endParaRPr lang="en-US" sz="500" dirty="0">
              <a:latin typeface="Arial" pitchFamily="34" charset="0"/>
              <a:cs typeface="Arial" pitchFamily="34" charset="0"/>
            </a:endParaRPr>
          </a:p>
          <a:p>
            <a:pPr lvl="0" algn="just" eaLnBrk="0" hangingPunct="0">
              <a:lnSpc>
                <a:spcPct val="90000"/>
              </a:lnSpc>
              <a:spcBef>
                <a:spcPts val="0"/>
              </a:spcBef>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500" b="0" i="0" u="none" strike="noStrike" cap="none" normalizeH="0" baseline="0" dirty="0">
              <a:ln>
                <a:noFill/>
              </a:ln>
              <a:solidFill>
                <a:srgbClr val="0D0D0D"/>
              </a:solidFill>
              <a:effectLst/>
              <a:latin typeface="Arial" pitchFamily="34" charset="0"/>
              <a:ea typeface="Calibri" pitchFamily="34" charset="0"/>
              <a:cs typeface="Arial" pitchFamily="34" charset="0"/>
            </a:endParaRPr>
          </a:p>
          <a:p>
            <a:pPr marL="342900" marR="0" lvl="0" indent="-342900" algn="just" defTabSz="914400" rtl="0" eaLnBrk="0" fontAlgn="base" latinLnBrk="0" hangingPunct="0">
              <a:lnSpc>
                <a:spcPct val="90000"/>
              </a:lnSpc>
              <a:spcBef>
                <a:spcPts val="0"/>
              </a:spcBef>
              <a:spcAft>
                <a:spcPct val="0"/>
              </a:spcAft>
              <a:buClrTx/>
              <a:buSzTx/>
              <a:tabLst/>
            </a:pPr>
            <a:r>
              <a:rPr lang="en-US" sz="1500" b="1" dirty="0">
                <a:solidFill>
                  <a:srgbClr val="0000FF"/>
                </a:solidFill>
                <a:latin typeface="Arial" pitchFamily="34" charset="0"/>
                <a:ea typeface="Calibri" pitchFamily="34" charset="0"/>
                <a:cs typeface="Arial" pitchFamily="34" charset="0"/>
              </a:rPr>
              <a:t>Office of the Corporation</a:t>
            </a: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a:t>
            </a:r>
          </a:p>
          <a:p>
            <a:pPr marL="231775" algn="just">
              <a:lnSpc>
                <a:spcPct val="90000"/>
              </a:lnSpc>
              <a:spcBef>
                <a:spcPts val="0"/>
              </a:spcBef>
            </a:pPr>
            <a:r>
              <a:rPr lang="en-US" sz="1400" dirty="0"/>
              <a:t>The county (of New York) in which the corporation is to be located, must be stated in the certificate’s “office of incorporation”. [BCL §402 (a) (3)]  </a:t>
            </a:r>
          </a:p>
          <a:p>
            <a:pPr marL="231775" algn="just">
              <a:lnSpc>
                <a:spcPct val="90000"/>
              </a:lnSpc>
              <a:spcBef>
                <a:spcPts val="0"/>
              </a:spcBef>
            </a:pPr>
            <a:endParaRPr lang="en-US" sz="500" dirty="0"/>
          </a:p>
          <a:p>
            <a:pPr marL="231775" algn="just">
              <a:lnSpc>
                <a:spcPct val="90000"/>
              </a:lnSpc>
              <a:spcBef>
                <a:spcPts val="0"/>
              </a:spcBef>
            </a:pPr>
            <a:r>
              <a:rPr lang="en-US" sz="1400" dirty="0"/>
              <a:t>“Additionally, the term “office of Incorporation” means the office referred to in the certificate of incorporation, and need not be an actual place of business.  [BCL §102 (a) (10)] </a:t>
            </a:r>
          </a:p>
          <a:p>
            <a:pPr marL="231775" algn="just">
              <a:lnSpc>
                <a:spcPct val="90000"/>
              </a:lnSpc>
              <a:spcBef>
                <a:spcPts val="0"/>
              </a:spcBef>
            </a:pPr>
            <a:endParaRPr lang="en-US" sz="500" b="1" dirty="0"/>
          </a:p>
          <a:p>
            <a:pPr marL="342900" lvl="0" indent="-342900" algn="just" eaLnBrk="0" hangingPunct="0">
              <a:lnSpc>
                <a:spcPct val="90000"/>
              </a:lnSpc>
              <a:spcBef>
                <a:spcPts val="0"/>
              </a:spcBef>
            </a:pPr>
            <a:r>
              <a:rPr lang="en-US" sz="1500" b="1" dirty="0">
                <a:solidFill>
                  <a:srgbClr val="0000FF"/>
                </a:solidFill>
                <a:latin typeface="Arial" pitchFamily="34" charset="0"/>
                <a:ea typeface="Calibri" pitchFamily="34" charset="0"/>
                <a:cs typeface="Arial" pitchFamily="34" charset="0"/>
              </a:rPr>
              <a:t>Authorized Shares and Description:</a:t>
            </a:r>
          </a:p>
          <a:p>
            <a:pPr marL="231775" algn="just">
              <a:lnSpc>
                <a:spcPct val="90000"/>
              </a:lnSpc>
              <a:spcBef>
                <a:spcPts val="0"/>
              </a:spcBef>
            </a:pPr>
            <a:r>
              <a:rPr lang="en-US" sz="1400" dirty="0"/>
              <a:t>The certificate of incorporation must set forth:</a:t>
            </a:r>
          </a:p>
          <a:p>
            <a:pPr marL="231775" algn="just">
              <a:lnSpc>
                <a:spcPct val="90000"/>
              </a:lnSpc>
              <a:spcBef>
                <a:spcPts val="0"/>
              </a:spcBef>
            </a:pPr>
            <a:endParaRPr lang="en-US" sz="400" b="1" dirty="0"/>
          </a:p>
          <a:p>
            <a:pPr marL="457200" indent="-228600">
              <a:lnSpc>
                <a:spcPct val="90000"/>
              </a:lnSpc>
              <a:spcBef>
                <a:spcPts val="0"/>
              </a:spcBef>
            </a:pPr>
            <a:r>
              <a:rPr lang="en-US" sz="1400" b="1" i="1" dirty="0">
                <a:solidFill>
                  <a:srgbClr val="A50021"/>
                </a:solidFill>
              </a:rPr>
              <a:t>a. Shares Authorized:</a:t>
            </a:r>
          </a:p>
          <a:p>
            <a:pPr marL="457200">
              <a:lnSpc>
                <a:spcPct val="90000"/>
              </a:lnSpc>
              <a:spcBef>
                <a:spcPts val="0"/>
              </a:spcBef>
            </a:pPr>
            <a:r>
              <a:rPr lang="en-US" sz="1300" dirty="0"/>
              <a:t>The aggregate number of shares authorized to be issued and a statement of the par value of such shares or a statement that such shares shall have no par value. [BCL §402 (a) (4)]</a:t>
            </a:r>
          </a:p>
          <a:p>
            <a:pPr>
              <a:lnSpc>
                <a:spcPct val="90000"/>
              </a:lnSpc>
              <a:spcBef>
                <a:spcPts val="0"/>
              </a:spcBef>
            </a:pPr>
            <a:endParaRPr lang="en-US" sz="500" b="1" i="1" dirty="0">
              <a:solidFill>
                <a:srgbClr val="A50021"/>
              </a:solidFill>
            </a:endParaRPr>
          </a:p>
          <a:p>
            <a:pPr indent="228600">
              <a:lnSpc>
                <a:spcPct val="90000"/>
              </a:lnSpc>
              <a:spcBef>
                <a:spcPts val="0"/>
              </a:spcBef>
            </a:pPr>
            <a:r>
              <a:rPr lang="en-US" sz="1400" b="1" i="1" dirty="0">
                <a:solidFill>
                  <a:srgbClr val="A50021"/>
                </a:solidFill>
              </a:rPr>
              <a:t>b. Any Classes of Stock:</a:t>
            </a:r>
          </a:p>
          <a:p>
            <a:pPr marL="457200">
              <a:lnSpc>
                <a:spcPct val="90000"/>
              </a:lnSpc>
              <a:spcBef>
                <a:spcPts val="0"/>
              </a:spcBef>
            </a:pPr>
            <a:r>
              <a:rPr lang="en-US" sz="1300" dirty="0"/>
              <a:t>If shares are to be divided into classes, the number in each class, statement of par value or no par value, statement of designations, and relative rights, preferences, and limitations of shares of each class. [BCL §402 (a)]</a:t>
            </a:r>
          </a:p>
          <a:p>
            <a:pPr marL="457200">
              <a:lnSpc>
                <a:spcPct val="90000"/>
              </a:lnSpc>
              <a:spcBef>
                <a:spcPts val="0"/>
              </a:spcBef>
            </a:pPr>
            <a:endParaRPr lang="en-US" sz="500" dirty="0"/>
          </a:p>
          <a:p>
            <a:pPr marL="457200" indent="-228600">
              <a:lnSpc>
                <a:spcPct val="90000"/>
              </a:lnSpc>
              <a:spcBef>
                <a:spcPts val="0"/>
              </a:spcBef>
            </a:pPr>
            <a:r>
              <a:rPr lang="en-US" sz="1400" b="1" i="1" dirty="0">
                <a:solidFill>
                  <a:srgbClr val="A50021"/>
                </a:solidFill>
              </a:rPr>
              <a:t>c. Any Preferred Shares:</a:t>
            </a:r>
          </a:p>
          <a:p>
            <a:pPr marL="463550">
              <a:lnSpc>
                <a:spcPct val="90000"/>
              </a:lnSpc>
              <a:spcBef>
                <a:spcPts val="0"/>
              </a:spcBef>
            </a:pPr>
            <a:r>
              <a:rPr lang="en-US" sz="1400" dirty="0"/>
              <a:t>If preferred shares</a:t>
            </a:r>
            <a:r>
              <a:rPr lang="en-US" sz="1400" i="1" dirty="0"/>
              <a:t> </a:t>
            </a:r>
            <a:r>
              <a:rPr lang="en-US" sz="1400" dirty="0"/>
              <a:t>are to be issued in series, a statement of variations in the series, a statement of</a:t>
            </a:r>
          </a:p>
          <a:p>
            <a:pPr marL="463550">
              <a:lnSpc>
                <a:spcPct val="90000"/>
              </a:lnSpc>
              <a:spcBef>
                <a:spcPts val="0"/>
              </a:spcBef>
            </a:pPr>
            <a:r>
              <a:rPr lang="en-US" sz="1400" dirty="0"/>
              <a:t>the board's authority, if any. to establish and designate series and fix variations between them. and a statement of any limitation on the board's authority to change the number of shares of any series of preferred shares. (BCL §402(a)(6)]</a:t>
            </a:r>
          </a:p>
          <a:p>
            <a:pPr>
              <a:lnSpc>
                <a:spcPct val="90000"/>
              </a:lnSpc>
              <a:spcBef>
                <a:spcPts val="0"/>
              </a:spcBef>
            </a:pPr>
            <a:endParaRPr lang="en-US" sz="600" b="1" dirty="0">
              <a:solidFill>
                <a:schemeClr val="tx1">
                  <a:lumMod val="95000"/>
                  <a:lumOff val="5000"/>
                </a:schemeClr>
              </a:solidFill>
            </a:endParaRPr>
          </a:p>
          <a:p>
            <a:pPr indent="228600">
              <a:lnSpc>
                <a:spcPct val="90000"/>
              </a:lnSpc>
              <a:spcBef>
                <a:spcPts val="0"/>
              </a:spcBef>
            </a:pPr>
            <a:r>
              <a:rPr lang="en-US" sz="1400" b="1" i="1" dirty="0">
                <a:solidFill>
                  <a:srgbClr val="A50021"/>
                </a:solidFill>
              </a:rPr>
              <a:t>d. Any Pre-emptive Rights:</a:t>
            </a:r>
          </a:p>
          <a:p>
            <a:pPr marL="457200">
              <a:lnSpc>
                <a:spcPct val="90000"/>
              </a:lnSpc>
              <a:spcBef>
                <a:spcPts val="0"/>
              </a:spcBef>
            </a:pPr>
            <a:r>
              <a:rPr lang="en-US" sz="1400" dirty="0"/>
              <a:t>Any provision limiting or denying pre-emptive rights for corporations in existence prior to February 22, 1998. [BCL §622]</a:t>
            </a:r>
            <a:endParaRPr lang="en-US" sz="1500" dirty="0"/>
          </a:p>
        </p:txBody>
      </p:sp>
    </p:spTree>
    <p:extLst>
      <p:ext uri="{BB962C8B-B14F-4D97-AF65-F5344CB8AC3E}">
        <p14:creationId xmlns:p14="http://schemas.microsoft.com/office/powerpoint/2010/main" val="85159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87382"/>
          </a:xfrm>
          <a:prstGeom prst="rect">
            <a:avLst/>
          </a:prstGeom>
          <a:solidFill>
            <a:schemeClr val="accent3"/>
          </a:solidFill>
        </p:spPr>
        <p:txBody>
          <a:bodyPr wrap="square">
            <a:spAutoFit/>
          </a:bodyPr>
          <a:lstStyle/>
          <a:p>
            <a:pPr>
              <a:lnSpc>
                <a:spcPct val="80000"/>
              </a:lnSpc>
              <a:defRPr/>
            </a:pPr>
            <a:r>
              <a:rPr lang="en-US" sz="3200" b="1" dirty="0"/>
              <a:t>Last Time We Spoke About:</a:t>
            </a:r>
          </a:p>
          <a:p>
            <a:pPr>
              <a:defRPr/>
            </a:pPr>
            <a:endParaRPr lang="en-US" sz="600" b="1" dirty="0"/>
          </a:p>
          <a:p>
            <a:pPr>
              <a:buFont typeface="Arial" pitchFamily="34" charset="0"/>
              <a:buChar char="•"/>
              <a:defRPr/>
            </a:pPr>
            <a:r>
              <a:rPr lang="en-US" sz="2800" b="1" dirty="0">
                <a:solidFill>
                  <a:srgbClr val="002060"/>
                </a:solidFill>
              </a:rPr>
              <a:t> The Nature of a Corporation</a:t>
            </a:r>
          </a:p>
          <a:p>
            <a:pPr algn="ctr">
              <a:defRPr/>
            </a:pPr>
            <a:r>
              <a:rPr lang="en-US" b="1" i="1" dirty="0">
                <a:solidFill>
                  <a:srgbClr val="C00000"/>
                </a:solidFill>
              </a:rPr>
              <a:t>Part One: Origins of the Corporation / Definitions / Artificial Person</a:t>
            </a: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Types of Corporations</a:t>
            </a:r>
          </a:p>
          <a:p>
            <a:pPr>
              <a:defRPr/>
            </a:pPr>
            <a:r>
              <a:rPr lang="en-US" b="1" i="1" dirty="0">
                <a:solidFill>
                  <a:srgbClr val="C00000"/>
                </a:solidFill>
              </a:rPr>
              <a:t>  Part Two: 1. Business Corporations</a:t>
            </a:r>
          </a:p>
          <a:p>
            <a:pPr>
              <a:defRPr/>
            </a:pPr>
            <a:r>
              <a:rPr lang="en-US" b="1" i="1" dirty="0">
                <a:solidFill>
                  <a:srgbClr val="C00000"/>
                </a:solidFill>
              </a:rPr>
              <a:t>	     2. Professional Corporations</a:t>
            </a:r>
          </a:p>
          <a:p>
            <a:pPr>
              <a:defRPr/>
            </a:pPr>
            <a:r>
              <a:rPr lang="en-US" b="1" i="1" dirty="0">
                <a:solidFill>
                  <a:srgbClr val="C00000"/>
                </a:solidFill>
              </a:rPr>
              <a:t>	     3. Public Purpose Corporations</a:t>
            </a:r>
          </a:p>
          <a:p>
            <a:pPr>
              <a:defRPr/>
            </a:pPr>
            <a:r>
              <a:rPr lang="en-US" b="1" i="1" dirty="0">
                <a:solidFill>
                  <a:srgbClr val="C00000"/>
                </a:solidFill>
              </a:rPr>
              <a:t>	     4. Not for Profit Corporations</a:t>
            </a:r>
          </a:p>
          <a:p>
            <a:pPr>
              <a:buFont typeface="Arial" pitchFamily="34" charset="0"/>
              <a:buChar char="•"/>
              <a:defRPr/>
            </a:pPr>
            <a:r>
              <a:rPr lang="en-US" sz="2800" b="1" dirty="0">
                <a:solidFill>
                  <a:srgbClr val="002060"/>
                </a:solidFill>
              </a:rPr>
              <a:t> Elements of a Corporation</a:t>
            </a:r>
          </a:p>
          <a:p>
            <a:pPr>
              <a:defRPr/>
            </a:pPr>
            <a:r>
              <a:rPr lang="en-US" b="1" i="1" dirty="0">
                <a:solidFill>
                  <a:srgbClr val="C00000"/>
                </a:solidFill>
              </a:rPr>
              <a:t> Part Three: Principal Characteristics / Comparisons / Powers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Case – Dartmouth College v. Woodward</a:t>
            </a:r>
          </a:p>
          <a:p>
            <a:pPr algn="ctr">
              <a:defRPr/>
            </a:pPr>
            <a:r>
              <a:rPr lang="en-US" sz="2400" b="1" i="1" dirty="0">
                <a:solidFill>
                  <a:srgbClr val="C00000"/>
                </a:solidFill>
              </a:rPr>
              <a:t>     </a:t>
            </a:r>
            <a:r>
              <a:rPr lang="en-US" b="1" i="1" dirty="0">
                <a:solidFill>
                  <a:srgbClr val="C00000"/>
                </a:solidFill>
              </a:rPr>
              <a:t>Recognition of Corporate Personhood</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20</a:t>
            </a:fld>
            <a:endParaRPr lang="en-US"/>
          </a:p>
        </p:txBody>
      </p:sp>
      <p:sp>
        <p:nvSpPr>
          <p:cNvPr id="73729" name="Rectangle 1"/>
          <p:cNvSpPr>
            <a:spLocks noChangeArrowheads="1"/>
          </p:cNvSpPr>
          <p:nvPr/>
        </p:nvSpPr>
        <p:spPr bwMode="auto">
          <a:xfrm>
            <a:off x="303663" y="7620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lvl="0" algn="just">
              <a:spcBef>
                <a:spcPts val="0"/>
              </a:spcBef>
            </a:pPr>
            <a:endParaRPr lang="en-US" sz="500" dirty="0">
              <a:latin typeface="Arial" pitchFamily="34" charset="0"/>
              <a:cs typeface="Arial" pitchFamily="34" charset="0"/>
            </a:endParaRPr>
          </a:p>
          <a:p>
            <a:pPr lvl="0" algn="just"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just" eaLnBrk="0" hangingPunct="0">
              <a:spcBef>
                <a:spcPts val="0"/>
              </a:spcBef>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Duration of the Corporation:</a:t>
            </a:r>
          </a:p>
          <a:p>
            <a:pPr marL="231775" algn="just">
              <a:spcBef>
                <a:spcPts val="0"/>
              </a:spcBef>
            </a:pPr>
            <a:r>
              <a:rPr lang="en-US" sz="1400" dirty="0"/>
              <a:t>If the duration is not to be “perpetual”, the period of life of the corporation must be stated in the certificate of incorporation.  [BCL §402(a)(9)]</a:t>
            </a: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Registered Agent:</a:t>
            </a:r>
          </a:p>
          <a:p>
            <a:pPr marL="231775">
              <a:spcBef>
                <a:spcPts val="0"/>
              </a:spcBef>
            </a:pPr>
            <a:r>
              <a:rPr lang="en-US" sz="1400" dirty="0"/>
              <a:t>The corporation's registered agent for service of process, if any, must be designated in the certificate of incorporation.  [BCL §402(a)(8)]   </a:t>
            </a:r>
          </a:p>
          <a:p>
            <a:pPr marL="231775">
              <a:spcBef>
                <a:spcPts val="0"/>
              </a:spcBef>
            </a:pPr>
            <a:endParaRPr lang="en-US" sz="500" dirty="0"/>
          </a:p>
          <a:p>
            <a:pPr marL="231775">
              <a:spcBef>
                <a:spcPts val="0"/>
              </a:spcBef>
            </a:pPr>
            <a:r>
              <a:rPr lang="en-US" sz="1400" dirty="0"/>
              <a:t>A registered agent is optional and is in addition to the designation of the Secretary of State. </a:t>
            </a:r>
          </a:p>
          <a:p>
            <a:pPr marL="231775">
              <a:spcBef>
                <a:spcPts val="0"/>
              </a:spcBef>
            </a:pPr>
            <a:endParaRPr lang="en-US" sz="500" dirty="0"/>
          </a:p>
          <a:p>
            <a:pPr marL="231775">
              <a:spcBef>
                <a:spcPts val="0"/>
              </a:spcBef>
            </a:pPr>
            <a:r>
              <a:rPr lang="en-US" sz="1400" dirty="0"/>
              <a:t>The registered agent must be a resident of New York State, or have a business address in New York State, or have a foreign or domestic corporation registered in New York State.  [BCL §305(a) ]</a:t>
            </a:r>
            <a:endParaRPr lang="en-US" sz="1400" dirty="0">
              <a:solidFill>
                <a:srgbClr val="0000FF"/>
              </a:solidFill>
            </a:endParaRPr>
          </a:p>
          <a:p>
            <a:pPr marL="231775">
              <a:spcBef>
                <a:spcPts val="0"/>
              </a:spcBef>
            </a:pPr>
            <a:endParaRPr lang="en-US" sz="500" dirty="0">
              <a:solidFill>
                <a:srgbClr val="0000FF"/>
              </a:solidFill>
            </a:endParaRPr>
          </a:p>
          <a:p>
            <a:pPr marL="231775">
              <a:spcBef>
                <a:spcPts val="0"/>
              </a:spcBef>
            </a:pPr>
            <a:endParaRPr lang="en-US" sz="500" dirty="0">
              <a:solidFill>
                <a:srgbClr val="0000FF"/>
              </a:solidFill>
            </a:endParaRPr>
          </a:p>
          <a:p>
            <a:pPr marL="342900" marR="0" lvl="0" indent="-342900" algn="just" defTabSz="914400" rtl="0" eaLnBrk="0" fontAlgn="base" latinLnBrk="0" hangingPunct="0">
              <a:spcBef>
                <a:spcPts val="0"/>
              </a:spcBef>
              <a:spcAft>
                <a:spcPct val="0"/>
              </a:spcAft>
              <a:buClrTx/>
              <a:buSzTx/>
              <a:tabLst/>
            </a:pPr>
            <a:r>
              <a:rPr lang="en-US" sz="1500" b="1" dirty="0">
                <a:solidFill>
                  <a:srgbClr val="0000FF"/>
                </a:solidFill>
                <a:latin typeface="Arial" pitchFamily="34" charset="0"/>
                <a:ea typeface="Calibri" pitchFamily="34" charset="0"/>
                <a:cs typeface="Arial" pitchFamily="34" charset="0"/>
              </a:rPr>
              <a:t>Designation of Secretary of State</a:t>
            </a:r>
            <a:r>
              <a:rPr kumimoji="0" lang="en-US" sz="1500" b="1" i="0" u="none" strike="noStrike" cap="none" normalizeH="0" baseline="0" dirty="0">
                <a:ln>
                  <a:noFill/>
                </a:ln>
                <a:solidFill>
                  <a:srgbClr val="0000FF"/>
                </a:solidFill>
                <a:effectLst/>
                <a:latin typeface="Arial" pitchFamily="34" charset="0"/>
                <a:ea typeface="Calibri" pitchFamily="34" charset="0"/>
                <a:cs typeface="Arial" pitchFamily="34" charset="0"/>
              </a:rPr>
              <a:t>:</a:t>
            </a:r>
          </a:p>
          <a:p>
            <a:pPr marL="231775" algn="just">
              <a:spcBef>
                <a:spcPts val="0"/>
              </a:spcBef>
            </a:pPr>
            <a:r>
              <a:rPr lang="en-US" sz="1400" dirty="0"/>
              <a:t>The New York Secretary of State must be designated as agent for service of process (and post office address given for forwarding process). [BCL §402(a)(7)]</a:t>
            </a:r>
            <a:endParaRPr lang="en-US" sz="1400" b="1" dirty="0"/>
          </a:p>
          <a:p>
            <a:pPr lvl="0" algn="just" eaLnBrk="0" hangingPunct="0">
              <a:spcBef>
                <a:spcPts val="0"/>
              </a:spcBef>
            </a:pPr>
            <a:endParaRPr lang="en-US" sz="400" dirty="0">
              <a:solidFill>
                <a:srgbClr val="0D0D0D"/>
              </a:solidFill>
              <a:latin typeface="Arial" pitchFamily="34" charset="0"/>
              <a:ea typeface="Calibri" pitchFamily="34" charset="0"/>
              <a:cs typeface="Arial" pitchFamily="34" charset="0"/>
            </a:endParaRPr>
          </a:p>
          <a:p>
            <a:pPr marL="804863" indent="-573088" algn="just">
              <a:spcBef>
                <a:spcPts val="0"/>
              </a:spcBef>
            </a:pPr>
            <a:r>
              <a:rPr lang="en-US" sz="1400" dirty="0">
                <a:solidFill>
                  <a:srgbClr val="006600"/>
                </a:solidFill>
                <a:latin typeface="Arial" pitchFamily="34" charset="0"/>
                <a:ea typeface="Calibri" pitchFamily="34" charset="0"/>
                <a:cs typeface="Arial" pitchFamily="34" charset="0"/>
              </a:rPr>
              <a:t>* Note: </a:t>
            </a:r>
            <a:r>
              <a:rPr lang="en-US" sz="1400" dirty="0"/>
              <a:t>Even without express designation, the Secretary of State is the agent for service of process for all domestic corporations and also foreign corporations subject to New York jurisdiction. (BCL §§304, 306, and 307]</a:t>
            </a:r>
            <a:endParaRPr lang="en-US" sz="1400"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96911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21</a:t>
            </a:fld>
            <a:endParaRPr lang="en-US"/>
          </a:p>
        </p:txBody>
      </p:sp>
      <p:sp>
        <p:nvSpPr>
          <p:cNvPr id="73729" name="Rectangle 1"/>
          <p:cNvSpPr>
            <a:spLocks noChangeArrowheads="1"/>
          </p:cNvSpPr>
          <p:nvPr/>
        </p:nvSpPr>
        <p:spPr bwMode="auto">
          <a:xfrm>
            <a:off x="303663" y="7620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Certificates of Incorporation</a:t>
            </a:r>
          </a:p>
          <a:p>
            <a:pPr lvl="0" algn="just">
              <a:spcBef>
                <a:spcPts val="0"/>
              </a:spcBef>
            </a:pPr>
            <a:endParaRPr lang="en-US" sz="500" dirty="0">
              <a:latin typeface="Arial" pitchFamily="34" charset="0"/>
              <a:cs typeface="Arial" pitchFamily="34" charset="0"/>
            </a:endParaRPr>
          </a:p>
          <a:p>
            <a:pPr lvl="0" algn="just"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lvl="0" algn="just" eaLnBrk="0" hangingPunct="0">
              <a:spcBef>
                <a:spcPts val="0"/>
              </a:spcBef>
            </a:pPr>
            <a:r>
              <a:rPr lang="en-US" sz="1600" b="1" i="1" dirty="0">
                <a:solidFill>
                  <a:srgbClr val="A50021"/>
                </a:solidFill>
                <a:latin typeface="Arial" pitchFamily="34" charset="0"/>
                <a:ea typeface="Calibri" pitchFamily="34" charset="0"/>
                <a:cs typeface="Arial" pitchFamily="34" charset="0"/>
              </a:rPr>
              <a:t>CONTENTS OF CERTIFICATE OF INCORPORATION:</a:t>
            </a:r>
            <a:endParaRPr lang="en-US" sz="900" dirty="0">
              <a:solidFill>
                <a:srgbClr val="A50021"/>
              </a:solidFill>
              <a:latin typeface="Arial"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Limitations on Director’s Liability:</a:t>
            </a:r>
          </a:p>
          <a:p>
            <a:pPr marL="231775" algn="just">
              <a:spcBef>
                <a:spcPts val="0"/>
              </a:spcBef>
            </a:pPr>
            <a:r>
              <a:rPr lang="en-US" sz="1400" dirty="0"/>
              <a:t>The certificate of incorporation may limit the liability of directors to shareholders for breaches of duty where the breach is not found</a:t>
            </a:r>
          </a:p>
          <a:p>
            <a:pPr marL="231775" algn="just">
              <a:spcBef>
                <a:spcPts val="0"/>
              </a:spcBef>
            </a:pPr>
            <a:r>
              <a:rPr lang="en-US" sz="500" dirty="0"/>
              <a:t> </a:t>
            </a:r>
          </a:p>
          <a:p>
            <a:pPr marL="631825" indent="-400050" algn="just">
              <a:spcBef>
                <a:spcPts val="0"/>
              </a:spcBef>
              <a:buAutoNum type="romanLcParenBoth"/>
            </a:pPr>
            <a:r>
              <a:rPr lang="en-US" sz="1400" dirty="0"/>
              <a:t>to be in bad faith;</a:t>
            </a:r>
          </a:p>
          <a:p>
            <a:pPr marL="231775" algn="just">
              <a:spcBef>
                <a:spcPts val="0"/>
              </a:spcBef>
            </a:pPr>
            <a:r>
              <a:rPr lang="en-US" sz="500" dirty="0"/>
              <a:t> </a:t>
            </a:r>
          </a:p>
          <a:p>
            <a:pPr marL="631825" indent="-400050" algn="just">
              <a:spcBef>
                <a:spcPts val="0"/>
              </a:spcBef>
              <a:buAutoNum type="romanLcParenBoth" startAt="2"/>
            </a:pPr>
            <a:r>
              <a:rPr lang="en-US" sz="1400" dirty="0"/>
              <a:t>to be due to a director’s intentional misconduct or knowing violation of the law:</a:t>
            </a:r>
          </a:p>
          <a:p>
            <a:pPr marL="231775" algn="just">
              <a:spcBef>
                <a:spcPts val="0"/>
              </a:spcBef>
            </a:pPr>
            <a:r>
              <a:rPr lang="en-US" sz="500" dirty="0"/>
              <a:t> </a:t>
            </a:r>
          </a:p>
          <a:p>
            <a:pPr marL="231775" algn="just">
              <a:spcBef>
                <a:spcPts val="0"/>
              </a:spcBef>
            </a:pPr>
            <a:r>
              <a:rPr lang="en-US" sz="1400" dirty="0"/>
              <a:t>(iii)   to result in a financial profit or other advantage to which the director was not legally entitled, or </a:t>
            </a:r>
          </a:p>
          <a:p>
            <a:pPr marL="231775" algn="just">
              <a:spcBef>
                <a:spcPts val="0"/>
              </a:spcBef>
            </a:pPr>
            <a:endParaRPr lang="en-US" sz="500" dirty="0"/>
          </a:p>
          <a:p>
            <a:pPr marL="231775" algn="just">
              <a:spcBef>
                <a:spcPts val="0"/>
              </a:spcBef>
            </a:pPr>
            <a:r>
              <a:rPr lang="en-US" sz="1400" dirty="0"/>
              <a:t>(iv) to violate statutory liabilities of directors [BCL §402(b)].  It should be noted, however. the limitation</a:t>
            </a:r>
          </a:p>
          <a:p>
            <a:pPr marL="231775" algn="just">
              <a:spcBef>
                <a:spcPts val="0"/>
              </a:spcBef>
            </a:pPr>
            <a:r>
              <a:rPr lang="en-US" sz="1400" dirty="0"/>
              <a:t>      cannot be applied to acts occurring prior to the adoption of a clause in the certificate of</a:t>
            </a:r>
          </a:p>
          <a:p>
            <a:pPr marL="231775" algn="just">
              <a:spcBef>
                <a:spcPts val="0"/>
              </a:spcBef>
            </a:pPr>
            <a:r>
              <a:rPr lang="en-US" sz="1400" dirty="0"/>
              <a:t>      incorporation limiting such liability.</a:t>
            </a:r>
          </a:p>
          <a:p>
            <a:pPr marL="231775" algn="just">
              <a:spcBef>
                <a:spcPts val="0"/>
              </a:spcBef>
            </a:pPr>
            <a:endParaRPr lang="en-US" sz="1400" dirty="0"/>
          </a:p>
          <a:p>
            <a:pPr marL="342900" lvl="0" indent="-342900" algn="just" eaLnBrk="0" hangingPunct="0">
              <a:spcBef>
                <a:spcPts val="0"/>
              </a:spcBef>
            </a:pPr>
            <a:r>
              <a:rPr lang="en-US" sz="1500" b="1" dirty="0">
                <a:solidFill>
                  <a:srgbClr val="0000FF"/>
                </a:solidFill>
                <a:latin typeface="Arial" pitchFamily="34" charset="0"/>
                <a:ea typeface="Calibri" pitchFamily="34" charset="0"/>
                <a:cs typeface="Arial" pitchFamily="34" charset="0"/>
              </a:rPr>
              <a:t>Other Provisions:</a:t>
            </a:r>
          </a:p>
          <a:p>
            <a:pPr marL="231775" algn="just">
              <a:spcBef>
                <a:spcPts val="0"/>
              </a:spcBef>
            </a:pPr>
            <a:r>
              <a:rPr lang="en-US" sz="1400" dirty="0"/>
              <a:t>The incorporators may insert other provisions into the certificate of incorporation.</a:t>
            </a:r>
          </a:p>
          <a:p>
            <a:pPr marL="231775" algn="just">
              <a:spcBef>
                <a:spcPts val="0"/>
              </a:spcBef>
            </a:pPr>
            <a:endParaRPr lang="en-US" sz="500" dirty="0"/>
          </a:p>
          <a:p>
            <a:pPr marL="231775" algn="just">
              <a:spcBef>
                <a:spcPts val="0"/>
              </a:spcBef>
            </a:pPr>
            <a:r>
              <a:rPr lang="en-US" sz="1400" dirty="0"/>
              <a:t>Such inserted provisions may not be inconsistent with statutes relating to the corporation’s affairs or to the rights or powers of its shareholders, directors, or officers.  [BCL §402(c)]</a:t>
            </a:r>
            <a:endParaRPr lang="en-US" sz="1400" b="1" dirty="0"/>
          </a:p>
          <a:p>
            <a:pPr marL="231775" algn="just">
              <a:lnSpc>
                <a:spcPct val="90000"/>
              </a:lnSpc>
            </a:pPr>
            <a:endParaRPr lang="en-US" sz="1400" b="1" dirty="0"/>
          </a:p>
        </p:txBody>
      </p:sp>
    </p:spTree>
    <p:extLst>
      <p:ext uri="{BB962C8B-B14F-4D97-AF65-F5344CB8AC3E}">
        <p14:creationId xmlns:p14="http://schemas.microsoft.com/office/powerpoint/2010/main" val="141207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388857"/>
            <a:ext cx="8382000" cy="22944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Five:</a:t>
            </a:r>
          </a:p>
          <a:p>
            <a:pPr marL="342900" indent="-342900" algn="ctr">
              <a:lnSpc>
                <a:spcPct val="90000"/>
              </a:lnSpc>
              <a:spcBef>
                <a:spcPts val="0"/>
              </a:spcBef>
              <a:defRPr/>
            </a:pPr>
            <a:r>
              <a:rPr lang="en-US" sz="5400" b="1" dirty="0">
                <a:solidFill>
                  <a:srgbClr val="0033CC"/>
                </a:solidFill>
              </a:rPr>
              <a:t>Corporate Formation</a:t>
            </a:r>
          </a:p>
          <a:p>
            <a:pPr marL="342900" indent="-342900" algn="ctr">
              <a:lnSpc>
                <a:spcPct val="90000"/>
              </a:lnSpc>
              <a:spcBef>
                <a:spcPts val="0"/>
              </a:spcBef>
              <a:defRPr/>
            </a:pPr>
            <a:r>
              <a:rPr lang="en-US" sz="3500" b="1" i="1" dirty="0">
                <a:solidFill>
                  <a:srgbClr val="006600"/>
                </a:solidFill>
              </a:rPr>
              <a:t>Mechanics of Incorporation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71525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4800"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87000"/>
              </a:lnSpc>
              <a:spcBef>
                <a:spcPts val="0"/>
              </a:spcBef>
              <a:defRPr/>
            </a:pPr>
            <a:r>
              <a:rPr lang="en-US" sz="3600" b="1" dirty="0">
                <a:solidFill>
                  <a:srgbClr val="0033CC"/>
                </a:solidFill>
              </a:rPr>
              <a:t>Corporate Formation</a:t>
            </a:r>
          </a:p>
          <a:p>
            <a:pPr marL="342900" indent="-342900" algn="ctr">
              <a:lnSpc>
                <a:spcPct val="87000"/>
              </a:lnSpc>
              <a:spcBef>
                <a:spcPts val="0"/>
              </a:spcBef>
              <a:defRPr/>
            </a:pPr>
            <a:r>
              <a:rPr lang="en-US" sz="2800" b="1" i="1" dirty="0">
                <a:solidFill>
                  <a:srgbClr val="006600"/>
                </a:solidFill>
              </a:rPr>
              <a:t>Mechanics of Incorporation</a:t>
            </a:r>
          </a:p>
          <a:p>
            <a:pPr lvl="0" algn="just" eaLnBrk="0" hangingPunct="0">
              <a:lnSpc>
                <a:spcPct val="87000"/>
              </a:lnSpc>
              <a:spcBef>
                <a:spcPts val="0"/>
              </a:spcBef>
            </a:pPr>
            <a:endParaRPr lang="en-US" sz="500" b="1" i="1" dirty="0">
              <a:solidFill>
                <a:srgbClr val="A50021"/>
              </a:solidFill>
              <a:latin typeface="Arial" pitchFamily="34" charset="0"/>
              <a:ea typeface="Calibri" pitchFamily="34" charset="0"/>
              <a:cs typeface="Arial" pitchFamily="34" charset="0"/>
            </a:endParaRPr>
          </a:p>
          <a:p>
            <a:pPr>
              <a:lnSpc>
                <a:spcPct val="87000"/>
              </a:lnSpc>
              <a:spcBef>
                <a:spcPts val="0"/>
              </a:spcBef>
            </a:pPr>
            <a:r>
              <a:rPr lang="en-US" b="1" dirty="0">
                <a:solidFill>
                  <a:srgbClr val="A50021"/>
                </a:solidFill>
              </a:rPr>
              <a:t>HOW A CORPORATION IS FORMED:</a:t>
            </a:r>
          </a:p>
          <a:p>
            <a:pPr>
              <a:lnSpc>
                <a:spcPct val="87000"/>
              </a:lnSpc>
              <a:spcBef>
                <a:spcPts val="0"/>
              </a:spcBef>
            </a:pPr>
            <a:endParaRPr lang="en-US" sz="500" dirty="0"/>
          </a:p>
          <a:p>
            <a:pPr algn="just">
              <a:lnSpc>
                <a:spcPct val="87000"/>
              </a:lnSpc>
              <a:spcBef>
                <a:spcPts val="0"/>
              </a:spcBef>
            </a:pPr>
            <a:r>
              <a:rPr lang="en-US" sz="1600" b="1" i="1" dirty="0">
                <a:solidFill>
                  <a:srgbClr val="0000FF"/>
                </a:solidFill>
              </a:rPr>
              <a:t>Process of Incorporation:</a:t>
            </a:r>
            <a:r>
              <a:rPr lang="en-US" sz="1600" dirty="0"/>
              <a:t> </a:t>
            </a:r>
            <a:r>
              <a:rPr lang="en-US" sz="1400" dirty="0"/>
              <a:t>One or more natural persons or corporations may act as incorporators of a corporation by signing and filing appropriate forms, including the certificate of incorporation, with the office of the secretary of state.</a:t>
            </a:r>
          </a:p>
          <a:p>
            <a:pPr algn="just">
              <a:lnSpc>
                <a:spcPct val="87000"/>
              </a:lnSpc>
              <a:spcBef>
                <a:spcPts val="0"/>
              </a:spcBef>
            </a:pPr>
            <a:endParaRPr lang="en-US" sz="500" dirty="0"/>
          </a:p>
          <a:p>
            <a:pPr>
              <a:lnSpc>
                <a:spcPct val="87000"/>
              </a:lnSpc>
              <a:spcBef>
                <a:spcPts val="0"/>
              </a:spcBef>
            </a:pPr>
            <a:r>
              <a:rPr lang="en-US" sz="1600" b="1" i="1" dirty="0">
                <a:solidFill>
                  <a:srgbClr val="0000FF"/>
                </a:solidFill>
              </a:rPr>
              <a:t>Steps to Incorporate: </a:t>
            </a:r>
            <a:r>
              <a:rPr lang="en-US" sz="1400" dirty="0"/>
              <a:t>Forming a corporation involves three essential steps:</a:t>
            </a:r>
          </a:p>
          <a:p>
            <a:pPr>
              <a:lnSpc>
                <a:spcPct val="87000"/>
              </a:lnSpc>
              <a:spcBef>
                <a:spcPts val="0"/>
              </a:spcBef>
            </a:pPr>
            <a:endParaRPr lang="en-US" sz="500" dirty="0"/>
          </a:p>
          <a:p>
            <a:pPr marL="173038" lvl="0" indent="-173038" algn="just" eaLnBrk="0" hangingPunct="0">
              <a:spcBef>
                <a:spcPts val="0"/>
              </a:spcBef>
              <a:buFont typeface="Arial" panose="020B0604020202020204" pitchFamily="34" charset="0"/>
              <a:buChar char="•"/>
            </a:pPr>
            <a:r>
              <a:rPr lang="en-US" sz="1400" b="1" i="1" dirty="0">
                <a:solidFill>
                  <a:srgbClr val="A50021"/>
                </a:solidFill>
              </a:rPr>
              <a:t>Creating the Certificate:</a:t>
            </a:r>
            <a:r>
              <a:rPr lang="en-US" sz="1400" dirty="0">
                <a:solidFill>
                  <a:srgbClr val="A50021"/>
                </a:solidFill>
              </a:rPr>
              <a:t> </a:t>
            </a:r>
            <a:r>
              <a:rPr lang="en-US" sz="1400" dirty="0"/>
              <a:t>Preparing (drafting) the certificate of incorporation in accordance with the requirements of the business corporation law (as previously described – with the </a:t>
            </a:r>
            <a:r>
              <a:rPr lang="en-US" sz="1400" dirty="0">
                <a:latin typeface="Arial" pitchFamily="34" charset="0"/>
                <a:ea typeface="Calibri" pitchFamily="34" charset="0"/>
                <a:cs typeface="Arial" pitchFamily="34" charset="0"/>
              </a:rPr>
              <a:t>Name of the Corporation, the Purposes of the Corporation, the Office of the Corporation, the Authorized Shares and Descriptions, the Duration of the Corporation, the name of the Registered Agent, A Designation of Secretary of State for service of process, Any limitations on Director’s Liability and any other Provisions the incorporators deem necessary)</a:t>
            </a:r>
            <a:r>
              <a:rPr lang="en-US" sz="1400" dirty="0"/>
              <a:t>;</a:t>
            </a:r>
          </a:p>
          <a:p>
            <a:pPr>
              <a:lnSpc>
                <a:spcPct val="87000"/>
              </a:lnSpc>
              <a:spcBef>
                <a:spcPts val="0"/>
              </a:spcBef>
            </a:pPr>
            <a:endParaRPr lang="en-US" sz="500" i="1" dirty="0"/>
          </a:p>
          <a:p>
            <a:pPr marL="173038" indent="-173038" algn="just">
              <a:lnSpc>
                <a:spcPct val="87000"/>
              </a:lnSpc>
              <a:spcBef>
                <a:spcPts val="0"/>
              </a:spcBef>
              <a:buFont typeface="Arial" panose="020B0604020202020204" pitchFamily="34" charset="0"/>
              <a:buChar char="•"/>
            </a:pPr>
            <a:r>
              <a:rPr lang="en-US" sz="1400" b="1" i="1" dirty="0">
                <a:solidFill>
                  <a:srgbClr val="A50021"/>
                </a:solidFill>
              </a:rPr>
              <a:t>Signing the Certificate</a:t>
            </a:r>
            <a:r>
              <a:rPr lang="en-US" sz="1400" b="1" i="1" dirty="0"/>
              <a:t>:</a:t>
            </a:r>
            <a:r>
              <a:rPr lang="en-US" sz="1400" dirty="0"/>
              <a:t> Signing of the certificate by one or more of the incorporators; and</a:t>
            </a:r>
          </a:p>
          <a:p>
            <a:pPr algn="just">
              <a:lnSpc>
                <a:spcPct val="87000"/>
              </a:lnSpc>
              <a:spcBef>
                <a:spcPts val="0"/>
              </a:spcBef>
            </a:pPr>
            <a:endParaRPr lang="en-US" sz="500" dirty="0"/>
          </a:p>
          <a:p>
            <a:pPr marL="173038" indent="-173038" algn="just">
              <a:lnSpc>
                <a:spcPct val="87000"/>
              </a:lnSpc>
              <a:spcBef>
                <a:spcPts val="0"/>
              </a:spcBef>
              <a:buFont typeface="Arial" panose="020B0604020202020204" pitchFamily="34" charset="0"/>
              <a:buChar char="•"/>
            </a:pPr>
            <a:r>
              <a:rPr lang="en-US" sz="1400" b="1" i="1" dirty="0">
                <a:solidFill>
                  <a:srgbClr val="A50021"/>
                </a:solidFill>
              </a:rPr>
              <a:t>Filing the Certificate:</a:t>
            </a:r>
            <a:r>
              <a:rPr lang="en-US" sz="1400" dirty="0"/>
              <a:t> Submitting the signed certificate, together with all required fees and taxes to the New York State Secretary of State</a:t>
            </a:r>
            <a:r>
              <a:rPr lang="en-US" sz="1400" i="1" dirty="0"/>
              <a:t> </a:t>
            </a:r>
            <a:r>
              <a:rPr lang="en-US" sz="1400" dirty="0"/>
              <a:t>for filing.</a:t>
            </a:r>
            <a:endParaRPr lang="en-US" sz="500" dirty="0"/>
          </a:p>
          <a:p>
            <a:pPr algn="just">
              <a:lnSpc>
                <a:spcPct val="87000"/>
              </a:lnSpc>
              <a:spcBef>
                <a:spcPts val="0"/>
              </a:spcBef>
            </a:pPr>
            <a:endParaRPr lang="en-US" sz="500" dirty="0"/>
          </a:p>
          <a:p>
            <a:pPr algn="just">
              <a:lnSpc>
                <a:spcPct val="87000"/>
              </a:lnSpc>
              <a:spcBef>
                <a:spcPts val="0"/>
              </a:spcBef>
            </a:pPr>
            <a:r>
              <a:rPr lang="en-US" sz="1600" b="1" i="1" dirty="0">
                <a:solidFill>
                  <a:srgbClr val="0000FF"/>
                </a:solidFill>
              </a:rPr>
              <a:t>Certificate Must Be in the English Language:</a:t>
            </a:r>
            <a:r>
              <a:rPr lang="en-US" sz="1400" dirty="0"/>
              <a:t> Every certificate of incorporation which is delivered to the department of state for filing, must be in the English language, except that the corporate name may be in another language if written in English letters or characters [BCL §104 (a)].</a:t>
            </a:r>
          </a:p>
          <a:p>
            <a:pPr algn="just">
              <a:lnSpc>
                <a:spcPct val="87000"/>
              </a:lnSpc>
              <a:spcBef>
                <a:spcPts val="0"/>
              </a:spcBef>
            </a:pPr>
            <a:endParaRPr lang="en-US" sz="500" dirty="0"/>
          </a:p>
          <a:p>
            <a:pPr algn="just">
              <a:lnSpc>
                <a:spcPct val="87000"/>
              </a:lnSpc>
              <a:spcBef>
                <a:spcPts val="0"/>
              </a:spcBef>
            </a:pPr>
            <a:r>
              <a:rPr lang="en-US" sz="500" dirty="0"/>
              <a:t> </a:t>
            </a:r>
            <a:r>
              <a:rPr lang="en-US" sz="1600" b="1" i="1" dirty="0">
                <a:solidFill>
                  <a:srgbClr val="0000FF"/>
                </a:solidFill>
              </a:rPr>
              <a:t>Certificate Must Be Signed and Acknowledged:</a:t>
            </a:r>
            <a:r>
              <a:rPr lang="en-US" sz="1400" dirty="0"/>
              <a:t> Every certificate of incorporation must be signed (by the incorporators) and delivered to the department of state [BCL §104 (d)].  Such signatures must further be acknowledged by a notary public [BCL §402(a)]. </a:t>
            </a:r>
          </a:p>
        </p:txBody>
      </p:sp>
    </p:spTree>
    <p:extLst>
      <p:ext uri="{BB962C8B-B14F-4D97-AF65-F5344CB8AC3E}">
        <p14:creationId xmlns:p14="http://schemas.microsoft.com/office/powerpoint/2010/main" val="2463337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85000"/>
              </a:lnSpc>
              <a:spcBef>
                <a:spcPts val="0"/>
              </a:spcBef>
              <a:defRPr/>
            </a:pPr>
            <a:r>
              <a:rPr lang="en-US" sz="3600" b="1" dirty="0">
                <a:solidFill>
                  <a:srgbClr val="0033CC"/>
                </a:solidFill>
              </a:rPr>
              <a:t>Corporate Formation</a:t>
            </a:r>
          </a:p>
          <a:p>
            <a:pPr marL="342900" indent="-342900" algn="ctr">
              <a:lnSpc>
                <a:spcPct val="85000"/>
              </a:lnSpc>
              <a:spcBef>
                <a:spcPts val="0"/>
              </a:spcBef>
              <a:defRPr/>
            </a:pPr>
            <a:r>
              <a:rPr lang="en-US" sz="2800" b="1" i="1" dirty="0">
                <a:solidFill>
                  <a:srgbClr val="006600"/>
                </a:solidFill>
              </a:rPr>
              <a:t>Mechanics of Incorporation</a:t>
            </a:r>
          </a:p>
          <a:p>
            <a:pPr lvl="0" algn="just" eaLnBrk="0" hangingPunct="0">
              <a:lnSpc>
                <a:spcPct val="85000"/>
              </a:lnSpc>
              <a:spcBef>
                <a:spcPts val="0"/>
              </a:spcBef>
            </a:pPr>
            <a:endParaRPr lang="en-US" sz="500" b="1" i="1" dirty="0">
              <a:solidFill>
                <a:srgbClr val="A50021"/>
              </a:solidFill>
              <a:latin typeface="Arial" pitchFamily="34" charset="0"/>
              <a:ea typeface="Calibri" pitchFamily="34" charset="0"/>
              <a:cs typeface="Arial" pitchFamily="34" charset="0"/>
            </a:endParaRPr>
          </a:p>
          <a:p>
            <a:pPr>
              <a:lnSpc>
                <a:spcPct val="90000"/>
              </a:lnSpc>
              <a:spcBef>
                <a:spcPts val="0"/>
              </a:spcBef>
            </a:pPr>
            <a:r>
              <a:rPr lang="en-US" b="1" dirty="0">
                <a:solidFill>
                  <a:srgbClr val="A50021"/>
                </a:solidFill>
              </a:rPr>
              <a:t>HOW A CORPORATION IS FORMED CONTINUED:</a:t>
            </a:r>
          </a:p>
          <a:p>
            <a:pPr>
              <a:lnSpc>
                <a:spcPct val="90000"/>
              </a:lnSpc>
              <a:spcBef>
                <a:spcPts val="0"/>
              </a:spcBef>
            </a:pPr>
            <a:endParaRPr lang="en-US" sz="500" dirty="0"/>
          </a:p>
          <a:p>
            <a:pPr>
              <a:lnSpc>
                <a:spcPct val="90000"/>
              </a:lnSpc>
              <a:spcBef>
                <a:spcPts val="0"/>
              </a:spcBef>
            </a:pPr>
            <a:endParaRPr lang="en-US" sz="500" dirty="0"/>
          </a:p>
          <a:p>
            <a:pPr algn="just">
              <a:lnSpc>
                <a:spcPct val="90000"/>
              </a:lnSpc>
              <a:spcBef>
                <a:spcPts val="0"/>
              </a:spcBef>
            </a:pPr>
            <a:r>
              <a:rPr lang="en-US" sz="1600" b="1" i="1" dirty="0">
                <a:solidFill>
                  <a:srgbClr val="0000FF"/>
                </a:solidFill>
              </a:rPr>
              <a:t>Delivery Can Be By Mail, In Person or By Fax:</a:t>
            </a:r>
            <a:r>
              <a:rPr lang="en-US" sz="1600" dirty="0"/>
              <a:t> </a:t>
            </a:r>
            <a:r>
              <a:rPr lang="en-US" sz="1400" dirty="0"/>
              <a:t>Filing may be accomplished by mail, in person (at the Department of State, Division of Corporations, One Commerce Plaza, 99 Washington Avenue, 6th Floor, Albany, NY 12231) or by fax</a:t>
            </a:r>
            <a:r>
              <a:rPr lang="en-US" sz="1600" dirty="0"/>
              <a:t>. </a:t>
            </a:r>
          </a:p>
          <a:p>
            <a:pPr algn="just">
              <a:lnSpc>
                <a:spcPct val="90000"/>
              </a:lnSpc>
              <a:spcBef>
                <a:spcPts val="0"/>
              </a:spcBef>
            </a:pPr>
            <a:endParaRPr lang="en-US" sz="500" dirty="0"/>
          </a:p>
          <a:p>
            <a:pPr algn="just">
              <a:lnSpc>
                <a:spcPct val="90000"/>
              </a:lnSpc>
              <a:spcBef>
                <a:spcPts val="0"/>
              </a:spcBef>
            </a:pPr>
            <a:r>
              <a:rPr lang="en-US" sz="1600" b="1" i="1" dirty="0">
                <a:solidFill>
                  <a:srgbClr val="0000FF"/>
                </a:solidFill>
              </a:rPr>
              <a:t>Filing Fee Required:</a:t>
            </a:r>
            <a:r>
              <a:rPr lang="en-US" sz="1600" dirty="0"/>
              <a:t> </a:t>
            </a:r>
            <a:r>
              <a:rPr lang="en-US" sz="1400" dirty="0"/>
              <a:t>The fee for filing the Certificate of Incorporation is $125. The fee may be paid by cash, check, money order, MasterCard, Visa or American Express.</a:t>
            </a:r>
          </a:p>
          <a:p>
            <a:pPr algn="just">
              <a:lnSpc>
                <a:spcPct val="90000"/>
              </a:lnSpc>
              <a:spcBef>
                <a:spcPts val="0"/>
              </a:spcBef>
            </a:pPr>
            <a:endParaRPr lang="en-US" sz="500" dirty="0"/>
          </a:p>
          <a:p>
            <a:pPr algn="just">
              <a:lnSpc>
                <a:spcPct val="90000"/>
              </a:lnSpc>
              <a:spcBef>
                <a:spcPts val="0"/>
              </a:spcBef>
            </a:pPr>
            <a:r>
              <a:rPr lang="en-US" sz="1600" b="1" i="1" dirty="0">
                <a:solidFill>
                  <a:srgbClr val="0000FF"/>
                </a:solidFill>
              </a:rPr>
              <a:t>Filing Not Discretionary:</a:t>
            </a:r>
            <a:r>
              <a:rPr lang="en-US" sz="1400" dirty="0"/>
              <a:t> If the certificate of incorporation is delivered for filing complies as to form with the requirements of law, and is accompanied by the filing fee and taxes required, then the certificate of incorporation must be filed and indexed by the department of state [BCL §104(e)].</a:t>
            </a:r>
          </a:p>
          <a:p>
            <a:pPr algn="just">
              <a:lnSpc>
                <a:spcPct val="90000"/>
              </a:lnSpc>
              <a:spcBef>
                <a:spcPts val="0"/>
              </a:spcBef>
            </a:pPr>
            <a:r>
              <a:rPr lang="en-US" sz="500" dirty="0"/>
              <a:t> </a:t>
            </a:r>
          </a:p>
          <a:p>
            <a:pPr algn="just">
              <a:lnSpc>
                <a:spcPct val="90000"/>
              </a:lnSpc>
              <a:spcBef>
                <a:spcPts val="0"/>
              </a:spcBef>
            </a:pPr>
            <a:r>
              <a:rPr lang="en-US" sz="1600" b="1" i="1" dirty="0">
                <a:solidFill>
                  <a:srgbClr val="0000FF"/>
                </a:solidFill>
              </a:rPr>
              <a:t>Filing is Conclusive Evidence of Compliance with BCL:</a:t>
            </a:r>
            <a:r>
              <a:rPr lang="en-US" sz="1400" dirty="0"/>
              <a:t> The filing of a certificate of incorporation shall be conclusive evidence that all conditions precedent have been fulfilled and that the corporation has been formed under the Business Corporation Law [BCL §403].</a:t>
            </a:r>
          </a:p>
          <a:p>
            <a:pPr algn="just">
              <a:lnSpc>
                <a:spcPct val="90000"/>
              </a:lnSpc>
              <a:spcBef>
                <a:spcPts val="0"/>
              </a:spcBef>
            </a:pPr>
            <a:endParaRPr lang="en-US" sz="500" dirty="0"/>
          </a:p>
          <a:p>
            <a:pPr algn="just">
              <a:lnSpc>
                <a:spcPct val="90000"/>
              </a:lnSpc>
              <a:spcBef>
                <a:spcPts val="0"/>
              </a:spcBef>
            </a:pPr>
            <a:r>
              <a:rPr lang="en-US" sz="1600" b="1" i="1" dirty="0">
                <a:solidFill>
                  <a:srgbClr val="0000FF"/>
                </a:solidFill>
              </a:rPr>
              <a:t>The Secretary of State Provides A Receipt Upon Filing:</a:t>
            </a:r>
            <a:r>
              <a:rPr lang="en-US" sz="1400" dirty="0"/>
              <a:t> The Department of State issues an official filing receipt to the filer of the Certificate of Incorporation. The filing receipt is mailed two business days after the Certificate of Incorporation is filed by the Department of State. </a:t>
            </a:r>
          </a:p>
          <a:p>
            <a:pPr algn="just">
              <a:lnSpc>
                <a:spcPct val="90000"/>
              </a:lnSpc>
              <a:spcBef>
                <a:spcPts val="0"/>
              </a:spcBef>
            </a:pPr>
            <a:endParaRPr lang="en-US" sz="500" b="1" i="1" dirty="0">
              <a:solidFill>
                <a:srgbClr val="0000FF"/>
              </a:solidFill>
            </a:endParaRPr>
          </a:p>
          <a:p>
            <a:pPr algn="just">
              <a:lnSpc>
                <a:spcPct val="90000"/>
              </a:lnSpc>
              <a:spcBef>
                <a:spcPts val="0"/>
              </a:spcBef>
            </a:pPr>
            <a:r>
              <a:rPr lang="en-US" sz="1600" b="1" i="1" dirty="0">
                <a:solidFill>
                  <a:srgbClr val="0000FF"/>
                </a:solidFill>
              </a:rPr>
              <a:t>Corporate Existence Commences: </a:t>
            </a:r>
            <a:r>
              <a:rPr lang="en-US" sz="1400" b="1" i="1" dirty="0">
                <a:solidFill>
                  <a:srgbClr val="0000FF"/>
                </a:solidFill>
              </a:rPr>
              <a:t> </a:t>
            </a:r>
            <a:r>
              <a:rPr lang="en-US" sz="1400" dirty="0"/>
              <a:t>Upon the filing of the certificate of incorporation by the department of state, the corporate existence shall begin [BCL §403].  </a:t>
            </a:r>
          </a:p>
          <a:p>
            <a:pPr algn="just">
              <a:lnSpc>
                <a:spcPct val="90000"/>
              </a:lnSpc>
              <a:spcBef>
                <a:spcPts val="0"/>
              </a:spcBef>
            </a:pPr>
            <a:endParaRPr lang="en-US" sz="500" b="1" i="1" dirty="0">
              <a:solidFill>
                <a:srgbClr val="0000FF"/>
              </a:solidFill>
            </a:endParaRPr>
          </a:p>
          <a:p>
            <a:pPr algn="just">
              <a:lnSpc>
                <a:spcPct val="90000"/>
              </a:lnSpc>
              <a:spcBef>
                <a:spcPts val="0"/>
              </a:spcBef>
            </a:pPr>
            <a:r>
              <a:rPr lang="en-US" sz="1600" b="1" i="1" dirty="0">
                <a:solidFill>
                  <a:srgbClr val="0000FF"/>
                </a:solidFill>
              </a:rPr>
              <a:t>Corporation Commencement Date Can Be Delayed:</a:t>
            </a:r>
            <a:r>
              <a:rPr lang="en-US" sz="1400" dirty="0"/>
              <a:t> A certificate of incorporation may set forth a date subsequent to filing, not to exceed 90 days after filing, upon which date corporate existence shall begin [BCL §403].</a:t>
            </a:r>
          </a:p>
          <a:p>
            <a:pPr>
              <a:lnSpc>
                <a:spcPct val="90000"/>
              </a:lnSpc>
              <a:spcBef>
                <a:spcPts val="0"/>
              </a:spcBef>
            </a:pPr>
            <a:endParaRPr lang="en-US" sz="500" dirty="0"/>
          </a:p>
        </p:txBody>
      </p:sp>
    </p:spTree>
    <p:extLst>
      <p:ext uri="{BB962C8B-B14F-4D97-AF65-F5344CB8AC3E}">
        <p14:creationId xmlns:p14="http://schemas.microsoft.com/office/powerpoint/2010/main" val="412902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7620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spcBef>
                <a:spcPts val="0"/>
              </a:spcBef>
              <a:defRPr/>
            </a:pPr>
            <a:r>
              <a:rPr lang="en-US" sz="3600" b="1" dirty="0">
                <a:solidFill>
                  <a:srgbClr val="0033CC"/>
                </a:solidFill>
              </a:rPr>
              <a:t>Corporate Formation</a:t>
            </a:r>
          </a:p>
          <a:p>
            <a:pPr marL="342900" indent="-342900" algn="ctr">
              <a:spcBef>
                <a:spcPts val="0"/>
              </a:spcBef>
              <a:defRPr/>
            </a:pPr>
            <a:r>
              <a:rPr lang="en-US" sz="2800" b="1" i="1" dirty="0">
                <a:solidFill>
                  <a:srgbClr val="006600"/>
                </a:solidFill>
              </a:rPr>
              <a:t>Mechanics of Incorporation</a:t>
            </a:r>
          </a:p>
          <a:p>
            <a:pPr lvl="0" algn="just" eaLnBrk="0" hangingPunct="0">
              <a:spcBef>
                <a:spcPts val="0"/>
              </a:spcBef>
            </a:pPr>
            <a:endParaRPr lang="en-US" sz="500" b="1" i="1" dirty="0">
              <a:solidFill>
                <a:srgbClr val="A50021"/>
              </a:solidFill>
              <a:latin typeface="Arial" pitchFamily="34" charset="0"/>
              <a:ea typeface="Calibri" pitchFamily="34" charset="0"/>
              <a:cs typeface="Arial" pitchFamily="34" charset="0"/>
            </a:endParaRP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marL="342900" lvl="0" indent="-342900" algn="just" eaLnBrk="0" hangingPunct="0"/>
            <a:r>
              <a:rPr lang="en-US" b="1" dirty="0">
                <a:solidFill>
                  <a:srgbClr val="A50021"/>
                </a:solidFill>
                <a:latin typeface="Arial" pitchFamily="34" charset="0"/>
                <a:ea typeface="Calibri" pitchFamily="34" charset="0"/>
                <a:cs typeface="Arial" pitchFamily="34" charset="0"/>
              </a:rPr>
              <a:t>POST EXECUTION AND FILING:</a:t>
            </a: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marL="342900" lvl="0" indent="-342900" algn="just" eaLnBrk="0" hangingPunct="0"/>
            <a:endParaRPr lang="en-US" sz="500" b="1" dirty="0">
              <a:solidFill>
                <a:srgbClr val="A50021"/>
              </a:solidFill>
              <a:latin typeface="Arial" pitchFamily="34" charset="0"/>
              <a:ea typeface="Calibri" pitchFamily="34" charset="0"/>
              <a:cs typeface="Arial" pitchFamily="34" charset="0"/>
            </a:endParaRPr>
          </a:p>
          <a:p>
            <a:pPr algn="just"/>
            <a:r>
              <a:rPr lang="en-US" sz="1600" b="1" i="1" dirty="0">
                <a:solidFill>
                  <a:srgbClr val="0000FF"/>
                </a:solidFill>
              </a:rPr>
              <a:t>Organization Meeting:</a:t>
            </a:r>
            <a:r>
              <a:rPr lang="en-US" sz="1400" b="1" i="1" dirty="0">
                <a:solidFill>
                  <a:srgbClr val="0000FF"/>
                </a:solidFill>
              </a:rPr>
              <a:t> </a:t>
            </a:r>
            <a:r>
              <a:rPr lang="en-US" sz="1400" dirty="0"/>
              <a:t>Once corporate existence begins, the corporation must hold an</a:t>
            </a:r>
            <a:r>
              <a:rPr lang="en-US" sz="1400" b="1" dirty="0"/>
              <a:t> </a:t>
            </a:r>
            <a:r>
              <a:rPr lang="en-US" sz="1400" dirty="0"/>
              <a:t>organization meeting . [BCL § 404]. </a:t>
            </a:r>
          </a:p>
          <a:p>
            <a:pPr algn="just"/>
            <a:endParaRPr lang="en-US" sz="500" dirty="0"/>
          </a:p>
          <a:p>
            <a:pPr algn="just"/>
            <a:endParaRPr lang="en-US" sz="500" dirty="0"/>
          </a:p>
          <a:p>
            <a:pPr algn="just"/>
            <a:r>
              <a:rPr lang="en-US" sz="1600" b="1" i="1" dirty="0">
                <a:solidFill>
                  <a:srgbClr val="0000FF"/>
                </a:solidFill>
              </a:rPr>
              <a:t>Purpose of the Organizational Meeting:</a:t>
            </a:r>
            <a:r>
              <a:rPr lang="en-US" sz="1400" dirty="0"/>
              <a:t> The purpose of the organizational meeting is to:</a:t>
            </a:r>
          </a:p>
          <a:p>
            <a:pPr algn="just"/>
            <a:endParaRPr lang="en-US" sz="500" dirty="0"/>
          </a:p>
          <a:p>
            <a:pPr marL="285750" indent="-285750" algn="just">
              <a:buFont typeface="Arial" panose="020B0604020202020204" pitchFamily="34" charset="0"/>
              <a:buChar char="•"/>
            </a:pPr>
            <a:r>
              <a:rPr lang="en-US" sz="1400" dirty="0"/>
              <a:t>Adopt bylaws; </a:t>
            </a:r>
          </a:p>
          <a:p>
            <a:pPr marL="285750" indent="-285750" algn="just">
              <a:buFont typeface="Arial" panose="020B0604020202020204" pitchFamily="34" charset="0"/>
              <a:buChar char="•"/>
            </a:pPr>
            <a:r>
              <a:rPr lang="en-US" sz="1400" dirty="0"/>
              <a:t>Elect the first board of directors, who then take over the management of the corporation; </a:t>
            </a:r>
          </a:p>
          <a:p>
            <a:pPr marL="285750" indent="-285750" algn="just">
              <a:buFont typeface="Arial" panose="020B0604020202020204" pitchFamily="34" charset="0"/>
              <a:buChar char="•"/>
            </a:pPr>
            <a:r>
              <a:rPr lang="en-US" sz="1400" dirty="0"/>
              <a:t>Issue shares to shareholders; and </a:t>
            </a:r>
          </a:p>
          <a:p>
            <a:pPr marL="285750" indent="-285750" algn="just">
              <a:buFont typeface="Arial" panose="020B0604020202020204" pitchFamily="34" charset="0"/>
              <a:buChar char="•"/>
            </a:pPr>
            <a:r>
              <a:rPr lang="en-US" sz="1400" dirty="0"/>
              <a:t>Perform other organizational business of the new corporation [BCL § 404].  </a:t>
            </a:r>
          </a:p>
          <a:p>
            <a:pPr algn="just"/>
            <a:endParaRPr lang="en-US" sz="1000" dirty="0"/>
          </a:p>
          <a:p>
            <a:pPr algn="just"/>
            <a:r>
              <a:rPr lang="en-US" sz="1600" b="1" i="1" dirty="0">
                <a:solidFill>
                  <a:srgbClr val="0000FF"/>
                </a:solidFill>
              </a:rPr>
              <a:t>Alternative to the Organizational Meeting:</a:t>
            </a:r>
            <a:r>
              <a:rPr lang="en-US" sz="1400" dirty="0"/>
              <a:t> It should be noted that Incorporators may act on written consent of the majority without a meeting.  [BCL §615]</a:t>
            </a:r>
          </a:p>
          <a:p>
            <a:pPr marL="461963" indent="-230188" algn="just">
              <a:buFont typeface="Arial" pitchFamily="34" charset="0"/>
              <a:buChar char="•"/>
            </a:pPr>
            <a:endParaRPr lang="en-US" sz="500" dirty="0"/>
          </a:p>
          <a:p>
            <a:pPr marL="461963" indent="-230188" algn="just">
              <a:buFont typeface="Arial" pitchFamily="34" charset="0"/>
              <a:buChar char="•"/>
            </a:pPr>
            <a:endParaRPr lang="en-US" sz="500" dirty="0"/>
          </a:p>
          <a:p>
            <a:pPr lvl="0"/>
            <a:endParaRPr lang="en-US" sz="500" b="1" dirty="0">
              <a:solidFill>
                <a:srgbClr val="006600"/>
              </a:solidFill>
              <a:latin typeface="Arial" pitchFamily="34" charset="0"/>
              <a:ea typeface="Calibri" pitchFamily="34" charset="0"/>
              <a:cs typeface="Arial" pitchFamily="34" charset="0"/>
            </a:endParaRPr>
          </a:p>
          <a:p>
            <a:pPr lvl="0"/>
            <a:r>
              <a:rPr lang="pt-BR" b="1" dirty="0">
                <a:solidFill>
                  <a:srgbClr val="A50021"/>
                </a:solidFill>
              </a:rPr>
              <a:t>NO "MINIMUM CAPITAL" REQUIREMENT</a:t>
            </a:r>
          </a:p>
          <a:p>
            <a:pPr marL="231775" algn="just"/>
            <a:endParaRPr lang="en-US" sz="500" dirty="0"/>
          </a:p>
          <a:p>
            <a:pPr algn="just"/>
            <a:r>
              <a:rPr lang="en-US" sz="1400" dirty="0"/>
              <a:t>In New York State, the Business Corporation Law does not contain any requirement that any particular minimum amount of capital be paid in before the corporation may commence doing business.</a:t>
            </a:r>
            <a:endParaRPr lang="en-US" sz="1400" b="1" dirty="0"/>
          </a:p>
        </p:txBody>
      </p:sp>
    </p:spTree>
    <p:extLst>
      <p:ext uri="{BB962C8B-B14F-4D97-AF65-F5344CB8AC3E}">
        <p14:creationId xmlns:p14="http://schemas.microsoft.com/office/powerpoint/2010/main" val="371483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Three B</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27366"/>
          </a:xfrm>
          <a:prstGeom prst="rect">
            <a:avLst/>
          </a:prstGeom>
          <a:solidFill>
            <a:schemeClr val="accent3"/>
          </a:solidFill>
        </p:spPr>
        <p:txBody>
          <a:bodyPr wrap="square">
            <a:spAutoFit/>
          </a:body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2800" b="1" i="1" dirty="0">
                <a:solidFill>
                  <a:srgbClr val="006666"/>
                </a:solidFill>
              </a:rPr>
              <a:t>Corporate Formation</a:t>
            </a:r>
          </a:p>
          <a:p>
            <a:pPr>
              <a:lnSpc>
                <a:spcPct val="90000"/>
              </a:lnSpc>
              <a:defRPr/>
            </a:pPr>
            <a:endParaRPr lang="en-US" sz="1000" b="1" i="1" dirty="0">
              <a:solidFill>
                <a:srgbClr val="006666"/>
              </a:solidFill>
            </a:endParaRPr>
          </a:p>
          <a:p>
            <a:pPr>
              <a:lnSpc>
                <a:spcPct val="90000"/>
              </a:lnSpc>
              <a:buFont typeface="Arial" pitchFamily="34" charset="0"/>
              <a:buChar char="•"/>
              <a:defRPr/>
            </a:pPr>
            <a:r>
              <a:rPr lang="en-US" sz="2400" b="1" dirty="0">
                <a:solidFill>
                  <a:srgbClr val="002060"/>
                </a:solidFill>
              </a:rPr>
              <a:t> Pre-incorporation</a:t>
            </a:r>
          </a:p>
          <a:p>
            <a:pPr>
              <a:lnSpc>
                <a:spcPct val="90000"/>
              </a:lnSpc>
              <a:defRPr/>
            </a:pPr>
            <a:r>
              <a:rPr lang="en-US" sz="1400" b="1" i="1" dirty="0">
                <a:solidFill>
                  <a:srgbClr val="C00000"/>
                </a:solidFill>
              </a:rPr>
              <a:t>Part One: Generally / Definitions / Promoters / Subscriptions</a:t>
            </a:r>
          </a:p>
          <a:p>
            <a:pPr>
              <a:lnSpc>
                <a:spcPct val="90000"/>
              </a:lnSpc>
              <a:defRPr/>
            </a:pPr>
            <a:endParaRPr lang="en-US" sz="1000" b="1" i="1" dirty="0">
              <a:solidFill>
                <a:srgbClr val="C00000"/>
              </a:solidFill>
            </a:endParaRPr>
          </a:p>
          <a:p>
            <a:pPr>
              <a:lnSpc>
                <a:spcPct val="90000"/>
              </a:lnSpc>
              <a:buFont typeface="Arial" pitchFamily="34" charset="0"/>
              <a:buChar char="•"/>
              <a:defRPr/>
            </a:pPr>
            <a:r>
              <a:rPr lang="en-US" sz="2400" b="1" dirty="0">
                <a:solidFill>
                  <a:srgbClr val="002060"/>
                </a:solidFill>
              </a:rPr>
              <a:t> The Process of Incorporation</a:t>
            </a:r>
          </a:p>
          <a:p>
            <a:pPr>
              <a:lnSpc>
                <a:spcPct val="90000"/>
              </a:lnSpc>
              <a:defRPr/>
            </a:pPr>
            <a:r>
              <a:rPr lang="en-US" sz="1400" b="1" i="1" dirty="0">
                <a:solidFill>
                  <a:srgbClr val="C00000"/>
                </a:solidFill>
              </a:rPr>
              <a:t>Part Two:  1. Generally</a:t>
            </a:r>
          </a:p>
          <a:p>
            <a:pPr>
              <a:lnSpc>
                <a:spcPct val="90000"/>
              </a:lnSpc>
              <a:defRPr/>
            </a:pPr>
            <a:r>
              <a:rPr lang="en-US" sz="1400" b="1" i="1" dirty="0">
                <a:solidFill>
                  <a:srgbClr val="C00000"/>
                </a:solidFill>
              </a:rPr>
              <a:t>	2. Incorporators </a:t>
            </a:r>
          </a:p>
          <a:p>
            <a:pPr>
              <a:lnSpc>
                <a:spcPct val="90000"/>
              </a:lnSpc>
              <a:defRPr/>
            </a:pPr>
            <a:r>
              <a:rPr lang="en-US" sz="1400" b="1" i="1" dirty="0">
                <a:solidFill>
                  <a:srgbClr val="C00000"/>
                </a:solidFill>
              </a:rPr>
              <a:t>	3. Certificates of Incorporation</a:t>
            </a:r>
          </a:p>
          <a:p>
            <a:pPr>
              <a:lnSpc>
                <a:spcPct val="90000"/>
              </a:lnSpc>
              <a:defRPr/>
            </a:pPr>
            <a:r>
              <a:rPr lang="en-US" sz="1400" b="1" i="1" dirty="0">
                <a:solidFill>
                  <a:srgbClr val="C00000"/>
                </a:solidFill>
              </a:rPr>
              <a:t>	4. Mechanics of Incorporation</a:t>
            </a:r>
          </a:p>
          <a:p>
            <a:pPr>
              <a:lnSpc>
                <a:spcPct val="90000"/>
              </a:lnSpc>
              <a:defRPr/>
            </a:pPr>
            <a:endParaRPr lang="en-US" sz="1400" b="1" i="1" dirty="0">
              <a:solidFill>
                <a:srgbClr val="C00000"/>
              </a:solidFill>
            </a:endParaRPr>
          </a:p>
          <a:p>
            <a:pPr>
              <a:lnSpc>
                <a:spcPct val="90000"/>
              </a:lnSpc>
              <a:defRPr/>
            </a:pPr>
            <a:endParaRPr lang="en-US" sz="1400" b="1" i="1" dirty="0">
              <a:solidFill>
                <a:srgbClr val="C00000"/>
              </a:solidFill>
            </a:endParaRPr>
          </a:p>
          <a:p>
            <a:pPr>
              <a:lnSpc>
                <a:spcPct val="90000"/>
              </a:lnSpc>
              <a:defRPr/>
            </a:pPr>
            <a:endParaRPr lang="en-US" sz="1400" b="1" i="1" dirty="0">
              <a:solidFill>
                <a:srgbClr val="C00000"/>
              </a:solidFill>
            </a:endParaRPr>
          </a:p>
          <a:p>
            <a:pPr>
              <a:lnSpc>
                <a:spcPct val="90000"/>
              </a:lnSpc>
              <a:defRPr/>
            </a:pPr>
            <a:endParaRPr lang="en-US" sz="1400" b="1" i="1" dirty="0">
              <a:solidFill>
                <a:srgbClr val="C00000"/>
              </a:solidFill>
            </a:endParaRPr>
          </a:p>
          <a:p>
            <a:pPr>
              <a:lnSpc>
                <a:spcPct val="90000"/>
              </a:lnSpc>
              <a:defRPr/>
            </a:pPr>
            <a:endParaRPr lang="en-US" sz="1400" b="1" i="1" dirty="0">
              <a:solidFill>
                <a:srgbClr val="C00000"/>
              </a:solidFill>
            </a:endParaRPr>
          </a:p>
          <a:p>
            <a:pPr>
              <a:lnSpc>
                <a:spcPct val="90000"/>
              </a:lnSpc>
              <a:defRPr/>
            </a:pPr>
            <a:endParaRPr lang="en-US" sz="1400" b="1" i="1" dirty="0">
              <a:solidFill>
                <a:srgbClr val="C00000"/>
              </a:solidFill>
            </a:endParaRPr>
          </a:p>
          <a:p>
            <a:pPr>
              <a:lnSpc>
                <a:spcPct val="90000"/>
              </a:lnSpc>
              <a:defRPr/>
            </a:pPr>
            <a:endParaRPr lang="en-US" sz="1400" b="1" i="1" dirty="0">
              <a:solidFill>
                <a:srgbClr val="C00000"/>
              </a:solidFill>
            </a:endParaRPr>
          </a:p>
          <a:p>
            <a:pPr>
              <a:lnSpc>
                <a:spcPct val="90000"/>
              </a:lnSpc>
              <a:defRPr/>
            </a:pPr>
            <a:r>
              <a:rPr lang="en-US" sz="500" b="1" i="1" dirty="0">
                <a:solidFill>
                  <a:srgbClr val="C00000"/>
                </a:solidFill>
              </a:rPr>
              <a:t> </a:t>
            </a:r>
          </a:p>
        </p:txBody>
      </p:sp>
    </p:spTree>
    <p:extLst>
      <p:ext uri="{BB962C8B-B14F-4D97-AF65-F5344CB8AC3E}">
        <p14:creationId xmlns:p14="http://schemas.microsoft.com/office/powerpoint/2010/main" val="137152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4</a:t>
            </a:fld>
            <a:endParaRPr lang="en-US"/>
          </a:p>
        </p:txBody>
      </p:sp>
      <p:sp>
        <p:nvSpPr>
          <p:cNvPr id="79873" name="Rectangle 1"/>
          <p:cNvSpPr>
            <a:spLocks noChangeArrowheads="1"/>
          </p:cNvSpPr>
          <p:nvPr/>
        </p:nvSpPr>
        <p:spPr bwMode="auto">
          <a:xfrm>
            <a:off x="381000" y="2257282"/>
            <a:ext cx="8382000" cy="25576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One:</a:t>
            </a:r>
          </a:p>
          <a:p>
            <a:pPr marL="342900" indent="-342900" algn="ctr">
              <a:lnSpc>
                <a:spcPct val="90000"/>
              </a:lnSpc>
              <a:spcBef>
                <a:spcPts val="0"/>
              </a:spcBef>
              <a:defRPr/>
            </a:pPr>
            <a:r>
              <a:rPr lang="en-US" sz="5400" b="1" dirty="0">
                <a:solidFill>
                  <a:srgbClr val="0033CC"/>
                </a:solidFill>
              </a:rPr>
              <a:t>Corporations</a:t>
            </a:r>
          </a:p>
          <a:p>
            <a:pPr marL="342900" indent="-342900" algn="ctr">
              <a:lnSpc>
                <a:spcPct val="90000"/>
              </a:lnSpc>
              <a:spcBef>
                <a:spcPts val="0"/>
              </a:spcBef>
              <a:defRPr/>
            </a:pPr>
            <a:r>
              <a:rPr lang="en-US" sz="54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0659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5</a:t>
            </a:fld>
            <a:endParaRPr lang="en-US"/>
          </a:p>
        </p:txBody>
      </p:sp>
      <p:sp>
        <p:nvSpPr>
          <p:cNvPr id="79873" name="Rectangle 1"/>
          <p:cNvSpPr>
            <a:spLocks noChangeArrowheads="1"/>
          </p:cNvSpPr>
          <p:nvPr/>
        </p:nvSpPr>
        <p:spPr bwMode="auto">
          <a:xfrm>
            <a:off x="381000" y="899987"/>
            <a:ext cx="8382000" cy="527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Corporations</a:t>
            </a:r>
          </a:p>
          <a:p>
            <a:pPr marL="342900" indent="-342900" algn="ctr">
              <a:lnSpc>
                <a:spcPct val="90000"/>
              </a:lnSpc>
              <a:spcBef>
                <a:spcPts val="0"/>
              </a:spcBef>
              <a:defRPr/>
            </a:pPr>
            <a:r>
              <a:rPr lang="en-US" sz="28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WHAT</a:t>
            </a:r>
            <a:r>
              <a:rPr kumimoji="0" lang="en-US" sz="2000" b="1" u="none" strike="noStrike" cap="none" normalizeH="0" dirty="0">
                <a:ln>
                  <a:noFill/>
                </a:ln>
                <a:solidFill>
                  <a:srgbClr val="C00000"/>
                </a:solidFill>
                <a:effectLst/>
                <a:latin typeface="Arial" pitchFamily="34" charset="0"/>
                <a:ea typeface="Calibri" pitchFamily="34" charset="0"/>
                <a:cs typeface="Arial" pitchFamily="34" charset="0"/>
              </a:rPr>
              <a:t> IS A </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a:lnSpc>
                <a:spcPct val="90000"/>
              </a:lnSpc>
              <a:spcBef>
                <a:spcPts val="0"/>
              </a:spcBef>
            </a:pPr>
            <a:r>
              <a:rPr lang="en-US" dirty="0"/>
              <a:t>The corporation is a creature of law, a legal construct. </a:t>
            </a:r>
          </a:p>
          <a:p>
            <a:pPr>
              <a:lnSpc>
                <a:spcPct val="90000"/>
              </a:lnSpc>
              <a:spcBef>
                <a:spcPts val="0"/>
              </a:spcBef>
            </a:pPr>
            <a:endParaRPr lang="en-US" sz="1000" dirty="0"/>
          </a:p>
          <a:p>
            <a:pPr>
              <a:lnSpc>
                <a:spcPct val="90000"/>
              </a:lnSpc>
              <a:spcBef>
                <a:spcPts val="0"/>
              </a:spcBef>
            </a:pPr>
            <a:r>
              <a:rPr lang="en-US" dirty="0"/>
              <a:t>No one has ever seen one. </a:t>
            </a:r>
          </a:p>
          <a:p>
            <a:pPr>
              <a:lnSpc>
                <a:spcPct val="90000"/>
              </a:lnSpc>
              <a:spcBef>
                <a:spcPts val="0"/>
              </a:spcBef>
            </a:pPr>
            <a:endParaRPr lang="en-US" sz="1000" dirty="0"/>
          </a:p>
          <a:p>
            <a:pPr>
              <a:lnSpc>
                <a:spcPct val="90000"/>
              </a:lnSpc>
              <a:spcBef>
                <a:spcPts val="0"/>
              </a:spcBef>
            </a:pPr>
            <a:r>
              <a:rPr lang="en-US" dirty="0"/>
              <a:t>The corporation’s existence and attributes arise from state-enabling statutes, which give business participants significant freedom to choose their own customized relationships.</a:t>
            </a:r>
          </a:p>
          <a:p>
            <a:pPr>
              <a:lnSpc>
                <a:spcPct val="90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84676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838200"/>
            <a:ext cx="8534400" cy="51816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Corporations</a:t>
            </a:r>
          </a:p>
          <a:p>
            <a:pPr marL="342900" indent="-342900" algn="ctr">
              <a:spcBef>
                <a:spcPts val="0"/>
              </a:spcBef>
              <a:defRPr/>
            </a:pPr>
            <a:r>
              <a:rPr lang="en-US" sz="2800" b="1" i="1" dirty="0">
                <a:solidFill>
                  <a:srgbClr val="006600"/>
                </a:solidFill>
              </a:rPr>
              <a:t>Generally - Definitions</a:t>
            </a:r>
          </a:p>
          <a:p>
            <a:pPr marL="342900" indent="-342900" algn="ctr">
              <a:spcBef>
                <a:spcPts val="0"/>
              </a:spcBef>
              <a:defRPr/>
            </a:pPr>
            <a:endParaRPr lang="en-US" sz="700" b="1" i="1" dirty="0">
              <a:solidFill>
                <a:srgbClr val="006600"/>
              </a:solidFill>
            </a:endParaRPr>
          </a:p>
          <a:p>
            <a:pPr>
              <a:spcBef>
                <a:spcPts val="0"/>
              </a:spcBef>
              <a:defRPr/>
            </a:pPr>
            <a:r>
              <a:rPr lang="en-US" sz="2200" b="1" dirty="0">
                <a:solidFill>
                  <a:srgbClr val="C00000"/>
                </a:solidFill>
              </a:rPr>
              <a:t>Corporation Defined</a:t>
            </a:r>
            <a:endParaRPr lang="en-US" sz="2200" dirty="0">
              <a:solidFill>
                <a:srgbClr val="C00000"/>
              </a:solidFill>
            </a:endParaRPr>
          </a:p>
          <a:p>
            <a:pPr marL="342900" indent="-342900" eaLnBrk="0" hangingPunct="0">
              <a:lnSpc>
                <a:spcPct val="90000"/>
              </a:lnSpc>
              <a:spcBef>
                <a:spcPct val="20000"/>
              </a:spcBef>
              <a:buFontTx/>
              <a:buChar char="•"/>
              <a:defRPr/>
            </a:pPr>
            <a:r>
              <a:rPr lang="en-US" sz="2400" kern="0" dirty="0">
                <a:latin typeface="+mn-lt"/>
              </a:rPr>
              <a:t>Black’s Law Dictionary defines a</a:t>
            </a:r>
          </a:p>
          <a:p>
            <a:pPr marL="342900" indent="-342900" eaLnBrk="0" hangingPunct="0">
              <a:lnSpc>
                <a:spcPct val="90000"/>
              </a:lnSpc>
              <a:spcBef>
                <a:spcPct val="20000"/>
              </a:spcBef>
              <a:defRPr/>
            </a:pPr>
            <a:r>
              <a:rPr lang="en-US" sz="2800" kern="0" dirty="0">
                <a:solidFill>
                  <a:srgbClr val="0033CC"/>
                </a:solidFill>
                <a:latin typeface="+mn-lt"/>
              </a:rPr>
              <a:t>    </a:t>
            </a:r>
            <a:r>
              <a:rPr lang="en-US" sz="2800" b="1" i="1" kern="0" dirty="0">
                <a:solidFill>
                  <a:srgbClr val="0033CC"/>
                </a:solidFill>
                <a:latin typeface="+mn-lt"/>
              </a:rPr>
              <a:t>Corporation</a:t>
            </a:r>
            <a:r>
              <a:rPr lang="en-US" sz="2800" b="1" kern="0" dirty="0">
                <a:solidFill>
                  <a:srgbClr val="0033CC"/>
                </a:solidFill>
                <a:latin typeface="+mn-lt"/>
              </a:rPr>
              <a:t> </a:t>
            </a:r>
            <a:r>
              <a:rPr lang="en-US" sz="2800" kern="0" dirty="0">
                <a:latin typeface="+mn-lt"/>
              </a:rPr>
              <a:t>as:</a:t>
            </a:r>
          </a:p>
          <a:p>
            <a:pPr marL="342900" indent="-342900" eaLnBrk="0" hangingPunct="0">
              <a:lnSpc>
                <a:spcPct val="90000"/>
              </a:lnSpc>
              <a:spcBef>
                <a:spcPct val="20000"/>
              </a:spcBef>
              <a:defRPr/>
            </a:pPr>
            <a:endParaRPr lang="en-US" sz="700" kern="0" dirty="0">
              <a:latin typeface="+mn-lt"/>
            </a:endParaRPr>
          </a:p>
          <a:p>
            <a:pPr marL="342900" indent="-342900" eaLnBrk="0" hangingPunct="0">
              <a:lnSpc>
                <a:spcPct val="90000"/>
              </a:lnSpc>
              <a:spcBef>
                <a:spcPct val="20000"/>
              </a:spcBef>
              <a:defRPr/>
            </a:pPr>
            <a:r>
              <a:rPr lang="en-US" kern="0" dirty="0">
                <a:latin typeface="+mn-lt"/>
              </a:rPr>
              <a:t>    </a:t>
            </a:r>
            <a:r>
              <a:rPr lang="en-US" b="1" i="1" kern="0" dirty="0">
                <a:latin typeface="+mn-lt"/>
              </a:rPr>
              <a:t>“An </a:t>
            </a:r>
            <a:r>
              <a:rPr lang="en-US" b="1" i="1" kern="0" dirty="0">
                <a:solidFill>
                  <a:srgbClr val="C00000"/>
                </a:solidFill>
                <a:latin typeface="+mn-lt"/>
              </a:rPr>
              <a:t>artificial person </a:t>
            </a:r>
            <a:r>
              <a:rPr lang="en-US" b="1" i="1" kern="0" dirty="0">
                <a:latin typeface="+mn-lt"/>
              </a:rPr>
              <a:t>or legal entity </a:t>
            </a:r>
          </a:p>
          <a:p>
            <a:pPr marL="342900" indent="-342900" eaLnBrk="0" hangingPunct="0">
              <a:lnSpc>
                <a:spcPct val="90000"/>
              </a:lnSpc>
              <a:spcBef>
                <a:spcPct val="20000"/>
              </a:spcBef>
              <a:defRPr/>
            </a:pPr>
            <a:r>
              <a:rPr lang="en-US" b="1" i="1" kern="0" dirty="0">
                <a:latin typeface="+mn-lt"/>
              </a:rPr>
              <a:t>	created by or </a:t>
            </a:r>
            <a:r>
              <a:rPr lang="en-US" b="1" i="1" kern="0" dirty="0">
                <a:solidFill>
                  <a:srgbClr val="C00000"/>
                </a:solidFill>
                <a:latin typeface="+mn-lt"/>
              </a:rPr>
              <a:t>under the authority </a:t>
            </a:r>
          </a:p>
          <a:p>
            <a:pPr marL="342900" indent="-342900" eaLnBrk="0" hangingPunct="0">
              <a:lnSpc>
                <a:spcPct val="90000"/>
              </a:lnSpc>
              <a:spcBef>
                <a:spcPct val="20000"/>
              </a:spcBef>
              <a:defRPr/>
            </a:pPr>
            <a:r>
              <a:rPr lang="en-US" b="1" i="1" kern="0" dirty="0">
                <a:solidFill>
                  <a:srgbClr val="C00000"/>
                </a:solidFill>
                <a:latin typeface="+mn-lt"/>
              </a:rPr>
              <a:t>	of the laws of the state </a:t>
            </a:r>
            <a:r>
              <a:rPr lang="en-US" b="1" i="1" kern="0" dirty="0">
                <a:latin typeface="+mn-lt"/>
              </a:rPr>
              <a:t>or nation, </a:t>
            </a:r>
          </a:p>
          <a:p>
            <a:pPr marL="342900" indent="-342900" eaLnBrk="0" hangingPunct="0">
              <a:lnSpc>
                <a:spcPct val="90000"/>
              </a:lnSpc>
              <a:spcBef>
                <a:spcPct val="20000"/>
              </a:spcBef>
              <a:defRPr/>
            </a:pPr>
            <a:r>
              <a:rPr lang="en-US" b="1" i="1" kern="0" dirty="0">
                <a:latin typeface="+mn-lt"/>
              </a:rPr>
              <a:t>	which </a:t>
            </a:r>
            <a:r>
              <a:rPr lang="en-US" b="1" i="1" kern="0" dirty="0">
                <a:solidFill>
                  <a:srgbClr val="C00000"/>
                </a:solidFill>
                <a:latin typeface="+mn-lt"/>
              </a:rPr>
              <a:t>has an existence distinct from that </a:t>
            </a:r>
          </a:p>
          <a:p>
            <a:pPr marL="342900" indent="-342900" eaLnBrk="0" hangingPunct="0">
              <a:lnSpc>
                <a:spcPct val="90000"/>
              </a:lnSpc>
              <a:spcBef>
                <a:spcPct val="20000"/>
              </a:spcBef>
              <a:defRPr/>
            </a:pPr>
            <a:r>
              <a:rPr lang="en-US" b="1" i="1" kern="0" dirty="0">
                <a:solidFill>
                  <a:srgbClr val="C00000"/>
                </a:solidFill>
                <a:latin typeface="+mn-lt"/>
              </a:rPr>
              <a:t>	of its associated individuals,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has a duration that is either perpetual </a:t>
            </a:r>
          </a:p>
          <a:p>
            <a:pPr marL="342900" indent="-342900" eaLnBrk="0" hangingPunct="0">
              <a:lnSpc>
                <a:spcPct val="90000"/>
              </a:lnSpc>
              <a:spcBef>
                <a:spcPct val="20000"/>
              </a:spcBef>
              <a:defRPr/>
            </a:pPr>
            <a:r>
              <a:rPr lang="en-US" b="1" i="1" kern="0" dirty="0">
                <a:latin typeface="+mn-lt"/>
              </a:rPr>
              <a:t>	or for a limited term of years,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which acts as a unit </a:t>
            </a:r>
          </a:p>
          <a:p>
            <a:pPr marL="342900" indent="-342900" eaLnBrk="0" hangingPunct="0">
              <a:lnSpc>
                <a:spcPct val="90000"/>
              </a:lnSpc>
              <a:spcBef>
                <a:spcPct val="20000"/>
              </a:spcBef>
              <a:defRPr/>
            </a:pPr>
            <a:r>
              <a:rPr lang="en-US" b="1" i="1" kern="0" dirty="0">
                <a:latin typeface="+mn-lt"/>
              </a:rPr>
              <a:t>	in matters relating to the common purpose of the association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within the scope of the powers conferred upon it by law</a:t>
            </a:r>
            <a:r>
              <a:rPr lang="en-US" b="1" i="1" kern="0" dirty="0">
                <a:latin typeface="+mn-lt"/>
              </a:rPr>
              <a:t>.” </a:t>
            </a:r>
          </a:p>
        </p:txBody>
      </p:sp>
      <p:pic>
        <p:nvPicPr>
          <p:cNvPr id="6148" name="Picture 3" descr="Blacks.jpg"/>
          <p:cNvPicPr>
            <a:picLocks noChangeAspect="1"/>
          </p:cNvPicPr>
          <p:nvPr/>
        </p:nvPicPr>
        <p:blipFill>
          <a:blip r:embed="rId2" cstate="print"/>
          <a:srcRect/>
          <a:stretch>
            <a:fillRect/>
          </a:stretch>
        </p:blipFill>
        <p:spPr bwMode="auto">
          <a:xfrm>
            <a:off x="6096000" y="2362200"/>
            <a:ext cx="2286000" cy="2286000"/>
          </a:xfrm>
          <a:prstGeom prst="rect">
            <a:avLst/>
          </a:prstGeom>
          <a:noFill/>
          <a:ln w="9525">
            <a:noFill/>
            <a:miter lim="800000"/>
            <a:headEnd/>
            <a:tailEnd/>
          </a:ln>
        </p:spPr>
      </p:pic>
    </p:spTree>
    <p:extLst>
      <p:ext uri="{BB962C8B-B14F-4D97-AF65-F5344CB8AC3E}">
        <p14:creationId xmlns:p14="http://schemas.microsoft.com/office/powerpoint/2010/main" val="262591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62000"/>
            <a:ext cx="8458200" cy="459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Corporations</a:t>
            </a:r>
          </a:p>
          <a:p>
            <a:pPr marL="342900" indent="-342900" algn="ctr">
              <a:spcBef>
                <a:spcPts val="0"/>
              </a:spcBef>
              <a:defRPr/>
            </a:pPr>
            <a:r>
              <a:rPr lang="en-US" sz="2800" b="1" i="1" dirty="0">
                <a:solidFill>
                  <a:srgbClr val="006600"/>
                </a:solidFill>
              </a:rPr>
              <a:t>Generally - Definitions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800" b="1" i="1" dirty="0">
              <a:solidFill>
                <a:srgbClr val="002060"/>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200" b="1" i="1" u="none" strike="noStrike" cap="none" normalizeH="0" baseline="0" dirty="0">
                <a:ln>
                  <a:noFill/>
                </a:ln>
                <a:solidFill>
                  <a:srgbClr val="C00000"/>
                </a:solidFill>
                <a:effectLst/>
                <a:latin typeface="Arial" pitchFamily="34" charset="0"/>
                <a:ea typeface="Calibri" pitchFamily="34" charset="0"/>
                <a:cs typeface="Arial" pitchFamily="34" charset="0"/>
              </a:rPr>
              <a:t>MEANING OF ''CORPORATION''</a:t>
            </a:r>
            <a:endParaRPr kumimoji="0" lang="en-US" sz="22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sz="2000"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28182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696010"/>
            <a:ext cx="83820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Corporations</a:t>
            </a:r>
          </a:p>
          <a:p>
            <a:pPr marL="342900" indent="-342900" algn="ctr">
              <a:lnSpc>
                <a:spcPct val="110000"/>
              </a:lnSpc>
              <a:spcBef>
                <a:spcPts val="0"/>
              </a:spcBef>
              <a:defRPr/>
            </a:pPr>
            <a:r>
              <a:rPr lang="en-US" sz="2800" b="1" i="1" dirty="0">
                <a:solidFill>
                  <a:srgbClr val="006600"/>
                </a:solidFill>
              </a:rPr>
              <a:t>Generally - Principal Characteristics</a:t>
            </a: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Principal Characteristics of a 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R="0" lvl="0" algn="just" defTabSz="914400" rtl="0" eaLnBrk="0" fontAlgn="base" latinLnBrk="0" hangingPunct="0">
              <a:lnSpc>
                <a:spcPct val="110000"/>
              </a:lnSpc>
              <a:spcBef>
                <a:spcPts val="0"/>
              </a:spcBef>
              <a:spcAft>
                <a:spcPct val="0"/>
              </a:spcAft>
              <a:buClrTx/>
              <a:buSzTx/>
              <a:tabLst/>
            </a:pPr>
            <a:r>
              <a:rPr kumimoji="0" lang="en-US"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All</a:t>
            </a:r>
            <a:r>
              <a:rPr kumimoji="0" lang="en-US"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share certain defining characteristics.  These include:</a:t>
            </a:r>
          </a:p>
          <a:p>
            <a:pPr marR="0" lvl="0" algn="just" defTabSz="914400" rtl="0" eaLnBrk="0" fontAlgn="base" latinLnBrk="0" hangingPunct="0">
              <a:lnSpc>
                <a:spcPct val="110000"/>
              </a:lnSpc>
              <a:spcBef>
                <a:spcPts val="0"/>
              </a:spcBef>
              <a:spcAft>
                <a:spcPct val="0"/>
              </a:spcAft>
              <a:buClrTx/>
              <a:buSzTx/>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kumimoji="0" lang="en-US"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Limited Liability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Entity Powers (Corporate Personhood)</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Centralized Management</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Continuity of Existence</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Free Transferability of Interests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Statutory Sources of Authority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Constitutional Status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lang="en-US" b="1" dirty="0">
              <a:solidFill>
                <a:schemeClr val="tx1">
                  <a:lumMod val="95000"/>
                  <a:lumOff val="5000"/>
                </a:schemeClr>
              </a:solidFill>
              <a:latin typeface="Arial"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kumimoji="0" lang="en-US" b="1"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89670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3663"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90000"/>
              </a:lnSpc>
              <a:spcBef>
                <a:spcPts val="0"/>
              </a:spcBef>
              <a:defRPr/>
            </a:pPr>
            <a:r>
              <a:rPr lang="en-US" sz="3600" b="1" dirty="0">
                <a:solidFill>
                  <a:srgbClr val="0033CC"/>
                </a:solidFill>
              </a:rPr>
              <a:t>Corporations</a:t>
            </a:r>
          </a:p>
          <a:p>
            <a:pPr marL="342900" indent="-342900" algn="ctr">
              <a:lnSpc>
                <a:spcPct val="90000"/>
              </a:lnSpc>
              <a:spcBef>
                <a:spcPts val="0"/>
              </a:spcBef>
              <a:defRPr/>
            </a:pPr>
            <a:r>
              <a:rPr lang="en-US" sz="2800" b="1" i="1" dirty="0">
                <a:solidFill>
                  <a:srgbClr val="006600"/>
                </a:solidFill>
              </a:rPr>
              <a:t>Generally - Powers of the Corporation</a:t>
            </a:r>
          </a:p>
          <a:p>
            <a:pPr marL="231775" algn="just">
              <a:lnSpc>
                <a:spcPct val="90000"/>
              </a:lnSpc>
              <a:spcBef>
                <a:spcPts val="0"/>
              </a:spcBef>
            </a:pPr>
            <a:endParaRPr lang="en-US" sz="1500" dirty="0"/>
          </a:p>
          <a:p>
            <a:pPr marL="231775" algn="just">
              <a:lnSpc>
                <a:spcPct val="90000"/>
              </a:lnSpc>
              <a:spcBef>
                <a:spcPts val="0"/>
              </a:spcBef>
            </a:pPr>
            <a:r>
              <a:rPr lang="en-US" sz="1500" dirty="0"/>
              <a:t>The Business Corporation Law sets forth broad statutory powers that may be exercised by a corporation, and such include the power to:</a:t>
            </a:r>
          </a:p>
          <a:p>
            <a:pPr marL="231775" algn="just">
              <a:lnSpc>
                <a:spcPct val="90000"/>
              </a:lnSpc>
              <a:spcBef>
                <a:spcPts val="0"/>
              </a:spcBef>
            </a:pPr>
            <a:endParaRPr lang="en-US" sz="500" b="1" dirty="0"/>
          </a:p>
          <a:p>
            <a:pPr marL="231775" algn="just">
              <a:lnSpc>
                <a:spcPct val="90000"/>
              </a:lnSpc>
              <a:spcBef>
                <a:spcPts val="0"/>
              </a:spcBef>
            </a:pPr>
            <a:endParaRPr lang="en-US" sz="500" b="1" dirty="0"/>
          </a:p>
          <a:p>
            <a:pPr marL="517525" indent="-285750" algn="just">
              <a:lnSpc>
                <a:spcPct val="90000"/>
              </a:lnSpc>
              <a:spcBef>
                <a:spcPts val="0"/>
              </a:spcBef>
              <a:buFont typeface="Arial" panose="020B0604020202020204" pitchFamily="34" charset="0"/>
              <a:buChar char="•"/>
            </a:pPr>
            <a:r>
              <a:rPr lang="en-US" sz="2000" b="1" dirty="0">
                <a:solidFill>
                  <a:srgbClr val="A50021"/>
                </a:solidFill>
              </a:rPr>
              <a:t>Own and Transfer Property</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Lend Money</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Buy and Sell Securities</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Make Contracts</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Borrow Money</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Compensate Employees</a:t>
            </a:r>
          </a:p>
          <a:p>
            <a:pPr marL="517525" indent="-285750" algn="just">
              <a:lnSpc>
                <a:spcPct val="90000"/>
              </a:lnSpc>
              <a:spcBef>
                <a:spcPts val="0"/>
              </a:spcBef>
              <a:buFont typeface="Arial" panose="020B0604020202020204" pitchFamily="34" charset="0"/>
              <a:buChar char="•"/>
            </a:pPr>
            <a:r>
              <a:rPr lang="en-US" sz="2000" b="1" dirty="0">
                <a:solidFill>
                  <a:srgbClr val="A50021"/>
                </a:solidFill>
              </a:rPr>
              <a:t>Participate in Other Ventures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Major Residuary Power</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Make Contributions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Make Guarantees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Indemnify Directors, Officers and Employees</a:t>
            </a:r>
          </a:p>
          <a:p>
            <a:pPr marL="517525" indent="-285750" algn="just">
              <a:lnSpc>
                <a:spcPct val="90000"/>
              </a:lnSpc>
              <a:spcBef>
                <a:spcPts val="0"/>
              </a:spcBef>
              <a:buFont typeface="Arial" panose="020B0604020202020204" pitchFamily="34" charset="0"/>
              <a:buChar char="•"/>
            </a:pPr>
            <a:r>
              <a:rPr lang="en-US" sz="2000" b="1" dirty="0">
                <a:solidFill>
                  <a:srgbClr val="A50021"/>
                </a:solidFill>
                <a:latin typeface="Arial" pitchFamily="34" charset="0"/>
                <a:ea typeface="Calibri" pitchFamily="34" charset="0"/>
                <a:cs typeface="Arial" pitchFamily="34" charset="0"/>
              </a:rPr>
              <a:t>Acquire Its Own Shares</a:t>
            </a:r>
            <a:endParaRPr lang="en-US" sz="2000" b="1" dirty="0">
              <a:solidFill>
                <a:srgbClr val="A50021"/>
              </a:solidFill>
            </a:endParaRPr>
          </a:p>
        </p:txBody>
      </p:sp>
    </p:spTree>
    <p:extLst>
      <p:ext uri="{BB962C8B-B14F-4D97-AF65-F5344CB8AC3E}">
        <p14:creationId xmlns:p14="http://schemas.microsoft.com/office/powerpoint/2010/main" val="32799691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9618</TotalTime>
  <Words>3235</Words>
  <Application>Microsoft Office PowerPoint</Application>
  <PresentationFormat>On-screen Show (4:3)</PresentationFormat>
  <Paragraphs>400</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489</cp:revision>
  <cp:lastPrinted>2020-09-23T14:11:20Z</cp:lastPrinted>
  <dcterms:created xsi:type="dcterms:W3CDTF">2007-08-27T19:04:39Z</dcterms:created>
  <dcterms:modified xsi:type="dcterms:W3CDTF">2021-09-02T15:30:14Z</dcterms:modified>
</cp:coreProperties>
</file>