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409" r:id="rId2"/>
    <p:sldId id="514" r:id="rId3"/>
    <p:sldId id="543" r:id="rId4"/>
    <p:sldId id="542" r:id="rId5"/>
    <p:sldId id="572" r:id="rId6"/>
    <p:sldId id="539" r:id="rId7"/>
    <p:sldId id="540" r:id="rId8"/>
    <p:sldId id="558" r:id="rId9"/>
    <p:sldId id="559" r:id="rId10"/>
    <p:sldId id="573" r:id="rId11"/>
    <p:sldId id="574" r:id="rId12"/>
    <p:sldId id="570" r:id="rId13"/>
    <p:sldId id="577" r:id="rId14"/>
    <p:sldId id="580" r:id="rId15"/>
    <p:sldId id="598" r:id="rId16"/>
    <p:sldId id="592" r:id="rId17"/>
    <p:sldId id="581" r:id="rId18"/>
    <p:sldId id="599" r:id="rId19"/>
    <p:sldId id="583" r:id="rId20"/>
    <p:sldId id="600" r:id="rId21"/>
    <p:sldId id="584" r:id="rId22"/>
    <p:sldId id="594" r:id="rId23"/>
    <p:sldId id="585" r:id="rId24"/>
    <p:sldId id="439" r:id="rId25"/>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00"/>
    <a:srgbClr val="006666"/>
    <a:srgbClr val="0033CC"/>
    <a:srgbClr val="C81204"/>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7B42B83F-9475-4743-AA0C-8FDAB256E7EB}"/>
    <pc:docChg chg="modSld">
      <pc:chgData name="Robert Farley" userId="1b2cfada0102257f" providerId="LiveId" clId="{7B42B83F-9475-4743-AA0C-8FDAB256E7EB}" dt="2021-09-02T15:40:16.847" v="137" actId="20577"/>
      <pc:docMkLst>
        <pc:docMk/>
      </pc:docMkLst>
      <pc:sldChg chg="modSp mod">
        <pc:chgData name="Robert Farley" userId="1b2cfada0102257f" providerId="LiveId" clId="{7B42B83F-9475-4743-AA0C-8FDAB256E7EB}" dt="2021-09-02T15:36:24.759" v="9" actId="20577"/>
        <pc:sldMkLst>
          <pc:docMk/>
          <pc:sldMk cId="0" sldId="409"/>
        </pc:sldMkLst>
        <pc:spChg chg="mod">
          <ac:chgData name="Robert Farley" userId="1b2cfada0102257f" providerId="LiveId" clId="{7B42B83F-9475-4743-AA0C-8FDAB256E7EB}" dt="2021-09-02T15:36:24.759" v="9" actId="20577"/>
          <ac:spMkLst>
            <pc:docMk/>
            <pc:sldMk cId="0" sldId="409"/>
            <ac:spMk id="8" creationId="{00000000-0000-0000-0000-000000000000}"/>
          </ac:spMkLst>
        </pc:spChg>
      </pc:sldChg>
      <pc:sldChg chg="modSp mod">
        <pc:chgData name="Robert Farley" userId="1b2cfada0102257f" providerId="LiveId" clId="{7B42B83F-9475-4743-AA0C-8FDAB256E7EB}" dt="2021-09-02T15:40:16.847" v="137" actId="20577"/>
        <pc:sldMkLst>
          <pc:docMk/>
          <pc:sldMk cId="0" sldId="439"/>
        </pc:sldMkLst>
        <pc:spChg chg="mod">
          <ac:chgData name="Robert Farley" userId="1b2cfada0102257f" providerId="LiveId" clId="{7B42B83F-9475-4743-AA0C-8FDAB256E7EB}" dt="2021-09-02T15:40:16.847" v="137" actId="20577"/>
          <ac:spMkLst>
            <pc:docMk/>
            <pc:sldMk cId="0" sldId="439"/>
            <ac:spMk id="21506" creationId="{00000000-0000-0000-0000-000000000000}"/>
          </ac:spMkLst>
        </pc:spChg>
      </pc:sldChg>
      <pc:sldChg chg="modSp mod">
        <pc:chgData name="Robert Farley" userId="1b2cfada0102257f" providerId="LiveId" clId="{7B42B83F-9475-4743-AA0C-8FDAB256E7EB}" dt="2021-09-02T15:38:24.312" v="28" actId="20577"/>
        <pc:sldMkLst>
          <pc:docMk/>
          <pc:sldMk cId="3558516622" sldId="514"/>
        </pc:sldMkLst>
        <pc:spChg chg="mod">
          <ac:chgData name="Robert Farley" userId="1b2cfada0102257f" providerId="LiveId" clId="{7B42B83F-9475-4743-AA0C-8FDAB256E7EB}" dt="2021-09-02T15:38:24.312" v="28" actId="20577"/>
          <ac:spMkLst>
            <pc:docMk/>
            <pc:sldMk cId="3558516622" sldId="514"/>
            <ac:spMk id="9" creationId="{00000000-0000-0000-0000-000000000000}"/>
          </ac:spMkLst>
        </pc:spChg>
      </pc:sldChg>
      <pc:sldChg chg="modSp mod">
        <pc:chgData name="Robert Farley" userId="1b2cfada0102257f" providerId="LiveId" clId="{7B42B83F-9475-4743-AA0C-8FDAB256E7EB}" dt="2021-09-02T15:39:48.223" v="131" actId="20577"/>
        <pc:sldMkLst>
          <pc:docMk/>
          <pc:sldMk cId="1371525717" sldId="543"/>
        </pc:sldMkLst>
        <pc:spChg chg="mod">
          <ac:chgData name="Robert Farley" userId="1b2cfada0102257f" providerId="LiveId" clId="{7B42B83F-9475-4743-AA0C-8FDAB256E7EB}" dt="2021-09-02T15:39:48.223" v="131" actId="20577"/>
          <ac:spMkLst>
            <pc:docMk/>
            <pc:sldMk cId="1371525717" sldId="543"/>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9/2/2021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9/2/2021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Four A:</a:t>
            </a:r>
          </a:p>
          <a:p>
            <a:pPr marL="342889" indent="-342889" algn="ctr">
              <a:spcBef>
                <a:spcPct val="20000"/>
              </a:spcBef>
              <a:defRPr/>
            </a:pPr>
            <a:r>
              <a:rPr lang="en-US" sz="3200" b="1" kern="0" dirty="0">
                <a:solidFill>
                  <a:srgbClr val="FFFF00"/>
                </a:solidFill>
                <a:latin typeface="+mn-lt"/>
              </a:rPr>
              <a:t>The Organizational Meeting</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Formation</a:t>
            </a:r>
          </a:p>
          <a:p>
            <a:pPr marL="342900" indent="-342900" algn="ctr">
              <a:lnSpc>
                <a:spcPct val="90000"/>
              </a:lnSpc>
              <a:spcBef>
                <a:spcPts val="0"/>
              </a:spcBef>
              <a:defRPr/>
            </a:pPr>
            <a:r>
              <a:rPr lang="en-US" sz="5400" b="1" i="1" dirty="0">
                <a:solidFill>
                  <a:srgbClr val="006600"/>
                </a:solidFill>
              </a:rPr>
              <a:t>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315995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838200"/>
            <a:ext cx="8382000" cy="48520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Corporate Formation</a:t>
            </a:r>
          </a:p>
          <a:p>
            <a:pPr marL="342900" indent="-342900" algn="ctr">
              <a:lnSpc>
                <a:spcPct val="90000"/>
              </a:lnSpc>
              <a:spcBef>
                <a:spcPts val="0"/>
              </a:spcBef>
              <a:defRPr/>
            </a:pPr>
            <a:r>
              <a:rPr lang="en-US" sz="2800" b="1" i="1" dirty="0">
                <a:solidFill>
                  <a:srgbClr val="006600"/>
                </a:solidFill>
              </a:rPr>
              <a:t>Generally</a:t>
            </a:r>
          </a:p>
          <a:p>
            <a:pPr marL="342900" indent="-342900" algn="ctr">
              <a:lnSpc>
                <a:spcPct val="90000"/>
              </a:lnSpc>
              <a:spcBef>
                <a:spcPts val="0"/>
              </a:spcBef>
              <a:defRPr/>
            </a:pPr>
            <a:endParaRPr lang="en-US" sz="2800" b="1" dirty="0">
              <a:solidFill>
                <a:srgbClr val="A50021"/>
              </a:solidFill>
            </a:endParaRPr>
          </a:p>
          <a:p>
            <a:pPr marL="342900" indent="-342900">
              <a:lnSpc>
                <a:spcPct val="90000"/>
              </a:lnSpc>
              <a:spcBef>
                <a:spcPts val="0"/>
              </a:spcBef>
              <a:defRPr/>
            </a:pPr>
            <a:r>
              <a:rPr lang="en-US" sz="2800" b="1" dirty="0">
                <a:latin typeface="Arial" pitchFamily="34" charset="0"/>
                <a:cs typeface="Arial" pitchFamily="34" charset="0"/>
              </a:rPr>
              <a:t>The Organizational Meeting</a:t>
            </a:r>
          </a:p>
          <a:p>
            <a:pPr marL="342900" indent="-342900">
              <a:lnSpc>
                <a:spcPct val="90000"/>
              </a:lnSpc>
              <a:spcBef>
                <a:spcPts val="0"/>
              </a:spcBef>
              <a:defRPr/>
            </a:pPr>
            <a:endParaRPr lang="en-US" sz="500" b="1" dirty="0">
              <a:latin typeface="Arial" pitchFamily="34" charset="0"/>
              <a:cs typeface="Arial" pitchFamily="34" charset="0"/>
            </a:endParaRPr>
          </a:p>
          <a:p>
            <a:pPr marL="285750" lvl="0" indent="-285750" algn="just" eaLnBrk="0" hangingPunct="0">
              <a:spcBef>
                <a:spcPts val="0"/>
              </a:spcBef>
              <a:buFont typeface="Arial" panose="020B0604020202020204" pitchFamily="34" charset="0"/>
              <a:buChar char="•"/>
            </a:pPr>
            <a:r>
              <a:rPr lang="en-US" sz="2400" b="1" dirty="0">
                <a:solidFill>
                  <a:srgbClr val="A50021"/>
                </a:solidFill>
                <a:latin typeface="Arial" pitchFamily="34" charset="0"/>
                <a:cs typeface="Arial" pitchFamily="34" charset="0"/>
              </a:rPr>
              <a:t>Issuance of Shares</a:t>
            </a:r>
          </a:p>
          <a:p>
            <a:pPr marL="285750" lvl="0" indent="-285750" algn="just" eaLnBrk="0" hangingPunct="0">
              <a:spcBef>
                <a:spcPts val="0"/>
              </a:spcBef>
              <a:buFont typeface="Arial" panose="020B0604020202020204" pitchFamily="34" charset="0"/>
              <a:buChar char="•"/>
            </a:pPr>
            <a:r>
              <a:rPr lang="en-US" sz="2400" b="1" dirty="0">
                <a:solidFill>
                  <a:srgbClr val="A50021"/>
                </a:solidFill>
                <a:latin typeface="Arial" pitchFamily="34" charset="0"/>
                <a:cs typeface="Arial" pitchFamily="34" charset="0"/>
              </a:rPr>
              <a:t>Election of Board of Directors</a:t>
            </a:r>
          </a:p>
          <a:p>
            <a:pPr marL="285750" lvl="0" indent="-285750" algn="just" eaLnBrk="0" hangingPunct="0">
              <a:spcBef>
                <a:spcPts val="0"/>
              </a:spcBef>
              <a:buFont typeface="Arial" panose="020B0604020202020204" pitchFamily="34" charset="0"/>
              <a:buChar char="•"/>
            </a:pPr>
            <a:r>
              <a:rPr lang="en-US" sz="2400" b="1" dirty="0">
                <a:solidFill>
                  <a:srgbClr val="A50021"/>
                </a:solidFill>
                <a:latin typeface="Arial" pitchFamily="34" charset="0"/>
                <a:cs typeface="Arial" pitchFamily="34" charset="0"/>
              </a:rPr>
              <a:t>Appointment of Corporate Officers</a:t>
            </a:r>
          </a:p>
          <a:p>
            <a:pPr marL="285750" lvl="0" indent="-285750" algn="just" eaLnBrk="0" hangingPunct="0">
              <a:spcBef>
                <a:spcPts val="0"/>
              </a:spcBef>
              <a:buFont typeface="Arial" panose="020B0604020202020204" pitchFamily="34" charset="0"/>
              <a:buChar char="•"/>
            </a:pPr>
            <a:r>
              <a:rPr lang="en-US" sz="2400" b="1" dirty="0">
                <a:solidFill>
                  <a:srgbClr val="A50021"/>
                </a:solidFill>
                <a:latin typeface="Arial" pitchFamily="34" charset="0"/>
                <a:cs typeface="Arial" pitchFamily="34" charset="0"/>
              </a:rPr>
              <a:t>Adoption of Corporate </a:t>
            </a:r>
            <a:r>
              <a:rPr lang="en-US" sz="2400" b="1" dirty="0" err="1">
                <a:solidFill>
                  <a:srgbClr val="A50021"/>
                </a:solidFill>
                <a:latin typeface="Arial" pitchFamily="34" charset="0"/>
                <a:cs typeface="Arial" pitchFamily="34" charset="0"/>
              </a:rPr>
              <a:t>ByLaws</a:t>
            </a:r>
            <a:endParaRPr lang="en-US" sz="800" b="1" i="1" dirty="0">
              <a:solidFill>
                <a:srgbClr val="002060"/>
              </a:solidFill>
              <a:latin typeface="Arial" pitchFamily="34" charset="0"/>
              <a:ea typeface="Calibri" pitchFamily="34" charset="0"/>
              <a:cs typeface="Arial" pitchFamily="34" charset="0"/>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342900" indent="-342900">
              <a:lnSpc>
                <a:spcPct val="90000"/>
              </a:lnSpc>
              <a:spcBef>
                <a:spcPts val="0"/>
              </a:spcBef>
              <a:buFont typeface="Arial" panose="020B0604020202020204" pitchFamily="34" charset="0"/>
              <a:buChar char="•"/>
              <a:defRPr/>
            </a:pPr>
            <a:endParaRPr lang="en-US" sz="2400" b="1" dirty="0">
              <a:solidFill>
                <a:srgbClr val="A50021"/>
              </a:solidFill>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770865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4800" y="841687"/>
            <a:ext cx="8534400" cy="58639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70000"/>
              </a:lnSpc>
              <a:spcBef>
                <a:spcPts val="0"/>
              </a:spcBef>
              <a:defRPr/>
            </a:pPr>
            <a:r>
              <a:rPr lang="en-US" sz="3600" b="1" dirty="0">
                <a:solidFill>
                  <a:srgbClr val="0033CC"/>
                </a:solidFill>
              </a:rPr>
              <a:t>Corporate Formation</a:t>
            </a:r>
          </a:p>
          <a:p>
            <a:pPr marL="342900" indent="-342900" algn="ctr">
              <a:lnSpc>
                <a:spcPct val="70000"/>
              </a:lnSpc>
              <a:spcBef>
                <a:spcPts val="0"/>
              </a:spcBef>
              <a:defRPr/>
            </a:pPr>
            <a:r>
              <a:rPr lang="en-US" sz="2800" b="1" i="1" dirty="0">
                <a:solidFill>
                  <a:srgbClr val="006600"/>
                </a:solidFill>
              </a:rPr>
              <a:t>Generally</a:t>
            </a:r>
          </a:p>
          <a:p>
            <a:pPr marL="342900" indent="-342900" algn="ctr">
              <a:lnSpc>
                <a:spcPct val="70000"/>
              </a:lnSpc>
              <a:spcBef>
                <a:spcPts val="0"/>
              </a:spcBef>
              <a:defRPr/>
            </a:pPr>
            <a:endParaRPr lang="en-US" sz="500" b="1" i="1" dirty="0">
              <a:solidFill>
                <a:srgbClr val="006600"/>
              </a:solidFill>
            </a:endParaRPr>
          </a:p>
          <a:p>
            <a:pPr marL="0" marR="0" lvl="0" indent="0" algn="just" defTabSz="914400" rtl="0" eaLnBrk="1" fontAlgn="base" latinLnBrk="0" hangingPunct="1">
              <a:lnSpc>
                <a:spcPct val="70000"/>
              </a:lnSpc>
              <a:spcBef>
                <a:spcPts val="0"/>
              </a:spcBef>
              <a:spcAft>
                <a:spcPct val="0"/>
              </a:spcAft>
              <a:buClrTx/>
              <a:buSzTx/>
              <a:buFontTx/>
              <a:buNone/>
              <a:tabLst/>
            </a:pPr>
            <a:r>
              <a:rPr kumimoji="0" lang="en-US" sz="2400" b="1" i="0" u="none" strike="noStrike" cap="none" normalizeH="0" baseline="0" dirty="0">
                <a:ln>
                  <a:noFill/>
                </a:ln>
                <a:solidFill>
                  <a:srgbClr val="C00000"/>
                </a:solidFill>
                <a:effectLst/>
                <a:latin typeface="Arial" pitchFamily="34" charset="0"/>
                <a:ea typeface="Calibri" pitchFamily="34" charset="0"/>
                <a:cs typeface="Arial" pitchFamily="34" charset="0"/>
              </a:rPr>
              <a:t>Forming A Corporation</a:t>
            </a:r>
          </a:p>
          <a:p>
            <a:pPr marL="0" marR="0" lvl="0" indent="0" algn="just" defTabSz="914400" rtl="0" eaLnBrk="1" fontAlgn="base" latinLnBrk="0" hangingPunct="1">
              <a:lnSpc>
                <a:spcPct val="7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r>
              <a:rPr kumimoji="0" lang="en-US" sz="1600" b="1" i="1" u="none" strike="noStrike" cap="none" normalizeH="0" baseline="0" dirty="0">
                <a:ln>
                  <a:noFill/>
                </a:ln>
                <a:solidFill>
                  <a:srgbClr val="002060"/>
                </a:solidFill>
                <a:effectLst/>
                <a:latin typeface="Arial" pitchFamily="34" charset="0"/>
                <a:ea typeface="Calibri" pitchFamily="34" charset="0"/>
                <a:cs typeface="Arial" pitchFamily="34" charset="0"/>
              </a:rPr>
              <a:t>IN GENERAL</a:t>
            </a:r>
            <a:endParaRPr kumimoji="0" lang="en-US" sz="9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r>
              <a:rPr kumimoji="0" lang="en-US" sz="14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Business Corporation is formed by compliance with the formalities prescribed in the New York State Business Corporation Law (BCL).  </a:t>
            </a:r>
          </a:p>
          <a:p>
            <a:pPr marL="0" marR="0" lvl="0" indent="0" algn="just" defTabSz="914400" rtl="0" eaLnBrk="0" fontAlgn="base" latinLnBrk="0" hangingPunct="0">
              <a:lnSpc>
                <a:spcPct val="70000"/>
              </a:lnSpc>
              <a:spcBef>
                <a:spcPts val="0"/>
              </a:spcBef>
              <a:spcAft>
                <a:spcPct val="0"/>
              </a:spcAft>
              <a:buClrTx/>
              <a:buSzTx/>
              <a:buFontTx/>
              <a:buNone/>
              <a:tabLst/>
            </a:pPr>
            <a:endParaRPr lang="en-US" sz="5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70000"/>
              </a:lnSpc>
              <a:spcBef>
                <a:spcPts val="0"/>
              </a:spcBef>
              <a:spcAft>
                <a:spcPct val="0"/>
              </a:spcAft>
              <a:buClrTx/>
              <a:buSzTx/>
              <a:buFontTx/>
              <a:buNone/>
              <a:tabLst/>
            </a:pPr>
            <a:r>
              <a:rPr kumimoji="0" lang="en-US" sz="14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The creation of corporations by special act of the legislature is prohibited except for municipal purposes or for cases where, in the judgment of the legislature, the corporation's objectives cannot be attained under the general laws. [See N.Y. Const., art. 10, §1].</a:t>
            </a:r>
          </a:p>
          <a:p>
            <a:pPr marL="0" marR="0" lvl="0" indent="0" algn="just" defTabSz="914400" rtl="0" eaLnBrk="0" fontAlgn="base" latinLnBrk="0" hangingPunct="0">
              <a:lnSpc>
                <a:spcPct val="75000"/>
              </a:lnSpc>
              <a:spcBef>
                <a:spcPts val="0"/>
              </a:spcBef>
              <a:spcAft>
                <a:spcPct val="0"/>
              </a:spcAft>
              <a:buClrTx/>
              <a:buSzTx/>
              <a:buFontTx/>
              <a:buNone/>
              <a:tabLst/>
            </a:pPr>
            <a:endParaRPr lang="en-US" sz="1500" dirty="0">
              <a:solidFill>
                <a:schemeClr val="tx1">
                  <a:lumMod val="95000"/>
                  <a:lumOff val="5000"/>
                </a:schemeClr>
              </a:solidFill>
              <a:latin typeface="Arial" pitchFamily="34" charset="0"/>
              <a:cs typeface="Arial" pitchFamily="34" charset="0"/>
            </a:endParaRPr>
          </a:p>
          <a:p>
            <a:pPr algn="just" eaLnBrk="0" hangingPunct="0">
              <a:lnSpc>
                <a:spcPct val="75000"/>
              </a:lnSpc>
              <a:spcBef>
                <a:spcPts val="0"/>
              </a:spcBef>
            </a:pPr>
            <a:r>
              <a:rPr lang="en-US" sz="1600" b="1" i="1" dirty="0">
                <a:solidFill>
                  <a:srgbClr val="002060"/>
                </a:solidFill>
                <a:latin typeface="Arial" pitchFamily="34" charset="0"/>
                <a:ea typeface="Calibri" pitchFamily="34" charset="0"/>
                <a:cs typeface="Arial" pitchFamily="34" charset="0"/>
              </a:rPr>
              <a:t>STEPS AND ENTITIES INVOLVED IN CORPORATE FORMATION:</a:t>
            </a:r>
          </a:p>
          <a:p>
            <a:pPr algn="just" eaLnBrk="0" hangingPunct="0">
              <a:spcBef>
                <a:spcPts val="0"/>
              </a:spcBef>
            </a:pPr>
            <a:r>
              <a:rPr lang="en-US" sz="1500" b="1" dirty="0">
                <a:latin typeface="Arial" pitchFamily="34" charset="0"/>
                <a:cs typeface="Arial" pitchFamily="34" charset="0"/>
              </a:rPr>
              <a:t>Preliminary Incorporation Activities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kumimoji="0" lang="en-US" sz="1400" b="1" i="0" u="none" strike="noStrike" cap="none" normalizeH="0" baseline="0" dirty="0" err="1">
                <a:ln>
                  <a:noFill/>
                </a:ln>
                <a:solidFill>
                  <a:srgbClr val="A50021"/>
                </a:solidFill>
                <a:effectLst/>
                <a:latin typeface="Arial" pitchFamily="34" charset="0"/>
                <a:cs typeface="Arial" pitchFamily="34" charset="0"/>
              </a:rPr>
              <a:t>Preincorporation</a:t>
            </a:r>
            <a:endParaRPr kumimoji="0" lang="en-US" sz="1400" b="1" i="0" u="none" strike="noStrike" cap="none" normalizeH="0" baseline="0" dirty="0">
              <a:ln>
                <a:noFill/>
              </a:ln>
              <a:solidFill>
                <a:srgbClr val="A50021"/>
              </a:solidFill>
              <a:effectLst/>
              <a:latin typeface="Arial" pitchFamily="34" charset="0"/>
              <a:cs typeface="Arial" pitchFamily="34" charset="0"/>
            </a:endParaRP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Promoters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kumimoji="0" lang="en-US" sz="1400" b="1" i="0" u="none" strike="noStrike" cap="none" normalizeH="0" baseline="0" dirty="0">
                <a:ln>
                  <a:noFill/>
                </a:ln>
                <a:solidFill>
                  <a:srgbClr val="A50021"/>
                </a:solidFill>
                <a:effectLst/>
                <a:latin typeface="Arial" pitchFamily="34" charset="0"/>
                <a:cs typeface="Arial" pitchFamily="34" charset="0"/>
              </a:rPr>
              <a:t>Subscriptions</a:t>
            </a:r>
          </a:p>
          <a:p>
            <a:pPr algn="just" eaLnBrk="0" hangingPunct="0">
              <a:spcBef>
                <a:spcPts val="0"/>
              </a:spcBef>
            </a:pPr>
            <a:r>
              <a:rPr lang="en-US" sz="1500" b="1" dirty="0">
                <a:latin typeface="Arial" pitchFamily="34" charset="0"/>
                <a:cs typeface="Arial" pitchFamily="34" charset="0"/>
              </a:rPr>
              <a:t>Legal Process of Incorporation</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Incorporators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kumimoji="0" lang="en-US" sz="1400" b="1" i="0" u="none" strike="noStrike" cap="none" normalizeH="0" baseline="0" dirty="0">
                <a:ln>
                  <a:noFill/>
                </a:ln>
                <a:solidFill>
                  <a:srgbClr val="A50021"/>
                </a:solidFill>
                <a:effectLst/>
                <a:latin typeface="Arial" pitchFamily="34" charset="0"/>
                <a:cs typeface="Arial" pitchFamily="34" charset="0"/>
              </a:rPr>
              <a:t>Articles (Certificates) of Incorporation</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Office of the Secretary of State</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Filing</a:t>
            </a:r>
          </a:p>
          <a:p>
            <a:pPr algn="just" eaLnBrk="0" hangingPunct="0">
              <a:spcBef>
                <a:spcPts val="0"/>
              </a:spcBef>
            </a:pPr>
            <a:r>
              <a:rPr lang="en-US" sz="1500" b="1" dirty="0">
                <a:latin typeface="Arial" pitchFamily="34" charset="0"/>
                <a:cs typeface="Arial" pitchFamily="34" charset="0"/>
              </a:rPr>
              <a:t>Post Incorporation Requirements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Organizational Meeting</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Issuance of Shares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Election of Board of Directors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Appointment of Corporate Officers</a:t>
            </a:r>
          </a:p>
          <a:p>
            <a:pPr marL="285750" marR="0" lvl="0" indent="-285750" algn="just" defTabSz="914400" rtl="0" eaLnBrk="0" fontAlgn="base" latinLnBrk="0" hangingPunct="0">
              <a:spcBef>
                <a:spcPts val="0"/>
              </a:spcBef>
              <a:spcAft>
                <a:spcPct val="0"/>
              </a:spcAft>
              <a:buClrTx/>
              <a:buSzTx/>
              <a:buFont typeface="Arial" panose="020B0604020202020204" pitchFamily="34" charset="0"/>
              <a:buChar char="•"/>
              <a:tabLst/>
            </a:pPr>
            <a:r>
              <a:rPr lang="en-US" sz="1400" b="1" dirty="0">
                <a:solidFill>
                  <a:srgbClr val="A50021"/>
                </a:solidFill>
                <a:latin typeface="Arial" pitchFamily="34" charset="0"/>
                <a:cs typeface="Arial" pitchFamily="34" charset="0"/>
              </a:rPr>
              <a:t>Adoption of Corporate </a:t>
            </a:r>
            <a:r>
              <a:rPr lang="en-US" sz="1400" b="1" dirty="0" err="1">
                <a:solidFill>
                  <a:srgbClr val="A50021"/>
                </a:solidFill>
                <a:latin typeface="Arial" pitchFamily="34" charset="0"/>
                <a:cs typeface="Arial" pitchFamily="34" charset="0"/>
              </a:rPr>
              <a:t>ByLaws</a:t>
            </a: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557084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09632"/>
            <a:ext cx="8382000" cy="225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Corporate Formation</a:t>
            </a:r>
          </a:p>
          <a:p>
            <a:pPr marL="342900" indent="-342900" algn="ctr">
              <a:lnSpc>
                <a:spcPct val="90000"/>
              </a:lnSpc>
              <a:spcBef>
                <a:spcPts val="0"/>
              </a:spcBef>
              <a:defRPr/>
            </a:pPr>
            <a:r>
              <a:rPr lang="en-US" sz="3200" b="1" i="1" dirty="0">
                <a:solidFill>
                  <a:srgbClr val="006600"/>
                </a:solidFill>
              </a:rPr>
              <a:t>The Organizational Meeting - 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500051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14</a:t>
            </a:fld>
            <a:endParaRPr lang="en-US"/>
          </a:p>
        </p:txBody>
      </p:sp>
      <p:sp>
        <p:nvSpPr>
          <p:cNvPr id="73729" name="Rectangle 1"/>
          <p:cNvSpPr>
            <a:spLocks noChangeArrowheads="1"/>
          </p:cNvSpPr>
          <p:nvPr/>
        </p:nvSpPr>
        <p:spPr bwMode="auto">
          <a:xfrm>
            <a:off x="304800" y="764288"/>
            <a:ext cx="8534400" cy="58539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Corporate Formation</a:t>
            </a:r>
          </a:p>
          <a:p>
            <a:pPr marL="342900" indent="-342900" algn="ctr">
              <a:lnSpc>
                <a:spcPct val="90000"/>
              </a:lnSpc>
              <a:spcBef>
                <a:spcPts val="0"/>
              </a:spcBef>
              <a:defRPr/>
            </a:pPr>
            <a:r>
              <a:rPr lang="en-US" sz="2800" b="1" i="1" dirty="0">
                <a:solidFill>
                  <a:srgbClr val="006600"/>
                </a:solidFill>
              </a:rPr>
              <a:t>The Organizational Meeting - Generally</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0000FF"/>
                </a:solidFill>
              </a:rPr>
              <a:t>Organizational Meeting Required:</a:t>
            </a:r>
            <a:r>
              <a:rPr lang="en-US" sz="1400" dirty="0"/>
              <a:t> After the corporate existence has begun, an organization meeting of the incorporator or incorporators must be held </a:t>
            </a:r>
            <a:r>
              <a:rPr lang="en-US" sz="1400" dirty="0">
                <a:solidFill>
                  <a:schemeClr val="tx1">
                    <a:lumMod val="95000"/>
                    <a:lumOff val="5000"/>
                  </a:schemeClr>
                </a:solidFill>
                <a:latin typeface="Arial" pitchFamily="34" charset="0"/>
                <a:ea typeface="Calibri" pitchFamily="34" charset="0"/>
                <a:cs typeface="Arial" pitchFamily="34" charset="0"/>
              </a:rPr>
              <a:t>[BCL §403 (a)].</a:t>
            </a:r>
          </a:p>
          <a:p>
            <a:pPr algn="just">
              <a:lnSpc>
                <a:spcPct val="90000"/>
              </a:lnSpc>
              <a:spcBef>
                <a:spcPts val="0"/>
              </a:spcBef>
            </a:pPr>
            <a:endParaRPr lang="en-US" sz="500" dirty="0"/>
          </a:p>
          <a:p>
            <a:pPr algn="just">
              <a:lnSpc>
                <a:spcPct val="90000"/>
              </a:lnSpc>
              <a:spcBef>
                <a:spcPts val="0"/>
              </a:spcBef>
            </a:pPr>
            <a:r>
              <a:rPr lang="en-US" sz="1600" b="1" i="1" dirty="0">
                <a:solidFill>
                  <a:srgbClr val="0000FF"/>
                </a:solidFill>
              </a:rPr>
              <a:t>Purpose of the Meeting:</a:t>
            </a:r>
            <a:r>
              <a:rPr lang="en-US" sz="1400" dirty="0"/>
              <a:t> The purpose of the meeting is for the </a:t>
            </a:r>
            <a:r>
              <a:rPr lang="en-US" sz="1400" b="1" i="1" dirty="0">
                <a:solidFill>
                  <a:srgbClr val="C00000"/>
                </a:solidFill>
              </a:rPr>
              <a:t>adoption of by-laws</a:t>
            </a:r>
            <a:r>
              <a:rPr lang="en-US" sz="1400" dirty="0"/>
              <a:t>, the </a:t>
            </a:r>
            <a:r>
              <a:rPr lang="en-US" sz="1400" b="1" i="1" dirty="0">
                <a:solidFill>
                  <a:srgbClr val="C00000"/>
                </a:solidFill>
              </a:rPr>
              <a:t>election of directors</a:t>
            </a:r>
            <a:r>
              <a:rPr lang="en-US" sz="1400" dirty="0"/>
              <a:t> to hold office until the first annual meeting of shareholders, </a:t>
            </a:r>
            <a:r>
              <a:rPr lang="en-US" sz="1400" b="1" i="1" dirty="0">
                <a:solidFill>
                  <a:srgbClr val="A50021"/>
                </a:solidFill>
              </a:rPr>
              <a:t>the issuance of shares</a:t>
            </a:r>
            <a:r>
              <a:rPr lang="en-US" sz="1400" dirty="0"/>
              <a:t>, and</a:t>
            </a:r>
            <a:r>
              <a:rPr lang="en-US" sz="1400" b="1" i="1" dirty="0">
                <a:solidFill>
                  <a:srgbClr val="C00000"/>
                </a:solidFill>
              </a:rPr>
              <a:t> for the transaction of such other business</a:t>
            </a:r>
            <a:r>
              <a:rPr lang="en-US" sz="1400" dirty="0"/>
              <a:t> as may come before the meeting </a:t>
            </a:r>
            <a:r>
              <a:rPr lang="en-US" sz="1400" dirty="0">
                <a:solidFill>
                  <a:schemeClr val="tx1">
                    <a:lumMod val="95000"/>
                    <a:lumOff val="5000"/>
                  </a:schemeClr>
                </a:solidFill>
                <a:latin typeface="Arial" pitchFamily="34" charset="0"/>
                <a:ea typeface="Calibri" pitchFamily="34" charset="0"/>
                <a:cs typeface="Arial" pitchFamily="34" charset="0"/>
              </a:rPr>
              <a:t>[BCL §403 (a)].</a:t>
            </a:r>
            <a:r>
              <a:rPr lang="en-US" sz="1400" dirty="0"/>
              <a:t> </a:t>
            </a:r>
          </a:p>
          <a:p>
            <a:pPr>
              <a:lnSpc>
                <a:spcPct val="90000"/>
              </a:lnSpc>
              <a:spcBef>
                <a:spcPts val="0"/>
              </a:spcBef>
            </a:pPr>
            <a:endParaRPr lang="en-US" sz="500" dirty="0"/>
          </a:p>
          <a:p>
            <a:pPr algn="just">
              <a:lnSpc>
                <a:spcPct val="90000"/>
              </a:lnSpc>
              <a:spcBef>
                <a:spcPts val="0"/>
              </a:spcBef>
            </a:pPr>
            <a:r>
              <a:rPr lang="en-US" sz="1600" b="1" i="1" dirty="0">
                <a:solidFill>
                  <a:srgbClr val="0000FF"/>
                </a:solidFill>
              </a:rPr>
              <a:t>Time and Notice for the Meeting:</a:t>
            </a:r>
            <a:r>
              <a:rPr lang="en-US" sz="1400" dirty="0"/>
              <a:t> If there are two or more incorporators, the meeting may be held at the call of any incorporator, who shall give at least five days' notice thereof by mail to each other incorporator, which notice shall set forth the time and place of the meeting. </a:t>
            </a:r>
          </a:p>
          <a:p>
            <a:pPr>
              <a:lnSpc>
                <a:spcPct val="90000"/>
              </a:lnSpc>
              <a:spcBef>
                <a:spcPts val="0"/>
              </a:spcBef>
            </a:pPr>
            <a:endParaRPr lang="en-US" sz="500" dirty="0"/>
          </a:p>
          <a:p>
            <a:pPr>
              <a:lnSpc>
                <a:spcPct val="90000"/>
              </a:lnSpc>
              <a:spcBef>
                <a:spcPts val="0"/>
              </a:spcBef>
            </a:pPr>
            <a:r>
              <a:rPr lang="en-US" sz="1400" dirty="0"/>
              <a:t>Notice need not be given to any incorporator who attends the meeting or submits a signed waiver of notice before or after the meeting </a:t>
            </a:r>
            <a:r>
              <a:rPr lang="en-US" sz="1400" dirty="0">
                <a:solidFill>
                  <a:schemeClr val="tx1">
                    <a:lumMod val="95000"/>
                    <a:lumOff val="5000"/>
                  </a:schemeClr>
                </a:solidFill>
                <a:latin typeface="Arial" pitchFamily="34" charset="0"/>
                <a:ea typeface="Calibri" pitchFamily="34" charset="0"/>
                <a:cs typeface="Arial" pitchFamily="34" charset="0"/>
              </a:rPr>
              <a:t>[BCL §403 (a)].</a:t>
            </a:r>
          </a:p>
          <a:p>
            <a:pPr>
              <a:lnSpc>
                <a:spcPct val="90000"/>
              </a:lnSpc>
              <a:spcBef>
                <a:spcPts val="0"/>
              </a:spcBef>
            </a:pPr>
            <a:endParaRPr lang="en-US" sz="500" dirty="0"/>
          </a:p>
          <a:p>
            <a:pPr algn="just">
              <a:lnSpc>
                <a:spcPct val="90000"/>
              </a:lnSpc>
              <a:spcBef>
                <a:spcPts val="0"/>
              </a:spcBef>
            </a:pPr>
            <a:r>
              <a:rPr lang="en-US" sz="1600" b="1" i="1" dirty="0">
                <a:solidFill>
                  <a:srgbClr val="0000FF"/>
                </a:solidFill>
              </a:rPr>
              <a:t>Quorum and Proxies:</a:t>
            </a:r>
            <a:r>
              <a:rPr lang="en-US" sz="1400" dirty="0"/>
              <a:t> If there are more than two incorporators, a majority shall constitute a quorum and the act of the majority of the incorporators present at a meeting at which a quorum is present shall be the act of the incorporators. An incorporator may act in person or by proxy signed by the incorporator or his attorney-in-fact </a:t>
            </a:r>
            <a:r>
              <a:rPr lang="en-US" sz="1400" dirty="0">
                <a:solidFill>
                  <a:schemeClr val="tx1">
                    <a:lumMod val="95000"/>
                    <a:lumOff val="5000"/>
                  </a:schemeClr>
                </a:solidFill>
                <a:latin typeface="Arial" pitchFamily="34" charset="0"/>
                <a:ea typeface="Calibri" pitchFamily="34" charset="0"/>
                <a:cs typeface="Arial" pitchFamily="34" charset="0"/>
              </a:rPr>
              <a:t>[BCL §403 (a)].</a:t>
            </a:r>
          </a:p>
          <a:p>
            <a:pPr>
              <a:lnSpc>
                <a:spcPct val="90000"/>
              </a:lnSpc>
              <a:spcBef>
                <a:spcPts val="0"/>
              </a:spcBef>
            </a:pPr>
            <a:endParaRPr lang="en-US" sz="500" dirty="0"/>
          </a:p>
          <a:p>
            <a:pPr>
              <a:lnSpc>
                <a:spcPct val="90000"/>
              </a:lnSpc>
              <a:spcBef>
                <a:spcPts val="0"/>
              </a:spcBef>
            </a:pPr>
            <a:r>
              <a:rPr lang="en-US" sz="1600" b="1" i="1" dirty="0">
                <a:solidFill>
                  <a:srgbClr val="0000FF"/>
                </a:solidFill>
              </a:rPr>
              <a:t>Alternative to Meeting:</a:t>
            </a:r>
            <a:r>
              <a:rPr lang="en-US" sz="1400" dirty="0"/>
              <a:t> Any action permitted to be taken at the organization meeting may be taken without a meeting if each incorporator or his attorney-in-fact signs an instrument setting forth the action so taken </a:t>
            </a:r>
            <a:r>
              <a:rPr lang="en-US" sz="1400" dirty="0">
                <a:solidFill>
                  <a:schemeClr val="tx1">
                    <a:lumMod val="95000"/>
                    <a:lumOff val="5000"/>
                  </a:schemeClr>
                </a:solidFill>
                <a:latin typeface="Arial" pitchFamily="34" charset="0"/>
                <a:ea typeface="Calibri" pitchFamily="34" charset="0"/>
                <a:cs typeface="Arial" pitchFamily="34" charset="0"/>
              </a:rPr>
              <a:t>[BCL §403 (b)].</a:t>
            </a:r>
          </a:p>
          <a:p>
            <a:pPr>
              <a:lnSpc>
                <a:spcPct val="90000"/>
              </a:lnSpc>
              <a:spcBef>
                <a:spcPts val="0"/>
              </a:spcBef>
            </a:pPr>
            <a:endParaRPr lang="en-US" sz="500" dirty="0"/>
          </a:p>
          <a:p>
            <a:pPr>
              <a:lnSpc>
                <a:spcPct val="90000"/>
              </a:lnSpc>
              <a:spcBef>
                <a:spcPts val="0"/>
              </a:spcBef>
            </a:pPr>
            <a:r>
              <a:rPr lang="en-US" sz="1600" b="1" i="1" dirty="0">
                <a:solidFill>
                  <a:srgbClr val="0000FF"/>
                </a:solidFill>
              </a:rPr>
              <a:t>Death of Incorporator:</a:t>
            </a:r>
            <a:r>
              <a:rPr lang="en-US" sz="1400" dirty="0"/>
              <a:t> If an incorporator dies or is for any reason unable to act, action may be taken as provided in such event by means of the written consent of shareholders, subscribers or incorporators without a meeting </a:t>
            </a:r>
            <a:r>
              <a:rPr lang="en-US" sz="1400" dirty="0">
                <a:solidFill>
                  <a:schemeClr val="tx1">
                    <a:lumMod val="95000"/>
                    <a:lumOff val="5000"/>
                  </a:schemeClr>
                </a:solidFill>
                <a:latin typeface="Arial" pitchFamily="34" charset="0"/>
                <a:ea typeface="Calibri" pitchFamily="34" charset="0"/>
                <a:cs typeface="Arial" pitchFamily="34" charset="0"/>
              </a:rPr>
              <a:t>[BCL §403 (c)].</a:t>
            </a: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90893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44257"/>
            <a:ext cx="8382000" cy="2183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Four:</a:t>
            </a:r>
          </a:p>
          <a:p>
            <a:pPr marL="342900" indent="-342900" algn="ctr">
              <a:lnSpc>
                <a:spcPct val="90000"/>
              </a:lnSpc>
              <a:spcBef>
                <a:spcPts val="0"/>
              </a:spcBef>
              <a:defRPr/>
            </a:pPr>
            <a:r>
              <a:rPr lang="en-US" sz="5400" b="1" dirty="0">
                <a:solidFill>
                  <a:srgbClr val="0033CC"/>
                </a:solidFill>
              </a:rPr>
              <a:t>Corporate Formation</a:t>
            </a:r>
          </a:p>
          <a:p>
            <a:pPr marL="342900" indent="-342900" algn="just">
              <a:lnSpc>
                <a:spcPct val="90000"/>
              </a:lnSpc>
              <a:spcBef>
                <a:spcPts val="0"/>
              </a:spcBef>
              <a:defRPr/>
            </a:pPr>
            <a:r>
              <a:rPr lang="en-US" sz="2700" b="1" i="1" dirty="0">
                <a:solidFill>
                  <a:srgbClr val="006600"/>
                </a:solidFill>
              </a:rPr>
              <a:t>The Organizational Meeting – Issuance of Shares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79278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16</a:t>
            </a:fld>
            <a:endParaRPr lang="en-US"/>
          </a:p>
        </p:txBody>
      </p:sp>
      <p:sp>
        <p:nvSpPr>
          <p:cNvPr id="73729" name="Rectangle 1"/>
          <p:cNvSpPr>
            <a:spLocks noChangeArrowheads="1"/>
          </p:cNvSpPr>
          <p:nvPr/>
        </p:nvSpPr>
        <p:spPr bwMode="auto">
          <a:xfrm>
            <a:off x="304800" y="743512"/>
            <a:ext cx="8534400" cy="58954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Corporate Formation</a:t>
            </a:r>
          </a:p>
          <a:p>
            <a:pPr marL="342900" indent="-342900" algn="just">
              <a:lnSpc>
                <a:spcPct val="90000"/>
              </a:lnSpc>
              <a:spcBef>
                <a:spcPts val="0"/>
              </a:spcBef>
              <a:defRPr/>
            </a:pPr>
            <a:r>
              <a:rPr lang="en-US" sz="2800" b="1" i="1" dirty="0">
                <a:solidFill>
                  <a:srgbClr val="006600"/>
                </a:solidFill>
              </a:rPr>
              <a:t>The Organizational Meeting – Issuance of Shares</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lvl="0" algn="just" eaLnBrk="0" hangingPunct="0">
              <a:lnSpc>
                <a:spcPct val="90000"/>
              </a:lnSpc>
              <a:spcBef>
                <a:spcPts val="0"/>
              </a:spcBef>
            </a:pPr>
            <a:r>
              <a:rPr lang="en-US" sz="1600" dirty="0"/>
              <a:t>Every corporation shall have power to create and issue the number of shares stated in its certificate of incorporation [BCL </a:t>
            </a:r>
            <a:r>
              <a:rPr lang="en-US" sz="1600" dirty="0">
                <a:solidFill>
                  <a:schemeClr val="tx1">
                    <a:lumMod val="95000"/>
                    <a:lumOff val="5000"/>
                  </a:schemeClr>
                </a:solidFill>
                <a:latin typeface="Arial" pitchFamily="34" charset="0"/>
                <a:ea typeface="Calibri" pitchFamily="34" charset="0"/>
                <a:cs typeface="Arial" pitchFamily="34" charset="0"/>
              </a:rPr>
              <a:t>§501(a)]</a:t>
            </a:r>
            <a:r>
              <a:rPr kumimoji="0" lang="en-US" sz="15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  </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Certificates of Incorporation Establish Authorized Shares:</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1" i="0" u="none" strike="noStrike" cap="none" normalizeH="0" baseline="0" dirty="0">
              <a:ln>
                <a:noFill/>
              </a:ln>
              <a:solidFill>
                <a:srgbClr val="4F6228"/>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Defined:  </a:t>
            </a:r>
            <a:r>
              <a:rPr lang="en-US" sz="1400" dirty="0">
                <a:latin typeface="Arial" pitchFamily="34" charset="0"/>
                <a:ea typeface="Calibri" pitchFamily="34" charset="0"/>
                <a:cs typeface="Arial" pitchFamily="34" charset="0"/>
              </a:rPr>
              <a:t>Black’s law dictionary defines a </a:t>
            </a:r>
            <a:r>
              <a:rPr lang="en-US" sz="1400" b="1" i="1" dirty="0">
                <a:latin typeface="Arial" pitchFamily="34" charset="0"/>
                <a:ea typeface="Calibri" pitchFamily="34" charset="0"/>
                <a:cs typeface="Arial" pitchFamily="34" charset="0"/>
              </a:rPr>
              <a:t>“Share”</a:t>
            </a:r>
            <a:r>
              <a:rPr lang="en-US" sz="1400" dirty="0">
                <a:latin typeface="Arial" pitchFamily="34" charset="0"/>
                <a:ea typeface="Calibri" pitchFamily="34" charset="0"/>
                <a:cs typeface="Arial" pitchFamily="34" charset="0"/>
              </a:rPr>
              <a:t> to be:</a:t>
            </a:r>
          </a:p>
          <a:p>
            <a:pPr marL="0" marR="0" lvl="0" indent="0" algn="just" defTabSz="914400" rtl="0" eaLnBrk="0" fontAlgn="base" latinLnBrk="0" hangingPunct="0">
              <a:lnSpc>
                <a:spcPct val="90000"/>
              </a:lnSpc>
              <a:spcBef>
                <a:spcPts val="0"/>
              </a:spcBef>
              <a:spcAft>
                <a:spcPct val="0"/>
              </a:spcAft>
              <a:buClrTx/>
              <a:buSzTx/>
              <a:buFontTx/>
              <a:buNone/>
              <a:tabLst/>
            </a:pPr>
            <a:endParaRPr lang="en-US" sz="500" dirty="0">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1600" b="1" i="1" dirty="0">
                <a:solidFill>
                  <a:srgbClr val="A50021"/>
                </a:solidFill>
                <a:latin typeface="Arial" pitchFamily="34" charset="0"/>
                <a:ea typeface="Calibri" pitchFamily="34" charset="0"/>
                <a:cs typeface="Arial" pitchFamily="34" charset="0"/>
              </a:rPr>
              <a:t>“One of the definite number of equal parts into which the capital stock of a corporation is divided, and which represents and equity, ownership interest in the corporation”.</a:t>
            </a:r>
            <a:endParaRPr kumimoji="0" lang="en-US" sz="1600" b="1" i="1" u="none" strike="noStrike" cap="none" normalizeH="0" baseline="0" dirty="0">
              <a:ln>
                <a:noFill/>
              </a:ln>
              <a:solidFill>
                <a:srgbClr val="A5002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lang="en-US" sz="500" b="0" i="0" dirty="0">
              <a:solidFill>
                <a:schemeClr val="tx1">
                  <a:lumMod val="95000"/>
                  <a:lumOff val="5000"/>
                </a:schemeClr>
              </a:solidFill>
              <a:latin typeface="Arial" pitchFamily="34" charset="0"/>
              <a:ea typeface="Calibri" pitchFamily="34" charset="0"/>
              <a:cs typeface="Arial" pitchFamily="34" charset="0"/>
            </a:endParaRPr>
          </a:p>
          <a:p>
            <a:pPr lvl="0"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Shares Must be Represented by Signed Certificates:</a:t>
            </a:r>
            <a:r>
              <a:rPr lang="en-US" sz="1400" b="1" i="1" dirty="0">
                <a:solidFill>
                  <a:srgbClr val="0000FF"/>
                </a:solidFill>
                <a:latin typeface="Arial" pitchFamily="34" charset="0"/>
                <a:ea typeface="Calibri" pitchFamily="34" charset="0"/>
                <a:cs typeface="Arial" pitchFamily="34" charset="0"/>
              </a:rPr>
              <a:t> </a:t>
            </a:r>
            <a:r>
              <a:rPr lang="en-US" sz="1400" dirty="0"/>
              <a:t>The shares of a corporation shall be represented by certificates [BCL </a:t>
            </a:r>
            <a:r>
              <a:rPr lang="en-US" sz="1400" dirty="0">
                <a:solidFill>
                  <a:schemeClr val="tx1">
                    <a:lumMod val="95000"/>
                    <a:lumOff val="5000"/>
                  </a:schemeClr>
                </a:solidFill>
                <a:latin typeface="Arial" pitchFamily="34" charset="0"/>
                <a:ea typeface="Calibri" pitchFamily="34" charset="0"/>
                <a:cs typeface="Arial" pitchFamily="34" charset="0"/>
              </a:rPr>
              <a:t>§508(a)].</a:t>
            </a:r>
            <a:r>
              <a:rPr lang="en-US" sz="1400" dirty="0"/>
              <a:t> </a:t>
            </a:r>
          </a:p>
          <a:p>
            <a:pPr lvl="0" algn="just" eaLnBrk="0" hangingPunct="0">
              <a:lnSpc>
                <a:spcPct val="90000"/>
              </a:lnSpc>
              <a:spcBef>
                <a:spcPts val="0"/>
              </a:spcBef>
            </a:pPr>
            <a:endParaRPr lang="en-US" sz="500" dirty="0"/>
          </a:p>
          <a:p>
            <a:pPr lvl="0" algn="just" eaLnBrk="0" hangingPunct="0">
              <a:lnSpc>
                <a:spcPct val="90000"/>
              </a:lnSpc>
              <a:spcBef>
                <a:spcPts val="0"/>
              </a:spcBef>
            </a:pPr>
            <a:r>
              <a:rPr lang="en-US" sz="1400" dirty="0"/>
              <a:t>Certificates shall be signed by the chairman or a vice-chairman of the board or the president or a vice-president and the secretary or an assistant secretary or the treasurer or an assistant treasurer of the corporation, and may be sealed with the seal of the corporation or a facsimile thereof [BCL </a:t>
            </a:r>
            <a:r>
              <a:rPr lang="en-US" sz="1400" dirty="0">
                <a:solidFill>
                  <a:schemeClr val="tx1">
                    <a:lumMod val="95000"/>
                    <a:lumOff val="5000"/>
                  </a:schemeClr>
                </a:solidFill>
                <a:latin typeface="Arial" pitchFamily="34" charset="0"/>
                <a:ea typeface="Calibri" pitchFamily="34" charset="0"/>
                <a:cs typeface="Arial" pitchFamily="34" charset="0"/>
              </a:rPr>
              <a:t>§501(a)].</a:t>
            </a:r>
            <a:r>
              <a:rPr lang="en-US" sz="1400" dirty="0"/>
              <a:t> </a:t>
            </a:r>
          </a:p>
          <a:p>
            <a:pPr lvl="0" algn="just" eaLnBrk="0" hangingPunct="0">
              <a:lnSpc>
                <a:spcPct val="90000"/>
              </a:lnSpc>
              <a:spcBef>
                <a:spcPts val="0"/>
              </a:spcBef>
            </a:pPr>
            <a:endParaRPr kumimoji="0" lang="en-US" sz="500" b="1" i="0" u="none" strike="noStrike" cap="none" normalizeH="0" baseline="0" dirty="0">
              <a:ln>
                <a:noFill/>
              </a:ln>
              <a:solidFill>
                <a:srgbClr val="4F6228"/>
              </a:solidFill>
              <a:effectLst/>
              <a:latin typeface="Arial" pitchFamily="34" charset="0"/>
              <a:ea typeface="Calibri" pitchFamily="34" charset="0"/>
              <a:cs typeface="Arial" pitchFamily="34" charset="0"/>
            </a:endParaRPr>
          </a:p>
          <a:p>
            <a:pPr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Certificates Are Only Evidence of Share Ownership: </a:t>
            </a:r>
            <a:r>
              <a:rPr lang="en-US" sz="1400" dirty="0"/>
              <a:t>The certificates representing the shares are only evidence of share ownership, as ownership must be recorded in the books of official records of the corporation, by the secretary, to assure proper rights shares of a corporation shall be represented by certificates [BCL </a:t>
            </a:r>
            <a:r>
              <a:rPr lang="en-US" sz="1400" dirty="0">
                <a:solidFill>
                  <a:schemeClr val="tx1">
                    <a:lumMod val="95000"/>
                    <a:lumOff val="5000"/>
                  </a:schemeClr>
                </a:solidFill>
                <a:latin typeface="Arial" pitchFamily="34" charset="0"/>
                <a:ea typeface="Calibri" pitchFamily="34" charset="0"/>
                <a:cs typeface="Arial" pitchFamily="34" charset="0"/>
              </a:rPr>
              <a:t>§612 (a)].</a:t>
            </a:r>
            <a:r>
              <a:rPr lang="en-US" sz="1400" dirty="0"/>
              <a:t> </a:t>
            </a:r>
          </a:p>
          <a:p>
            <a:pPr lvl="0" algn="just" eaLnBrk="0" hangingPunct="0">
              <a:lnSpc>
                <a:spcPct val="9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Every Share Entitles Owner to One Vote:</a:t>
            </a:r>
            <a:r>
              <a:rPr lang="en-US" sz="1200" b="1" i="1" dirty="0">
                <a:solidFill>
                  <a:srgbClr val="0000FF"/>
                </a:solidFill>
                <a:latin typeface="Arial" pitchFamily="34" charset="0"/>
                <a:ea typeface="Calibri" pitchFamily="34" charset="0"/>
                <a:cs typeface="Arial" pitchFamily="34" charset="0"/>
              </a:rPr>
              <a:t> </a:t>
            </a:r>
            <a:r>
              <a:rPr lang="en-US" sz="1400" dirty="0"/>
              <a:t>Every shareholder of record (of common stock) shall be entitled at every meeting of shareholders to one vote for every share standing in his name on the record of shareholders, unless otherwise provided in the certificate of incorporation [BCL </a:t>
            </a:r>
            <a:r>
              <a:rPr lang="en-US" sz="1400" dirty="0">
                <a:solidFill>
                  <a:schemeClr val="tx1">
                    <a:lumMod val="95000"/>
                    <a:lumOff val="5000"/>
                  </a:schemeClr>
                </a:solidFill>
                <a:latin typeface="Arial" pitchFamily="34" charset="0"/>
                <a:ea typeface="Calibri" pitchFamily="34" charset="0"/>
                <a:cs typeface="Arial" pitchFamily="34" charset="0"/>
              </a:rPr>
              <a:t>§612 (h) (5)].</a:t>
            </a:r>
            <a:r>
              <a:rPr lang="en-US" sz="1400" dirty="0"/>
              <a:t> </a:t>
            </a:r>
            <a:endParaRPr kumimoji="0" lang="en-US" sz="1400" b="1" i="1"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685231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4800" y="762000"/>
            <a:ext cx="85344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marL="342900" indent="-342900" algn="ctr">
              <a:spcBef>
                <a:spcPts val="0"/>
              </a:spcBef>
              <a:defRPr/>
            </a:pPr>
            <a:r>
              <a:rPr lang="en-US" sz="3600" b="1" dirty="0">
                <a:solidFill>
                  <a:srgbClr val="0033CC"/>
                </a:solidFill>
              </a:rPr>
              <a:t>Corporate Formation</a:t>
            </a:r>
          </a:p>
          <a:p>
            <a:pPr marL="342900" indent="-342900" algn="just">
              <a:lnSpc>
                <a:spcPct val="90000"/>
              </a:lnSpc>
              <a:spcBef>
                <a:spcPts val="0"/>
              </a:spcBef>
              <a:defRPr/>
            </a:pPr>
            <a:r>
              <a:rPr lang="en-US" sz="2800" b="1" i="1" dirty="0">
                <a:solidFill>
                  <a:srgbClr val="006600"/>
                </a:solidFill>
              </a:rPr>
              <a:t>The Organizational Meeting – Issuance of Shares</a:t>
            </a:r>
          </a:p>
          <a:p>
            <a:pPr marL="0" marR="0" lvl="0" indent="0" algn="just" defTabSz="914400" rtl="0" eaLnBrk="1" fontAlgn="base" latinLnBrk="0" hangingPunct="1">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5000"/>
              </a:lnSpc>
              <a:spcBef>
                <a:spcPct val="0"/>
              </a:spcBef>
              <a:spcAft>
                <a:spcPct val="0"/>
              </a:spcAft>
              <a:buClrTx/>
              <a:buSzTx/>
              <a:buFontTx/>
              <a:buNone/>
              <a:tabLst/>
            </a:pPr>
            <a:r>
              <a:rPr kumimoji="0" lang="en-US" sz="1600" b="1" i="1" u="none" strike="noStrike" cap="none" normalizeH="0" baseline="0" dirty="0">
                <a:ln>
                  <a:noFill/>
                </a:ln>
                <a:solidFill>
                  <a:srgbClr val="A50021"/>
                </a:solidFill>
                <a:effectLst/>
                <a:latin typeface="Arial" pitchFamily="34" charset="0"/>
                <a:ea typeface="Calibri" pitchFamily="34" charset="0"/>
                <a:cs typeface="Arial" pitchFamily="34" charset="0"/>
              </a:rPr>
              <a:t>INITIAL</a:t>
            </a:r>
            <a:r>
              <a:rPr kumimoji="0" lang="en-US" sz="1600" b="1" i="1" u="none" strike="noStrike" cap="none" normalizeH="0" dirty="0">
                <a:ln>
                  <a:noFill/>
                </a:ln>
                <a:solidFill>
                  <a:srgbClr val="A50021"/>
                </a:solidFill>
                <a:effectLst/>
                <a:latin typeface="Arial" pitchFamily="34" charset="0"/>
                <a:ea typeface="Calibri" pitchFamily="34" charset="0"/>
                <a:cs typeface="Arial" pitchFamily="34" charset="0"/>
              </a:rPr>
              <a:t> </a:t>
            </a:r>
            <a:r>
              <a:rPr kumimoji="0" lang="en-US" sz="1600" b="1" i="1" u="none" strike="noStrike" cap="none" normalizeH="0" baseline="0" dirty="0">
                <a:ln>
                  <a:noFill/>
                </a:ln>
                <a:solidFill>
                  <a:srgbClr val="A50021"/>
                </a:solidFill>
                <a:effectLst/>
                <a:latin typeface="Arial" pitchFamily="34" charset="0"/>
                <a:ea typeface="Calibri" pitchFamily="34" charset="0"/>
                <a:cs typeface="Arial" pitchFamily="34" charset="0"/>
              </a:rPr>
              <a:t>ISSUANCE</a:t>
            </a:r>
            <a:r>
              <a:rPr kumimoji="0" lang="en-US" sz="1600" b="1" i="1" u="none" strike="noStrike" cap="none" normalizeH="0" dirty="0">
                <a:ln>
                  <a:noFill/>
                </a:ln>
                <a:solidFill>
                  <a:srgbClr val="A50021"/>
                </a:solidFill>
                <a:effectLst/>
                <a:latin typeface="Arial" pitchFamily="34" charset="0"/>
                <a:ea typeface="Calibri" pitchFamily="34" charset="0"/>
                <a:cs typeface="Arial" pitchFamily="34" charset="0"/>
              </a:rPr>
              <a:t> OF SHARES</a:t>
            </a:r>
            <a:r>
              <a:rPr kumimoji="0" lang="en-US" sz="1600" b="1" i="1" u="none" strike="noStrike" cap="none" normalizeH="0" baseline="0" dirty="0">
                <a:ln>
                  <a:noFill/>
                </a:ln>
                <a:solidFill>
                  <a:srgbClr val="A50021"/>
                </a:solidFill>
                <a:effectLst/>
                <a:latin typeface="Arial" pitchFamily="34" charset="0"/>
                <a:ea typeface="Calibri" pitchFamily="34" charset="0"/>
                <a:cs typeface="Arial" pitchFamily="34" charset="0"/>
              </a:rPr>
              <a:t>:</a:t>
            </a:r>
            <a:endParaRPr kumimoji="0" lang="en-US" sz="9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75000"/>
              </a:lnSpc>
              <a:spcBef>
                <a:spcPct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75000"/>
              </a:lnSpc>
            </a:pPr>
            <a:r>
              <a:rPr lang="en-US" sz="1600" b="1" i="1" dirty="0">
                <a:solidFill>
                  <a:srgbClr val="0000FF"/>
                </a:solidFill>
              </a:rPr>
              <a:t>Certificate of Incorporation Controls Stock Issuance:</a:t>
            </a:r>
            <a:r>
              <a:rPr lang="en-US" sz="1400" dirty="0"/>
              <a:t> The fountainhead of all equity securities is the certificate (articles) of incorporation, which prescribes the classes (or types) of equity securities, the number authorized for each class the preferences, limitations, and relative rights of each class [BCL §501].</a:t>
            </a:r>
          </a:p>
          <a:p>
            <a:pPr>
              <a:lnSpc>
                <a:spcPct val="75000"/>
              </a:lnSpc>
            </a:pPr>
            <a:endParaRPr lang="en-US" sz="500" dirty="0"/>
          </a:p>
          <a:p>
            <a:pPr algn="just">
              <a:lnSpc>
                <a:spcPct val="75000"/>
              </a:lnSpc>
            </a:pPr>
            <a:r>
              <a:rPr lang="en-US" sz="1600" b="1" i="1" dirty="0">
                <a:solidFill>
                  <a:srgbClr val="0000FF"/>
                </a:solidFill>
              </a:rPr>
              <a:t>Authorized Stock Issuance:</a:t>
            </a:r>
            <a:r>
              <a:rPr lang="en-US" sz="1400" dirty="0"/>
              <a:t> Such equity securities (referred to as “shares” or “stock”) are “authorized” when the certificate permits the board of directors to issue them [BCL §501].</a:t>
            </a:r>
          </a:p>
          <a:p>
            <a:pPr algn="just">
              <a:lnSpc>
                <a:spcPct val="75000"/>
              </a:lnSpc>
            </a:pPr>
            <a:endParaRPr lang="en-US" sz="500" dirty="0"/>
          </a:p>
          <a:p>
            <a:pPr algn="just">
              <a:lnSpc>
                <a:spcPct val="75000"/>
              </a:lnSpc>
            </a:pPr>
            <a:r>
              <a:rPr lang="en-US" sz="1600" b="1" i="1" dirty="0">
                <a:solidFill>
                  <a:srgbClr val="0000FF"/>
                </a:solidFill>
              </a:rPr>
              <a:t>Time of the Issuance:</a:t>
            </a:r>
            <a:r>
              <a:rPr lang="en-US" sz="1400" dirty="0">
                <a:solidFill>
                  <a:srgbClr val="0000FF"/>
                </a:solidFill>
              </a:rPr>
              <a:t> </a:t>
            </a:r>
            <a:r>
              <a:rPr lang="en-US" sz="1400" dirty="0"/>
              <a:t>The initial stock issuance generally takes place at the organizational meeting</a:t>
            </a:r>
          </a:p>
          <a:p>
            <a:pPr algn="just">
              <a:lnSpc>
                <a:spcPct val="75000"/>
              </a:lnSpc>
            </a:pPr>
            <a:endParaRPr lang="en-US" sz="500" dirty="0"/>
          </a:p>
          <a:p>
            <a:pPr algn="just">
              <a:lnSpc>
                <a:spcPct val="75000"/>
              </a:lnSpc>
            </a:pPr>
            <a:r>
              <a:rPr lang="en-US" sz="1400" dirty="0"/>
              <a:t>Such shares are “issued” by the board of directors, when, by board resolution, actually sell the stock to subscribing shareholders [BCL §501].</a:t>
            </a:r>
          </a:p>
          <a:p>
            <a:pPr algn="just">
              <a:lnSpc>
                <a:spcPct val="75000"/>
              </a:lnSpc>
            </a:pPr>
            <a:endParaRPr lang="en-US" sz="500" b="1" i="1" dirty="0">
              <a:solidFill>
                <a:srgbClr val="0000FF"/>
              </a:solidFill>
            </a:endParaRPr>
          </a:p>
          <a:p>
            <a:pPr algn="just">
              <a:lnSpc>
                <a:spcPct val="75000"/>
              </a:lnSpc>
            </a:pPr>
            <a:r>
              <a:rPr lang="en-US" sz="1400" dirty="0"/>
              <a:t>This sale takes place in accordance with subscriptions, which are made between promoters and prospective shareholders, and such stock purchases are recorded by the secretary so as to confirm the share’s voting rights [BCL §503].</a:t>
            </a:r>
          </a:p>
          <a:p>
            <a:pPr algn="just">
              <a:lnSpc>
                <a:spcPct val="75000"/>
              </a:lnSpc>
            </a:pPr>
            <a:endParaRPr lang="en-US" sz="500" b="1" i="1" dirty="0">
              <a:solidFill>
                <a:srgbClr val="0000FF"/>
              </a:solidFill>
            </a:endParaRPr>
          </a:p>
          <a:p>
            <a:pPr algn="just">
              <a:lnSpc>
                <a:spcPct val="75000"/>
              </a:lnSpc>
            </a:pPr>
            <a:r>
              <a:rPr lang="en-US" sz="1600" b="1" i="1" dirty="0">
                <a:solidFill>
                  <a:srgbClr val="0000FF"/>
                </a:solidFill>
              </a:rPr>
              <a:t>Payment for Shares: </a:t>
            </a:r>
            <a:r>
              <a:rPr lang="en-US" sz="1400" dirty="0"/>
              <a:t>Consideration for the issue of shares shall consist of money, property, labor or services, and  actually received by or performed for the corporation or for its benefit or in its formation or reorganization [BCL §504].</a:t>
            </a:r>
          </a:p>
          <a:p>
            <a:pPr algn="just">
              <a:lnSpc>
                <a:spcPct val="75000"/>
              </a:lnSpc>
            </a:pPr>
            <a:endParaRPr lang="en-US" sz="500" dirty="0"/>
          </a:p>
          <a:p>
            <a:pPr algn="just">
              <a:lnSpc>
                <a:spcPct val="75000"/>
              </a:lnSpc>
            </a:pPr>
            <a:r>
              <a:rPr lang="en-US" sz="1400" dirty="0"/>
              <a:t>This payment by shareholders for the stock issued is how the corporation raises capital to operate the business for profit.</a:t>
            </a:r>
          </a:p>
          <a:p>
            <a:pPr algn="just">
              <a:lnSpc>
                <a:spcPct val="75000"/>
              </a:lnSpc>
            </a:pPr>
            <a:endParaRPr lang="en-US" sz="500" b="1" i="1" dirty="0">
              <a:solidFill>
                <a:srgbClr val="0000FF"/>
              </a:solidFill>
            </a:endParaRPr>
          </a:p>
          <a:p>
            <a:pPr algn="just">
              <a:lnSpc>
                <a:spcPct val="75000"/>
              </a:lnSpc>
            </a:pPr>
            <a:r>
              <a:rPr lang="en-US" sz="1600" b="1" i="1" dirty="0">
                <a:solidFill>
                  <a:srgbClr val="0000FF"/>
                </a:solidFill>
              </a:rPr>
              <a:t>Treasury Stock:</a:t>
            </a:r>
            <a:r>
              <a:rPr lang="en-US" sz="1400" dirty="0"/>
              <a:t> Shares that are not sold (as no subscription has been sold for their purchase) are held by the corporation as “treasury stock.”  Treasury stock are the shares which have been authorized by the certificate, but which have yet to have been sold to a shareholder</a:t>
            </a:r>
          </a:p>
          <a:p>
            <a:pPr algn="just">
              <a:lnSpc>
                <a:spcPct val="75000"/>
              </a:lnSpc>
            </a:pPr>
            <a:endParaRPr lang="en-US" sz="500" b="1" i="1" dirty="0">
              <a:solidFill>
                <a:srgbClr val="0000FF"/>
              </a:solidFill>
            </a:endParaRPr>
          </a:p>
          <a:p>
            <a:pPr algn="just">
              <a:lnSpc>
                <a:spcPct val="75000"/>
              </a:lnSpc>
            </a:pPr>
            <a:r>
              <a:rPr lang="en-US" sz="1600" b="1" i="1" dirty="0">
                <a:solidFill>
                  <a:srgbClr val="0000FF"/>
                </a:solidFill>
              </a:rPr>
              <a:t>Voting rights: </a:t>
            </a:r>
            <a:r>
              <a:rPr lang="en-US" sz="1400" dirty="0"/>
              <a:t>Each share purchased and owned, entitles the shareholder to cast one vote [BCL §501 and §614].</a:t>
            </a:r>
          </a:p>
          <a:p>
            <a:pPr algn="just">
              <a:lnSpc>
                <a:spcPct val="75000"/>
              </a:lnSpc>
            </a:pPr>
            <a:endParaRPr lang="en-US" sz="500" dirty="0"/>
          </a:p>
          <a:p>
            <a:pPr algn="just">
              <a:lnSpc>
                <a:spcPct val="75000"/>
              </a:lnSpc>
            </a:pPr>
            <a:r>
              <a:rPr lang="en-US" sz="1400" dirty="0"/>
              <a:t>Such vote applies to the election of members of the board of directors, as well as to certain corporate governance matters as set forth in the certificate. [BCL §501 and §614].</a:t>
            </a:r>
          </a:p>
          <a:p>
            <a:pPr>
              <a:lnSpc>
                <a:spcPct val="75000"/>
              </a:lnSpc>
            </a:pPr>
            <a:endParaRPr lang="en-US" sz="500" dirty="0"/>
          </a:p>
          <a:p>
            <a:pPr>
              <a:lnSpc>
                <a:spcPct val="75000"/>
              </a:lnSpc>
            </a:pPr>
            <a:r>
              <a:rPr lang="en-US" sz="1400" dirty="0"/>
              <a:t>These voting rights usually follow the rule “one-share/one-vote” [BCL §501 and §614].</a:t>
            </a:r>
          </a:p>
          <a:p>
            <a:pPr>
              <a:lnSpc>
                <a:spcPct val="75000"/>
              </a:lnSpc>
            </a:pPr>
            <a:r>
              <a:rPr lang="en-US" sz="1400" dirty="0"/>
              <a:t> </a:t>
            </a:r>
            <a:endParaRPr kumimoji="0" lang="en-US" sz="1400" b="1" i="0" u="none" strike="noStrike" cap="none" normalizeH="0" baseline="0" dirty="0">
              <a:ln>
                <a:noFill/>
              </a:ln>
              <a:solidFill>
                <a:srgbClr val="0D0D0D"/>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479880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51182"/>
            <a:ext cx="8382000"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Five:</a:t>
            </a:r>
          </a:p>
          <a:p>
            <a:pPr marL="342900" indent="-342900" algn="ctr">
              <a:lnSpc>
                <a:spcPct val="90000"/>
              </a:lnSpc>
              <a:spcBef>
                <a:spcPts val="0"/>
              </a:spcBef>
              <a:defRPr/>
            </a:pPr>
            <a:r>
              <a:rPr lang="en-US" sz="5400" b="1" dirty="0">
                <a:solidFill>
                  <a:srgbClr val="0033CC"/>
                </a:solidFill>
              </a:rPr>
              <a:t>Corporate Formation</a:t>
            </a:r>
          </a:p>
          <a:p>
            <a:pPr marL="342900" indent="-342900" algn="just">
              <a:lnSpc>
                <a:spcPct val="90000"/>
              </a:lnSpc>
              <a:spcBef>
                <a:spcPts val="0"/>
              </a:spcBef>
              <a:defRPr/>
            </a:pPr>
            <a:r>
              <a:rPr lang="en-US" sz="2600" b="1" i="1" dirty="0">
                <a:solidFill>
                  <a:srgbClr val="006600"/>
                </a:solidFill>
              </a:rPr>
              <a:t>The Organizational Meeting – Election of Directors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455589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3663" y="838200"/>
            <a:ext cx="8534400" cy="5791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marL="342900" indent="-342900" algn="ctr">
              <a:lnSpc>
                <a:spcPct val="80000"/>
              </a:lnSpc>
              <a:spcBef>
                <a:spcPts val="0"/>
              </a:spcBef>
              <a:defRPr/>
            </a:pPr>
            <a:r>
              <a:rPr lang="en-US" sz="3600" b="1" dirty="0">
                <a:solidFill>
                  <a:srgbClr val="0033CC"/>
                </a:solidFill>
              </a:rPr>
              <a:t>Corporate Formation</a:t>
            </a:r>
          </a:p>
          <a:p>
            <a:pPr marL="342900" indent="-342900" algn="ctr">
              <a:lnSpc>
                <a:spcPct val="80000"/>
              </a:lnSpc>
              <a:spcBef>
                <a:spcPts val="0"/>
              </a:spcBef>
              <a:defRPr/>
            </a:pPr>
            <a:r>
              <a:rPr lang="en-US" sz="2600" b="1" i="1" dirty="0">
                <a:solidFill>
                  <a:srgbClr val="006600"/>
                </a:solidFill>
              </a:rPr>
              <a:t>The Organizational Meeting – Election of Directors</a:t>
            </a:r>
            <a:endParaRPr lang="en-US" sz="2600" dirty="0">
              <a:latin typeface="Arial" pitchFamily="34" charset="0"/>
              <a:cs typeface="Arial" pitchFamily="34" charset="0"/>
            </a:endParaRPr>
          </a:p>
          <a:p>
            <a:pPr lvl="0" algn="just" eaLnBrk="0" hangingPunct="0">
              <a:lnSpc>
                <a:spcPct val="80000"/>
              </a:lnSpc>
              <a:spcBef>
                <a:spcPts val="0"/>
              </a:spcBef>
            </a:pPr>
            <a:endParaRPr lang="en-US" sz="500" b="1" i="1" dirty="0">
              <a:solidFill>
                <a:srgbClr val="A50021"/>
              </a:solidFill>
              <a:latin typeface="Arial" pitchFamily="34" charset="0"/>
              <a:ea typeface="Calibri" pitchFamily="34" charset="0"/>
              <a:cs typeface="Arial" pitchFamily="34" charset="0"/>
            </a:endParaRPr>
          </a:p>
          <a:p>
            <a:pPr marL="342900" marR="0" lvl="0" indent="-342900" algn="just" defTabSz="914400" rtl="0" eaLnBrk="0" fontAlgn="base" latinLnBrk="0" hangingPunct="0">
              <a:lnSpc>
                <a:spcPct val="80000"/>
              </a:lnSpc>
              <a:spcBef>
                <a:spcPts val="0"/>
              </a:spcBef>
              <a:spcAft>
                <a:spcPct val="0"/>
              </a:spcAft>
              <a:buClrTx/>
              <a:buSzTx/>
              <a:tabLst/>
            </a:pPr>
            <a:r>
              <a:rPr lang="en-US" sz="1600" b="1" i="1" dirty="0">
                <a:solidFill>
                  <a:srgbClr val="C00000"/>
                </a:solidFill>
                <a:latin typeface="Arial" pitchFamily="34" charset="0"/>
                <a:ea typeface="Calibri" pitchFamily="34" charset="0"/>
                <a:cs typeface="Arial" pitchFamily="34" charset="0"/>
              </a:rPr>
              <a:t>INITIAL ELECTION, AND OPERATION, OF THE BOARD OF DIRECTORS</a:t>
            </a:r>
            <a:r>
              <a:rPr kumimoji="0" lang="en-US" sz="1600" b="1" i="1" u="none" strike="noStrike" cap="none" normalizeH="0" baseline="0" dirty="0">
                <a:ln>
                  <a:noFill/>
                </a:ln>
                <a:solidFill>
                  <a:srgbClr val="C00000"/>
                </a:solidFill>
                <a:effectLst/>
                <a:latin typeface="Arial" pitchFamily="34" charset="0"/>
                <a:ea typeface="Calibri" pitchFamily="34" charset="0"/>
                <a:cs typeface="Arial" pitchFamily="34" charset="0"/>
              </a:rPr>
              <a:t>:</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Function of the Board:</a:t>
            </a:r>
            <a:r>
              <a:rPr lang="en-US" sz="1400" dirty="0"/>
              <a:t> Policy decisions of a corporation are made by a board or directors, each of whom shall be at least 18 years of age (together with such other and further qualifications that may be placed in the corporate by-laws) [BCL §701].</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Corporate Governance:</a:t>
            </a:r>
            <a:r>
              <a:rPr lang="en-US" sz="1400" dirty="0"/>
              <a:t> This corporate “governance” is a “republican” form, whereby shareholders elect members of the board of directors, to represent them [BCL §703].</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Size of the Board:</a:t>
            </a:r>
            <a:r>
              <a:rPr lang="en-US" sz="1400" dirty="0"/>
              <a:t> The size of the board of directors (how many members it contains) is generally contained in the certificate of incorporation, or in the by-laws [BCL §702].</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Corporate Action:</a:t>
            </a:r>
            <a:r>
              <a:rPr lang="en-US" sz="1400" dirty="0"/>
              <a:t> </a:t>
            </a:r>
          </a:p>
          <a:p>
            <a:pPr algn="just">
              <a:lnSpc>
                <a:spcPct val="80000"/>
              </a:lnSpc>
              <a:spcBef>
                <a:spcPts val="0"/>
              </a:spcBef>
            </a:pPr>
            <a:r>
              <a:rPr lang="en-US" sz="1400" b="1" i="1" dirty="0">
                <a:solidFill>
                  <a:srgbClr val="A50021"/>
                </a:solidFill>
              </a:rPr>
              <a:t>Board Meetings:</a:t>
            </a:r>
            <a:r>
              <a:rPr lang="en-US" sz="1400" dirty="0"/>
              <a:t> Corporate action to be taken by the board of directors shall be taken at a meeting of the board [BCL §708].</a:t>
            </a:r>
          </a:p>
          <a:p>
            <a:pPr algn="just">
              <a:lnSpc>
                <a:spcPct val="80000"/>
              </a:lnSpc>
              <a:spcBef>
                <a:spcPts val="0"/>
              </a:spcBef>
            </a:pPr>
            <a:endParaRPr lang="en-US" sz="500" dirty="0"/>
          </a:p>
          <a:p>
            <a:pPr algn="just">
              <a:lnSpc>
                <a:spcPct val="80000"/>
              </a:lnSpc>
              <a:spcBef>
                <a:spcPts val="0"/>
              </a:spcBef>
            </a:pPr>
            <a:r>
              <a:rPr lang="en-US" sz="1400" b="1" i="1" dirty="0">
                <a:solidFill>
                  <a:srgbClr val="A50021"/>
                </a:solidFill>
              </a:rPr>
              <a:t>Meeting Notice:</a:t>
            </a:r>
            <a:r>
              <a:rPr lang="en-US" sz="1400" dirty="0"/>
              <a:t> Notice of meetings of the board shall be made in accordance with provisions established in the by-laws [BCL §711].</a:t>
            </a:r>
          </a:p>
          <a:p>
            <a:pPr algn="just">
              <a:lnSpc>
                <a:spcPct val="80000"/>
              </a:lnSpc>
              <a:spcBef>
                <a:spcPts val="0"/>
              </a:spcBef>
            </a:pPr>
            <a:endParaRPr lang="en-US" sz="500" dirty="0"/>
          </a:p>
          <a:p>
            <a:pPr algn="just">
              <a:lnSpc>
                <a:spcPct val="80000"/>
              </a:lnSpc>
              <a:spcBef>
                <a:spcPts val="0"/>
              </a:spcBef>
            </a:pPr>
            <a:r>
              <a:rPr lang="en-US" sz="1400" b="1" i="1" dirty="0">
                <a:solidFill>
                  <a:srgbClr val="A50021"/>
                </a:solidFill>
              </a:rPr>
              <a:t>Majority Vote Required:</a:t>
            </a:r>
            <a:r>
              <a:rPr lang="en-US" sz="1400" dirty="0"/>
              <a:t> All decisions of the board, at such meetings, shall be accomplished by a majority vote of all its members [BCL §702 and §708].  </a:t>
            </a:r>
          </a:p>
          <a:p>
            <a:pPr algn="just">
              <a:lnSpc>
                <a:spcPct val="80000"/>
              </a:lnSpc>
              <a:spcBef>
                <a:spcPts val="0"/>
              </a:spcBef>
            </a:pPr>
            <a:endParaRPr lang="en-US" sz="500" dirty="0"/>
          </a:p>
          <a:p>
            <a:pPr algn="just">
              <a:lnSpc>
                <a:spcPct val="80000"/>
              </a:lnSpc>
              <a:spcBef>
                <a:spcPts val="0"/>
              </a:spcBef>
            </a:pPr>
            <a:r>
              <a:rPr lang="en-US" sz="1400" b="1" i="1" dirty="0">
                <a:solidFill>
                  <a:srgbClr val="A50021"/>
                </a:solidFill>
              </a:rPr>
              <a:t>Written Resolutions Recorded:</a:t>
            </a:r>
            <a:r>
              <a:rPr lang="en-US" sz="1400" dirty="0"/>
              <a:t> All actions of the board shall generally take the form of written resolutions [BCL §708].</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Length of Terms:</a:t>
            </a:r>
            <a:r>
              <a:rPr lang="en-US" sz="1400" dirty="0"/>
              <a:t> The length of the term of the members of the board of directors (and they generally serve for staggered terms so that all are not up for re-election at once - except of course as the initial election at the organizational meeting) is also is generally contained in the certificate of incorporation, or in the by-laws [BCL §704 and §705].</a:t>
            </a:r>
          </a:p>
          <a:p>
            <a:pPr algn="just">
              <a:lnSpc>
                <a:spcPct val="80000"/>
              </a:lnSpc>
              <a:spcBef>
                <a:spcPts val="0"/>
              </a:spcBef>
            </a:pPr>
            <a:endParaRPr lang="en-US" sz="500" dirty="0">
              <a:solidFill>
                <a:srgbClr val="0000FF"/>
              </a:solidFill>
            </a:endParaRPr>
          </a:p>
          <a:p>
            <a:pPr algn="just">
              <a:lnSpc>
                <a:spcPct val="80000"/>
              </a:lnSpc>
              <a:spcBef>
                <a:spcPts val="0"/>
              </a:spcBef>
            </a:pPr>
            <a:r>
              <a:rPr lang="en-US" sz="1600" b="1" i="1" dirty="0">
                <a:solidFill>
                  <a:srgbClr val="0000FF"/>
                </a:solidFill>
              </a:rPr>
              <a:t>Election of the First Board of Directors:</a:t>
            </a:r>
            <a:r>
              <a:rPr lang="en-US" sz="1400" dirty="0">
                <a:solidFill>
                  <a:srgbClr val="0000FF"/>
                </a:solidFill>
              </a:rPr>
              <a:t> </a:t>
            </a:r>
            <a:r>
              <a:rPr lang="en-US" sz="1400" dirty="0"/>
              <a:t>The corporation’s first board of directors is generally established by an election, overseen by the incorporators, held at the initial organizational meeting of the corporation [BCL §404].  Subsequent elections are held at the corporation’s annual meeting [BCL §703].</a:t>
            </a:r>
          </a:p>
          <a:p>
            <a:pPr algn="just">
              <a:lnSpc>
                <a:spcPct val="80000"/>
              </a:lnSpc>
              <a:spcBef>
                <a:spcPts val="0"/>
              </a:spcBef>
            </a:pPr>
            <a:endParaRPr lang="en-US" sz="1400" dirty="0"/>
          </a:p>
        </p:txBody>
      </p:sp>
    </p:spTree>
    <p:extLst>
      <p:ext uri="{BB962C8B-B14F-4D97-AF65-F5344CB8AC3E}">
        <p14:creationId xmlns:p14="http://schemas.microsoft.com/office/powerpoint/2010/main" val="851591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401205"/>
          </a:xfrm>
          <a:prstGeom prst="rect">
            <a:avLst/>
          </a:prstGeom>
          <a:solidFill>
            <a:schemeClr val="accent3"/>
          </a:solidFill>
        </p:spPr>
        <p:txBody>
          <a:bodyPr wrap="square">
            <a:spAutoFit/>
          </a:bodyPr>
          <a:lstStyle/>
          <a:p>
            <a:pPr>
              <a:lnSpc>
                <a:spcPct val="80000"/>
              </a:lnSpc>
              <a:defRPr/>
            </a:pPr>
            <a:r>
              <a:rPr lang="en-US" sz="3200" b="1" dirty="0"/>
              <a:t>Last Time We Spoke About:</a:t>
            </a:r>
          </a:p>
          <a:p>
            <a:pPr>
              <a:defRPr/>
            </a:pPr>
            <a:endParaRPr lang="en-US" sz="600" b="1" dirty="0"/>
          </a:p>
          <a:p>
            <a:pPr>
              <a:lnSpc>
                <a:spcPct val="90000"/>
              </a:lnSpc>
              <a:defRPr/>
            </a:pPr>
            <a:r>
              <a:rPr lang="en-US" sz="2800" b="1" i="1" dirty="0">
                <a:solidFill>
                  <a:srgbClr val="006666"/>
                </a:solidFill>
              </a:rPr>
              <a:t>Corporate Formation</a:t>
            </a:r>
          </a:p>
          <a:p>
            <a:pPr>
              <a:lnSpc>
                <a:spcPct val="90000"/>
              </a:lnSpc>
              <a:defRPr/>
            </a:pPr>
            <a:endParaRPr lang="en-US" sz="1600" b="1" i="1" dirty="0">
              <a:solidFill>
                <a:srgbClr val="006666"/>
              </a:solidFill>
            </a:endParaRPr>
          </a:p>
          <a:p>
            <a:pPr>
              <a:lnSpc>
                <a:spcPct val="90000"/>
              </a:lnSpc>
              <a:buFont typeface="Arial" pitchFamily="34" charset="0"/>
              <a:buChar char="•"/>
              <a:defRPr/>
            </a:pPr>
            <a:r>
              <a:rPr lang="en-US" sz="2800" b="1" dirty="0">
                <a:solidFill>
                  <a:srgbClr val="002060"/>
                </a:solidFill>
              </a:rPr>
              <a:t> Pre-incorporation</a:t>
            </a:r>
          </a:p>
          <a:p>
            <a:pPr>
              <a:lnSpc>
                <a:spcPct val="90000"/>
              </a:lnSpc>
              <a:defRPr/>
            </a:pPr>
            <a:r>
              <a:rPr lang="en-US" sz="1600" b="1" i="1" dirty="0">
                <a:solidFill>
                  <a:srgbClr val="C00000"/>
                </a:solidFill>
              </a:rPr>
              <a:t>Part One: Generally / Definitions / Promoters / Subscriptions</a:t>
            </a:r>
          </a:p>
          <a:p>
            <a:pPr>
              <a:lnSpc>
                <a:spcPct val="90000"/>
              </a:lnSpc>
              <a:defRPr/>
            </a:pPr>
            <a:endParaRPr lang="en-US" sz="1600" b="1" i="1" dirty="0">
              <a:solidFill>
                <a:srgbClr val="C00000"/>
              </a:solidFill>
            </a:endParaRPr>
          </a:p>
          <a:p>
            <a:pPr>
              <a:lnSpc>
                <a:spcPct val="90000"/>
              </a:lnSpc>
              <a:buFont typeface="Arial" pitchFamily="34" charset="0"/>
              <a:buChar char="•"/>
              <a:defRPr/>
            </a:pPr>
            <a:r>
              <a:rPr lang="en-US" sz="2800" b="1" dirty="0">
                <a:solidFill>
                  <a:srgbClr val="002060"/>
                </a:solidFill>
              </a:rPr>
              <a:t> The Process of Incorporation</a:t>
            </a:r>
          </a:p>
          <a:p>
            <a:pPr>
              <a:lnSpc>
                <a:spcPct val="90000"/>
              </a:lnSpc>
              <a:defRPr/>
            </a:pPr>
            <a:r>
              <a:rPr lang="en-US" sz="1600" b="1" i="1" dirty="0">
                <a:solidFill>
                  <a:srgbClr val="C00000"/>
                </a:solidFill>
              </a:rPr>
              <a:t>Part Two:  1. Generally</a:t>
            </a:r>
          </a:p>
          <a:p>
            <a:pPr>
              <a:lnSpc>
                <a:spcPct val="90000"/>
              </a:lnSpc>
              <a:defRPr/>
            </a:pPr>
            <a:r>
              <a:rPr lang="en-US" sz="1600" b="1" i="1" dirty="0">
                <a:solidFill>
                  <a:srgbClr val="C00000"/>
                </a:solidFill>
              </a:rPr>
              <a:t>	  2. Incorporators </a:t>
            </a:r>
          </a:p>
          <a:p>
            <a:pPr>
              <a:lnSpc>
                <a:spcPct val="90000"/>
              </a:lnSpc>
              <a:defRPr/>
            </a:pPr>
            <a:r>
              <a:rPr lang="en-US" sz="1600" b="1" i="1" dirty="0">
                <a:solidFill>
                  <a:srgbClr val="C00000"/>
                </a:solidFill>
              </a:rPr>
              <a:t>	  3. Certificates of Incorporation</a:t>
            </a:r>
          </a:p>
          <a:p>
            <a:pPr>
              <a:lnSpc>
                <a:spcPct val="90000"/>
              </a:lnSpc>
              <a:defRPr/>
            </a:pPr>
            <a:r>
              <a:rPr lang="en-US" sz="1600" b="1" i="1" dirty="0">
                <a:solidFill>
                  <a:srgbClr val="C00000"/>
                </a:solidFill>
              </a:rPr>
              <a:t>	  4. Mechanics of Incorporation</a:t>
            </a:r>
          </a:p>
          <a:p>
            <a:pPr>
              <a:lnSpc>
                <a:spcPct val="90000"/>
              </a:lnSpc>
              <a:defRPr/>
            </a:pPr>
            <a:endParaRPr lang="en-US" sz="1600" b="1" i="1" dirty="0">
              <a:solidFill>
                <a:srgbClr val="C00000"/>
              </a:solidFill>
            </a:endParaRPr>
          </a:p>
          <a:p>
            <a:pPr>
              <a:lnSpc>
                <a:spcPct val="90000"/>
              </a:lnSpc>
              <a:defRPr/>
            </a:pPr>
            <a:endParaRPr lang="en-US" sz="1600" b="1" i="1" dirty="0">
              <a:solidFill>
                <a:srgbClr val="C00000"/>
              </a:solidFill>
            </a:endParaRPr>
          </a:p>
          <a:p>
            <a:pPr>
              <a:lnSpc>
                <a:spcPct val="90000"/>
              </a:lnSpc>
              <a:defRPr/>
            </a:pPr>
            <a:endParaRPr lang="en-US" sz="1600" b="1" i="1" dirty="0">
              <a:solidFill>
                <a:srgbClr val="C00000"/>
              </a:solidFill>
            </a:endParaRPr>
          </a:p>
          <a:p>
            <a:pPr>
              <a:lnSpc>
                <a:spcPct val="90000"/>
              </a:lnSpc>
              <a:defRPr/>
            </a:pPr>
            <a:endParaRPr lang="en-US" sz="1600" b="1" i="1" dirty="0">
              <a:solidFill>
                <a:srgbClr val="C00000"/>
              </a:solidFill>
            </a:endParaRPr>
          </a:p>
          <a:p>
            <a:pPr>
              <a:lnSpc>
                <a:spcPct val="90000"/>
              </a:lnSpc>
              <a:defRPr/>
            </a:pPr>
            <a:endParaRPr lang="en-US" sz="1600" b="1" i="1" dirty="0">
              <a:solidFill>
                <a:srgbClr val="C00000"/>
              </a:solidFill>
            </a:endParaRPr>
          </a:p>
        </p:txBody>
      </p:sp>
    </p:spTree>
    <p:extLst>
      <p:ext uri="{BB962C8B-B14F-4D97-AF65-F5344CB8AC3E}">
        <p14:creationId xmlns:p14="http://schemas.microsoft.com/office/powerpoint/2010/main" val="3558516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58107"/>
            <a:ext cx="8382000" cy="2155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Six:</a:t>
            </a:r>
          </a:p>
          <a:p>
            <a:pPr marL="342900" indent="-342900" algn="ctr">
              <a:lnSpc>
                <a:spcPct val="90000"/>
              </a:lnSpc>
              <a:spcBef>
                <a:spcPts val="0"/>
              </a:spcBef>
              <a:defRPr/>
            </a:pPr>
            <a:r>
              <a:rPr lang="en-US" sz="5400" b="1" dirty="0">
                <a:solidFill>
                  <a:srgbClr val="0033CC"/>
                </a:solidFill>
              </a:rPr>
              <a:t>Corporate Formation</a:t>
            </a:r>
          </a:p>
          <a:p>
            <a:pPr marL="342900" indent="-342900" algn="just">
              <a:lnSpc>
                <a:spcPct val="90000"/>
              </a:lnSpc>
              <a:spcBef>
                <a:spcPts val="0"/>
              </a:spcBef>
              <a:defRPr/>
            </a:pPr>
            <a:r>
              <a:rPr lang="en-US" sz="2500" b="1" i="1" dirty="0">
                <a:solidFill>
                  <a:srgbClr val="006600"/>
                </a:solidFill>
              </a:rPr>
              <a:t>The Organizational Meeting – Appointment of Officers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7968994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8000" y="6477000"/>
            <a:ext cx="2133600" cy="244475"/>
          </a:xfrm>
        </p:spPr>
        <p:txBody>
          <a:bodyPr/>
          <a:lstStyle/>
          <a:p>
            <a:pPr>
              <a:defRPr/>
            </a:pPr>
            <a:fld id="{F712E8CE-F6E0-4286-8AF3-16BEE5B4A027}" type="slidenum">
              <a:rPr lang="en-US" smtClean="0"/>
              <a:pPr>
                <a:defRPr/>
              </a:pPr>
              <a:t>21</a:t>
            </a:fld>
            <a:endParaRPr lang="en-US"/>
          </a:p>
        </p:txBody>
      </p:sp>
      <p:sp>
        <p:nvSpPr>
          <p:cNvPr id="73729" name="Rectangle 1"/>
          <p:cNvSpPr>
            <a:spLocks noChangeArrowheads="1"/>
          </p:cNvSpPr>
          <p:nvPr/>
        </p:nvSpPr>
        <p:spPr bwMode="auto">
          <a:xfrm>
            <a:off x="303663" y="762000"/>
            <a:ext cx="8534400" cy="571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marL="342900" indent="-342900" algn="ctr">
              <a:spcBef>
                <a:spcPts val="0"/>
              </a:spcBef>
              <a:defRPr/>
            </a:pPr>
            <a:r>
              <a:rPr lang="en-US" sz="3600" b="1" dirty="0">
                <a:solidFill>
                  <a:srgbClr val="0033CC"/>
                </a:solidFill>
              </a:rPr>
              <a:t>Corporate Formation</a:t>
            </a:r>
          </a:p>
          <a:p>
            <a:pPr marL="342900" indent="-342900" algn="ctr">
              <a:lnSpc>
                <a:spcPct val="90000"/>
              </a:lnSpc>
              <a:spcBef>
                <a:spcPts val="0"/>
              </a:spcBef>
              <a:defRPr/>
            </a:pPr>
            <a:r>
              <a:rPr lang="en-US" sz="2500" b="1" i="1" dirty="0">
                <a:solidFill>
                  <a:srgbClr val="006600"/>
                </a:solidFill>
              </a:rPr>
              <a:t>The Organizational Meeting – Appointment of Officers</a:t>
            </a:r>
          </a:p>
          <a:p>
            <a:pPr lvl="0" algn="just">
              <a:spcBef>
                <a:spcPts val="0"/>
              </a:spcBef>
            </a:pPr>
            <a:endParaRPr lang="en-US" sz="500" dirty="0">
              <a:latin typeface="Arial" pitchFamily="34" charset="0"/>
              <a:cs typeface="Arial" pitchFamily="34" charset="0"/>
            </a:endParaRPr>
          </a:p>
          <a:p>
            <a:pPr lvl="0" algn="just" eaLnBrk="0" hangingPunct="0">
              <a:spcBef>
                <a:spcPts val="0"/>
              </a:spcBef>
            </a:pPr>
            <a:endParaRPr lang="en-US" sz="500" b="1" i="1" dirty="0">
              <a:solidFill>
                <a:srgbClr val="A50021"/>
              </a:solidFill>
              <a:latin typeface="Arial" pitchFamily="34" charset="0"/>
              <a:ea typeface="Calibri" pitchFamily="34" charset="0"/>
              <a:cs typeface="Arial" pitchFamily="34" charset="0"/>
            </a:endParaRPr>
          </a:p>
          <a:p>
            <a:pPr marL="342900" lvl="0" indent="-342900" algn="just" eaLnBrk="0" hangingPunct="0">
              <a:lnSpc>
                <a:spcPct val="80000"/>
              </a:lnSpc>
              <a:spcBef>
                <a:spcPts val="0"/>
              </a:spcBef>
            </a:pPr>
            <a:r>
              <a:rPr lang="en-US" sz="1600" b="1" i="1" dirty="0">
                <a:solidFill>
                  <a:srgbClr val="C00000"/>
                </a:solidFill>
                <a:latin typeface="Arial" pitchFamily="34" charset="0"/>
                <a:ea typeface="Calibri" pitchFamily="34" charset="0"/>
                <a:cs typeface="Arial" pitchFamily="34" charset="0"/>
              </a:rPr>
              <a:t>INITIAL APPOINTMENT OF OFFICERS:</a:t>
            </a:r>
          </a:p>
          <a:p>
            <a:pPr algn="just">
              <a:lnSpc>
                <a:spcPct val="80000"/>
              </a:lnSpc>
              <a:spcBef>
                <a:spcPts val="0"/>
              </a:spcBef>
            </a:pPr>
            <a:endParaRPr lang="en-US" sz="600" dirty="0"/>
          </a:p>
          <a:p>
            <a:pPr algn="just">
              <a:lnSpc>
                <a:spcPct val="80000"/>
              </a:lnSpc>
              <a:spcBef>
                <a:spcPts val="0"/>
              </a:spcBef>
            </a:pPr>
            <a:r>
              <a:rPr lang="en-US" sz="1600" b="1" i="1" dirty="0">
                <a:solidFill>
                  <a:srgbClr val="0000FF"/>
                </a:solidFill>
              </a:rPr>
              <a:t>Functions of the Board and Officers:</a:t>
            </a:r>
            <a:r>
              <a:rPr lang="en-US" sz="1600" dirty="0"/>
              <a:t> </a:t>
            </a:r>
            <a:r>
              <a:rPr lang="en-US" sz="1400" dirty="0"/>
              <a:t>Where policy decisions of a corporation are made by a board or directors, such policy decisions are then implemented by appointed officers of the corporation, who act as the managers of the corporation [BCL §701 and §715].</a:t>
            </a:r>
          </a:p>
          <a:p>
            <a:pPr marL="342900" lvl="0" indent="-342900" algn="just" eaLnBrk="0" hangingPunct="0">
              <a:lnSpc>
                <a:spcPct val="80000"/>
              </a:lnSpc>
              <a:spcBef>
                <a:spcPts val="0"/>
              </a:spcBef>
            </a:pPr>
            <a:endParaRPr lang="en-US" sz="500" b="1" dirty="0">
              <a:solidFill>
                <a:srgbClr val="006600"/>
              </a:solidFill>
              <a:latin typeface="Arial" pitchFamily="34" charset="0"/>
              <a:ea typeface="Calibri" pitchFamily="34" charset="0"/>
              <a:cs typeface="Arial" pitchFamily="34" charset="0"/>
            </a:endParaRPr>
          </a:p>
          <a:p>
            <a:pPr lvl="0" algn="just" eaLnBrk="0" hangingPunct="0">
              <a:lnSpc>
                <a:spcPct val="80000"/>
              </a:lnSpc>
              <a:spcBef>
                <a:spcPts val="0"/>
              </a:spcBef>
            </a:pPr>
            <a:r>
              <a:rPr lang="en-US" sz="1500" b="1" dirty="0">
                <a:solidFill>
                  <a:srgbClr val="0000FF"/>
                </a:solidFill>
                <a:latin typeface="Arial" pitchFamily="34" charset="0"/>
                <a:ea typeface="Calibri" pitchFamily="34" charset="0"/>
                <a:cs typeface="Arial" pitchFamily="34" charset="0"/>
              </a:rPr>
              <a:t>Officers of the Corporation: </a:t>
            </a:r>
            <a:r>
              <a:rPr lang="en-US" sz="1400" dirty="0"/>
              <a:t>The corporation's officers perform the duties and responsibilities assigned to them by the board of directors for the management of the corporation [BCL §715(g)].</a:t>
            </a:r>
          </a:p>
          <a:p>
            <a:pPr lvl="0" algn="just" eaLnBrk="0" hangingPunct="0">
              <a:lnSpc>
                <a:spcPct val="80000"/>
              </a:lnSpc>
              <a:spcBef>
                <a:spcPts val="0"/>
              </a:spcBef>
            </a:pPr>
            <a:endParaRPr lang="en-US" sz="500" dirty="0"/>
          </a:p>
          <a:p>
            <a:pPr algn="just" eaLnBrk="0" hangingPunct="0">
              <a:lnSpc>
                <a:spcPct val="80000"/>
              </a:lnSpc>
              <a:spcBef>
                <a:spcPts val="0"/>
              </a:spcBef>
            </a:pPr>
            <a:r>
              <a:rPr lang="en-US" sz="1600" b="1" dirty="0">
                <a:solidFill>
                  <a:srgbClr val="0000FF"/>
                </a:solidFill>
              </a:rPr>
              <a:t>Appointed by Board Resolution:</a:t>
            </a:r>
            <a:r>
              <a:rPr lang="en-US" sz="1400" dirty="0"/>
              <a:t> The board of directors may appoint a president, one or more vice-presidents, a secretary and a treasurer, and such other officers as it may determine, or as may be provided in the by-laws [BCL §715(a)].  The certificate of incorporate may, but generally does not, provide for election of officers by the shareholders [BCL §715(b)].  Accordingly, officers are generally appointed by resolution of the board of directors, and include the following:</a:t>
            </a:r>
          </a:p>
          <a:p>
            <a:pPr lvl="0" algn="just" eaLnBrk="0" hangingPunct="0">
              <a:lnSpc>
                <a:spcPct val="80000"/>
              </a:lnSpc>
              <a:spcBef>
                <a:spcPts val="0"/>
              </a:spcBef>
            </a:pPr>
            <a:endParaRPr lang="en-US" sz="500" dirty="0"/>
          </a:p>
          <a:p>
            <a:pPr marL="858838" lvl="0" indent="-228600" algn="just" eaLnBrk="0" hangingPunct="0">
              <a:lnSpc>
                <a:spcPct val="80000"/>
              </a:lnSpc>
              <a:spcBef>
                <a:spcPts val="0"/>
              </a:spcBef>
              <a:buFont typeface="Arial" panose="020B0604020202020204" pitchFamily="34" charset="0"/>
              <a:buChar char="•"/>
            </a:pPr>
            <a:r>
              <a:rPr lang="en-US" sz="1600" b="1" i="1" dirty="0">
                <a:solidFill>
                  <a:srgbClr val="A50021"/>
                </a:solidFill>
              </a:rPr>
              <a:t>Chief Executive Officer;</a:t>
            </a:r>
          </a:p>
          <a:p>
            <a:pPr marL="858838" lvl="0" indent="-228600" algn="just" eaLnBrk="0" hangingPunct="0">
              <a:lnSpc>
                <a:spcPct val="80000"/>
              </a:lnSpc>
              <a:spcBef>
                <a:spcPts val="0"/>
              </a:spcBef>
              <a:buFont typeface="Arial" panose="020B0604020202020204" pitchFamily="34" charset="0"/>
              <a:buChar char="•"/>
            </a:pPr>
            <a:r>
              <a:rPr lang="en-US" sz="1600" b="1" i="1" dirty="0">
                <a:solidFill>
                  <a:srgbClr val="A50021"/>
                </a:solidFill>
              </a:rPr>
              <a:t>President;</a:t>
            </a:r>
          </a:p>
          <a:p>
            <a:pPr marL="858838" lvl="0" indent="-228600" algn="just" eaLnBrk="0" hangingPunct="0">
              <a:lnSpc>
                <a:spcPct val="80000"/>
              </a:lnSpc>
              <a:spcBef>
                <a:spcPts val="0"/>
              </a:spcBef>
              <a:buFont typeface="Arial" panose="020B0604020202020204" pitchFamily="34" charset="0"/>
              <a:buChar char="•"/>
            </a:pPr>
            <a:r>
              <a:rPr lang="en-US" sz="1600" b="1" i="1" dirty="0">
                <a:solidFill>
                  <a:srgbClr val="A50021"/>
                </a:solidFill>
              </a:rPr>
              <a:t>Vice President(s);</a:t>
            </a:r>
          </a:p>
          <a:p>
            <a:pPr marL="858838" lvl="0" indent="-228600" algn="just" eaLnBrk="0" hangingPunct="0">
              <a:lnSpc>
                <a:spcPct val="80000"/>
              </a:lnSpc>
              <a:spcBef>
                <a:spcPts val="0"/>
              </a:spcBef>
              <a:buFont typeface="Arial" panose="020B0604020202020204" pitchFamily="34" charset="0"/>
              <a:buChar char="•"/>
            </a:pPr>
            <a:r>
              <a:rPr lang="en-US" sz="1600" b="1" i="1" dirty="0">
                <a:solidFill>
                  <a:srgbClr val="A50021"/>
                </a:solidFill>
              </a:rPr>
              <a:t>Chief Financial Officer;</a:t>
            </a:r>
          </a:p>
          <a:p>
            <a:pPr marL="858838" lvl="0" indent="-228600" algn="just" eaLnBrk="0" hangingPunct="0">
              <a:lnSpc>
                <a:spcPct val="80000"/>
              </a:lnSpc>
              <a:spcBef>
                <a:spcPts val="0"/>
              </a:spcBef>
              <a:buFont typeface="Arial" panose="020B0604020202020204" pitchFamily="34" charset="0"/>
              <a:buChar char="•"/>
            </a:pPr>
            <a:r>
              <a:rPr lang="en-US" sz="1600" b="1" i="1" dirty="0">
                <a:solidFill>
                  <a:srgbClr val="A50021"/>
                </a:solidFill>
              </a:rPr>
              <a:t>Treasurer; and</a:t>
            </a:r>
          </a:p>
          <a:p>
            <a:pPr marL="858838" indent="-228600" algn="just" eaLnBrk="0" hangingPunct="0">
              <a:lnSpc>
                <a:spcPct val="80000"/>
              </a:lnSpc>
              <a:spcBef>
                <a:spcPts val="0"/>
              </a:spcBef>
              <a:buFont typeface="Arial" panose="020B0604020202020204" pitchFamily="34" charset="0"/>
              <a:buChar char="•"/>
            </a:pPr>
            <a:r>
              <a:rPr lang="en-US" sz="1600" b="1" i="1" dirty="0">
                <a:solidFill>
                  <a:srgbClr val="A50021"/>
                </a:solidFill>
              </a:rPr>
              <a:t>Secretary.</a:t>
            </a:r>
            <a:r>
              <a:rPr lang="en-US" sz="1600" dirty="0"/>
              <a:t> </a:t>
            </a:r>
          </a:p>
          <a:p>
            <a:pPr>
              <a:lnSpc>
                <a:spcPct val="80000"/>
              </a:lnSpc>
              <a:spcBef>
                <a:spcPts val="0"/>
              </a:spcBef>
            </a:pPr>
            <a:endParaRPr lang="en-US" sz="500" dirty="0"/>
          </a:p>
          <a:p>
            <a:pPr algn="just">
              <a:lnSpc>
                <a:spcPct val="80000"/>
              </a:lnSpc>
              <a:spcBef>
                <a:spcPts val="0"/>
              </a:spcBef>
            </a:pPr>
            <a:r>
              <a:rPr lang="en-US" sz="1600" b="1" i="1" dirty="0">
                <a:solidFill>
                  <a:srgbClr val="0000FF"/>
                </a:solidFill>
              </a:rPr>
              <a:t>Term of Office of Officers:</a:t>
            </a:r>
            <a:r>
              <a:rPr lang="en-US" sz="1400" dirty="0"/>
              <a:t> Unless otherwise provided in the certificate of incorporation or the by-laws, all officers shall be appointed to hold office until the meeting of the board following the next annual meeting of shareholders [BCL §715(c and d)]. </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First Appointment and Removal:</a:t>
            </a:r>
            <a:r>
              <a:rPr lang="en-US" sz="1400" dirty="0"/>
              <a:t> The first appointment of the initial officers of the corporation is often done at the organizational meeting, and any officer appointed by the board may be removed by the board with or without cause [BCL §404 and §716]. </a:t>
            </a:r>
          </a:p>
          <a:p>
            <a:pPr marL="858838" lvl="0" indent="-228600" algn="just" eaLnBrk="0" hangingPunct="0">
              <a:spcBef>
                <a:spcPts val="0"/>
              </a:spcBef>
              <a:buFont typeface="Arial" panose="020B0604020202020204" pitchFamily="34" charset="0"/>
              <a:buChar char="•"/>
            </a:pPr>
            <a:endParaRPr lang="en-US" sz="1600" b="1" i="1" dirty="0">
              <a:solidFill>
                <a:srgbClr val="A50021"/>
              </a:solidFill>
            </a:endParaRPr>
          </a:p>
          <a:p>
            <a:pPr lvl="0" algn="just" eaLnBrk="0" hangingPunct="0">
              <a:spcBef>
                <a:spcPts val="0"/>
              </a:spcBef>
            </a:pPr>
            <a:endParaRPr lang="en-US" sz="500" b="1" dirty="0">
              <a:solidFill>
                <a:srgbClr val="006600"/>
              </a:solidFill>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969116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78881"/>
            <a:ext cx="8382000" cy="211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Seven:</a:t>
            </a:r>
          </a:p>
          <a:p>
            <a:pPr marL="342900" indent="-342900" algn="ctr">
              <a:lnSpc>
                <a:spcPct val="90000"/>
              </a:lnSpc>
              <a:spcBef>
                <a:spcPts val="0"/>
              </a:spcBef>
              <a:defRPr/>
            </a:pPr>
            <a:r>
              <a:rPr lang="en-US" sz="5400" b="1" dirty="0">
                <a:solidFill>
                  <a:srgbClr val="0033CC"/>
                </a:solidFill>
              </a:rPr>
              <a:t>Corporate Formation</a:t>
            </a:r>
          </a:p>
          <a:p>
            <a:pPr marL="342900" indent="-342900" algn="ctr">
              <a:lnSpc>
                <a:spcPct val="90000"/>
              </a:lnSpc>
              <a:spcBef>
                <a:spcPts val="0"/>
              </a:spcBef>
              <a:defRPr/>
            </a:pPr>
            <a:r>
              <a:rPr lang="en-US" sz="2200" b="1" i="1" dirty="0">
                <a:solidFill>
                  <a:srgbClr val="006600"/>
                </a:solidFill>
              </a:rPr>
              <a:t>The Organizational Meeting – Adoption of Corporate By-Laws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715257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4800" y="838200"/>
            <a:ext cx="8534400" cy="571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marL="342900" indent="-342900" algn="ctr">
              <a:lnSpc>
                <a:spcPct val="87000"/>
              </a:lnSpc>
              <a:spcBef>
                <a:spcPts val="0"/>
              </a:spcBef>
              <a:defRPr/>
            </a:pPr>
            <a:r>
              <a:rPr lang="en-US" sz="3600" b="1" dirty="0">
                <a:solidFill>
                  <a:srgbClr val="0033CC"/>
                </a:solidFill>
              </a:rPr>
              <a:t>Corporate Formation</a:t>
            </a:r>
          </a:p>
          <a:p>
            <a:pPr marL="342900" indent="-342900" algn="ctr">
              <a:lnSpc>
                <a:spcPct val="90000"/>
              </a:lnSpc>
              <a:spcBef>
                <a:spcPts val="0"/>
              </a:spcBef>
              <a:defRPr/>
            </a:pPr>
            <a:r>
              <a:rPr lang="en-US" sz="2200" b="1" i="1" dirty="0">
                <a:solidFill>
                  <a:srgbClr val="006600"/>
                </a:solidFill>
              </a:rPr>
              <a:t>The Organizational Meeting – Adoption of Corporate By-Laws</a:t>
            </a:r>
          </a:p>
          <a:p>
            <a:pPr lvl="0" algn="just" eaLnBrk="0" hangingPunct="0">
              <a:lnSpc>
                <a:spcPct val="87000"/>
              </a:lnSpc>
              <a:spcBef>
                <a:spcPts val="0"/>
              </a:spcBef>
            </a:pPr>
            <a:endParaRPr lang="en-US" sz="500" b="1" i="1" dirty="0">
              <a:solidFill>
                <a:srgbClr val="A50021"/>
              </a:solidFill>
              <a:latin typeface="Arial" pitchFamily="34" charset="0"/>
              <a:ea typeface="Calibri" pitchFamily="34" charset="0"/>
              <a:cs typeface="Arial" pitchFamily="34" charset="0"/>
            </a:endParaRPr>
          </a:p>
          <a:p>
            <a:pPr>
              <a:lnSpc>
                <a:spcPct val="87000"/>
              </a:lnSpc>
              <a:spcBef>
                <a:spcPts val="0"/>
              </a:spcBef>
            </a:pPr>
            <a:r>
              <a:rPr lang="en-US" b="1" dirty="0">
                <a:solidFill>
                  <a:srgbClr val="A50021"/>
                </a:solidFill>
              </a:rPr>
              <a:t>ADOPTION OF BYLAWS AT ORGANIZATIONAL MEETING:</a:t>
            </a:r>
          </a:p>
          <a:p>
            <a:pPr>
              <a:lnSpc>
                <a:spcPct val="87000"/>
              </a:lnSpc>
              <a:spcBef>
                <a:spcPts val="0"/>
              </a:spcBef>
            </a:pPr>
            <a:endParaRPr lang="en-US" sz="500" dirty="0"/>
          </a:p>
          <a:p>
            <a:pPr algn="just">
              <a:lnSpc>
                <a:spcPct val="87000"/>
              </a:lnSpc>
              <a:spcBef>
                <a:spcPts val="0"/>
              </a:spcBef>
            </a:pPr>
            <a:r>
              <a:rPr lang="en-US" sz="1600" b="1" i="1" dirty="0">
                <a:solidFill>
                  <a:srgbClr val="0000FF"/>
                </a:solidFill>
              </a:rPr>
              <a:t>What are Bylaws:</a:t>
            </a:r>
            <a:r>
              <a:rPr lang="en-US" sz="1600" dirty="0"/>
              <a:t> </a:t>
            </a:r>
            <a:r>
              <a:rPr lang="en-US" sz="1400" dirty="0"/>
              <a:t>Whereas the Certificate of Incorporation is like the Constitution of a Corporation, its Bylaws are like its Statutes.</a:t>
            </a:r>
          </a:p>
          <a:p>
            <a:pPr algn="just">
              <a:lnSpc>
                <a:spcPct val="87000"/>
              </a:lnSpc>
              <a:spcBef>
                <a:spcPts val="0"/>
              </a:spcBef>
            </a:pPr>
            <a:endParaRPr lang="en-US" sz="500" dirty="0"/>
          </a:p>
          <a:p>
            <a:pPr algn="just"/>
            <a:r>
              <a:rPr lang="en-US" sz="1400" dirty="0">
                <a:latin typeface="Arial" panose="020B0604020202020204" pitchFamily="34" charset="0"/>
                <a:cs typeface="Arial" panose="020B0604020202020204" pitchFamily="34" charset="0"/>
              </a:rPr>
              <a:t>Bylaws</a:t>
            </a:r>
            <a:r>
              <a:rPr lang="en-US" sz="1400" b="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are the rules and regulations enacted by a corporation to govern its affairs, and that of its shareholders, directors, and officers.</a:t>
            </a:r>
          </a:p>
          <a:p>
            <a:endParaRPr lang="en-US" sz="5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Bylaws are adopted by the board of directors, when authorized by the certificate of incorporation, and by the shareholders when not so permitted.</a:t>
            </a:r>
          </a:p>
          <a:p>
            <a:endParaRPr lang="en-US" sz="500"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The Bylaws are subordinate to the general law of the state, the business corporation law, and the certificate of incorporation, and any provision of a Bylaw that conflicts with such superior authority invalid. </a:t>
            </a:r>
          </a:p>
          <a:p>
            <a:endParaRPr lang="en-US" sz="5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Bylaws that are valid are binding on all shareholders, directors, officers and employees of the corporation, regardless of whether they know of the existence of those bylaws or were among the majority that consented to their adoption. </a:t>
            </a:r>
          </a:p>
          <a:p>
            <a:pPr algn="just">
              <a:lnSpc>
                <a:spcPct val="87000"/>
              </a:lnSpc>
              <a:spcBef>
                <a:spcPts val="0"/>
              </a:spcBef>
            </a:pPr>
            <a:endParaRPr lang="en-US" sz="500" dirty="0"/>
          </a:p>
          <a:p>
            <a:pPr algn="just">
              <a:lnSpc>
                <a:spcPct val="87000"/>
              </a:lnSpc>
              <a:spcBef>
                <a:spcPts val="0"/>
              </a:spcBef>
            </a:pPr>
            <a:r>
              <a:rPr lang="en-US" altLang="en-US" sz="1600" b="1" i="1" dirty="0">
                <a:solidFill>
                  <a:srgbClr val="0000FF"/>
                </a:solidFill>
                <a:latin typeface="Arial" panose="020B0604020202020204" pitchFamily="34" charset="0"/>
                <a:cs typeface="Arial" panose="020B0604020202020204" pitchFamily="34" charset="0"/>
              </a:rPr>
              <a:t>When are Bylaws Adopted:</a:t>
            </a:r>
            <a:r>
              <a:rPr lang="en-US" altLang="en-US" sz="1400" dirty="0">
                <a:latin typeface="Arial" panose="020B0604020202020204" pitchFamily="34" charset="0"/>
                <a:cs typeface="Arial" panose="020B0604020202020204" pitchFamily="34" charset="0"/>
              </a:rPr>
              <a:t> The initial Bylaws</a:t>
            </a:r>
            <a:r>
              <a:rPr lang="en-US" altLang="en-US" sz="1400" b="1" i="1" dirty="0">
                <a:latin typeface="Arial" panose="020B0604020202020204" pitchFamily="34" charset="0"/>
                <a:cs typeface="Arial" panose="020B0604020202020204" pitchFamily="34" charset="0"/>
              </a:rPr>
              <a:t> </a:t>
            </a:r>
            <a:r>
              <a:rPr lang="en-US" altLang="en-US" sz="1400" dirty="0">
                <a:latin typeface="Arial" panose="020B0604020202020204" pitchFamily="34" charset="0"/>
                <a:cs typeface="Arial" panose="020B0604020202020204" pitchFamily="34" charset="0"/>
              </a:rPr>
              <a:t>of a corporation are adopted by its incorporator or incorporators at the organization meeting of the corporation </a:t>
            </a:r>
            <a:r>
              <a:rPr lang="en-US" sz="1400" dirty="0"/>
              <a:t>[BCL §601(a)].</a:t>
            </a:r>
            <a:r>
              <a:rPr lang="en-US" altLang="en-US" sz="1400" dirty="0">
                <a:latin typeface="Arial" panose="020B0604020202020204" pitchFamily="34" charset="0"/>
                <a:cs typeface="Arial" panose="020B0604020202020204" pitchFamily="34" charset="0"/>
              </a:rPr>
              <a:t> </a:t>
            </a:r>
          </a:p>
          <a:p>
            <a:pPr algn="just">
              <a:lnSpc>
                <a:spcPct val="87000"/>
              </a:lnSpc>
              <a:spcBef>
                <a:spcPts val="0"/>
              </a:spcBef>
            </a:pPr>
            <a:endParaRPr lang="en-US" altLang="en-US" sz="500" dirty="0">
              <a:latin typeface="Arial" panose="020B0604020202020204" pitchFamily="34" charset="0"/>
              <a:cs typeface="Arial" panose="020B0604020202020204" pitchFamily="34" charset="0"/>
            </a:endParaRPr>
          </a:p>
          <a:p>
            <a:pPr algn="just">
              <a:lnSpc>
                <a:spcPct val="87000"/>
              </a:lnSpc>
              <a:spcBef>
                <a:spcPts val="0"/>
              </a:spcBef>
            </a:pPr>
            <a:r>
              <a:rPr lang="en-US" altLang="en-US" sz="1400" dirty="0">
                <a:latin typeface="Arial" panose="020B0604020202020204" pitchFamily="34" charset="0"/>
                <a:cs typeface="Arial" panose="020B0604020202020204" pitchFamily="34" charset="0"/>
              </a:rPr>
              <a:t>Thereafter, Bylaws may be adopted, amended or repealed, pursuant to resolution, by a majority vote of the directors (if so permitted by the certificate of incorporation) </a:t>
            </a:r>
            <a:r>
              <a:rPr lang="en-US" sz="1400" dirty="0"/>
              <a:t>[BCL §601(a)].</a:t>
            </a:r>
            <a:r>
              <a:rPr lang="en-US" altLang="en-US" sz="1400" dirty="0">
                <a:latin typeface="Arial" panose="020B0604020202020204" pitchFamily="34" charset="0"/>
                <a:cs typeface="Arial" panose="020B0604020202020204" pitchFamily="34" charset="0"/>
              </a:rPr>
              <a:t> </a:t>
            </a:r>
          </a:p>
          <a:p>
            <a:pPr algn="just">
              <a:lnSpc>
                <a:spcPct val="87000"/>
              </a:lnSpc>
              <a:spcBef>
                <a:spcPts val="0"/>
              </a:spcBef>
            </a:pPr>
            <a:r>
              <a:rPr lang="en-US" altLang="en-US" sz="800" dirty="0">
                <a:latin typeface="Arial" panose="020B0604020202020204" pitchFamily="34" charset="0"/>
                <a:cs typeface="Arial" panose="020B0604020202020204" pitchFamily="34" charset="0"/>
              </a:rPr>
              <a:t> </a:t>
            </a:r>
            <a:endParaRPr lang="en-US" altLang="en-US" sz="3200" dirty="0">
              <a:latin typeface="Arial" panose="020B0604020202020204" pitchFamily="34" charset="0"/>
              <a:cs typeface="Arial" panose="020B0604020202020204" pitchFamily="34" charset="0"/>
            </a:endParaRPr>
          </a:p>
          <a:p>
            <a:pPr lvl="0" algn="just" eaLnBrk="0" hangingPunct="0"/>
            <a:r>
              <a:rPr lang="en-US" sz="1600" b="1" i="1" dirty="0">
                <a:solidFill>
                  <a:srgbClr val="0000FF"/>
                </a:solidFill>
              </a:rPr>
              <a:t>What is Contained Within Bylaws:</a:t>
            </a:r>
            <a:r>
              <a:rPr lang="en-US" sz="1600" b="1" i="1" dirty="0">
                <a:solidFill>
                  <a:srgbClr val="0000FF"/>
                </a:solidFill>
                <a:latin typeface="Arial" panose="020B0604020202020204" pitchFamily="34" charset="0"/>
                <a:cs typeface="Arial" panose="020B0604020202020204" pitchFamily="34" charset="0"/>
              </a:rPr>
              <a:t> </a:t>
            </a:r>
            <a:r>
              <a:rPr lang="en-US" altLang="en-US" sz="1400" dirty="0">
                <a:latin typeface="Arial" panose="020B0604020202020204" pitchFamily="34" charset="0"/>
                <a:cs typeface="Arial" panose="020B0604020202020204" pitchFamily="34" charset="0"/>
              </a:rPr>
              <a:t>The Bylaws may contain any provision relating to the business of the corporation, the conduct of its affairs, its rights or powers, or the rights or powers of its shareholders, directors, officers, or employees, </a:t>
            </a:r>
            <a:r>
              <a:rPr lang="en-US" altLang="en-US" sz="1400" b="1" i="1" dirty="0">
                <a:latin typeface="Arial" panose="020B0604020202020204" pitchFamily="34" charset="0"/>
                <a:cs typeface="Arial" panose="020B0604020202020204" pitchFamily="34" charset="0"/>
              </a:rPr>
              <a:t>not inconsistent </a:t>
            </a:r>
            <a:r>
              <a:rPr lang="en-US" altLang="en-US" sz="1400" dirty="0">
                <a:latin typeface="Arial" panose="020B0604020202020204" pitchFamily="34" charset="0"/>
                <a:cs typeface="Arial" panose="020B0604020202020204" pitchFamily="34" charset="0"/>
              </a:rPr>
              <a:t>with the business corporation law or any other statute, or the certificate of incorporation</a:t>
            </a:r>
            <a:r>
              <a:rPr lang="en-US" sz="1400" dirty="0">
                <a:latin typeface="Arial" panose="020B0604020202020204" pitchFamily="34" charset="0"/>
                <a:cs typeface="Arial" panose="020B0604020202020204" pitchFamily="34" charset="0"/>
              </a:rPr>
              <a:t> [BCL §601(b)]. </a:t>
            </a:r>
          </a:p>
        </p:txBody>
      </p:sp>
    </p:spTree>
    <p:extLst>
      <p:ext uri="{BB962C8B-B14F-4D97-AF65-F5344CB8AC3E}">
        <p14:creationId xmlns:p14="http://schemas.microsoft.com/office/powerpoint/2010/main" val="2463337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Four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427366"/>
          </a:xfrm>
          <a:prstGeom prst="rect">
            <a:avLst/>
          </a:prstGeom>
          <a:solidFill>
            <a:schemeClr val="accent3"/>
          </a:solidFill>
        </p:spPr>
        <p:txBody>
          <a:bodyPr wrap="square">
            <a:spAutoFit/>
          </a:body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Corporate Formation Continued</a:t>
            </a:r>
          </a:p>
          <a:p>
            <a:pPr>
              <a:lnSpc>
                <a:spcPct val="90000"/>
              </a:lnSpc>
              <a:defRPr/>
            </a:pPr>
            <a:endParaRPr lang="en-US" sz="1000" b="1" i="1" dirty="0">
              <a:solidFill>
                <a:srgbClr val="006666"/>
              </a:solidFill>
            </a:endParaRPr>
          </a:p>
          <a:p>
            <a:pPr>
              <a:lnSpc>
                <a:spcPct val="90000"/>
              </a:lnSpc>
              <a:defRPr/>
            </a:pPr>
            <a:endParaRPr lang="en-US" sz="500" b="1" i="1" dirty="0">
              <a:solidFill>
                <a:srgbClr val="C00000"/>
              </a:solidFill>
            </a:endParaRPr>
          </a:p>
          <a:p>
            <a:pPr marL="173038" indent="-173038">
              <a:lnSpc>
                <a:spcPct val="90000"/>
              </a:lnSpc>
              <a:buFont typeface="Arial" panose="020B0604020202020204" pitchFamily="34" charset="0"/>
              <a:buChar char="•"/>
              <a:defRPr/>
            </a:pPr>
            <a:r>
              <a:rPr lang="en-US" sz="2400" b="1" dirty="0">
                <a:solidFill>
                  <a:srgbClr val="002060"/>
                </a:solidFill>
              </a:rPr>
              <a:t>The Organizational Meeting</a:t>
            </a:r>
          </a:p>
          <a:p>
            <a:pPr>
              <a:lnSpc>
                <a:spcPct val="90000"/>
              </a:lnSpc>
              <a:defRPr/>
            </a:pPr>
            <a:r>
              <a:rPr lang="en-US" sz="1400" b="1" i="1" dirty="0">
                <a:solidFill>
                  <a:srgbClr val="C00000"/>
                </a:solidFill>
              </a:rPr>
              <a:t>Part Three: 1. Share Issuance</a:t>
            </a:r>
          </a:p>
          <a:p>
            <a:pPr>
              <a:lnSpc>
                <a:spcPct val="90000"/>
              </a:lnSpc>
              <a:defRPr/>
            </a:pPr>
            <a:r>
              <a:rPr lang="en-US" sz="1400" b="1" i="1" dirty="0">
                <a:solidFill>
                  <a:srgbClr val="C00000"/>
                </a:solidFill>
              </a:rPr>
              <a:t>                    2. Election of Directors</a:t>
            </a:r>
          </a:p>
          <a:p>
            <a:pPr>
              <a:lnSpc>
                <a:spcPct val="90000"/>
              </a:lnSpc>
              <a:defRPr/>
            </a:pPr>
            <a:r>
              <a:rPr lang="en-US" sz="1400" b="1" i="1" dirty="0">
                <a:solidFill>
                  <a:srgbClr val="C00000"/>
                </a:solidFill>
              </a:rPr>
              <a:t>                    3. Appointment of Officers</a:t>
            </a:r>
          </a:p>
          <a:p>
            <a:pPr>
              <a:lnSpc>
                <a:spcPct val="90000"/>
              </a:lnSpc>
              <a:defRPr/>
            </a:pPr>
            <a:r>
              <a:rPr lang="en-US" sz="1400" b="1" i="1" dirty="0">
                <a:solidFill>
                  <a:srgbClr val="C00000"/>
                </a:solidFill>
              </a:rPr>
              <a:t>                    4. Bylaws</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Exercise – So You Want to Start a Business</a:t>
            </a:r>
          </a:p>
          <a:p>
            <a:pPr algn="ctr">
              <a:lnSpc>
                <a:spcPct val="90000"/>
              </a:lnSpc>
              <a:defRPr/>
            </a:pPr>
            <a:r>
              <a:rPr lang="en-US" sz="1400" b="1" i="1" dirty="0">
                <a:solidFill>
                  <a:srgbClr val="C00000"/>
                </a:solidFill>
              </a:rPr>
              <a:t>     Corporate Formation Exercise</a:t>
            </a: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4</a:t>
            </a:fld>
            <a:endParaRPr lang="en-US"/>
          </a:p>
        </p:txBody>
      </p:sp>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Corporations</a:t>
            </a:r>
          </a:p>
          <a:p>
            <a:pPr marL="342900" indent="-342900" algn="ctr">
              <a:lnSpc>
                <a:spcPct val="90000"/>
              </a:lnSpc>
              <a:spcBef>
                <a:spcPts val="0"/>
              </a:spcBef>
              <a:defRPr/>
            </a:pPr>
            <a:r>
              <a:rPr lang="en-US" sz="5400" b="1" i="1" dirty="0">
                <a:solidFill>
                  <a:srgbClr val="006600"/>
                </a:solidFill>
              </a:rPr>
              <a:t>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90659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5</a:t>
            </a:fld>
            <a:endParaRPr lang="en-US"/>
          </a:p>
        </p:txBody>
      </p:sp>
      <p:sp>
        <p:nvSpPr>
          <p:cNvPr id="79873" name="Rectangle 1"/>
          <p:cNvSpPr>
            <a:spLocks noChangeArrowheads="1"/>
          </p:cNvSpPr>
          <p:nvPr/>
        </p:nvSpPr>
        <p:spPr bwMode="auto">
          <a:xfrm>
            <a:off x="381000" y="899987"/>
            <a:ext cx="8382000" cy="527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Corporations</a:t>
            </a:r>
          </a:p>
          <a:p>
            <a:pPr marL="342900" indent="-342900" algn="ctr">
              <a:lnSpc>
                <a:spcPct val="90000"/>
              </a:lnSpc>
              <a:spcBef>
                <a:spcPts val="0"/>
              </a:spcBef>
              <a:defRPr/>
            </a:pPr>
            <a:r>
              <a:rPr lang="en-US" sz="2800" b="1" i="1" dirty="0">
                <a:solidFill>
                  <a:srgbClr val="006600"/>
                </a:solidFill>
              </a:rPr>
              <a:t>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WHAT</a:t>
            </a:r>
            <a:r>
              <a:rPr kumimoji="0" lang="en-US" sz="2000" b="1" u="none" strike="noStrike" cap="none" normalizeH="0" dirty="0">
                <a:ln>
                  <a:noFill/>
                </a:ln>
                <a:solidFill>
                  <a:srgbClr val="C00000"/>
                </a:solidFill>
                <a:effectLst/>
                <a:latin typeface="Arial" pitchFamily="34" charset="0"/>
                <a:ea typeface="Calibri" pitchFamily="34" charset="0"/>
                <a:cs typeface="Arial" pitchFamily="34" charset="0"/>
              </a:rPr>
              <a:t> IS A </a:t>
            </a: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''CORPORATION''</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corporation is a legal entity (an artificial person) created in accordance with statutes. </a:t>
            </a:r>
          </a:p>
          <a:p>
            <a:pPr marL="0" marR="0" lvl="0" indent="0" algn="just" defTabSz="914400" rtl="0" eaLnBrk="0" fontAlgn="base" latinLnBrk="0" hangingPunct="0">
              <a:lnSpc>
                <a:spcPct val="90000"/>
              </a:lnSpc>
              <a:spcBef>
                <a:spcPts val="0"/>
              </a:spcBef>
              <a:spcAft>
                <a:spcPct val="0"/>
              </a:spcAft>
              <a:buClrTx/>
              <a:buSzTx/>
              <a:buFontTx/>
              <a:buNone/>
              <a:tabLst/>
            </a:pPr>
            <a:endParaRPr lang="en-US" sz="1000" dirty="0">
              <a:solidFill>
                <a:schemeClr val="tx1">
                  <a:lumMod val="95000"/>
                  <a:lumOff val="5000"/>
                </a:schemeClr>
              </a:solidFill>
              <a:latin typeface="Arial" pitchFamily="34" charset="0"/>
              <a:ea typeface="Calibri" pitchFamily="34" charset="0"/>
              <a:cs typeface="Arial" pitchFamily="34" charset="0"/>
            </a:endParaRPr>
          </a:p>
          <a:p>
            <a:pPr>
              <a:lnSpc>
                <a:spcPct val="90000"/>
              </a:lnSpc>
              <a:spcBef>
                <a:spcPts val="0"/>
              </a:spcBef>
            </a:pPr>
            <a:r>
              <a:rPr lang="en-US" dirty="0"/>
              <a:t>The corporation is a creature of law, a legal construct. </a:t>
            </a:r>
          </a:p>
          <a:p>
            <a:pPr>
              <a:lnSpc>
                <a:spcPct val="90000"/>
              </a:lnSpc>
              <a:spcBef>
                <a:spcPts val="0"/>
              </a:spcBef>
            </a:pPr>
            <a:endParaRPr lang="en-US" sz="1000" dirty="0"/>
          </a:p>
          <a:p>
            <a:pPr>
              <a:lnSpc>
                <a:spcPct val="90000"/>
              </a:lnSpc>
              <a:spcBef>
                <a:spcPts val="0"/>
              </a:spcBef>
            </a:pPr>
            <a:r>
              <a:rPr lang="en-US" dirty="0"/>
              <a:t>No one has ever seen one. </a:t>
            </a:r>
          </a:p>
          <a:p>
            <a:pPr>
              <a:lnSpc>
                <a:spcPct val="90000"/>
              </a:lnSpc>
              <a:spcBef>
                <a:spcPts val="0"/>
              </a:spcBef>
            </a:pPr>
            <a:endParaRPr lang="en-US" sz="1000" dirty="0"/>
          </a:p>
          <a:p>
            <a:pPr>
              <a:lnSpc>
                <a:spcPct val="90000"/>
              </a:lnSpc>
              <a:spcBef>
                <a:spcPts val="0"/>
              </a:spcBef>
            </a:pPr>
            <a:r>
              <a:rPr lang="en-US" dirty="0"/>
              <a:t>The corporation’s existence and attributes arise from state-enabling statutes, which give business participants significant freedom to choose their own customized relationships.</a:t>
            </a:r>
          </a:p>
          <a:p>
            <a:pPr>
              <a:lnSpc>
                <a:spcPct val="90000"/>
              </a:lnSpc>
              <a:spcBef>
                <a:spcPts val="0"/>
              </a:spcBef>
            </a:pPr>
            <a:endParaRPr lang="en-US" sz="1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The corporate entity is separate and distinct from the legal personalities of those who own and manage the corporation. </a:t>
            </a:r>
          </a:p>
          <a:p>
            <a:pPr marL="0" marR="0" lvl="0" indent="0" algn="just" defTabSz="914400" rtl="0" eaLnBrk="0" fontAlgn="base" latinLnBrk="0" hangingPunct="0">
              <a:lnSpc>
                <a:spcPct val="90000"/>
              </a:lnSpc>
              <a:spcBef>
                <a:spcPts val="0"/>
              </a:spcBef>
              <a:spcAft>
                <a:spcPct val="0"/>
              </a:spcAft>
              <a:buClrTx/>
              <a:buSzTx/>
              <a:buFontTx/>
              <a:buNone/>
              <a:tabLst/>
            </a:pPr>
            <a:endParaRPr lang="en-US" sz="1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In New York, as elsewhere, corporate law is mostly statutory, and most of the statutory law relating to general business corporations </a:t>
            </a:r>
            <a:r>
              <a:rPr kumimoji="0" lang="en-US" b="0" i="1"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(i.e., </a:t>
            </a: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corporations for profit) is contained in the New York Business Corporation Law ("BCL"). </a:t>
            </a:r>
            <a:endParaRPr kumimoji="0" lang="en-US" b="0"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846763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381000" y="838200"/>
            <a:ext cx="8534400" cy="51816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Corporations</a:t>
            </a:r>
          </a:p>
          <a:p>
            <a:pPr marL="342900" indent="-342900" algn="ctr">
              <a:spcBef>
                <a:spcPts val="0"/>
              </a:spcBef>
              <a:defRPr/>
            </a:pPr>
            <a:r>
              <a:rPr lang="en-US" sz="2800" b="1" i="1" dirty="0">
                <a:solidFill>
                  <a:srgbClr val="006600"/>
                </a:solidFill>
              </a:rPr>
              <a:t>Generally - Definitions</a:t>
            </a:r>
          </a:p>
          <a:p>
            <a:pPr marL="342900" indent="-342900" algn="ctr">
              <a:spcBef>
                <a:spcPts val="0"/>
              </a:spcBef>
              <a:defRPr/>
            </a:pPr>
            <a:endParaRPr lang="en-US" sz="700" b="1" i="1" dirty="0">
              <a:solidFill>
                <a:srgbClr val="006600"/>
              </a:solidFill>
            </a:endParaRPr>
          </a:p>
          <a:p>
            <a:pPr>
              <a:spcBef>
                <a:spcPts val="0"/>
              </a:spcBef>
              <a:defRPr/>
            </a:pPr>
            <a:r>
              <a:rPr lang="en-US" sz="2200" b="1" dirty="0">
                <a:solidFill>
                  <a:srgbClr val="C00000"/>
                </a:solidFill>
              </a:rPr>
              <a:t>Corporation Defined</a:t>
            </a:r>
            <a:endParaRPr lang="en-US" sz="2200" dirty="0">
              <a:solidFill>
                <a:srgbClr val="C00000"/>
              </a:solidFill>
            </a:endParaRPr>
          </a:p>
          <a:p>
            <a:pPr marL="342900" indent="-342900" eaLnBrk="0" hangingPunct="0">
              <a:lnSpc>
                <a:spcPct val="90000"/>
              </a:lnSpc>
              <a:spcBef>
                <a:spcPct val="20000"/>
              </a:spcBef>
              <a:buFontTx/>
              <a:buChar char="•"/>
              <a:defRPr/>
            </a:pPr>
            <a:r>
              <a:rPr lang="en-US" sz="2400" kern="0" dirty="0">
                <a:latin typeface="+mn-lt"/>
              </a:rPr>
              <a:t>Black’s Law Dictionary defines a</a:t>
            </a:r>
          </a:p>
          <a:p>
            <a:pPr marL="342900" indent="-342900" eaLnBrk="0" hangingPunct="0">
              <a:lnSpc>
                <a:spcPct val="90000"/>
              </a:lnSpc>
              <a:spcBef>
                <a:spcPct val="20000"/>
              </a:spcBef>
              <a:defRPr/>
            </a:pPr>
            <a:r>
              <a:rPr lang="en-US" sz="2800" kern="0" dirty="0">
                <a:solidFill>
                  <a:srgbClr val="0033CC"/>
                </a:solidFill>
                <a:latin typeface="+mn-lt"/>
              </a:rPr>
              <a:t>    </a:t>
            </a:r>
            <a:r>
              <a:rPr lang="en-US" sz="2800" b="1" i="1" kern="0" dirty="0">
                <a:solidFill>
                  <a:srgbClr val="0033CC"/>
                </a:solidFill>
                <a:latin typeface="+mn-lt"/>
              </a:rPr>
              <a:t>Corporation</a:t>
            </a:r>
            <a:r>
              <a:rPr lang="en-US" sz="2800" b="1" kern="0" dirty="0">
                <a:solidFill>
                  <a:srgbClr val="0033CC"/>
                </a:solidFill>
                <a:latin typeface="+mn-lt"/>
              </a:rPr>
              <a:t> </a:t>
            </a:r>
            <a:r>
              <a:rPr lang="en-US" sz="2800" kern="0" dirty="0">
                <a:latin typeface="+mn-lt"/>
              </a:rPr>
              <a:t>as:</a:t>
            </a:r>
          </a:p>
          <a:p>
            <a:pPr marL="342900" indent="-342900" eaLnBrk="0" hangingPunct="0">
              <a:lnSpc>
                <a:spcPct val="90000"/>
              </a:lnSpc>
              <a:spcBef>
                <a:spcPct val="20000"/>
              </a:spcBef>
              <a:defRPr/>
            </a:pPr>
            <a:endParaRPr lang="en-US" sz="700" kern="0" dirty="0">
              <a:latin typeface="+mn-lt"/>
            </a:endParaRPr>
          </a:p>
          <a:p>
            <a:pPr marL="342900" indent="-342900" eaLnBrk="0" hangingPunct="0">
              <a:lnSpc>
                <a:spcPct val="90000"/>
              </a:lnSpc>
              <a:spcBef>
                <a:spcPct val="20000"/>
              </a:spcBef>
              <a:defRPr/>
            </a:pPr>
            <a:r>
              <a:rPr lang="en-US" kern="0" dirty="0">
                <a:latin typeface="+mn-lt"/>
              </a:rPr>
              <a:t>    </a:t>
            </a:r>
            <a:r>
              <a:rPr lang="en-US" b="1" i="1" kern="0" dirty="0">
                <a:latin typeface="+mn-lt"/>
              </a:rPr>
              <a:t>“An </a:t>
            </a:r>
            <a:r>
              <a:rPr lang="en-US" b="1" i="1" kern="0" dirty="0">
                <a:solidFill>
                  <a:srgbClr val="C00000"/>
                </a:solidFill>
                <a:latin typeface="+mn-lt"/>
              </a:rPr>
              <a:t>artificial person </a:t>
            </a:r>
            <a:r>
              <a:rPr lang="en-US" b="1" i="1" kern="0" dirty="0">
                <a:latin typeface="+mn-lt"/>
              </a:rPr>
              <a:t>or legal entity </a:t>
            </a:r>
          </a:p>
          <a:p>
            <a:pPr marL="342900" indent="-342900" eaLnBrk="0" hangingPunct="0">
              <a:lnSpc>
                <a:spcPct val="90000"/>
              </a:lnSpc>
              <a:spcBef>
                <a:spcPct val="20000"/>
              </a:spcBef>
              <a:defRPr/>
            </a:pPr>
            <a:r>
              <a:rPr lang="en-US" b="1" i="1" kern="0" dirty="0">
                <a:latin typeface="+mn-lt"/>
              </a:rPr>
              <a:t>	created by or </a:t>
            </a:r>
            <a:r>
              <a:rPr lang="en-US" b="1" i="1" kern="0" dirty="0">
                <a:solidFill>
                  <a:srgbClr val="C00000"/>
                </a:solidFill>
                <a:latin typeface="+mn-lt"/>
              </a:rPr>
              <a:t>under the authority </a:t>
            </a:r>
          </a:p>
          <a:p>
            <a:pPr marL="342900" indent="-342900" eaLnBrk="0" hangingPunct="0">
              <a:lnSpc>
                <a:spcPct val="90000"/>
              </a:lnSpc>
              <a:spcBef>
                <a:spcPct val="20000"/>
              </a:spcBef>
              <a:defRPr/>
            </a:pPr>
            <a:r>
              <a:rPr lang="en-US" b="1" i="1" kern="0" dirty="0">
                <a:solidFill>
                  <a:srgbClr val="C00000"/>
                </a:solidFill>
                <a:latin typeface="+mn-lt"/>
              </a:rPr>
              <a:t>	of the laws of the state </a:t>
            </a:r>
            <a:r>
              <a:rPr lang="en-US" b="1" i="1" kern="0" dirty="0">
                <a:latin typeface="+mn-lt"/>
              </a:rPr>
              <a:t>or nation, </a:t>
            </a:r>
          </a:p>
          <a:p>
            <a:pPr marL="342900" indent="-342900" eaLnBrk="0" hangingPunct="0">
              <a:lnSpc>
                <a:spcPct val="90000"/>
              </a:lnSpc>
              <a:spcBef>
                <a:spcPct val="20000"/>
              </a:spcBef>
              <a:defRPr/>
            </a:pPr>
            <a:r>
              <a:rPr lang="en-US" b="1" i="1" kern="0" dirty="0">
                <a:latin typeface="+mn-lt"/>
              </a:rPr>
              <a:t>	which </a:t>
            </a:r>
            <a:r>
              <a:rPr lang="en-US" b="1" i="1" kern="0" dirty="0">
                <a:solidFill>
                  <a:srgbClr val="C00000"/>
                </a:solidFill>
                <a:latin typeface="+mn-lt"/>
              </a:rPr>
              <a:t>has an existence distinct from that </a:t>
            </a:r>
          </a:p>
          <a:p>
            <a:pPr marL="342900" indent="-342900" eaLnBrk="0" hangingPunct="0">
              <a:lnSpc>
                <a:spcPct val="90000"/>
              </a:lnSpc>
              <a:spcBef>
                <a:spcPct val="20000"/>
              </a:spcBef>
              <a:defRPr/>
            </a:pPr>
            <a:r>
              <a:rPr lang="en-US" b="1" i="1" kern="0" dirty="0">
                <a:solidFill>
                  <a:srgbClr val="C00000"/>
                </a:solidFill>
                <a:latin typeface="+mn-lt"/>
              </a:rPr>
              <a:t>	of its associated individuals,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has a duration that is either perpetual </a:t>
            </a:r>
          </a:p>
          <a:p>
            <a:pPr marL="342900" indent="-342900" eaLnBrk="0" hangingPunct="0">
              <a:lnSpc>
                <a:spcPct val="90000"/>
              </a:lnSpc>
              <a:spcBef>
                <a:spcPct val="20000"/>
              </a:spcBef>
              <a:defRPr/>
            </a:pPr>
            <a:r>
              <a:rPr lang="en-US" b="1" i="1" kern="0" dirty="0">
                <a:latin typeface="+mn-lt"/>
              </a:rPr>
              <a:t>	or for a limited term of years,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which acts as a unit </a:t>
            </a:r>
          </a:p>
          <a:p>
            <a:pPr marL="342900" indent="-342900" eaLnBrk="0" hangingPunct="0">
              <a:lnSpc>
                <a:spcPct val="90000"/>
              </a:lnSpc>
              <a:spcBef>
                <a:spcPct val="20000"/>
              </a:spcBef>
              <a:defRPr/>
            </a:pPr>
            <a:r>
              <a:rPr lang="en-US" b="1" i="1" kern="0" dirty="0">
                <a:latin typeface="+mn-lt"/>
              </a:rPr>
              <a:t>	in matters relating to the common purpose of the association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within the scope of the powers conferred upon it by law</a:t>
            </a:r>
            <a:r>
              <a:rPr lang="en-US" b="1" i="1" kern="0" dirty="0">
                <a:latin typeface="+mn-lt"/>
              </a:rPr>
              <a:t>.” </a:t>
            </a:r>
          </a:p>
        </p:txBody>
      </p:sp>
      <p:pic>
        <p:nvPicPr>
          <p:cNvPr id="6148" name="Picture 3" descr="Blacks.jpg"/>
          <p:cNvPicPr>
            <a:picLocks noChangeAspect="1"/>
          </p:cNvPicPr>
          <p:nvPr/>
        </p:nvPicPr>
        <p:blipFill>
          <a:blip r:embed="rId2" cstate="print"/>
          <a:srcRect/>
          <a:stretch>
            <a:fillRect/>
          </a:stretch>
        </p:blipFill>
        <p:spPr bwMode="auto">
          <a:xfrm>
            <a:off x="6096000" y="2362200"/>
            <a:ext cx="2286000" cy="2286000"/>
          </a:xfrm>
          <a:prstGeom prst="rect">
            <a:avLst/>
          </a:prstGeom>
          <a:noFill/>
          <a:ln w="9525">
            <a:noFill/>
            <a:miter lim="800000"/>
            <a:headEnd/>
            <a:tailEnd/>
          </a:ln>
        </p:spPr>
      </p:pic>
    </p:spTree>
    <p:extLst>
      <p:ext uri="{BB962C8B-B14F-4D97-AF65-F5344CB8AC3E}">
        <p14:creationId xmlns:p14="http://schemas.microsoft.com/office/powerpoint/2010/main" val="2625912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762000"/>
            <a:ext cx="8458200" cy="459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Corporations</a:t>
            </a:r>
          </a:p>
          <a:p>
            <a:pPr marL="342900" indent="-342900" algn="ctr">
              <a:spcBef>
                <a:spcPts val="0"/>
              </a:spcBef>
              <a:defRPr/>
            </a:pPr>
            <a:r>
              <a:rPr lang="en-US" sz="2800" b="1" i="1" dirty="0">
                <a:solidFill>
                  <a:srgbClr val="006600"/>
                </a:solidFill>
              </a:rPr>
              <a:t>Generally - Definitions</a:t>
            </a: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lang="en-US" sz="800" b="1" i="1" dirty="0">
              <a:solidFill>
                <a:srgbClr val="002060"/>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200" b="1" i="1" u="none" strike="noStrike" cap="none" normalizeH="0" baseline="0" dirty="0">
                <a:ln>
                  <a:noFill/>
                </a:ln>
                <a:solidFill>
                  <a:srgbClr val="C00000"/>
                </a:solidFill>
                <a:effectLst/>
                <a:latin typeface="Arial" pitchFamily="34" charset="0"/>
                <a:ea typeface="Calibri" pitchFamily="34" charset="0"/>
                <a:cs typeface="Arial" pitchFamily="34" charset="0"/>
              </a:rPr>
              <a:t>MEANING OF ''CORPORATION''</a:t>
            </a:r>
            <a:endParaRPr kumimoji="0" lang="en-US" sz="2200" b="0" i="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corporation is a legal entity (an artificial person) created in accordance with statutes. </a:t>
            </a:r>
          </a:p>
          <a:p>
            <a:pPr marL="0" marR="0" lvl="0" indent="0" algn="just" defTabSz="914400" rtl="0" eaLnBrk="0" fontAlgn="base" latinLnBrk="0" hangingPunct="0">
              <a:lnSpc>
                <a:spcPct val="90000"/>
              </a:lnSpc>
              <a:spcBef>
                <a:spcPct val="0"/>
              </a:spcBef>
              <a:spcAft>
                <a:spcPct val="0"/>
              </a:spcAft>
              <a:buClrTx/>
              <a:buSzTx/>
              <a:buFontTx/>
              <a:buNone/>
              <a:tabLst/>
            </a:pPr>
            <a:endParaRPr lang="en-US" sz="2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The corporate entity is separate and distinct from the legal personalities of those who own and manage the corporation. </a:t>
            </a:r>
          </a:p>
          <a:p>
            <a:pPr marL="0" marR="0" lvl="0" indent="0" algn="just" defTabSz="914400" rtl="0" eaLnBrk="0" fontAlgn="base" latinLnBrk="0" hangingPunct="0">
              <a:lnSpc>
                <a:spcPct val="90000"/>
              </a:lnSpc>
              <a:spcBef>
                <a:spcPct val="0"/>
              </a:spcBef>
              <a:spcAft>
                <a:spcPct val="0"/>
              </a:spcAft>
              <a:buClrTx/>
              <a:buSzTx/>
              <a:buFontTx/>
              <a:buNone/>
              <a:tabLst/>
            </a:pPr>
            <a:endParaRPr lang="en-US" sz="2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In New York, as elsewhere, corporate law is mostly statutory, and most of the statutory law relating to general business corporations </a:t>
            </a:r>
            <a:r>
              <a:rPr kumimoji="0" lang="en-US" sz="2000" b="0" i="1"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(i.e., </a:t>
            </a:r>
            <a:r>
              <a:rPr kumimoji="0" lang="en-US" sz="20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corporations for profit) is contained in the New York Business Corporation Law ("BCL"). </a:t>
            </a: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281822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696010"/>
            <a:ext cx="8382000" cy="52475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Corporations</a:t>
            </a:r>
          </a:p>
          <a:p>
            <a:pPr marL="342900" indent="-342900" algn="ctr">
              <a:lnSpc>
                <a:spcPct val="110000"/>
              </a:lnSpc>
              <a:spcBef>
                <a:spcPts val="0"/>
              </a:spcBef>
              <a:defRPr/>
            </a:pPr>
            <a:r>
              <a:rPr lang="en-US" sz="2800" b="1" i="1" dirty="0">
                <a:solidFill>
                  <a:srgbClr val="006600"/>
                </a:solidFill>
              </a:rPr>
              <a:t>Generally - Principal Characteristics</a:t>
            </a: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Principal Characteristics of a Corporation:</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R="0" lvl="0" algn="just" defTabSz="914400" rtl="0" eaLnBrk="0" fontAlgn="base" latinLnBrk="0" hangingPunct="0">
              <a:lnSpc>
                <a:spcPct val="110000"/>
              </a:lnSpc>
              <a:spcBef>
                <a:spcPts val="0"/>
              </a:spcBef>
              <a:spcAft>
                <a:spcPct val="0"/>
              </a:spcAft>
              <a:buClrTx/>
              <a:buSzTx/>
              <a:tabLst/>
            </a:pPr>
            <a:r>
              <a:rPr kumimoji="0" lang="en-US"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All</a:t>
            </a:r>
            <a:r>
              <a:rPr kumimoji="0" lang="en-US" i="0" u="none" strike="noStrike" cap="none" normalizeH="0" dirty="0">
                <a:ln>
                  <a:noFill/>
                </a:ln>
                <a:solidFill>
                  <a:schemeClr val="tx1">
                    <a:lumMod val="95000"/>
                    <a:lumOff val="5000"/>
                  </a:schemeClr>
                </a:solidFill>
                <a:effectLst/>
                <a:latin typeface="Arial" pitchFamily="34" charset="0"/>
                <a:ea typeface="Calibri" pitchFamily="34" charset="0"/>
                <a:cs typeface="Arial" pitchFamily="34" charset="0"/>
              </a:rPr>
              <a:t> corporations share certain defining characteristics.  These include:</a:t>
            </a:r>
          </a:p>
          <a:p>
            <a:pPr marR="0" lvl="0" algn="just" defTabSz="914400" rtl="0" eaLnBrk="0" fontAlgn="base" latinLnBrk="0" hangingPunct="0">
              <a:lnSpc>
                <a:spcPct val="110000"/>
              </a:lnSpc>
              <a:spcBef>
                <a:spcPts val="0"/>
              </a:spcBef>
              <a:spcAft>
                <a:spcPct val="0"/>
              </a:spcAft>
              <a:buClrTx/>
              <a:buSzTx/>
              <a:tabLst/>
            </a:pPr>
            <a:endParaRPr kumimoji="0" lang="en-US" sz="1000"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kumimoji="0" lang="en-US"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Limited Liability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Entity Powers (Corporate Personhood)</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Centralized Management</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Continuity of Existence</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Free Transferability of Interests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Statutory Sources of Authority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Constitutional Status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lang="en-US" b="1" dirty="0">
              <a:solidFill>
                <a:schemeClr val="tx1">
                  <a:lumMod val="95000"/>
                  <a:lumOff val="5000"/>
                </a:schemeClr>
              </a:solidFill>
              <a:latin typeface="Arial"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kumimoji="0" lang="en-US" b="1"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89670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3663" y="838200"/>
            <a:ext cx="8534400" cy="571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marL="342900" indent="-342900" algn="ctr">
              <a:lnSpc>
                <a:spcPct val="90000"/>
              </a:lnSpc>
              <a:spcBef>
                <a:spcPts val="0"/>
              </a:spcBef>
              <a:defRPr/>
            </a:pPr>
            <a:r>
              <a:rPr lang="en-US" sz="3600" b="1" dirty="0">
                <a:solidFill>
                  <a:srgbClr val="0033CC"/>
                </a:solidFill>
              </a:rPr>
              <a:t>Corporations</a:t>
            </a:r>
          </a:p>
          <a:p>
            <a:pPr marL="342900" indent="-342900" algn="ctr">
              <a:lnSpc>
                <a:spcPct val="90000"/>
              </a:lnSpc>
              <a:spcBef>
                <a:spcPts val="0"/>
              </a:spcBef>
              <a:defRPr/>
            </a:pPr>
            <a:r>
              <a:rPr lang="en-US" sz="2800" b="1" i="1" dirty="0">
                <a:solidFill>
                  <a:srgbClr val="006600"/>
                </a:solidFill>
              </a:rPr>
              <a:t>Generally - Powers of the Corporation</a:t>
            </a:r>
          </a:p>
          <a:p>
            <a:pPr marL="231775" algn="just">
              <a:lnSpc>
                <a:spcPct val="90000"/>
              </a:lnSpc>
              <a:spcBef>
                <a:spcPts val="0"/>
              </a:spcBef>
            </a:pPr>
            <a:endParaRPr lang="en-US" sz="1500" dirty="0"/>
          </a:p>
          <a:p>
            <a:pPr marL="231775" algn="just">
              <a:lnSpc>
                <a:spcPct val="90000"/>
              </a:lnSpc>
              <a:spcBef>
                <a:spcPts val="0"/>
              </a:spcBef>
            </a:pPr>
            <a:r>
              <a:rPr lang="en-US" sz="1500" dirty="0"/>
              <a:t>The Business Corporation Law sets forth broad statutory powers that may be exercised by a corporation, and such include the power to:</a:t>
            </a:r>
          </a:p>
          <a:p>
            <a:pPr marL="231775" algn="just">
              <a:lnSpc>
                <a:spcPct val="90000"/>
              </a:lnSpc>
              <a:spcBef>
                <a:spcPts val="0"/>
              </a:spcBef>
            </a:pPr>
            <a:endParaRPr lang="en-US" sz="500" b="1" dirty="0"/>
          </a:p>
          <a:p>
            <a:pPr marL="231775" algn="just">
              <a:lnSpc>
                <a:spcPct val="90000"/>
              </a:lnSpc>
              <a:spcBef>
                <a:spcPts val="0"/>
              </a:spcBef>
            </a:pPr>
            <a:endParaRPr lang="en-US" sz="500" b="1" dirty="0"/>
          </a:p>
          <a:p>
            <a:pPr marL="517525" indent="-285750" algn="just">
              <a:lnSpc>
                <a:spcPct val="90000"/>
              </a:lnSpc>
              <a:spcBef>
                <a:spcPts val="0"/>
              </a:spcBef>
              <a:buFont typeface="Arial" panose="020B0604020202020204" pitchFamily="34" charset="0"/>
              <a:buChar char="•"/>
            </a:pPr>
            <a:r>
              <a:rPr lang="en-US" sz="2000" b="1" dirty="0">
                <a:solidFill>
                  <a:srgbClr val="A50021"/>
                </a:solidFill>
              </a:rPr>
              <a:t>Own and Transfer Property</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Lend Money</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Buy and Sell Securities</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Make Contracts</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Borrow Money</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Compensate Employees</a:t>
            </a:r>
          </a:p>
          <a:p>
            <a:pPr marL="517525" indent="-285750" algn="just">
              <a:lnSpc>
                <a:spcPct val="90000"/>
              </a:lnSpc>
              <a:spcBef>
                <a:spcPts val="0"/>
              </a:spcBef>
              <a:buFont typeface="Arial" panose="020B0604020202020204" pitchFamily="34" charset="0"/>
              <a:buChar char="•"/>
            </a:pPr>
            <a:r>
              <a:rPr lang="en-US" sz="2000" b="1" dirty="0">
                <a:solidFill>
                  <a:srgbClr val="A50021"/>
                </a:solidFill>
              </a:rPr>
              <a:t>Participate in Other Ventures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Major Residuary Power</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Make Contributions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Make Guarantees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Indemnify Directors, Officers and Employees</a:t>
            </a:r>
          </a:p>
          <a:p>
            <a:pPr marL="517525" indent="-285750" algn="just">
              <a:lnSpc>
                <a:spcPct val="9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Acquire Its Own Shares</a:t>
            </a:r>
            <a:endParaRPr lang="en-US" sz="2000" b="1" dirty="0">
              <a:solidFill>
                <a:srgbClr val="A50021"/>
              </a:solidFill>
            </a:endParaRPr>
          </a:p>
        </p:txBody>
      </p:sp>
    </p:spTree>
    <p:extLst>
      <p:ext uri="{BB962C8B-B14F-4D97-AF65-F5344CB8AC3E}">
        <p14:creationId xmlns:p14="http://schemas.microsoft.com/office/powerpoint/2010/main" val="327996913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10009</TotalTime>
  <Words>2839</Words>
  <Application>Microsoft Office PowerPoint</Application>
  <PresentationFormat>On-screen Show (4:3)</PresentationFormat>
  <Paragraphs>320</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521</cp:revision>
  <cp:lastPrinted>2020-09-23T14:11:20Z</cp:lastPrinted>
  <dcterms:created xsi:type="dcterms:W3CDTF">2007-08-27T19:04:39Z</dcterms:created>
  <dcterms:modified xsi:type="dcterms:W3CDTF">2021-09-02T15:40:28Z</dcterms:modified>
</cp:coreProperties>
</file>