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09" r:id="rId2"/>
    <p:sldId id="580" r:id="rId3"/>
    <p:sldId id="581" r:id="rId4"/>
    <p:sldId id="542" r:id="rId5"/>
    <p:sldId id="539" r:id="rId6"/>
    <p:sldId id="558" r:id="rId7"/>
    <p:sldId id="590" r:id="rId8"/>
    <p:sldId id="591" r:id="rId9"/>
    <p:sldId id="573" r:id="rId10"/>
    <p:sldId id="592" r:id="rId11"/>
    <p:sldId id="582" r:id="rId12"/>
    <p:sldId id="589" r:id="rId13"/>
    <p:sldId id="439" r:id="rId14"/>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64" d="100"/>
          <a:sy n="64" d="100"/>
        </p:scale>
        <p:origin x="147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9/5/2021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9/5/2021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Five A:</a:t>
            </a:r>
          </a:p>
          <a:p>
            <a:pPr marL="342889" indent="-342889" algn="ctr">
              <a:spcBef>
                <a:spcPct val="20000"/>
              </a:spcBef>
              <a:defRPr/>
            </a:pPr>
            <a:r>
              <a:rPr lang="en-US" sz="3200" b="1" kern="0" dirty="0">
                <a:solidFill>
                  <a:srgbClr val="FFFF00"/>
                </a:solidFill>
                <a:latin typeface="+mn-lt"/>
              </a:rPr>
              <a:t>Corporate Finance</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10</a:t>
            </a:fld>
            <a:endParaRPr lang="en-US"/>
          </a:p>
        </p:txBody>
      </p:sp>
      <p:sp>
        <p:nvSpPr>
          <p:cNvPr id="73729" name="Rectangle 1"/>
          <p:cNvSpPr>
            <a:spLocks noChangeArrowheads="1"/>
          </p:cNvSpPr>
          <p:nvPr/>
        </p:nvSpPr>
        <p:spPr bwMode="auto">
          <a:xfrm>
            <a:off x="304800" y="762205"/>
            <a:ext cx="8534400" cy="58580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78000"/>
              </a:lnSpc>
              <a:spcBef>
                <a:spcPts val="0"/>
              </a:spcBef>
              <a:defRPr/>
            </a:pPr>
            <a:r>
              <a:rPr lang="en-US" sz="3600" b="1" dirty="0">
                <a:solidFill>
                  <a:srgbClr val="0033CC"/>
                </a:solidFill>
              </a:rPr>
              <a:t>Corporate Finance</a:t>
            </a:r>
          </a:p>
          <a:p>
            <a:pPr marL="342900" indent="-342900" algn="ctr">
              <a:lnSpc>
                <a:spcPct val="78000"/>
              </a:lnSpc>
              <a:spcBef>
                <a:spcPts val="0"/>
              </a:spcBef>
              <a:defRPr/>
            </a:pPr>
            <a:r>
              <a:rPr lang="en-US" sz="2800" b="1" i="1" dirty="0">
                <a:solidFill>
                  <a:srgbClr val="006600"/>
                </a:solidFill>
              </a:rPr>
              <a:t>Capital Structure - Generally</a:t>
            </a:r>
          </a:p>
          <a:p>
            <a:pPr marL="0" marR="0" lvl="0" indent="0" algn="just" defTabSz="914400" rtl="0" eaLnBrk="1" fontAlgn="base" latinLnBrk="0" hangingPunct="1">
              <a:lnSpc>
                <a:spcPct val="78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8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78000"/>
              </a:lnSpc>
              <a:spcBef>
                <a:spcPts val="0"/>
              </a:spcBef>
              <a:spcAft>
                <a:spcPct val="0"/>
              </a:spcAft>
              <a:buClrTx/>
              <a:buSzTx/>
              <a:buFontTx/>
              <a:buNone/>
              <a:tabLst/>
            </a:pPr>
            <a:endParaRPr kumimoji="0" lang="en-US" sz="5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lnSpc>
                <a:spcPct val="78000"/>
              </a:lnSpc>
              <a:spcBef>
                <a:spcPts val="0"/>
              </a:spcBef>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Nature of Stock:  </a:t>
            </a:r>
            <a:r>
              <a:rPr lang="en-US" sz="1400" dirty="0"/>
              <a:t>Ownership of a corporation is represented by stock.  An interest in a corporation is based on ownership of one or more shares of stock of the corporation. Each share represents a fractional interest in the total property of the corporation.  The shareholder does not own or have an interest in any specific property of the corporation, because as an artificial person under the law, the corporation is the owner of all of its property [BCL Article 5].  </a:t>
            </a:r>
          </a:p>
          <a:p>
            <a:pPr algn="just">
              <a:lnSpc>
                <a:spcPct val="78000"/>
              </a:lnSpc>
              <a:spcBef>
                <a:spcPts val="0"/>
              </a:spcBef>
            </a:pPr>
            <a:endParaRPr lang="en-US" sz="500" b="0" i="0" dirty="0">
              <a:solidFill>
                <a:schemeClr val="tx1">
                  <a:lumMod val="95000"/>
                  <a:lumOff val="5000"/>
                </a:schemeClr>
              </a:solidFill>
              <a:latin typeface="Arial" pitchFamily="34" charset="0"/>
              <a:ea typeface="Calibri" pitchFamily="34" charset="0"/>
              <a:cs typeface="Arial" pitchFamily="34" charset="0"/>
            </a:endParaRPr>
          </a:p>
          <a:p>
            <a:pPr algn="just">
              <a:lnSpc>
                <a:spcPct val="78000"/>
              </a:lnSpc>
              <a:spcBef>
                <a:spcPts val="0"/>
              </a:spcBef>
            </a:pPr>
            <a:r>
              <a:rPr lang="en-US" sz="1600" b="1" i="1" dirty="0">
                <a:solidFill>
                  <a:srgbClr val="0000FF"/>
                </a:solidFill>
                <a:latin typeface="Arial" pitchFamily="34" charset="0"/>
                <a:ea typeface="Calibri" pitchFamily="34" charset="0"/>
                <a:cs typeface="Arial" pitchFamily="34" charset="0"/>
              </a:rPr>
              <a:t>Capital of the Corporation:</a:t>
            </a:r>
            <a:r>
              <a:rPr lang="en-US" sz="1400" b="1" i="1" dirty="0">
                <a:solidFill>
                  <a:srgbClr val="0000FF"/>
                </a:solidFill>
                <a:latin typeface="Arial" pitchFamily="34" charset="0"/>
                <a:ea typeface="Calibri" pitchFamily="34" charset="0"/>
                <a:cs typeface="Arial" pitchFamily="34" charset="0"/>
              </a:rPr>
              <a:t> </a:t>
            </a:r>
            <a:r>
              <a:rPr lang="en-US" sz="1400" dirty="0"/>
              <a:t>Capital refers to the net assets of the corporation. Such assets include the monies received from stock issued to shareholders, monies from bonds issued to bondholders, profit from income from the operation of the business of the corporation, and property owned and acquired by the corporation [BCL </a:t>
            </a:r>
            <a:r>
              <a:rPr lang="en-US" sz="1400" dirty="0">
                <a:solidFill>
                  <a:schemeClr val="tx1">
                    <a:lumMod val="95000"/>
                    <a:lumOff val="5000"/>
                  </a:schemeClr>
                </a:solidFill>
                <a:latin typeface="Arial" pitchFamily="34" charset="0"/>
                <a:ea typeface="Calibri" pitchFamily="34" charset="0"/>
                <a:cs typeface="Arial" pitchFamily="34" charset="0"/>
              </a:rPr>
              <a:t>§506]. </a:t>
            </a:r>
            <a:endParaRPr lang="en-US" sz="1400" dirty="0"/>
          </a:p>
          <a:p>
            <a:pPr algn="just">
              <a:lnSpc>
                <a:spcPct val="78000"/>
              </a:lnSpc>
              <a:spcBef>
                <a:spcPts val="0"/>
              </a:spcBef>
            </a:pPr>
            <a:endParaRPr lang="en-US" sz="500" b="1" i="1" dirty="0">
              <a:solidFill>
                <a:srgbClr val="0000FF"/>
              </a:solidFill>
            </a:endParaRPr>
          </a:p>
          <a:p>
            <a:pPr algn="just">
              <a:lnSpc>
                <a:spcPct val="78000"/>
              </a:lnSpc>
              <a:spcBef>
                <a:spcPts val="0"/>
              </a:spcBef>
            </a:pPr>
            <a:r>
              <a:rPr lang="en-US" sz="1600" b="1" i="1" dirty="0">
                <a:solidFill>
                  <a:srgbClr val="0000FF"/>
                </a:solidFill>
              </a:rPr>
              <a:t>Valuation of Stock:</a:t>
            </a:r>
            <a:r>
              <a:rPr lang="en-US" sz="1400" dirty="0"/>
              <a:t> </a:t>
            </a:r>
          </a:p>
          <a:p>
            <a:pPr algn="just">
              <a:lnSpc>
                <a:spcPct val="78000"/>
              </a:lnSpc>
              <a:spcBef>
                <a:spcPts val="0"/>
              </a:spcBef>
            </a:pPr>
            <a:endParaRPr lang="en-US" sz="300" b="1" dirty="0">
              <a:solidFill>
                <a:srgbClr val="C00000"/>
              </a:solidFill>
            </a:endParaRPr>
          </a:p>
          <a:p>
            <a:pPr algn="just">
              <a:lnSpc>
                <a:spcPct val="78000"/>
              </a:lnSpc>
              <a:spcBef>
                <a:spcPts val="0"/>
              </a:spcBef>
            </a:pPr>
            <a:r>
              <a:rPr lang="en-US" sz="1400" b="1" dirty="0">
                <a:solidFill>
                  <a:srgbClr val="C00000"/>
                </a:solidFill>
              </a:rPr>
              <a:t>Par Value:</a:t>
            </a:r>
            <a:r>
              <a:rPr lang="en-US" sz="1400" dirty="0"/>
              <a:t> </a:t>
            </a:r>
            <a:r>
              <a:rPr lang="en-US" sz="1200" dirty="0"/>
              <a:t>The stock of a corporation may have a specified par value.</a:t>
            </a:r>
            <a:r>
              <a:rPr lang="en-US" sz="1200" b="1" dirty="0"/>
              <a:t> </a:t>
            </a:r>
            <a:r>
              <a:rPr lang="en-US" sz="1200" dirty="0"/>
              <a:t>This value is the amount per share, specified on the stock certificate, that a person subscribing to purchase it, must pay the corporation to acquire it.</a:t>
            </a:r>
          </a:p>
          <a:p>
            <a:pPr algn="just">
              <a:lnSpc>
                <a:spcPct val="78000"/>
              </a:lnSpc>
              <a:spcBef>
                <a:spcPts val="0"/>
              </a:spcBef>
            </a:pPr>
            <a:endParaRPr lang="en-US" sz="300" dirty="0"/>
          </a:p>
          <a:p>
            <a:pPr algn="just">
              <a:lnSpc>
                <a:spcPct val="78000"/>
              </a:lnSpc>
              <a:spcBef>
                <a:spcPts val="0"/>
              </a:spcBef>
            </a:pPr>
            <a:r>
              <a:rPr lang="en-US" sz="1400" b="1" dirty="0">
                <a:solidFill>
                  <a:srgbClr val="C00000"/>
                </a:solidFill>
              </a:rPr>
              <a:t>No Par Value:</a:t>
            </a:r>
            <a:r>
              <a:rPr lang="en-US" sz="1200" dirty="0"/>
              <a:t> Shares may be issued with no par value. In such case, no amount is stated on the certificate, and the amount that the subscriber pays the corporation is determined by the board of directors.</a:t>
            </a:r>
          </a:p>
          <a:p>
            <a:pPr algn="just">
              <a:lnSpc>
                <a:spcPct val="78000"/>
              </a:lnSpc>
              <a:spcBef>
                <a:spcPts val="0"/>
              </a:spcBef>
            </a:pPr>
            <a:endParaRPr lang="en-US" sz="300" dirty="0"/>
          </a:p>
          <a:p>
            <a:pPr algn="just">
              <a:lnSpc>
                <a:spcPct val="78000"/>
              </a:lnSpc>
              <a:spcBef>
                <a:spcPts val="0"/>
              </a:spcBef>
            </a:pPr>
            <a:r>
              <a:rPr lang="en-US" sz="1400" b="1" dirty="0">
                <a:solidFill>
                  <a:srgbClr val="C00000"/>
                </a:solidFill>
              </a:rPr>
              <a:t>Book Value:</a:t>
            </a:r>
            <a:r>
              <a:rPr lang="en-US" sz="1200" dirty="0"/>
              <a:t> This is the value found by dividing the value of the net corporate assets, by the total number of shares issued by the corporation.</a:t>
            </a:r>
          </a:p>
          <a:p>
            <a:pPr algn="just">
              <a:lnSpc>
                <a:spcPct val="78000"/>
              </a:lnSpc>
              <a:spcBef>
                <a:spcPts val="0"/>
              </a:spcBef>
            </a:pPr>
            <a:endParaRPr lang="en-US" sz="300" dirty="0"/>
          </a:p>
          <a:p>
            <a:pPr algn="just">
              <a:lnSpc>
                <a:spcPct val="78000"/>
              </a:lnSpc>
              <a:spcBef>
                <a:spcPts val="0"/>
              </a:spcBef>
            </a:pPr>
            <a:r>
              <a:rPr lang="en-US" sz="1400" b="1" dirty="0">
                <a:solidFill>
                  <a:srgbClr val="C00000"/>
                </a:solidFill>
              </a:rPr>
              <a:t>Market Value:</a:t>
            </a:r>
            <a:r>
              <a:rPr lang="en-US" sz="1200" dirty="0"/>
              <a:t> This is the value for which the stock will sell per share on the open, free market.</a:t>
            </a:r>
          </a:p>
          <a:p>
            <a:pPr algn="just">
              <a:lnSpc>
                <a:spcPct val="78000"/>
              </a:lnSpc>
              <a:spcBef>
                <a:spcPts val="0"/>
              </a:spcBef>
            </a:pPr>
            <a:endParaRPr lang="en-US" sz="500" dirty="0"/>
          </a:p>
          <a:p>
            <a:pPr lvl="0" algn="just" eaLnBrk="0" hangingPunct="0">
              <a:lnSpc>
                <a:spcPct val="78000"/>
              </a:lnSpc>
              <a:spcBef>
                <a:spcPts val="0"/>
              </a:spcBef>
            </a:pPr>
            <a:r>
              <a:rPr lang="en-US" sz="1600" b="1" i="1" dirty="0">
                <a:solidFill>
                  <a:srgbClr val="0000FF"/>
                </a:solidFill>
              </a:rPr>
              <a:t>Corporate Bonds:</a:t>
            </a:r>
            <a:r>
              <a:rPr lang="en-US" sz="1400" dirty="0"/>
              <a:t> </a:t>
            </a:r>
            <a:r>
              <a:rPr lang="en-US" sz="1400" dirty="0">
                <a:latin typeface="Arial" pitchFamily="34" charset="0"/>
                <a:ea typeface="Calibri" pitchFamily="34" charset="0"/>
                <a:cs typeface="Arial" pitchFamily="34" charset="0"/>
              </a:rPr>
              <a:t>Corporate Bonds are interest bearing instruments containing a corporation’s promise to pay a fixed sum of money to the holder at a future time.  They are</a:t>
            </a:r>
            <a:r>
              <a:rPr lang="en-US" sz="1400" dirty="0"/>
              <a:t> often freely transferable and a permanent part of the corporation’s capital structure. The issuance of Bonds is a matter within the board’s discretionary power [BCL </a:t>
            </a:r>
            <a:r>
              <a:rPr lang="en-US" sz="1400" dirty="0">
                <a:solidFill>
                  <a:schemeClr val="tx1">
                    <a:lumMod val="95000"/>
                    <a:lumOff val="5000"/>
                  </a:schemeClr>
                </a:solidFill>
                <a:latin typeface="Arial" pitchFamily="34" charset="0"/>
                <a:ea typeface="Calibri" pitchFamily="34" charset="0"/>
                <a:cs typeface="Arial" pitchFamily="34" charset="0"/>
              </a:rPr>
              <a:t>§518 (a)]. </a:t>
            </a:r>
            <a:endParaRPr lang="en-US" sz="1400" dirty="0"/>
          </a:p>
          <a:p>
            <a:pPr algn="just">
              <a:lnSpc>
                <a:spcPct val="78000"/>
              </a:lnSpc>
              <a:spcBef>
                <a:spcPts val="0"/>
              </a:spcBef>
            </a:pPr>
            <a:endParaRPr lang="en-US" sz="500" dirty="0"/>
          </a:p>
          <a:p>
            <a:pPr algn="just">
              <a:lnSpc>
                <a:spcPct val="78000"/>
              </a:lnSpc>
              <a:spcBef>
                <a:spcPts val="0"/>
              </a:spcBef>
            </a:pPr>
            <a:r>
              <a:rPr lang="en-US" sz="1600" b="1" i="1" dirty="0">
                <a:solidFill>
                  <a:srgbClr val="0000FF"/>
                </a:solidFill>
              </a:rPr>
              <a:t>Dividends: </a:t>
            </a:r>
            <a:r>
              <a:rPr lang="en-US" sz="1400" dirty="0"/>
              <a:t>A dividend is a pro rata payment by the corporation to equity shareholders based on corporate earnings. Dividends can take many forms, including cash, property, common shares, preferred shares, debt, even property rights. The declaration of dividends is within the discretion of the board of directors, limited by the corporation’s financial and legal ability to pay [BCL </a:t>
            </a:r>
            <a:r>
              <a:rPr lang="en-US" sz="1400" dirty="0">
                <a:solidFill>
                  <a:schemeClr val="tx1">
                    <a:lumMod val="95000"/>
                    <a:lumOff val="5000"/>
                  </a:schemeClr>
                </a:solidFill>
                <a:latin typeface="Arial" pitchFamily="34" charset="0"/>
                <a:ea typeface="Calibri" pitchFamily="34" charset="0"/>
                <a:cs typeface="Arial" pitchFamily="34" charset="0"/>
              </a:rPr>
              <a:t>§510]. </a:t>
            </a:r>
            <a:endParaRPr kumimoji="0" lang="en-US" sz="1400" b="1" i="1"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342200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838200"/>
            <a:ext cx="8458200" cy="5800819"/>
          </a:xfrm>
          <a:prstGeom prst="rect">
            <a:avLst/>
          </a:prstGeom>
        </p:spPr>
        <p:txBody>
          <a:bodyPr wrap="square">
            <a:spAutoFit/>
          </a:bodyPr>
          <a:lstStyle/>
          <a:p>
            <a:pPr marL="342900" indent="-342900" algn="ctr">
              <a:lnSpc>
                <a:spcPct val="80000"/>
              </a:lnSpc>
              <a:spcBef>
                <a:spcPts val="0"/>
              </a:spcBef>
              <a:defRPr/>
            </a:pPr>
            <a:r>
              <a:rPr lang="en-US" sz="3600" b="1" dirty="0">
                <a:solidFill>
                  <a:srgbClr val="0033CC"/>
                </a:solidFill>
              </a:rPr>
              <a:t>Corporate Finance</a:t>
            </a:r>
          </a:p>
          <a:p>
            <a:pPr marL="342900" indent="-342900" algn="ctr">
              <a:lnSpc>
                <a:spcPct val="80000"/>
              </a:lnSpc>
              <a:spcBef>
                <a:spcPts val="0"/>
              </a:spcBef>
              <a:defRPr/>
            </a:pPr>
            <a:r>
              <a:rPr lang="en-US" sz="2800" b="1" i="1" dirty="0">
                <a:solidFill>
                  <a:srgbClr val="006600"/>
                </a:solidFill>
              </a:rPr>
              <a:t>Capital Structure - Generally</a:t>
            </a:r>
          </a:p>
          <a:p>
            <a:pPr lvl="0" algn="just">
              <a:lnSpc>
                <a:spcPct val="80000"/>
              </a:lnSpc>
              <a:spcBef>
                <a:spcPts val="0"/>
              </a:spcBef>
            </a:pPr>
            <a:endParaRPr lang="en-US" sz="500" dirty="0">
              <a:latin typeface="Arial" pitchFamily="34" charset="0"/>
              <a:cs typeface="Arial" pitchFamily="34" charset="0"/>
            </a:endParaRPr>
          </a:p>
          <a:p>
            <a:pPr lvl="0" algn="just" eaLnBrk="0" hangingPunct="0">
              <a:lnSpc>
                <a:spcPct val="80000"/>
              </a:lnSpc>
              <a:spcBef>
                <a:spcPts val="0"/>
              </a:spcBef>
            </a:pPr>
            <a:endParaRPr lang="en-US" sz="500" b="1" i="1" dirty="0">
              <a:solidFill>
                <a:srgbClr val="A50021"/>
              </a:solidFill>
              <a:latin typeface="Arial" pitchFamily="34" charset="0"/>
              <a:ea typeface="Calibri" pitchFamily="34" charset="0"/>
              <a:cs typeface="Arial" pitchFamily="34" charset="0"/>
            </a:endParaRPr>
          </a:p>
          <a:p>
            <a:pPr lvl="0" algn="just" eaLnBrk="0" hangingPunct="0">
              <a:lnSpc>
                <a:spcPct val="72000"/>
              </a:lnSpc>
              <a:spcBef>
                <a:spcPts val="0"/>
              </a:spcBef>
            </a:pPr>
            <a:r>
              <a:rPr lang="en-US" sz="2000" b="1" i="1" dirty="0">
                <a:solidFill>
                  <a:srgbClr val="A50021"/>
                </a:solidFill>
                <a:latin typeface="Arial" pitchFamily="34" charset="0"/>
                <a:ea typeface="Calibri" pitchFamily="34" charset="0"/>
                <a:cs typeface="Arial" pitchFamily="34" charset="0"/>
              </a:rPr>
              <a:t>MORE ABOUT STOCK - GENERALLY:</a:t>
            </a:r>
            <a:endParaRPr lang="en-US" sz="2000" dirty="0">
              <a:solidFill>
                <a:srgbClr val="A50021"/>
              </a:solidFill>
              <a:latin typeface="Arial" pitchFamily="34" charset="0"/>
              <a:cs typeface="Arial" pitchFamily="34" charset="0"/>
            </a:endParaRPr>
          </a:p>
          <a:p>
            <a:pPr algn="just">
              <a:lnSpc>
                <a:spcPct val="72000"/>
              </a:lnSpc>
              <a:spcBef>
                <a:spcPts val="0"/>
              </a:spcBef>
              <a:defRPr/>
            </a:pPr>
            <a:endParaRPr lang="en-US" sz="600" b="1" dirty="0"/>
          </a:p>
          <a:p>
            <a:pPr algn="just">
              <a:lnSpc>
                <a:spcPct val="72000"/>
              </a:lnSpc>
              <a:spcBef>
                <a:spcPts val="0"/>
              </a:spcBef>
              <a:defRPr/>
            </a:pPr>
            <a:r>
              <a:rPr lang="en-US" sz="1600" b="1" i="1" dirty="0">
                <a:solidFill>
                  <a:srgbClr val="0000FF"/>
                </a:solidFill>
              </a:rPr>
              <a:t>Issued Pursuant to the Certificate of Incorporation: </a:t>
            </a:r>
            <a:r>
              <a:rPr lang="en-US" sz="1400" dirty="0"/>
              <a:t>Shares of Stock are issued by the corporation pursuant to the terms of the Certificate of Incorporation.</a:t>
            </a:r>
          </a:p>
          <a:p>
            <a:pPr algn="just">
              <a:lnSpc>
                <a:spcPct val="72000"/>
              </a:lnSpc>
              <a:spcBef>
                <a:spcPts val="0"/>
              </a:spcBef>
            </a:pPr>
            <a:endParaRPr lang="en-US" sz="500" b="1" i="1" dirty="0">
              <a:solidFill>
                <a:srgbClr val="0000FF"/>
              </a:solidFill>
            </a:endParaRPr>
          </a:p>
          <a:p>
            <a:pPr algn="just">
              <a:lnSpc>
                <a:spcPct val="72000"/>
              </a:lnSpc>
              <a:spcBef>
                <a:spcPts val="0"/>
              </a:spcBef>
            </a:pPr>
            <a:r>
              <a:rPr lang="en-US" sz="1600" b="1" i="1" dirty="0">
                <a:solidFill>
                  <a:srgbClr val="0000FF"/>
                </a:solidFill>
              </a:rPr>
              <a:t>How Shares are Acquired: </a:t>
            </a:r>
            <a:r>
              <a:rPr lang="en-US" sz="1400" dirty="0"/>
              <a:t>Shares of Stock are purchased either by </a:t>
            </a:r>
            <a:r>
              <a:rPr lang="en-US" sz="1400" b="1" i="1" dirty="0"/>
              <a:t>direct subscription </a:t>
            </a:r>
            <a:r>
              <a:rPr lang="en-US" sz="1400" dirty="0"/>
              <a:t>from the corporation itself, or </a:t>
            </a:r>
            <a:r>
              <a:rPr lang="en-US" sz="1400" b="1" i="1" dirty="0"/>
              <a:t>from other shareholders</a:t>
            </a:r>
            <a:r>
              <a:rPr lang="en-US" sz="1400" dirty="0"/>
              <a:t>, by means of a stock trade. The acquisition may be voluntary, as by a sale, gift, or bequest by will, or involuntary, as by an execution sale to pay the judgment of a creditor. The acquisition may also take place by operation of law, as when the stock of a shareholder passes to the shareholder’s trustee in bankruptcy.</a:t>
            </a:r>
          </a:p>
          <a:p>
            <a:pPr algn="just">
              <a:lnSpc>
                <a:spcPct val="72000"/>
              </a:lnSpc>
              <a:spcBef>
                <a:spcPts val="0"/>
              </a:spcBef>
            </a:pPr>
            <a:endParaRPr lang="en-US" sz="500" b="1" i="1" dirty="0">
              <a:solidFill>
                <a:srgbClr val="0000FF"/>
              </a:solidFill>
            </a:endParaRPr>
          </a:p>
          <a:p>
            <a:pPr algn="just">
              <a:lnSpc>
                <a:spcPct val="72000"/>
              </a:lnSpc>
              <a:spcBef>
                <a:spcPts val="0"/>
              </a:spcBef>
            </a:pPr>
            <a:r>
              <a:rPr lang="en-US" sz="1600" b="1" i="1" dirty="0">
                <a:solidFill>
                  <a:srgbClr val="0000FF"/>
                </a:solidFill>
              </a:rPr>
              <a:t>Subscriptions: </a:t>
            </a:r>
            <a:r>
              <a:rPr lang="en-US" sz="1400" dirty="0"/>
              <a:t>A stock subscription is a contract or an agreement to buy a specific number and kind of shares when the corporation issues them. As in the case of any other contract, the agreement to subscribe to shares of a corporation may be avoided for fraud.</a:t>
            </a:r>
            <a:endParaRPr lang="en-US" sz="1400" i="1" dirty="0">
              <a:solidFill>
                <a:srgbClr val="0000FF"/>
              </a:solidFill>
            </a:endParaRPr>
          </a:p>
          <a:p>
            <a:pPr algn="just">
              <a:lnSpc>
                <a:spcPct val="72000"/>
              </a:lnSpc>
              <a:spcBef>
                <a:spcPts val="0"/>
              </a:spcBef>
              <a:defRPr/>
            </a:pPr>
            <a:endParaRPr lang="en-US" sz="500" b="1" i="1" dirty="0">
              <a:solidFill>
                <a:srgbClr val="0000FF"/>
              </a:solidFill>
            </a:endParaRPr>
          </a:p>
          <a:p>
            <a:pPr algn="just">
              <a:lnSpc>
                <a:spcPct val="72000"/>
              </a:lnSpc>
              <a:spcBef>
                <a:spcPts val="0"/>
              </a:spcBef>
            </a:pPr>
            <a:r>
              <a:rPr lang="en-US" sz="1600" b="1" i="1" dirty="0">
                <a:solidFill>
                  <a:srgbClr val="0000FF"/>
                </a:solidFill>
              </a:rPr>
              <a:t>Transfer of Shares: </a:t>
            </a:r>
            <a:r>
              <a:rPr lang="en-US" sz="1400" dirty="0">
                <a:solidFill>
                  <a:srgbClr val="0000FF"/>
                </a:solidFill>
              </a:rPr>
              <a:t>I</a:t>
            </a:r>
            <a:r>
              <a:rPr lang="en-US" sz="1400" dirty="0"/>
              <a:t>n the absence of a valid restriction, stocks are freely transferable, and a shareholder may sell, gift or otherwise transfer their shares to anyone else</a:t>
            </a:r>
            <a:r>
              <a:rPr lang="en-US" dirty="0"/>
              <a:t>.  </a:t>
            </a:r>
            <a:r>
              <a:rPr lang="en-US" sz="1400" dirty="0"/>
              <a:t>In order for  transfer of common stock to be effective, however, the new owner must be recorded by the secretary of the corporation so as to assure proper voting rights.</a:t>
            </a:r>
            <a:endParaRPr lang="en-US" sz="1400" b="1" i="1" dirty="0">
              <a:solidFill>
                <a:srgbClr val="0000FF"/>
              </a:solidFill>
            </a:endParaRPr>
          </a:p>
          <a:p>
            <a:pPr algn="just">
              <a:lnSpc>
                <a:spcPct val="72000"/>
              </a:lnSpc>
              <a:spcBef>
                <a:spcPts val="0"/>
              </a:spcBef>
              <a:defRPr/>
            </a:pPr>
            <a:endParaRPr lang="en-US" sz="500" b="1" i="1" dirty="0">
              <a:solidFill>
                <a:srgbClr val="0000FF"/>
              </a:solidFill>
            </a:endParaRPr>
          </a:p>
          <a:p>
            <a:pPr algn="just">
              <a:lnSpc>
                <a:spcPct val="72000"/>
              </a:lnSpc>
              <a:spcBef>
                <a:spcPts val="0"/>
              </a:spcBef>
              <a:defRPr/>
            </a:pPr>
            <a:r>
              <a:rPr lang="en-US" sz="1600" b="1" i="1" dirty="0">
                <a:solidFill>
                  <a:srgbClr val="0000FF"/>
                </a:solidFill>
              </a:rPr>
              <a:t>Statute of Frauds: </a:t>
            </a:r>
            <a:r>
              <a:rPr lang="en-US" sz="1400" dirty="0"/>
              <a:t>Pursuant to the Statute of Frauds, all contracts for the sale and purchase of shares of stock must be in writing and signed by the party to be charged.  No writing is required, however, for a contract by which a broker agrees with a customer to buy or sell securities for that customer, as such is merely an agency agreement.</a:t>
            </a:r>
          </a:p>
          <a:p>
            <a:pPr algn="just">
              <a:lnSpc>
                <a:spcPct val="72000"/>
              </a:lnSpc>
              <a:spcBef>
                <a:spcPts val="0"/>
              </a:spcBef>
              <a:defRPr/>
            </a:pPr>
            <a:endParaRPr lang="en-US" sz="500" b="1" i="1" dirty="0">
              <a:solidFill>
                <a:srgbClr val="0000FF"/>
              </a:solidFill>
            </a:endParaRPr>
          </a:p>
          <a:p>
            <a:pPr algn="just">
              <a:lnSpc>
                <a:spcPct val="72000"/>
              </a:lnSpc>
              <a:spcBef>
                <a:spcPts val="0"/>
              </a:spcBef>
              <a:defRPr/>
            </a:pPr>
            <a:r>
              <a:rPr lang="en-US" sz="1600" b="1" i="1" dirty="0">
                <a:solidFill>
                  <a:srgbClr val="0000FF"/>
                </a:solidFill>
              </a:rPr>
              <a:t>Common Stock and Preferred Stock:</a:t>
            </a:r>
          </a:p>
          <a:p>
            <a:pPr marL="234950" indent="-234950" algn="just">
              <a:lnSpc>
                <a:spcPct val="72000"/>
              </a:lnSpc>
              <a:spcBef>
                <a:spcPts val="0"/>
              </a:spcBef>
              <a:buFont typeface="Arial" pitchFamily="34" charset="0"/>
              <a:buChar char="•"/>
              <a:defRPr/>
            </a:pPr>
            <a:endParaRPr lang="en-US" sz="300" dirty="0"/>
          </a:p>
          <a:p>
            <a:pPr algn="just">
              <a:lnSpc>
                <a:spcPct val="72000"/>
              </a:lnSpc>
              <a:spcBef>
                <a:spcPts val="0"/>
              </a:spcBef>
              <a:defRPr/>
            </a:pPr>
            <a:r>
              <a:rPr lang="en-US" sz="1400" b="1" i="1" dirty="0">
                <a:solidFill>
                  <a:srgbClr val="A50021"/>
                </a:solidFill>
              </a:rPr>
              <a:t>Common Stock:</a:t>
            </a:r>
            <a:r>
              <a:rPr lang="en-US" dirty="0">
                <a:solidFill>
                  <a:srgbClr val="A50021"/>
                </a:solidFill>
              </a:rPr>
              <a:t> </a:t>
            </a:r>
            <a:r>
              <a:rPr lang="en-US" sz="1200" dirty="0"/>
              <a:t>Ownership of Common Stock entitles the owner to voting rights, whereby such owner of can cast a vote per share to elect members of the Board of Directors.</a:t>
            </a:r>
          </a:p>
          <a:p>
            <a:pPr marL="234950" indent="-234950" algn="just">
              <a:lnSpc>
                <a:spcPct val="72000"/>
              </a:lnSpc>
              <a:spcBef>
                <a:spcPts val="0"/>
              </a:spcBef>
              <a:buFont typeface="Arial" pitchFamily="34" charset="0"/>
              <a:buChar char="•"/>
              <a:defRPr/>
            </a:pPr>
            <a:endParaRPr lang="en-US" sz="300" dirty="0"/>
          </a:p>
          <a:p>
            <a:pPr algn="just">
              <a:lnSpc>
                <a:spcPct val="72000"/>
              </a:lnSpc>
              <a:spcBef>
                <a:spcPts val="0"/>
              </a:spcBef>
              <a:defRPr/>
            </a:pPr>
            <a:r>
              <a:rPr lang="en-US" sz="1400" b="1" i="1" dirty="0">
                <a:solidFill>
                  <a:srgbClr val="A50021"/>
                </a:solidFill>
              </a:rPr>
              <a:t>Preferred Stock: </a:t>
            </a:r>
            <a:r>
              <a:rPr lang="en-US" sz="1200" dirty="0"/>
              <a:t>This is an investment vehicle, which entitles the owner to be paid dividends first, but which generally confers no voting rights to the owner.</a:t>
            </a:r>
          </a:p>
          <a:p>
            <a:pPr marL="234950" indent="-234950" algn="just">
              <a:lnSpc>
                <a:spcPct val="72000"/>
              </a:lnSpc>
              <a:spcBef>
                <a:spcPts val="0"/>
              </a:spcBef>
              <a:buFont typeface="Arial" pitchFamily="34" charset="0"/>
              <a:buChar char="•"/>
              <a:defRPr/>
            </a:pPr>
            <a:endParaRPr lang="en-US" sz="600" dirty="0"/>
          </a:p>
          <a:p>
            <a:pPr algn="just">
              <a:lnSpc>
                <a:spcPct val="72000"/>
              </a:lnSpc>
              <a:spcBef>
                <a:spcPts val="0"/>
              </a:spcBef>
              <a:defRPr/>
            </a:pPr>
            <a:r>
              <a:rPr lang="en-US" sz="1600" b="1" i="1" dirty="0">
                <a:solidFill>
                  <a:srgbClr val="0000FF"/>
                </a:solidFill>
              </a:rPr>
              <a:t>What A Share of Common Stock Represents:</a:t>
            </a:r>
            <a:r>
              <a:rPr lang="en-US" dirty="0"/>
              <a:t> </a:t>
            </a:r>
            <a:r>
              <a:rPr lang="en-US" sz="1400" dirty="0"/>
              <a:t>Each share of common stock owned represents a fraction interest in the total property of the corporation</a:t>
            </a:r>
            <a:endParaRPr lang="en-US" b="1" dirty="0"/>
          </a:p>
        </p:txBody>
      </p:sp>
    </p:spTree>
    <p:extLst>
      <p:ext uri="{BB962C8B-B14F-4D97-AF65-F5344CB8AC3E}">
        <p14:creationId xmlns:p14="http://schemas.microsoft.com/office/powerpoint/2010/main" val="2564512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914400"/>
            <a:ext cx="8534400" cy="6001643"/>
          </a:xfrm>
          <a:prstGeom prst="rect">
            <a:avLst/>
          </a:prstGeom>
        </p:spPr>
        <p:txBody>
          <a:bodyPr wrap="square">
            <a:spAutoFit/>
          </a:bodyPr>
          <a:lstStyle/>
          <a:p>
            <a:pPr marL="342900" indent="-342900" algn="ctr">
              <a:lnSpc>
                <a:spcPct val="80000"/>
              </a:lnSpc>
              <a:spcBef>
                <a:spcPts val="0"/>
              </a:spcBef>
              <a:defRPr/>
            </a:pPr>
            <a:r>
              <a:rPr lang="en-US" sz="3600" b="1" dirty="0">
                <a:solidFill>
                  <a:srgbClr val="0033CC"/>
                </a:solidFill>
              </a:rPr>
              <a:t>Corporate Finance</a:t>
            </a:r>
          </a:p>
          <a:p>
            <a:pPr marL="342900" indent="-342900" algn="ctr">
              <a:lnSpc>
                <a:spcPct val="80000"/>
              </a:lnSpc>
              <a:spcBef>
                <a:spcPts val="0"/>
              </a:spcBef>
              <a:defRPr/>
            </a:pPr>
            <a:r>
              <a:rPr lang="en-US" sz="2800" b="1" i="1" dirty="0">
                <a:solidFill>
                  <a:srgbClr val="006600"/>
                </a:solidFill>
              </a:rPr>
              <a:t>Capital Structure - Generally</a:t>
            </a:r>
          </a:p>
          <a:p>
            <a:pPr lvl="0" algn="just">
              <a:lnSpc>
                <a:spcPct val="80000"/>
              </a:lnSpc>
              <a:spcBef>
                <a:spcPts val="0"/>
              </a:spcBef>
            </a:pPr>
            <a:endParaRPr lang="en-US" sz="600" dirty="0">
              <a:latin typeface="Arial" pitchFamily="34" charset="0"/>
              <a:cs typeface="Arial" pitchFamily="34" charset="0"/>
            </a:endParaRPr>
          </a:p>
          <a:p>
            <a:pPr lvl="0" algn="just" eaLnBrk="0" hangingPunct="0">
              <a:lnSpc>
                <a:spcPct val="80000"/>
              </a:lnSpc>
              <a:spcBef>
                <a:spcPts val="0"/>
              </a:spcBef>
            </a:pPr>
            <a:endParaRPr lang="en-US" sz="600" b="1" i="1" dirty="0">
              <a:solidFill>
                <a:srgbClr val="A50021"/>
              </a:solidFill>
              <a:latin typeface="Arial" pitchFamily="34" charset="0"/>
              <a:ea typeface="Calibri" pitchFamily="34" charset="0"/>
              <a:cs typeface="Arial" pitchFamily="34" charset="0"/>
            </a:endParaRPr>
          </a:p>
          <a:p>
            <a:pPr lvl="0" algn="just" eaLnBrk="0" hangingPunct="0">
              <a:lnSpc>
                <a:spcPct val="77000"/>
              </a:lnSpc>
              <a:spcBef>
                <a:spcPts val="0"/>
              </a:spcBef>
            </a:pPr>
            <a:r>
              <a:rPr lang="en-US" sz="2000" b="1" i="1" dirty="0">
                <a:solidFill>
                  <a:srgbClr val="A50021"/>
                </a:solidFill>
                <a:latin typeface="Arial" pitchFamily="34" charset="0"/>
                <a:ea typeface="Calibri" pitchFamily="34" charset="0"/>
                <a:cs typeface="Arial" pitchFamily="34" charset="0"/>
              </a:rPr>
              <a:t>MORE ABOUT STOCK - TRANSFERS:</a:t>
            </a:r>
            <a:endParaRPr lang="en-US" sz="2000" dirty="0">
              <a:solidFill>
                <a:srgbClr val="A50021"/>
              </a:solidFill>
              <a:latin typeface="Arial" pitchFamily="34" charset="0"/>
              <a:cs typeface="Arial" pitchFamily="34" charset="0"/>
            </a:endParaRPr>
          </a:p>
          <a:p>
            <a:pPr>
              <a:lnSpc>
                <a:spcPct val="77000"/>
              </a:lnSpc>
              <a:spcBef>
                <a:spcPts val="0"/>
              </a:spcBef>
              <a:defRPr/>
            </a:pPr>
            <a:endParaRPr lang="en-US" sz="1000" b="1" dirty="0"/>
          </a:p>
          <a:p>
            <a:pPr>
              <a:lnSpc>
                <a:spcPct val="77000"/>
              </a:lnSpc>
              <a:spcBef>
                <a:spcPts val="0"/>
              </a:spcBef>
              <a:defRPr/>
            </a:pPr>
            <a:r>
              <a:rPr lang="en-US" sz="1600" b="1" i="1" dirty="0">
                <a:solidFill>
                  <a:srgbClr val="0000FF"/>
                </a:solidFill>
              </a:rPr>
              <a:t>Publicly Traded Corporations:</a:t>
            </a:r>
          </a:p>
          <a:p>
            <a:pPr algn="just">
              <a:lnSpc>
                <a:spcPct val="77000"/>
              </a:lnSpc>
              <a:spcBef>
                <a:spcPts val="0"/>
              </a:spcBef>
              <a:buFont typeface="Arial" pitchFamily="34" charset="0"/>
              <a:buChar char="•"/>
              <a:defRPr/>
            </a:pPr>
            <a:endParaRPr lang="en-US" sz="300" dirty="0"/>
          </a:p>
          <a:p>
            <a:pPr marL="457200" lvl="1" indent="0" algn="just">
              <a:lnSpc>
                <a:spcPct val="77000"/>
              </a:lnSpc>
              <a:spcBef>
                <a:spcPts val="0"/>
              </a:spcBef>
              <a:defRPr/>
            </a:pPr>
            <a:r>
              <a:rPr lang="en-US" sz="1400" b="1" i="1" dirty="0">
                <a:solidFill>
                  <a:srgbClr val="A50021"/>
                </a:solidFill>
              </a:rPr>
              <a:t>Free Transferability: </a:t>
            </a:r>
            <a:r>
              <a:rPr lang="en-US" sz="1200" dirty="0"/>
              <a:t>Once legally acquired, the owner of shares of stock of a publicly traded corporation, can freely transfer (sell or gift) their shares to any other natural person (over the age of 21), or corporation (including the corporation from which the shares are issued).</a:t>
            </a:r>
            <a:endParaRPr lang="en-US" sz="300" dirty="0"/>
          </a:p>
          <a:p>
            <a:pPr marL="692150" lvl="1" indent="-234950" algn="just">
              <a:lnSpc>
                <a:spcPct val="77000"/>
              </a:lnSpc>
              <a:spcBef>
                <a:spcPts val="0"/>
              </a:spcBef>
              <a:defRPr/>
            </a:pPr>
            <a:r>
              <a:rPr lang="en-US" sz="300" dirty="0"/>
              <a:t> </a:t>
            </a:r>
          </a:p>
          <a:p>
            <a:pPr marL="457200" lvl="1" indent="0" algn="just">
              <a:lnSpc>
                <a:spcPct val="77000"/>
              </a:lnSpc>
              <a:spcBef>
                <a:spcPts val="0"/>
              </a:spcBef>
              <a:defRPr/>
            </a:pPr>
            <a:r>
              <a:rPr lang="en-US" sz="1400" b="1" i="1" dirty="0">
                <a:solidFill>
                  <a:srgbClr val="A50021"/>
                </a:solidFill>
              </a:rPr>
              <a:t>Transfers on Exchanges:</a:t>
            </a:r>
            <a:r>
              <a:rPr lang="en-US" dirty="0"/>
              <a:t> </a:t>
            </a:r>
            <a:r>
              <a:rPr lang="en-US" sz="1200" dirty="0"/>
              <a:t>Stock trades for corporations traded on exchanges (such as the New York Stock Exchange) are regulated by the Federal Securities and Exchange Commission, while stocks not available on such exchanges are regulated solely pursuant to state law (in New York – The Business Corporation Law and the Martin Act - Article 23-A of the NYS General Business Law).</a:t>
            </a:r>
          </a:p>
          <a:p>
            <a:pPr>
              <a:lnSpc>
                <a:spcPct val="77000"/>
              </a:lnSpc>
              <a:spcBef>
                <a:spcPts val="0"/>
              </a:spcBef>
              <a:defRPr/>
            </a:pPr>
            <a:endParaRPr lang="en-US" sz="500" b="1" dirty="0"/>
          </a:p>
          <a:p>
            <a:pPr>
              <a:lnSpc>
                <a:spcPct val="77000"/>
              </a:lnSpc>
              <a:spcBef>
                <a:spcPts val="0"/>
              </a:spcBef>
              <a:defRPr/>
            </a:pPr>
            <a:r>
              <a:rPr lang="en-US" sz="1600" b="1" i="1" dirty="0">
                <a:solidFill>
                  <a:srgbClr val="0000FF"/>
                </a:solidFill>
              </a:rPr>
              <a:t>Close Corporations:</a:t>
            </a:r>
            <a:endParaRPr lang="en-US" sz="300" b="1" i="1" dirty="0">
              <a:solidFill>
                <a:srgbClr val="0000FF"/>
              </a:solidFill>
            </a:endParaRPr>
          </a:p>
          <a:p>
            <a:pPr>
              <a:lnSpc>
                <a:spcPct val="77000"/>
              </a:lnSpc>
              <a:spcBef>
                <a:spcPts val="0"/>
              </a:spcBef>
              <a:buFont typeface="Arial" pitchFamily="34" charset="0"/>
              <a:buChar char="•"/>
              <a:defRPr/>
            </a:pPr>
            <a:endParaRPr lang="en-US" sz="300" b="1" dirty="0"/>
          </a:p>
          <a:p>
            <a:pPr marL="457200" algn="just">
              <a:lnSpc>
                <a:spcPct val="77000"/>
              </a:lnSpc>
              <a:spcBef>
                <a:spcPts val="0"/>
              </a:spcBef>
              <a:defRPr/>
            </a:pPr>
            <a:r>
              <a:rPr lang="en-US" sz="1400" b="1" i="1" dirty="0">
                <a:solidFill>
                  <a:srgbClr val="A50021"/>
                </a:solidFill>
              </a:rPr>
              <a:t>Limited Transferability:</a:t>
            </a:r>
            <a:r>
              <a:rPr lang="en-US" dirty="0"/>
              <a:t> </a:t>
            </a:r>
            <a:r>
              <a:rPr lang="en-US" sz="1200" dirty="0"/>
              <a:t>Close Corporations (Corporations which have the sale of their stock limited by their Certificate of Incorporation to certain individuals such as family members or employees) have the trade of their stock restricted by the Certificate of Incorporation.  Shares of Stock in such close corporations can still be traded, but such transfers are limited to whom the shareholder can transfer to.</a:t>
            </a:r>
          </a:p>
          <a:p>
            <a:pPr marL="457200" algn="just">
              <a:lnSpc>
                <a:spcPct val="77000"/>
              </a:lnSpc>
              <a:spcBef>
                <a:spcPts val="0"/>
              </a:spcBef>
              <a:defRPr/>
            </a:pPr>
            <a:endParaRPr lang="en-US" sz="500" dirty="0"/>
          </a:p>
          <a:p>
            <a:pPr algn="just">
              <a:lnSpc>
                <a:spcPct val="77000"/>
              </a:lnSpc>
              <a:spcBef>
                <a:spcPts val="0"/>
              </a:spcBef>
            </a:pPr>
            <a:r>
              <a:rPr lang="en-US" sz="1600" b="1" i="1" dirty="0">
                <a:solidFill>
                  <a:srgbClr val="0000FF"/>
                </a:solidFill>
              </a:rPr>
              <a:t>Restrictions on Transfer: </a:t>
            </a:r>
            <a:r>
              <a:rPr lang="en-US" sz="1400" dirty="0"/>
              <a:t>Restrictions on the transfer of stock are valid if they are not unreasonable. It is lawful to require that the corporation or other stockholders be given the first right to purchase stock before a shareholder may sell stock to an outsider.  Such restrictions are widely used, particularly in close corporations, so current shareholders can control the ownership and management of the corporation and prevent outsiders from “invading the business;” also, restrictions serve to maintain parity among shareholders.</a:t>
            </a:r>
          </a:p>
          <a:p>
            <a:pPr algn="just">
              <a:lnSpc>
                <a:spcPct val="77000"/>
              </a:lnSpc>
              <a:spcBef>
                <a:spcPts val="0"/>
              </a:spcBef>
            </a:pPr>
            <a:endParaRPr lang="en-US" sz="500" dirty="0"/>
          </a:p>
          <a:p>
            <a:pPr algn="just">
              <a:lnSpc>
                <a:spcPct val="77000"/>
              </a:lnSpc>
              <a:spcBef>
                <a:spcPts val="0"/>
              </a:spcBef>
            </a:pPr>
            <a:r>
              <a:rPr lang="en-US" sz="1600" b="1" i="1" dirty="0">
                <a:solidFill>
                  <a:srgbClr val="0000FF"/>
                </a:solidFill>
              </a:rPr>
              <a:t>Mechanics of Transfer:  </a:t>
            </a:r>
            <a:r>
              <a:rPr lang="en-US" sz="1400" dirty="0"/>
              <a:t>When stock is represented by a certificate, the ownership of shares is transferred by the delivery of the certificate of stock. A delivery from the owner of the shares directly to the transferee is not required, if performed by an intermediary. When there is no delivery of the share certificate to anyone, however, there is no transfer of ownership of the shares.  To secure the voting rights of the share transferred, the transfer to the new owner must be registered with the secretary of the corporation.</a:t>
            </a:r>
          </a:p>
        </p:txBody>
      </p:sp>
    </p:spTree>
    <p:extLst>
      <p:ext uri="{BB962C8B-B14F-4D97-AF65-F5344CB8AC3E}">
        <p14:creationId xmlns:p14="http://schemas.microsoft.com/office/powerpoint/2010/main" val="3990543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Five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385816"/>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Corporate Formation</a:t>
            </a:r>
          </a:p>
          <a:p>
            <a:pPr>
              <a:lnSpc>
                <a:spcPct val="90000"/>
              </a:lnSpc>
              <a:defRPr/>
            </a:pPr>
            <a:endParaRPr lang="en-US" sz="1000" b="1" i="1" dirty="0">
              <a:solidFill>
                <a:srgbClr val="006666"/>
              </a:solidFill>
            </a:endParaRPr>
          </a:p>
          <a:p>
            <a:pPr>
              <a:lnSpc>
                <a:spcPct val="90000"/>
              </a:lnSpc>
              <a:buFont typeface="Arial" pitchFamily="34" charset="0"/>
              <a:buChar char="•"/>
              <a:defRPr/>
            </a:pPr>
            <a:r>
              <a:rPr lang="en-US" sz="2400" b="1" dirty="0">
                <a:solidFill>
                  <a:srgbClr val="002060"/>
                </a:solidFill>
              </a:rPr>
              <a:t> Pre-incorporation</a:t>
            </a:r>
          </a:p>
          <a:p>
            <a:pPr>
              <a:lnSpc>
                <a:spcPct val="90000"/>
              </a:lnSpc>
              <a:defRPr/>
            </a:pPr>
            <a:r>
              <a:rPr lang="en-US" sz="1400" b="1" i="1" dirty="0">
                <a:solidFill>
                  <a:srgbClr val="C00000"/>
                </a:solidFill>
              </a:rPr>
              <a:t>Part One: Generally / Definitions / Promoters / Subscriptions</a:t>
            </a:r>
          </a:p>
          <a:p>
            <a:pPr>
              <a:lnSpc>
                <a:spcPct val="90000"/>
              </a:lnSpc>
              <a:defRPr/>
            </a:pPr>
            <a:endParaRPr lang="en-US" sz="1000" b="1" i="1" dirty="0">
              <a:solidFill>
                <a:srgbClr val="C00000"/>
              </a:solidFill>
            </a:endParaRPr>
          </a:p>
          <a:p>
            <a:pPr>
              <a:lnSpc>
                <a:spcPct val="90000"/>
              </a:lnSpc>
              <a:buFont typeface="Arial" pitchFamily="34" charset="0"/>
              <a:buChar char="•"/>
              <a:defRPr/>
            </a:pPr>
            <a:r>
              <a:rPr lang="en-US" sz="2400" b="1" dirty="0">
                <a:solidFill>
                  <a:srgbClr val="002060"/>
                </a:solidFill>
              </a:rPr>
              <a:t> The Process of Incorporation</a:t>
            </a:r>
          </a:p>
          <a:p>
            <a:pPr>
              <a:lnSpc>
                <a:spcPct val="90000"/>
              </a:lnSpc>
              <a:defRPr/>
            </a:pPr>
            <a:r>
              <a:rPr lang="en-US" sz="1400" b="1" i="1" dirty="0">
                <a:solidFill>
                  <a:srgbClr val="C00000"/>
                </a:solidFill>
              </a:rPr>
              <a:t>Part Two:  1. Generally</a:t>
            </a:r>
          </a:p>
          <a:p>
            <a:pPr>
              <a:lnSpc>
                <a:spcPct val="90000"/>
              </a:lnSpc>
              <a:defRPr/>
            </a:pPr>
            <a:r>
              <a:rPr lang="en-US" sz="1400" b="1" i="1" dirty="0">
                <a:solidFill>
                  <a:srgbClr val="C00000"/>
                </a:solidFill>
              </a:rPr>
              <a:t>	2. Incorporators </a:t>
            </a:r>
          </a:p>
          <a:p>
            <a:pPr>
              <a:lnSpc>
                <a:spcPct val="90000"/>
              </a:lnSpc>
              <a:defRPr/>
            </a:pPr>
            <a:r>
              <a:rPr lang="en-US" sz="1400" b="1" i="1" dirty="0">
                <a:solidFill>
                  <a:srgbClr val="C00000"/>
                </a:solidFill>
              </a:rPr>
              <a:t>	3. Certificates of Incorporation</a:t>
            </a:r>
          </a:p>
          <a:p>
            <a:pPr>
              <a:lnSpc>
                <a:spcPct val="90000"/>
              </a:lnSpc>
              <a:defRPr/>
            </a:pPr>
            <a:r>
              <a:rPr lang="en-US" sz="1400" b="1" i="1" dirty="0">
                <a:solidFill>
                  <a:srgbClr val="C00000"/>
                </a:solidFill>
              </a:rPr>
              <a:t>	4. Mechanics of Incorporation</a:t>
            </a:r>
          </a:p>
          <a:p>
            <a:pPr>
              <a:lnSpc>
                <a:spcPct val="90000"/>
              </a:lnSpc>
              <a:defRPr/>
            </a:pPr>
            <a:r>
              <a:rPr lang="en-US" sz="500" b="1" i="1" dirty="0">
                <a:solidFill>
                  <a:srgbClr val="C00000"/>
                </a:solidFill>
              </a:rPr>
              <a:t> </a:t>
            </a:r>
          </a:p>
          <a:p>
            <a:pPr marL="173038" indent="-173038">
              <a:lnSpc>
                <a:spcPct val="90000"/>
              </a:lnSpc>
              <a:buFont typeface="Arial" panose="020B0604020202020204" pitchFamily="34" charset="0"/>
              <a:buChar char="•"/>
              <a:defRPr/>
            </a:pPr>
            <a:r>
              <a:rPr lang="en-US" sz="2400" b="1" dirty="0">
                <a:solidFill>
                  <a:srgbClr val="002060"/>
                </a:solidFill>
              </a:rPr>
              <a:t>The Organizational Meeting</a:t>
            </a:r>
          </a:p>
          <a:p>
            <a:pPr>
              <a:lnSpc>
                <a:spcPct val="90000"/>
              </a:lnSpc>
              <a:defRPr/>
            </a:pPr>
            <a:r>
              <a:rPr lang="en-US" sz="1400" b="1" i="1" dirty="0">
                <a:solidFill>
                  <a:srgbClr val="C00000"/>
                </a:solidFill>
              </a:rPr>
              <a:t>Part Three: Share Issuance / Election of Directors / Appointment of Officers / Bylaws</a:t>
            </a:r>
          </a:p>
          <a:p>
            <a:pPr>
              <a:lnSpc>
                <a:spcPct val="90000"/>
              </a:lnSpc>
              <a:defRPr/>
            </a:pPr>
            <a:endParaRPr lang="en-US" sz="1000" b="1" dirty="0">
              <a:solidFill>
                <a:srgbClr val="002060"/>
              </a:solidFill>
            </a:endParaRPr>
          </a:p>
          <a:p>
            <a:pPr>
              <a:lnSpc>
                <a:spcPct val="90000"/>
              </a:lnSpc>
              <a:buFont typeface="Arial" pitchFamily="34" charset="0"/>
              <a:buChar char="•"/>
              <a:defRPr/>
            </a:pPr>
            <a:r>
              <a:rPr lang="en-US" sz="2400" b="1" dirty="0">
                <a:solidFill>
                  <a:srgbClr val="002060"/>
                </a:solidFill>
              </a:rPr>
              <a:t> Class Exercise – So You Want to Start a Business</a:t>
            </a:r>
          </a:p>
          <a:p>
            <a:pPr algn="ctr">
              <a:lnSpc>
                <a:spcPct val="90000"/>
              </a:lnSpc>
              <a:defRPr/>
            </a:pPr>
            <a:r>
              <a:rPr lang="en-US" sz="1400" b="1" i="1" dirty="0">
                <a:solidFill>
                  <a:srgbClr val="C00000"/>
                </a:solidFill>
              </a:rPr>
              <a:t>     Corporate Formation Exercise</a:t>
            </a:r>
            <a:endParaRPr lang="en-US" sz="1400" b="1" dirty="0">
              <a:solidFill>
                <a:srgbClr val="C00000"/>
              </a:solidFill>
            </a:endParaRPr>
          </a:p>
        </p:txBody>
      </p:sp>
    </p:spTree>
    <p:extLst>
      <p:ext uri="{BB962C8B-B14F-4D97-AF65-F5344CB8AC3E}">
        <p14:creationId xmlns:p14="http://schemas.microsoft.com/office/powerpoint/2010/main" val="395013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441216"/>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Shareholder’s Rights</a:t>
            </a:r>
          </a:p>
          <a:p>
            <a:pPr>
              <a:lnSpc>
                <a:spcPct val="90000"/>
              </a:lnSpc>
              <a:defRPr/>
            </a:pPr>
            <a:endParaRPr lang="en-US" sz="1000" b="1" i="1" dirty="0">
              <a:solidFill>
                <a:srgbClr val="006666"/>
              </a:solidFill>
            </a:endParaRPr>
          </a:p>
          <a:p>
            <a:pPr>
              <a:lnSpc>
                <a:spcPct val="90000"/>
              </a:lnSpc>
              <a:buFont typeface="Arial" pitchFamily="34" charset="0"/>
              <a:buChar char="•"/>
              <a:defRPr/>
            </a:pPr>
            <a:r>
              <a:rPr lang="en-US" sz="2400" b="1" dirty="0">
                <a:solidFill>
                  <a:srgbClr val="002060"/>
                </a:solidFill>
              </a:rPr>
              <a:t> Corporate Finance</a:t>
            </a:r>
          </a:p>
          <a:p>
            <a:pPr>
              <a:lnSpc>
                <a:spcPct val="90000"/>
              </a:lnSpc>
              <a:defRPr/>
            </a:pPr>
            <a:r>
              <a:rPr lang="en-US" sz="1400" b="1" i="1" dirty="0">
                <a:solidFill>
                  <a:srgbClr val="C00000"/>
                </a:solidFill>
              </a:rPr>
              <a:t>Part One: Generally / Definitions / Shares / Bonds / Capital Structure</a:t>
            </a:r>
          </a:p>
          <a:p>
            <a:pPr>
              <a:lnSpc>
                <a:spcPct val="90000"/>
              </a:lnSpc>
              <a:defRPr/>
            </a:pPr>
            <a:endParaRPr lang="en-US" sz="1000" b="1" i="1" dirty="0">
              <a:solidFill>
                <a:srgbClr val="C00000"/>
              </a:solidFill>
            </a:endParaRPr>
          </a:p>
          <a:p>
            <a:pPr>
              <a:lnSpc>
                <a:spcPct val="90000"/>
              </a:lnSpc>
              <a:buFont typeface="Arial" pitchFamily="34" charset="0"/>
              <a:buChar char="•"/>
              <a:defRPr/>
            </a:pPr>
            <a:r>
              <a:rPr lang="en-US" sz="2400" b="1" dirty="0">
                <a:solidFill>
                  <a:srgbClr val="002060"/>
                </a:solidFill>
              </a:rPr>
              <a:t> Shareholders</a:t>
            </a:r>
          </a:p>
          <a:p>
            <a:pPr>
              <a:lnSpc>
                <a:spcPct val="90000"/>
              </a:lnSpc>
              <a:defRPr/>
            </a:pPr>
            <a:r>
              <a:rPr lang="en-US" sz="1400" b="1" i="1" dirty="0">
                <a:solidFill>
                  <a:srgbClr val="C00000"/>
                </a:solidFill>
              </a:rPr>
              <a:t>Part Two: Generally / Definitions / Rights / Liabilities / Voting</a:t>
            </a:r>
          </a:p>
          <a:p>
            <a:pPr>
              <a:lnSpc>
                <a:spcPct val="90000"/>
              </a:lnSpc>
              <a:defRPr/>
            </a:pPr>
            <a:endParaRPr lang="en-US" sz="1000" b="1" dirty="0">
              <a:solidFill>
                <a:srgbClr val="002060"/>
              </a:solidFill>
            </a:endParaRPr>
          </a:p>
          <a:p>
            <a:pPr>
              <a:lnSpc>
                <a:spcPct val="90000"/>
              </a:lnSpc>
              <a:buFont typeface="Arial" pitchFamily="34" charset="0"/>
              <a:buChar char="•"/>
              <a:defRPr/>
            </a:pPr>
            <a:r>
              <a:rPr lang="en-US" sz="2400" b="1" dirty="0">
                <a:solidFill>
                  <a:srgbClr val="002060"/>
                </a:solidFill>
              </a:rPr>
              <a:t> Class Case – Beaumont v. American Can Co.</a:t>
            </a:r>
          </a:p>
          <a:p>
            <a:pPr algn="ctr">
              <a:lnSpc>
                <a:spcPct val="90000"/>
              </a:lnSpc>
              <a:defRPr/>
            </a:pPr>
            <a:r>
              <a:rPr lang="en-US" sz="1400" b="1" i="1" dirty="0">
                <a:solidFill>
                  <a:srgbClr val="C00000"/>
                </a:solidFill>
              </a:rPr>
              <a:t>     Importance of Share Non-</a:t>
            </a:r>
            <a:r>
              <a:rPr lang="en-US" sz="1400" b="1" i="1" dirty="0" err="1">
                <a:solidFill>
                  <a:srgbClr val="C00000"/>
                </a:solidFill>
              </a:rPr>
              <a:t>Dininishment</a:t>
            </a: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631293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4</a:t>
            </a:fld>
            <a:endParaRPr lang="en-US"/>
          </a:p>
        </p:txBody>
      </p:sp>
      <p:sp>
        <p:nvSpPr>
          <p:cNvPr id="79873" name="Rectangle 1"/>
          <p:cNvSpPr>
            <a:spLocks noChangeArrowheads="1"/>
          </p:cNvSpPr>
          <p:nvPr/>
        </p:nvSpPr>
        <p:spPr bwMode="auto">
          <a:xfrm>
            <a:off x="381000" y="2257282"/>
            <a:ext cx="8382000" cy="25576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Corporate Finance</a:t>
            </a:r>
          </a:p>
          <a:p>
            <a:pPr marL="342900" indent="-342900" algn="ctr">
              <a:lnSpc>
                <a:spcPct val="90000"/>
              </a:lnSpc>
              <a:spcBef>
                <a:spcPts val="0"/>
              </a:spcBef>
              <a:defRPr/>
            </a:pPr>
            <a:r>
              <a:rPr lang="en-US" sz="5400" b="1" i="1" dirty="0">
                <a:solidFill>
                  <a:srgbClr val="006600"/>
                </a:solidFill>
              </a:rPr>
              <a:t>Definitions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90659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381000" y="838200"/>
            <a:ext cx="8534400" cy="51816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Corporate Finance</a:t>
            </a:r>
          </a:p>
          <a:p>
            <a:pPr marL="342900" indent="-342900" algn="ctr">
              <a:spcBef>
                <a:spcPts val="0"/>
              </a:spcBef>
              <a:defRPr/>
            </a:pPr>
            <a:r>
              <a:rPr lang="en-US" sz="2800" b="1" i="1" dirty="0">
                <a:solidFill>
                  <a:srgbClr val="006600"/>
                </a:solidFill>
              </a:rPr>
              <a:t>Generally - Definitions</a:t>
            </a:r>
          </a:p>
          <a:p>
            <a:pPr marL="342900" indent="-342900" algn="ctr">
              <a:spcBef>
                <a:spcPts val="0"/>
              </a:spcBef>
              <a:defRPr/>
            </a:pPr>
            <a:endParaRPr lang="en-US" sz="700" b="1" i="1" dirty="0">
              <a:solidFill>
                <a:srgbClr val="006600"/>
              </a:solidFill>
            </a:endParaRPr>
          </a:p>
          <a:p>
            <a:pPr>
              <a:spcBef>
                <a:spcPts val="0"/>
              </a:spcBef>
              <a:defRPr/>
            </a:pPr>
            <a:r>
              <a:rPr lang="en-US" sz="2200" b="1" dirty="0">
                <a:solidFill>
                  <a:srgbClr val="C00000"/>
                </a:solidFill>
              </a:rPr>
              <a:t>Corporation Defined</a:t>
            </a:r>
            <a:endParaRPr lang="en-US" sz="2200" dirty="0">
              <a:solidFill>
                <a:srgbClr val="C00000"/>
              </a:solidFill>
            </a:endParaRPr>
          </a:p>
          <a:p>
            <a:pPr marL="342900" indent="-342900" eaLnBrk="0" hangingPunct="0">
              <a:lnSpc>
                <a:spcPct val="90000"/>
              </a:lnSpc>
              <a:spcBef>
                <a:spcPct val="20000"/>
              </a:spcBef>
              <a:buFontTx/>
              <a:buChar char="•"/>
              <a:defRPr/>
            </a:pPr>
            <a:r>
              <a:rPr lang="en-US" sz="2400" kern="0" dirty="0">
                <a:latin typeface="+mn-lt"/>
              </a:rPr>
              <a:t>Black’s Law Dictionary defines a</a:t>
            </a:r>
          </a:p>
          <a:p>
            <a:pPr marL="342900" indent="-342900" eaLnBrk="0" hangingPunct="0">
              <a:lnSpc>
                <a:spcPct val="90000"/>
              </a:lnSpc>
              <a:spcBef>
                <a:spcPct val="20000"/>
              </a:spcBef>
              <a:defRPr/>
            </a:pPr>
            <a:r>
              <a:rPr lang="en-US" sz="2800" kern="0" dirty="0">
                <a:solidFill>
                  <a:srgbClr val="0033CC"/>
                </a:solidFill>
                <a:latin typeface="+mn-lt"/>
              </a:rPr>
              <a:t>    </a:t>
            </a:r>
            <a:r>
              <a:rPr lang="en-US" sz="2800" b="1" i="1" kern="0" dirty="0">
                <a:solidFill>
                  <a:srgbClr val="0033CC"/>
                </a:solidFill>
                <a:latin typeface="+mn-lt"/>
              </a:rPr>
              <a:t>Corporation</a:t>
            </a:r>
            <a:r>
              <a:rPr lang="en-US" sz="2800" b="1" kern="0" dirty="0">
                <a:solidFill>
                  <a:srgbClr val="0033CC"/>
                </a:solidFill>
                <a:latin typeface="+mn-lt"/>
              </a:rPr>
              <a:t> </a:t>
            </a:r>
            <a:r>
              <a:rPr lang="en-US" sz="2800" kern="0" dirty="0">
                <a:latin typeface="+mn-lt"/>
              </a:rPr>
              <a:t>as:</a:t>
            </a:r>
          </a:p>
          <a:p>
            <a:pPr marL="342900" indent="-342900" eaLnBrk="0" hangingPunct="0">
              <a:lnSpc>
                <a:spcPct val="90000"/>
              </a:lnSpc>
              <a:spcBef>
                <a:spcPct val="20000"/>
              </a:spcBef>
              <a:defRPr/>
            </a:pPr>
            <a:endParaRPr lang="en-US" sz="700" kern="0" dirty="0">
              <a:latin typeface="+mn-lt"/>
            </a:endParaRPr>
          </a:p>
          <a:p>
            <a:pPr marL="342900" indent="-342900" eaLnBrk="0" hangingPunct="0">
              <a:lnSpc>
                <a:spcPct val="90000"/>
              </a:lnSpc>
              <a:spcBef>
                <a:spcPct val="20000"/>
              </a:spcBef>
              <a:defRPr/>
            </a:pPr>
            <a:r>
              <a:rPr lang="en-US" kern="0" dirty="0">
                <a:latin typeface="+mn-lt"/>
              </a:rPr>
              <a:t>    </a:t>
            </a:r>
            <a:r>
              <a:rPr lang="en-US" b="1" i="1" kern="0" dirty="0">
                <a:latin typeface="+mn-lt"/>
              </a:rPr>
              <a:t>“An </a:t>
            </a:r>
            <a:r>
              <a:rPr lang="en-US" b="1" i="1" kern="0" dirty="0">
                <a:solidFill>
                  <a:srgbClr val="C00000"/>
                </a:solidFill>
                <a:latin typeface="+mn-lt"/>
              </a:rPr>
              <a:t>artificial person </a:t>
            </a:r>
            <a:r>
              <a:rPr lang="en-US" b="1" i="1" kern="0" dirty="0">
                <a:latin typeface="+mn-lt"/>
              </a:rPr>
              <a:t>or legal entity </a:t>
            </a:r>
          </a:p>
          <a:p>
            <a:pPr marL="342900" indent="-342900" eaLnBrk="0" hangingPunct="0">
              <a:lnSpc>
                <a:spcPct val="90000"/>
              </a:lnSpc>
              <a:spcBef>
                <a:spcPct val="20000"/>
              </a:spcBef>
              <a:defRPr/>
            </a:pPr>
            <a:r>
              <a:rPr lang="en-US" b="1" i="1" kern="0" dirty="0">
                <a:latin typeface="+mn-lt"/>
              </a:rPr>
              <a:t>	created by or </a:t>
            </a:r>
            <a:r>
              <a:rPr lang="en-US" b="1" i="1" kern="0" dirty="0">
                <a:solidFill>
                  <a:srgbClr val="C00000"/>
                </a:solidFill>
                <a:latin typeface="+mn-lt"/>
              </a:rPr>
              <a:t>under the authority </a:t>
            </a:r>
          </a:p>
          <a:p>
            <a:pPr marL="342900" indent="-342900" eaLnBrk="0" hangingPunct="0">
              <a:lnSpc>
                <a:spcPct val="90000"/>
              </a:lnSpc>
              <a:spcBef>
                <a:spcPct val="20000"/>
              </a:spcBef>
              <a:defRPr/>
            </a:pPr>
            <a:r>
              <a:rPr lang="en-US" b="1" i="1" kern="0" dirty="0">
                <a:solidFill>
                  <a:srgbClr val="C00000"/>
                </a:solidFill>
                <a:latin typeface="+mn-lt"/>
              </a:rPr>
              <a:t>	of the laws of the state </a:t>
            </a:r>
            <a:r>
              <a:rPr lang="en-US" b="1" i="1" kern="0" dirty="0">
                <a:latin typeface="+mn-lt"/>
              </a:rPr>
              <a:t>or nation, </a:t>
            </a:r>
          </a:p>
          <a:p>
            <a:pPr marL="342900" indent="-342900" eaLnBrk="0" hangingPunct="0">
              <a:lnSpc>
                <a:spcPct val="90000"/>
              </a:lnSpc>
              <a:spcBef>
                <a:spcPct val="20000"/>
              </a:spcBef>
              <a:defRPr/>
            </a:pPr>
            <a:r>
              <a:rPr lang="en-US" b="1" i="1" kern="0" dirty="0">
                <a:latin typeface="+mn-lt"/>
              </a:rPr>
              <a:t>	which </a:t>
            </a:r>
            <a:r>
              <a:rPr lang="en-US" b="1" i="1" kern="0" dirty="0">
                <a:solidFill>
                  <a:srgbClr val="C00000"/>
                </a:solidFill>
                <a:latin typeface="+mn-lt"/>
              </a:rPr>
              <a:t>has an existence distinct from that </a:t>
            </a:r>
          </a:p>
          <a:p>
            <a:pPr marL="342900" indent="-342900" eaLnBrk="0" hangingPunct="0">
              <a:lnSpc>
                <a:spcPct val="90000"/>
              </a:lnSpc>
              <a:spcBef>
                <a:spcPct val="20000"/>
              </a:spcBef>
              <a:defRPr/>
            </a:pPr>
            <a:r>
              <a:rPr lang="en-US" b="1" i="1" kern="0" dirty="0">
                <a:solidFill>
                  <a:srgbClr val="C00000"/>
                </a:solidFill>
                <a:latin typeface="+mn-lt"/>
              </a:rPr>
              <a:t>	of its associated individuals,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has a duration that is either perpetual </a:t>
            </a:r>
          </a:p>
          <a:p>
            <a:pPr marL="342900" indent="-342900" eaLnBrk="0" hangingPunct="0">
              <a:lnSpc>
                <a:spcPct val="90000"/>
              </a:lnSpc>
              <a:spcBef>
                <a:spcPct val="20000"/>
              </a:spcBef>
              <a:defRPr/>
            </a:pPr>
            <a:r>
              <a:rPr lang="en-US" b="1" i="1" kern="0" dirty="0">
                <a:latin typeface="+mn-lt"/>
              </a:rPr>
              <a:t>	or for a limited term of years,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which acts as a unit </a:t>
            </a:r>
          </a:p>
          <a:p>
            <a:pPr marL="342900" indent="-342900" eaLnBrk="0" hangingPunct="0">
              <a:lnSpc>
                <a:spcPct val="90000"/>
              </a:lnSpc>
              <a:spcBef>
                <a:spcPct val="20000"/>
              </a:spcBef>
              <a:defRPr/>
            </a:pPr>
            <a:r>
              <a:rPr lang="en-US" b="1" i="1" kern="0" dirty="0">
                <a:latin typeface="+mn-lt"/>
              </a:rPr>
              <a:t>	in matters relating to the common purpose of the association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within the scope of the powers conferred upon it by law</a:t>
            </a:r>
            <a:r>
              <a:rPr lang="en-US" b="1" i="1" kern="0" dirty="0">
                <a:latin typeface="+mn-lt"/>
              </a:rPr>
              <a:t>.” </a:t>
            </a:r>
          </a:p>
        </p:txBody>
      </p:sp>
      <p:pic>
        <p:nvPicPr>
          <p:cNvPr id="6148" name="Picture 3" descr="Blacks.jpg"/>
          <p:cNvPicPr>
            <a:picLocks noChangeAspect="1"/>
          </p:cNvPicPr>
          <p:nvPr/>
        </p:nvPicPr>
        <p:blipFill>
          <a:blip r:embed="rId2" cstate="print"/>
          <a:srcRect/>
          <a:stretch>
            <a:fillRect/>
          </a:stretch>
        </p:blipFill>
        <p:spPr bwMode="auto">
          <a:xfrm>
            <a:off x="6096000" y="2362200"/>
            <a:ext cx="2286000" cy="2286000"/>
          </a:xfrm>
          <a:prstGeom prst="rect">
            <a:avLst/>
          </a:prstGeom>
          <a:noFill/>
          <a:ln w="9525">
            <a:noFill/>
            <a:miter lim="800000"/>
            <a:headEnd/>
            <a:tailEnd/>
          </a:ln>
        </p:spPr>
      </p:pic>
    </p:spTree>
    <p:extLst>
      <p:ext uri="{BB962C8B-B14F-4D97-AF65-F5344CB8AC3E}">
        <p14:creationId xmlns:p14="http://schemas.microsoft.com/office/powerpoint/2010/main" val="2625912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791421"/>
            <a:ext cx="8382000" cy="505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spcBef>
                <a:spcPts val="0"/>
              </a:spcBef>
              <a:defRPr/>
            </a:pPr>
            <a:r>
              <a:rPr lang="en-US" sz="3600" b="1" dirty="0">
                <a:solidFill>
                  <a:srgbClr val="0033CC"/>
                </a:solidFill>
              </a:rPr>
              <a:t>Corporate Finance</a:t>
            </a:r>
          </a:p>
          <a:p>
            <a:pPr marL="342900" indent="-342900" algn="ctr">
              <a:spcBef>
                <a:spcPts val="0"/>
              </a:spcBef>
              <a:defRPr/>
            </a:pPr>
            <a:r>
              <a:rPr lang="en-US" sz="2800" b="1" i="1" dirty="0">
                <a:solidFill>
                  <a:srgbClr val="006600"/>
                </a:solidFill>
              </a:rPr>
              <a:t>Principal Characteristics of Corporations</a:t>
            </a:r>
          </a:p>
          <a:p>
            <a:pPr marL="0" marR="0" lvl="0" indent="0" algn="just" defTabSz="914400" rtl="0" eaLnBrk="0" fontAlgn="base" latinLnBrk="0" hangingPunct="0">
              <a:lnSpc>
                <a:spcPct val="11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10000"/>
              </a:lnSpc>
              <a:spcBef>
                <a:spcPts val="0"/>
              </a:spcBef>
              <a:spcAft>
                <a:spcPct val="0"/>
              </a:spcAft>
              <a:buClrTx/>
              <a:buSzTx/>
              <a:buFontTx/>
              <a:buNone/>
              <a:tabLst/>
            </a:pP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Principal Characteristics of a Corporation:</a:t>
            </a:r>
            <a:endParaRPr kumimoji="0" lang="en-US" sz="2000" b="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10000"/>
              </a:lnSpc>
              <a:spcBef>
                <a:spcPts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R="0" lvl="0" algn="just" defTabSz="914400" rtl="0" eaLnBrk="0" fontAlgn="base" latinLnBrk="0" hangingPunct="0">
              <a:lnSpc>
                <a:spcPct val="110000"/>
              </a:lnSpc>
              <a:spcBef>
                <a:spcPts val="0"/>
              </a:spcBef>
              <a:spcAft>
                <a:spcPct val="0"/>
              </a:spcAft>
              <a:buClrTx/>
              <a:buSzTx/>
              <a:tabLst/>
            </a:pPr>
            <a:r>
              <a:rPr kumimoji="0" lang="en-US"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All</a:t>
            </a:r>
            <a:r>
              <a:rPr kumimoji="0" lang="en-US" i="0" u="none" strike="noStrike" cap="none" normalizeH="0" dirty="0">
                <a:ln>
                  <a:noFill/>
                </a:ln>
                <a:solidFill>
                  <a:schemeClr val="tx1">
                    <a:lumMod val="95000"/>
                    <a:lumOff val="5000"/>
                  </a:schemeClr>
                </a:solidFill>
                <a:effectLst/>
                <a:latin typeface="Arial" pitchFamily="34" charset="0"/>
                <a:ea typeface="Calibri" pitchFamily="34" charset="0"/>
                <a:cs typeface="Arial" pitchFamily="34" charset="0"/>
              </a:rPr>
              <a:t> corporations share certain defining characteristics.  These include:</a:t>
            </a:r>
          </a:p>
          <a:p>
            <a:pPr marR="0" lvl="0" algn="just" defTabSz="914400" rtl="0" eaLnBrk="0" fontAlgn="base" latinLnBrk="0" hangingPunct="0">
              <a:lnSpc>
                <a:spcPct val="110000"/>
              </a:lnSpc>
              <a:spcBef>
                <a:spcPts val="0"/>
              </a:spcBef>
              <a:spcAft>
                <a:spcPct val="0"/>
              </a:spcAft>
              <a:buClrTx/>
              <a:buSzTx/>
              <a:tabLst/>
            </a:pPr>
            <a:endParaRPr kumimoji="0" lang="en-US" sz="1000" b="1"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endParaRP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kumimoji="0" lang="en-US" b="1"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Limited Liability</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Entity Powers (Corporate Personhood)</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Centralized Management</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Continuity of Existence</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Free Transferability of Interests</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Statutory Sources of Authority</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Constitutional Status</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endParaRPr lang="en-US" b="1" dirty="0">
              <a:solidFill>
                <a:schemeClr val="tx1">
                  <a:lumMod val="95000"/>
                  <a:lumOff val="5000"/>
                </a:schemeClr>
              </a:solidFill>
              <a:latin typeface="Arial" pitchFamily="34" charset="0"/>
              <a:cs typeface="Arial" pitchFamily="34" charset="0"/>
            </a:endParaRP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endParaRPr kumimoji="0" lang="en-US" b="1" i="0" u="none" strike="noStrike" cap="none" normalizeH="0" baseline="0" dirty="0">
              <a:ln>
                <a:noFill/>
              </a:ln>
              <a:solidFill>
                <a:schemeClr val="tx1">
                  <a:lumMod val="95000"/>
                  <a:lumOff val="5000"/>
                </a:schemeClr>
              </a:solidFill>
              <a:effectLst/>
              <a:latin typeface="Arial"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896706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7</a:t>
            </a:fld>
            <a:endParaRPr lang="en-US"/>
          </a:p>
        </p:txBody>
      </p:sp>
      <p:sp>
        <p:nvSpPr>
          <p:cNvPr id="73729" name="Rectangle 1"/>
          <p:cNvSpPr>
            <a:spLocks noChangeArrowheads="1"/>
          </p:cNvSpPr>
          <p:nvPr/>
        </p:nvSpPr>
        <p:spPr bwMode="auto">
          <a:xfrm>
            <a:off x="304800" y="598089"/>
            <a:ext cx="85344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Corporate Finance</a:t>
            </a:r>
          </a:p>
          <a:p>
            <a:pPr marL="342900" indent="-342900" algn="ctr">
              <a:lnSpc>
                <a:spcPct val="90000"/>
              </a:lnSpc>
              <a:spcBef>
                <a:spcPts val="0"/>
              </a:spcBef>
              <a:defRPr/>
            </a:pPr>
            <a:r>
              <a:rPr lang="en-US" sz="2800" b="1" i="1" dirty="0">
                <a:solidFill>
                  <a:srgbClr val="006600"/>
                </a:solidFill>
              </a:rPr>
              <a:t>Definitions – Shares (Stock)</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lvl="0" algn="just" eaLnBrk="0" hangingPunct="0">
              <a:lnSpc>
                <a:spcPct val="90000"/>
              </a:lnSpc>
              <a:spcBef>
                <a:spcPts val="0"/>
              </a:spcBef>
            </a:pPr>
            <a:r>
              <a:rPr lang="en-US" sz="1600" dirty="0"/>
              <a:t>Every corporation shall have power to create and issue the number of shares stated in its certificate of incorporation [BCL </a:t>
            </a:r>
            <a:r>
              <a:rPr lang="en-US" sz="1600" dirty="0">
                <a:solidFill>
                  <a:schemeClr val="tx1">
                    <a:lumMod val="95000"/>
                    <a:lumOff val="5000"/>
                  </a:schemeClr>
                </a:solidFill>
                <a:latin typeface="Arial" pitchFamily="34" charset="0"/>
                <a:ea typeface="Calibri" pitchFamily="34" charset="0"/>
                <a:cs typeface="Arial" pitchFamily="34" charset="0"/>
              </a:rPr>
              <a:t>§501(a)]</a:t>
            </a:r>
            <a:r>
              <a:rPr kumimoji="0" lang="en-US" sz="15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  </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5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Defined:  </a:t>
            </a:r>
            <a:r>
              <a:rPr lang="en-US" sz="1400" dirty="0">
                <a:latin typeface="Arial" pitchFamily="34" charset="0"/>
                <a:ea typeface="Calibri" pitchFamily="34" charset="0"/>
                <a:cs typeface="Arial" pitchFamily="34" charset="0"/>
              </a:rPr>
              <a:t>Black’s law dictionary defines a </a:t>
            </a:r>
            <a:r>
              <a:rPr lang="en-US" sz="1400" b="1" i="1" dirty="0">
                <a:latin typeface="Arial" pitchFamily="34" charset="0"/>
                <a:ea typeface="Calibri" pitchFamily="34" charset="0"/>
                <a:cs typeface="Arial" pitchFamily="34" charset="0"/>
              </a:rPr>
              <a:t>“Share”</a:t>
            </a:r>
            <a:r>
              <a:rPr lang="en-US" sz="1400" dirty="0">
                <a:latin typeface="Arial" pitchFamily="34" charset="0"/>
                <a:ea typeface="Calibri" pitchFamily="34" charset="0"/>
                <a:cs typeface="Arial" pitchFamily="34" charset="0"/>
              </a:rPr>
              <a:t> to be:</a:t>
            </a:r>
          </a:p>
          <a:p>
            <a:pPr marL="0" marR="0" lvl="0" indent="0" algn="just" defTabSz="914400" rtl="0" eaLnBrk="0" fontAlgn="base" latinLnBrk="0" hangingPunct="0">
              <a:lnSpc>
                <a:spcPct val="90000"/>
              </a:lnSpc>
              <a:spcBef>
                <a:spcPts val="0"/>
              </a:spcBef>
              <a:spcAft>
                <a:spcPct val="0"/>
              </a:spcAft>
              <a:buClrTx/>
              <a:buSzTx/>
              <a:buFontTx/>
              <a:buNone/>
              <a:tabLst/>
            </a:pPr>
            <a:endParaRPr lang="en-US" sz="500" dirty="0">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lang="en-US" sz="1600" b="1" i="1" dirty="0">
                <a:solidFill>
                  <a:srgbClr val="A50021"/>
                </a:solidFill>
                <a:latin typeface="Arial" pitchFamily="34" charset="0"/>
                <a:ea typeface="Calibri" pitchFamily="34" charset="0"/>
                <a:cs typeface="Arial" pitchFamily="34" charset="0"/>
              </a:rPr>
              <a:t>“One of the definite number of equal parts into which the capital stock of a corporation is divided, and which represents and equity, ownership interest in the corporation”.</a:t>
            </a:r>
            <a:endParaRPr kumimoji="0" lang="en-US" sz="1600" b="1" i="1" u="none" strike="noStrike" cap="none" normalizeH="0" baseline="0" dirty="0">
              <a:ln>
                <a:noFill/>
              </a:ln>
              <a:solidFill>
                <a:srgbClr val="A5002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lang="en-US" sz="500" b="0" i="0" dirty="0">
              <a:solidFill>
                <a:schemeClr val="tx1">
                  <a:lumMod val="95000"/>
                  <a:lumOff val="5000"/>
                </a:schemeClr>
              </a:solidFill>
              <a:latin typeface="Arial" pitchFamily="34" charset="0"/>
              <a:ea typeface="Calibri" pitchFamily="34" charset="0"/>
              <a:cs typeface="Arial" pitchFamily="34" charset="0"/>
            </a:endParaRPr>
          </a:p>
          <a:p>
            <a:pPr algn="just" eaLnBrk="0" hangingPunct="0">
              <a:lnSpc>
                <a:spcPct val="90000"/>
              </a:lnSpc>
              <a:spcBef>
                <a:spcPts val="0"/>
              </a:spcBef>
            </a:pPr>
            <a:r>
              <a:rPr lang="en-US" sz="1600" b="1" i="1" dirty="0">
                <a:solidFill>
                  <a:srgbClr val="0000FF"/>
                </a:solidFill>
                <a:latin typeface="Arial" pitchFamily="34" charset="0"/>
                <a:ea typeface="Calibri" pitchFamily="34" charset="0"/>
                <a:cs typeface="Arial" pitchFamily="34" charset="0"/>
              </a:rPr>
              <a:t>Common Stock: </a:t>
            </a:r>
            <a:r>
              <a:rPr lang="en-US" sz="1400" dirty="0"/>
              <a:t>”A class of stock entitling the holder to vote on corporate matters, to receive dividends after other claims and dividends have been paid, and to share in assets upon liquidation.”</a:t>
            </a:r>
          </a:p>
          <a:p>
            <a:pPr lvl="0" algn="just" eaLnBrk="0" hangingPunct="0">
              <a:lnSpc>
                <a:spcPct val="9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eaLnBrk="0" hangingPunct="0">
              <a:lnSpc>
                <a:spcPct val="90000"/>
              </a:lnSpc>
              <a:spcBef>
                <a:spcPts val="0"/>
              </a:spcBef>
            </a:pPr>
            <a:r>
              <a:rPr lang="en-US" sz="1600" b="1" i="1" dirty="0">
                <a:solidFill>
                  <a:srgbClr val="0000FF"/>
                </a:solidFill>
                <a:latin typeface="Arial" pitchFamily="34" charset="0"/>
                <a:ea typeface="Calibri" pitchFamily="34" charset="0"/>
                <a:cs typeface="Arial" pitchFamily="34" charset="0"/>
              </a:rPr>
              <a:t>Preferred Stock: </a:t>
            </a:r>
            <a:r>
              <a:rPr lang="en-US" sz="1400" dirty="0"/>
              <a:t>”A class of stock giving its holder a preferential claim to receive dividends and to corporate assets upon liquidation, but which carries no voting rights.”</a:t>
            </a:r>
          </a:p>
          <a:p>
            <a:pPr lvl="0" algn="just" eaLnBrk="0" hangingPunct="0">
              <a:lnSpc>
                <a:spcPct val="9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eaLnBrk="0" hangingPunct="0">
              <a:lnSpc>
                <a:spcPct val="90000"/>
              </a:lnSpc>
              <a:spcBef>
                <a:spcPts val="0"/>
              </a:spcBef>
            </a:pPr>
            <a:r>
              <a:rPr lang="en-US" sz="1600" b="1" i="1" dirty="0">
                <a:solidFill>
                  <a:srgbClr val="0000FF"/>
                </a:solidFill>
                <a:latin typeface="Arial" pitchFamily="34" charset="0"/>
                <a:ea typeface="Calibri" pitchFamily="34" charset="0"/>
                <a:cs typeface="Arial" pitchFamily="34" charset="0"/>
              </a:rPr>
              <a:t>Treasury Stock:</a:t>
            </a:r>
            <a:r>
              <a:rPr lang="en-US" b="1" i="1" dirty="0">
                <a:solidFill>
                  <a:srgbClr val="0000FF"/>
                </a:solidFill>
                <a:latin typeface="Arial" pitchFamily="34" charset="0"/>
                <a:ea typeface="Calibri" pitchFamily="34" charset="0"/>
                <a:cs typeface="Arial" pitchFamily="34" charset="0"/>
              </a:rPr>
              <a:t> </a:t>
            </a:r>
            <a:r>
              <a:rPr lang="en-US" sz="1400" dirty="0"/>
              <a:t>”Stock either issued by a corporation, but then reacquired or held, or stock authorized but unissued by the corporation.”</a:t>
            </a:r>
          </a:p>
          <a:p>
            <a:pPr lvl="0" algn="just" eaLnBrk="0" hangingPunct="0">
              <a:lnSpc>
                <a:spcPct val="90000"/>
              </a:lnSpc>
              <a:spcBef>
                <a:spcPts val="0"/>
              </a:spcBef>
            </a:pPr>
            <a:endParaRPr lang="en-US" sz="500" b="1" i="1" dirty="0">
              <a:solidFill>
                <a:srgbClr val="0000FF"/>
              </a:solidFill>
              <a:latin typeface="Arial" pitchFamily="34" charset="0"/>
              <a:ea typeface="Calibri" pitchFamily="34" charset="0"/>
              <a:cs typeface="Arial" pitchFamily="34" charset="0"/>
            </a:endParaRPr>
          </a:p>
          <a:p>
            <a:pPr lvl="0" algn="just" eaLnBrk="0" hangingPunct="0">
              <a:lnSpc>
                <a:spcPct val="90000"/>
              </a:lnSpc>
              <a:spcBef>
                <a:spcPts val="0"/>
              </a:spcBef>
            </a:pPr>
            <a:r>
              <a:rPr lang="en-US" sz="1600" b="1" i="1" dirty="0">
                <a:solidFill>
                  <a:srgbClr val="0000FF"/>
                </a:solidFill>
                <a:latin typeface="Arial" pitchFamily="34" charset="0"/>
                <a:ea typeface="Calibri" pitchFamily="34" charset="0"/>
                <a:cs typeface="Arial" pitchFamily="34" charset="0"/>
              </a:rPr>
              <a:t>Shares Are Represented by Signed Certificates; Only Evidence of Share Ownership:</a:t>
            </a:r>
            <a:r>
              <a:rPr lang="en-US" sz="1400" b="1" i="1" dirty="0">
                <a:solidFill>
                  <a:srgbClr val="0000FF"/>
                </a:solidFill>
                <a:latin typeface="Arial" pitchFamily="34" charset="0"/>
                <a:ea typeface="Calibri" pitchFamily="34" charset="0"/>
                <a:cs typeface="Arial" pitchFamily="34" charset="0"/>
              </a:rPr>
              <a:t> </a:t>
            </a:r>
            <a:r>
              <a:rPr lang="en-US" sz="1400" dirty="0"/>
              <a:t>The shares of a corporation shall be represented by certificates [BCL </a:t>
            </a:r>
            <a:r>
              <a:rPr lang="en-US" sz="1400" dirty="0">
                <a:solidFill>
                  <a:schemeClr val="tx1">
                    <a:lumMod val="95000"/>
                    <a:lumOff val="5000"/>
                  </a:schemeClr>
                </a:solidFill>
                <a:latin typeface="Arial" pitchFamily="34" charset="0"/>
                <a:ea typeface="Calibri" pitchFamily="34" charset="0"/>
                <a:cs typeface="Arial" pitchFamily="34" charset="0"/>
              </a:rPr>
              <a:t>§508(a)].</a:t>
            </a:r>
            <a:r>
              <a:rPr lang="en-US" sz="1400" dirty="0"/>
              <a:t> </a:t>
            </a:r>
          </a:p>
          <a:p>
            <a:pPr lvl="0" algn="just" eaLnBrk="0" hangingPunct="0">
              <a:lnSpc>
                <a:spcPct val="90000"/>
              </a:lnSpc>
              <a:spcBef>
                <a:spcPts val="0"/>
              </a:spcBef>
            </a:pPr>
            <a:endParaRPr kumimoji="0" lang="en-US" sz="500" b="1" i="0" u="none" strike="noStrike" cap="none" normalizeH="0" baseline="0" dirty="0">
              <a:ln>
                <a:noFill/>
              </a:ln>
              <a:solidFill>
                <a:srgbClr val="4F6228"/>
              </a:solidFill>
              <a:effectLst/>
              <a:latin typeface="Arial" pitchFamily="34" charset="0"/>
              <a:ea typeface="Calibri" pitchFamily="34" charset="0"/>
              <a:cs typeface="Arial" pitchFamily="34" charset="0"/>
            </a:endParaRPr>
          </a:p>
          <a:p>
            <a:pPr algn="just" eaLnBrk="0" hangingPunct="0">
              <a:lnSpc>
                <a:spcPct val="90000"/>
              </a:lnSpc>
              <a:spcBef>
                <a:spcPts val="0"/>
              </a:spcBef>
            </a:pPr>
            <a:r>
              <a:rPr lang="en-US" sz="1400" dirty="0"/>
              <a:t>These certificates representing the shares, however, are only evidence of share ownership, as ownership must be recorded in the books of official records of the corporation, by the secretary. [BCL </a:t>
            </a:r>
            <a:r>
              <a:rPr lang="en-US" sz="1400" dirty="0">
                <a:solidFill>
                  <a:schemeClr val="tx1">
                    <a:lumMod val="95000"/>
                    <a:lumOff val="5000"/>
                  </a:schemeClr>
                </a:solidFill>
                <a:latin typeface="Arial" pitchFamily="34" charset="0"/>
                <a:ea typeface="Calibri" pitchFamily="34" charset="0"/>
                <a:cs typeface="Arial" pitchFamily="34" charset="0"/>
              </a:rPr>
              <a:t>§612 (a)].</a:t>
            </a:r>
            <a:r>
              <a:rPr lang="en-US" sz="1400" dirty="0"/>
              <a:t> </a:t>
            </a:r>
          </a:p>
          <a:p>
            <a:pPr lvl="0" algn="just" eaLnBrk="0" hangingPunct="0">
              <a:lnSpc>
                <a:spcPct val="9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eaLnBrk="0" hangingPunct="0">
              <a:lnSpc>
                <a:spcPct val="90000"/>
              </a:lnSpc>
              <a:spcBef>
                <a:spcPts val="0"/>
              </a:spcBef>
            </a:pPr>
            <a:r>
              <a:rPr lang="en-US" sz="1600" b="1" i="1" dirty="0">
                <a:solidFill>
                  <a:srgbClr val="0000FF"/>
                </a:solidFill>
                <a:latin typeface="Arial" pitchFamily="34" charset="0"/>
                <a:ea typeface="Calibri" pitchFamily="34" charset="0"/>
                <a:cs typeface="Arial" pitchFamily="34" charset="0"/>
              </a:rPr>
              <a:t>Every Share of Common Stock Entitles Owner to One Vote:</a:t>
            </a:r>
            <a:r>
              <a:rPr lang="en-US" sz="1200" b="1" i="1" dirty="0">
                <a:solidFill>
                  <a:srgbClr val="0000FF"/>
                </a:solidFill>
                <a:latin typeface="Arial" pitchFamily="34" charset="0"/>
                <a:ea typeface="Calibri" pitchFamily="34" charset="0"/>
                <a:cs typeface="Arial" pitchFamily="34" charset="0"/>
              </a:rPr>
              <a:t> </a:t>
            </a:r>
            <a:r>
              <a:rPr lang="en-US" sz="1400" dirty="0"/>
              <a:t>Every shareholder of record (of common stock) shall be entitled to one vote for every share, unless otherwise provided in the certificate of incorporation [BCL </a:t>
            </a:r>
            <a:r>
              <a:rPr lang="en-US" sz="1400" dirty="0">
                <a:solidFill>
                  <a:schemeClr val="tx1">
                    <a:lumMod val="95000"/>
                    <a:lumOff val="5000"/>
                  </a:schemeClr>
                </a:solidFill>
                <a:latin typeface="Arial" pitchFamily="34" charset="0"/>
                <a:ea typeface="Calibri" pitchFamily="34" charset="0"/>
                <a:cs typeface="Arial" pitchFamily="34" charset="0"/>
              </a:rPr>
              <a:t>§612 (h) (5)].</a:t>
            </a:r>
            <a:r>
              <a:rPr lang="en-US" sz="1400" dirty="0"/>
              <a:t> </a:t>
            </a:r>
            <a:endParaRPr kumimoji="0" lang="en-US" sz="1400" b="1" i="1"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924436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8</a:t>
            </a:fld>
            <a:endParaRPr lang="en-US"/>
          </a:p>
        </p:txBody>
      </p:sp>
      <p:sp>
        <p:nvSpPr>
          <p:cNvPr id="73729" name="Rectangle 1"/>
          <p:cNvSpPr>
            <a:spLocks noChangeArrowheads="1"/>
          </p:cNvSpPr>
          <p:nvPr/>
        </p:nvSpPr>
        <p:spPr bwMode="auto">
          <a:xfrm>
            <a:off x="304800" y="831998"/>
            <a:ext cx="8534400" cy="57184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80000"/>
              </a:lnSpc>
              <a:spcBef>
                <a:spcPts val="0"/>
              </a:spcBef>
              <a:defRPr/>
            </a:pPr>
            <a:r>
              <a:rPr lang="en-US" sz="3600" b="1" dirty="0">
                <a:solidFill>
                  <a:srgbClr val="0033CC"/>
                </a:solidFill>
              </a:rPr>
              <a:t>Corporate Finance</a:t>
            </a:r>
          </a:p>
          <a:p>
            <a:pPr marL="342900" indent="-342900" algn="ctr">
              <a:lnSpc>
                <a:spcPct val="80000"/>
              </a:lnSpc>
              <a:spcBef>
                <a:spcPts val="0"/>
              </a:spcBef>
              <a:defRPr/>
            </a:pPr>
            <a:r>
              <a:rPr lang="en-US" sz="2800" b="1" i="1" dirty="0">
                <a:solidFill>
                  <a:srgbClr val="006600"/>
                </a:solidFill>
              </a:rPr>
              <a:t>Definitions – Bonds</a:t>
            </a:r>
          </a:p>
          <a:p>
            <a:pPr marL="0" marR="0" lvl="0" indent="0" algn="just" defTabSz="914400" rtl="0" eaLnBrk="1" fontAlgn="base" latinLnBrk="0" hangingPunct="1">
              <a:lnSpc>
                <a:spcPct val="8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lvl="0" algn="just" eaLnBrk="0" hangingPunct="0">
              <a:lnSpc>
                <a:spcPct val="80000"/>
              </a:lnSpc>
              <a:spcBef>
                <a:spcPts val="0"/>
              </a:spcBef>
            </a:pPr>
            <a:r>
              <a:rPr lang="en-US" sz="1600" dirty="0"/>
              <a:t>Every corporation shall have power to create and issue bonds for money or other property, tangible or intangible [BCL </a:t>
            </a:r>
            <a:r>
              <a:rPr lang="en-US" sz="1600" dirty="0">
                <a:solidFill>
                  <a:schemeClr val="tx1">
                    <a:lumMod val="95000"/>
                    <a:lumOff val="5000"/>
                  </a:schemeClr>
                </a:solidFill>
                <a:latin typeface="Arial" pitchFamily="34" charset="0"/>
                <a:ea typeface="Calibri" pitchFamily="34" charset="0"/>
                <a:cs typeface="Arial" pitchFamily="34" charset="0"/>
              </a:rPr>
              <a:t>§518]</a:t>
            </a:r>
            <a:r>
              <a:rPr kumimoji="0" lang="en-US" sz="15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  </a:t>
            </a: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5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Defined:  </a:t>
            </a:r>
            <a:r>
              <a:rPr lang="en-US" sz="1400" dirty="0">
                <a:latin typeface="Arial" pitchFamily="34" charset="0"/>
                <a:ea typeface="Calibri" pitchFamily="34" charset="0"/>
                <a:cs typeface="Arial" pitchFamily="34" charset="0"/>
              </a:rPr>
              <a:t>Black’s law dictionary defines a </a:t>
            </a:r>
            <a:r>
              <a:rPr lang="en-US" sz="1400" b="1" i="1" dirty="0">
                <a:latin typeface="Arial" pitchFamily="34" charset="0"/>
                <a:ea typeface="Calibri" pitchFamily="34" charset="0"/>
                <a:cs typeface="Arial" pitchFamily="34" charset="0"/>
              </a:rPr>
              <a:t>“Corporate Bond”</a:t>
            </a:r>
            <a:r>
              <a:rPr lang="en-US" sz="1400" dirty="0">
                <a:latin typeface="Arial" pitchFamily="34" charset="0"/>
                <a:ea typeface="Calibri" pitchFamily="34" charset="0"/>
                <a:cs typeface="Arial" pitchFamily="34" charset="0"/>
              </a:rPr>
              <a:t> to be:</a:t>
            </a:r>
          </a:p>
          <a:p>
            <a:pPr marL="0" marR="0" lvl="0" indent="0" algn="just" defTabSz="914400" rtl="0" eaLnBrk="0" fontAlgn="base" latinLnBrk="0" hangingPunct="0">
              <a:lnSpc>
                <a:spcPct val="80000"/>
              </a:lnSpc>
              <a:spcBef>
                <a:spcPts val="0"/>
              </a:spcBef>
              <a:spcAft>
                <a:spcPct val="0"/>
              </a:spcAft>
              <a:buClrTx/>
              <a:buSzTx/>
              <a:buFontTx/>
              <a:buNone/>
              <a:tabLst/>
            </a:pPr>
            <a:endParaRPr lang="en-US" sz="500" dirty="0">
              <a:latin typeface="Arial" pitchFamily="34" charset="0"/>
              <a:ea typeface="Calibri"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lang="en-US" sz="1600" b="1" i="1" dirty="0">
                <a:solidFill>
                  <a:srgbClr val="A50021"/>
                </a:solidFill>
                <a:latin typeface="Arial" pitchFamily="34" charset="0"/>
                <a:ea typeface="Calibri" pitchFamily="34" charset="0"/>
                <a:cs typeface="Arial" pitchFamily="34" charset="0"/>
              </a:rPr>
              <a:t>“An interest bearing instrument containing a corporation’s promise to pay a fixed sum of money to the holder at a future time.”</a:t>
            </a:r>
            <a:endParaRPr kumimoji="0" lang="en-US" sz="1600" b="1" i="1" u="none" strike="noStrike" cap="none" normalizeH="0" baseline="0" dirty="0">
              <a:ln>
                <a:noFill/>
              </a:ln>
              <a:solidFill>
                <a:srgbClr val="A5002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endParaRPr lang="en-US" sz="500" b="0" i="0" dirty="0">
              <a:solidFill>
                <a:schemeClr val="tx1">
                  <a:lumMod val="95000"/>
                  <a:lumOff val="5000"/>
                </a:schemeClr>
              </a:solidFill>
              <a:latin typeface="Arial" pitchFamily="34" charset="0"/>
              <a:ea typeface="Calibri" pitchFamily="34" charset="0"/>
              <a:cs typeface="Arial" pitchFamily="34" charset="0"/>
            </a:endParaRPr>
          </a:p>
          <a:p>
            <a:pPr algn="just">
              <a:lnSpc>
                <a:spcPct val="80000"/>
              </a:lnSpc>
              <a:spcBef>
                <a:spcPts val="0"/>
              </a:spcBef>
            </a:pPr>
            <a:r>
              <a:rPr lang="en-US" sz="1600" b="1" i="1" dirty="0">
                <a:solidFill>
                  <a:srgbClr val="0000FF"/>
                </a:solidFill>
                <a:latin typeface="Arial" pitchFamily="34" charset="0"/>
                <a:ea typeface="Calibri" pitchFamily="34" charset="0"/>
                <a:cs typeface="Arial" pitchFamily="34" charset="0"/>
              </a:rPr>
              <a:t>Debt Securities:</a:t>
            </a:r>
            <a:r>
              <a:rPr lang="en-US" sz="1400" b="1" i="1" dirty="0">
                <a:solidFill>
                  <a:srgbClr val="0000FF"/>
                </a:solidFill>
                <a:latin typeface="Arial" pitchFamily="34" charset="0"/>
                <a:ea typeface="Calibri" pitchFamily="34" charset="0"/>
                <a:cs typeface="Arial" pitchFamily="34" charset="0"/>
              </a:rPr>
              <a:t> </a:t>
            </a:r>
            <a:r>
              <a:rPr lang="en-US" sz="1400" dirty="0"/>
              <a:t>The Bonds of a corporation represent its power to borrow, and are debt securities.  Such debt securities include both short-term and long-term debt obligations. </a:t>
            </a:r>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Short Term Borrowing:</a:t>
            </a:r>
            <a:r>
              <a:rPr lang="en-US" sz="1400" dirty="0"/>
              <a:t> Short term debt (to be paid within a year) usually consists of loans or notes (most often from a bank) to finance day-to-day operations of the corporation. </a:t>
            </a:r>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Long Term Borrowing:</a:t>
            </a:r>
            <a:r>
              <a:rPr lang="en-US" sz="1400" dirty="0"/>
              <a:t> Long-term debt is often freely transferable and a more permanent part of the capital structure. The most common kinds of long-term debt securities are Bonds. The issuance of Bonds is a matter within the board’s discretionary power [BCL </a:t>
            </a:r>
            <a:r>
              <a:rPr lang="en-US" sz="1400" dirty="0">
                <a:solidFill>
                  <a:schemeClr val="tx1">
                    <a:lumMod val="95000"/>
                    <a:lumOff val="5000"/>
                  </a:schemeClr>
                </a:solidFill>
                <a:latin typeface="Arial" pitchFamily="34" charset="0"/>
                <a:ea typeface="Calibri" pitchFamily="34" charset="0"/>
                <a:cs typeface="Arial" pitchFamily="34" charset="0"/>
              </a:rPr>
              <a:t>§518 (a)]. </a:t>
            </a:r>
            <a:endParaRPr lang="en-US" sz="1400" dirty="0"/>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Bond Repayment: </a:t>
            </a:r>
            <a:r>
              <a:rPr lang="en-US" sz="1400" dirty="0"/>
              <a:t>The interest terms of Bonds, are often contained in a contract or indenture,</a:t>
            </a:r>
            <a:r>
              <a:rPr lang="en-US" sz="1400" i="1" dirty="0"/>
              <a:t> </a:t>
            </a:r>
            <a:r>
              <a:rPr lang="en-US" sz="1400" dirty="0"/>
              <a:t>which sets forth the corporation’s obligation to pay interest</a:t>
            </a:r>
            <a:r>
              <a:rPr lang="en-US" sz="1400" i="1" dirty="0"/>
              <a:t> </a:t>
            </a:r>
            <a:r>
              <a:rPr lang="en-US" sz="1400" dirty="0"/>
              <a:t>on a specified schedule, and repay the principal</a:t>
            </a:r>
            <a:r>
              <a:rPr lang="en-US" sz="1400" i="1" dirty="0"/>
              <a:t> </a:t>
            </a:r>
            <a:r>
              <a:rPr lang="en-US" sz="1400" dirty="0"/>
              <a:t>on a specified date. These payment obligations are fixed, and the corporation must pay regardless of its corporate earnings.  Failure to pay on schedule is a default, which often permits the bondholder to demand immediate payment of the principal.</a:t>
            </a:r>
          </a:p>
          <a:p>
            <a:pPr algn="just">
              <a:lnSpc>
                <a:spcPct val="80000"/>
              </a:lnSpc>
              <a:spcBef>
                <a:spcPts val="0"/>
              </a:spcBef>
            </a:pPr>
            <a:endParaRPr lang="en-US" sz="500" dirty="0"/>
          </a:p>
          <a:p>
            <a:pPr algn="just">
              <a:lnSpc>
                <a:spcPct val="80000"/>
              </a:lnSpc>
              <a:spcBef>
                <a:spcPts val="0"/>
              </a:spcBef>
            </a:pPr>
            <a:r>
              <a:rPr lang="en-US" sz="1600" b="1" i="1" dirty="0">
                <a:solidFill>
                  <a:srgbClr val="0000FF"/>
                </a:solidFill>
              </a:rPr>
              <a:t>Bearer Bonds v. Registered Bonds:</a:t>
            </a:r>
            <a:r>
              <a:rPr lang="en-US" sz="1400" dirty="0"/>
              <a:t>  Bonds are negotiable securities.  Registered Bonds are debt securities that have their owners’ names and addresses recorded with the secretary of the corporation, and that are payable only to that registered owner.  Bearer Bonds are debt securities that do not have their owners’ names and addresses recorded with the secretary of the corporation, and that are payable to anyone who presents them for payment.</a:t>
            </a:r>
            <a:endParaRPr kumimoji="0" lang="en-US" sz="1400" b="1" i="1"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868539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326532"/>
            <a:ext cx="8382000" cy="24191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Finance</a:t>
            </a:r>
          </a:p>
          <a:p>
            <a:pPr marL="342900" indent="-342900" algn="ctr">
              <a:lnSpc>
                <a:spcPct val="90000"/>
              </a:lnSpc>
              <a:spcBef>
                <a:spcPts val="0"/>
              </a:spcBef>
              <a:defRPr/>
            </a:pPr>
            <a:r>
              <a:rPr lang="en-US" sz="4400" b="1" i="1" dirty="0">
                <a:solidFill>
                  <a:srgbClr val="006600"/>
                </a:solidFill>
              </a:rPr>
              <a:t>Capital Structure Generally</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31599570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9636</TotalTime>
  <Words>2217</Words>
  <Application>Microsoft Office PowerPoint</Application>
  <PresentationFormat>On-screen Show (4:3)</PresentationFormat>
  <Paragraphs>197</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483</cp:revision>
  <cp:lastPrinted>2020-09-23T14:11:20Z</cp:lastPrinted>
  <dcterms:created xsi:type="dcterms:W3CDTF">2007-08-27T19:04:39Z</dcterms:created>
  <dcterms:modified xsi:type="dcterms:W3CDTF">2021-09-05T16:07:41Z</dcterms:modified>
</cp:coreProperties>
</file>