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8"/>
  </p:notesMasterIdLst>
  <p:handoutMasterIdLst>
    <p:handoutMasterId r:id="rId19"/>
  </p:handoutMasterIdLst>
  <p:sldIdLst>
    <p:sldId id="409" r:id="rId2"/>
    <p:sldId id="580" r:id="rId3"/>
    <p:sldId id="581" r:id="rId4"/>
    <p:sldId id="542" r:id="rId5"/>
    <p:sldId id="539" r:id="rId6"/>
    <p:sldId id="558" r:id="rId7"/>
    <p:sldId id="590" r:id="rId8"/>
    <p:sldId id="573" r:id="rId9"/>
    <p:sldId id="593" r:id="rId10"/>
    <p:sldId id="594" r:id="rId11"/>
    <p:sldId id="596" r:id="rId12"/>
    <p:sldId id="595" r:id="rId13"/>
    <p:sldId id="597" r:id="rId14"/>
    <p:sldId id="598" r:id="rId15"/>
    <p:sldId id="599" r:id="rId16"/>
    <p:sldId id="439" r:id="rId17"/>
  </p:sldIdLst>
  <p:sldSz cx="9144000" cy="6858000" type="screen4x3"/>
  <p:notesSz cx="7023100" cy="93091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50021"/>
    <a:srgbClr val="0000FF"/>
    <a:srgbClr val="006666"/>
    <a:srgbClr val="0033CC"/>
    <a:srgbClr val="C81204"/>
    <a:srgbClr val="4C1441"/>
    <a:srgbClr val="FFFF00"/>
    <a:srgbClr val="CC0000"/>
    <a:srgbClr val="006600"/>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887" autoAdjust="0"/>
    <p:restoredTop sz="94664" autoAdjust="0"/>
  </p:normalViewPr>
  <p:slideViewPr>
    <p:cSldViewPr>
      <p:cViewPr varScale="1">
        <p:scale>
          <a:sx n="64" d="100"/>
          <a:sy n="64" d="100"/>
        </p:scale>
        <p:origin x="1470"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238"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8275" y="0"/>
            <a:ext cx="3043238" cy="465138"/>
          </a:xfrm>
          <a:prstGeom prst="rect">
            <a:avLst/>
          </a:prstGeom>
        </p:spPr>
        <p:txBody>
          <a:bodyPr vert="horz" lIns="91440" tIns="45720" rIns="91440" bIns="45720" rtlCol="0"/>
          <a:lstStyle>
            <a:lvl1pPr algn="r">
              <a:defRPr sz="1200"/>
            </a:lvl1pPr>
          </a:lstStyle>
          <a:p>
            <a:fld id="{CD67732B-3931-4C78-8DBB-AD53B398B0CD}" type="datetimeFigureOut">
              <a:rPr lang="en-US" smtClean="0"/>
              <a:pPr/>
              <a:t>9/5/2021</a:t>
            </a:fld>
            <a:endParaRPr lang="en-US"/>
          </a:p>
        </p:txBody>
      </p:sp>
      <p:sp>
        <p:nvSpPr>
          <p:cNvPr id="4" name="Footer Placeholder 3"/>
          <p:cNvSpPr>
            <a:spLocks noGrp="1"/>
          </p:cNvSpPr>
          <p:nvPr>
            <p:ph type="ftr" sz="quarter" idx="2"/>
          </p:nvPr>
        </p:nvSpPr>
        <p:spPr>
          <a:xfrm>
            <a:off x="0" y="8842375"/>
            <a:ext cx="3043238"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8275" y="8842375"/>
            <a:ext cx="3043238" cy="465138"/>
          </a:xfrm>
          <a:prstGeom prst="rect">
            <a:avLst/>
          </a:prstGeom>
        </p:spPr>
        <p:txBody>
          <a:bodyPr vert="horz" lIns="91440" tIns="45720" rIns="91440" bIns="45720" rtlCol="0" anchor="b"/>
          <a:lstStyle>
            <a:lvl1pPr algn="r">
              <a:defRPr sz="1200"/>
            </a:lvl1pPr>
          </a:lstStyle>
          <a:p>
            <a:fld id="{C7FCAE9A-D2A7-455A-9066-FB3381E1DC8E}" type="slidenum">
              <a:rPr lang="en-US" smtClean="0"/>
              <a:pPr/>
              <a:t>‹#›</a:t>
            </a:fld>
            <a:endParaRPr 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43343" cy="465455"/>
          </a:xfrm>
          <a:prstGeom prst="rect">
            <a:avLst/>
          </a:prstGeom>
        </p:spPr>
        <p:txBody>
          <a:bodyPr vert="horz" lIns="93324" tIns="46662" rIns="93324" bIns="46662" rtlCol="0"/>
          <a:lstStyle>
            <a:lvl1pPr algn="l">
              <a:defRPr sz="1200"/>
            </a:lvl1pPr>
          </a:lstStyle>
          <a:p>
            <a:pPr>
              <a:defRPr/>
            </a:pPr>
            <a:endParaRPr lang="en-US"/>
          </a:p>
        </p:txBody>
      </p:sp>
      <p:sp>
        <p:nvSpPr>
          <p:cNvPr id="3" name="Date Placeholder 2"/>
          <p:cNvSpPr>
            <a:spLocks noGrp="1"/>
          </p:cNvSpPr>
          <p:nvPr>
            <p:ph type="dt" idx="1"/>
          </p:nvPr>
        </p:nvSpPr>
        <p:spPr>
          <a:xfrm>
            <a:off x="3978132" y="0"/>
            <a:ext cx="3043343" cy="465455"/>
          </a:xfrm>
          <a:prstGeom prst="rect">
            <a:avLst/>
          </a:prstGeom>
        </p:spPr>
        <p:txBody>
          <a:bodyPr vert="horz" lIns="93324" tIns="46662" rIns="93324" bIns="46662" rtlCol="0"/>
          <a:lstStyle>
            <a:lvl1pPr algn="r">
              <a:defRPr sz="1200"/>
            </a:lvl1pPr>
          </a:lstStyle>
          <a:p>
            <a:pPr>
              <a:defRPr/>
            </a:pPr>
            <a:fld id="{E8468ECA-FCD4-4767-A441-9AD0A66A9B02}" type="datetimeFigureOut">
              <a:rPr lang="en-US"/>
              <a:pPr>
                <a:defRPr/>
              </a:pPr>
              <a:t>9/5/2021</a:t>
            </a:fld>
            <a:endParaRPr lang="en-US" dirty="0"/>
          </a:p>
        </p:txBody>
      </p:sp>
      <p:sp>
        <p:nvSpPr>
          <p:cNvPr id="4" name="Slide Image Placeholder 3"/>
          <p:cNvSpPr>
            <a:spLocks noGrp="1" noRot="1" noChangeAspect="1"/>
          </p:cNvSpPr>
          <p:nvPr>
            <p:ph type="sldImg" idx="2"/>
          </p:nvPr>
        </p:nvSpPr>
        <p:spPr>
          <a:xfrm>
            <a:off x="1184275" y="698500"/>
            <a:ext cx="4654550" cy="3490913"/>
          </a:xfrm>
          <a:prstGeom prst="rect">
            <a:avLst/>
          </a:prstGeom>
          <a:noFill/>
          <a:ln w="12700">
            <a:solidFill>
              <a:prstClr val="black"/>
            </a:solidFill>
          </a:ln>
        </p:spPr>
        <p:txBody>
          <a:bodyPr vert="horz" lIns="93324" tIns="46662" rIns="93324" bIns="46662" rtlCol="0" anchor="ctr"/>
          <a:lstStyle/>
          <a:p>
            <a:pPr lvl="0"/>
            <a:endParaRPr lang="en-US" noProof="0" dirty="0"/>
          </a:p>
        </p:txBody>
      </p:sp>
      <p:sp>
        <p:nvSpPr>
          <p:cNvPr id="5" name="Notes Placeholder 4"/>
          <p:cNvSpPr>
            <a:spLocks noGrp="1"/>
          </p:cNvSpPr>
          <p:nvPr>
            <p:ph type="body" sz="quarter" idx="3"/>
          </p:nvPr>
        </p:nvSpPr>
        <p:spPr>
          <a:xfrm>
            <a:off x="702310" y="4421823"/>
            <a:ext cx="5618480" cy="4189095"/>
          </a:xfrm>
          <a:prstGeom prst="rect">
            <a:avLst/>
          </a:prstGeom>
        </p:spPr>
        <p:txBody>
          <a:bodyPr vert="horz" lIns="93324" tIns="46662" rIns="93324" bIns="46662" rtlCol="0">
            <a:normAutofit/>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842029"/>
            <a:ext cx="3043343" cy="465455"/>
          </a:xfrm>
          <a:prstGeom prst="rect">
            <a:avLst/>
          </a:prstGeom>
        </p:spPr>
        <p:txBody>
          <a:bodyPr vert="horz" lIns="93324" tIns="46662" rIns="93324" bIns="46662"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978132" y="8842029"/>
            <a:ext cx="3043343" cy="465455"/>
          </a:xfrm>
          <a:prstGeom prst="rect">
            <a:avLst/>
          </a:prstGeom>
        </p:spPr>
        <p:txBody>
          <a:bodyPr vert="horz" lIns="93324" tIns="46662" rIns="93324" bIns="46662" rtlCol="0" anchor="b"/>
          <a:lstStyle>
            <a:lvl1pPr algn="r">
              <a:defRPr sz="1200"/>
            </a:lvl1pPr>
          </a:lstStyle>
          <a:p>
            <a:pPr>
              <a:defRPr/>
            </a:pPr>
            <a:fld id="{95A1D999-1AA3-4AF7-B474-A087E9E088D0}"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5613" algn="l" rtl="0" eaLnBrk="0" fontAlgn="base" hangingPunct="0">
      <a:spcBef>
        <a:spcPct val="30000"/>
      </a:spcBef>
      <a:spcAft>
        <a:spcPct val="0"/>
      </a:spcAft>
      <a:defRPr sz="1200" kern="1200">
        <a:solidFill>
          <a:schemeClr val="tx1"/>
        </a:solidFill>
        <a:latin typeface="+mn-lt"/>
        <a:ea typeface="+mn-ea"/>
        <a:cs typeface="+mn-cs"/>
      </a:defRPr>
    </a:lvl2pPr>
    <a:lvl3pPr marL="912813" algn="l" rtl="0" eaLnBrk="0" fontAlgn="base" hangingPunct="0">
      <a:spcBef>
        <a:spcPct val="30000"/>
      </a:spcBef>
      <a:spcAft>
        <a:spcPct val="0"/>
      </a:spcAft>
      <a:defRPr sz="1200" kern="1200">
        <a:solidFill>
          <a:schemeClr val="tx1"/>
        </a:solidFill>
        <a:latin typeface="+mn-lt"/>
        <a:ea typeface="+mn-ea"/>
        <a:cs typeface="+mn-cs"/>
      </a:defRPr>
    </a:lvl3pPr>
    <a:lvl4pPr marL="1370013" algn="l" rtl="0" eaLnBrk="0" fontAlgn="base" hangingPunct="0">
      <a:spcBef>
        <a:spcPct val="30000"/>
      </a:spcBef>
      <a:spcAft>
        <a:spcPct val="0"/>
      </a:spcAft>
      <a:defRPr sz="1200" kern="1200">
        <a:solidFill>
          <a:schemeClr val="tx1"/>
        </a:solidFill>
        <a:latin typeface="+mn-lt"/>
        <a:ea typeface="+mn-ea"/>
        <a:cs typeface="+mn-cs"/>
      </a:defRPr>
    </a:lvl4pPr>
    <a:lvl5pPr marL="1827213" algn="l" rtl="0" eaLnBrk="0" fontAlgn="base" hangingPunct="0">
      <a:spcBef>
        <a:spcPct val="30000"/>
      </a:spcBef>
      <a:spcAft>
        <a:spcPct val="0"/>
      </a:spcAft>
      <a:defRPr sz="1200" kern="1200">
        <a:solidFill>
          <a:schemeClr val="tx1"/>
        </a:solidFill>
        <a:latin typeface="+mn-lt"/>
        <a:ea typeface="+mn-ea"/>
        <a:cs typeface="+mn-cs"/>
      </a:defRPr>
    </a:lvl5pPr>
    <a:lvl6pPr marL="2285922" algn="l" defTabSz="914368" rtl="0" eaLnBrk="1" latinLnBrk="0" hangingPunct="1">
      <a:defRPr sz="1200" kern="1200">
        <a:solidFill>
          <a:schemeClr val="tx1"/>
        </a:solidFill>
        <a:latin typeface="+mn-lt"/>
        <a:ea typeface="+mn-ea"/>
        <a:cs typeface="+mn-cs"/>
      </a:defRPr>
    </a:lvl6pPr>
    <a:lvl7pPr marL="2743106" algn="l" defTabSz="914368" rtl="0" eaLnBrk="1" latinLnBrk="0" hangingPunct="1">
      <a:defRPr sz="1200" kern="1200">
        <a:solidFill>
          <a:schemeClr val="tx1"/>
        </a:solidFill>
        <a:latin typeface="+mn-lt"/>
        <a:ea typeface="+mn-ea"/>
        <a:cs typeface="+mn-cs"/>
      </a:defRPr>
    </a:lvl7pPr>
    <a:lvl8pPr marL="3200290" algn="l" defTabSz="914368" rtl="0" eaLnBrk="1" latinLnBrk="0" hangingPunct="1">
      <a:defRPr sz="1200" kern="1200">
        <a:solidFill>
          <a:schemeClr val="tx1"/>
        </a:solidFill>
        <a:latin typeface="+mn-lt"/>
        <a:ea typeface="+mn-ea"/>
        <a:cs typeface="+mn-cs"/>
      </a:defRPr>
    </a:lvl8pPr>
    <a:lvl9pPr marL="3657475" algn="l" defTabSz="914368"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184" indent="0" algn="ctr">
              <a:buNone/>
              <a:defRPr/>
            </a:lvl2pPr>
            <a:lvl3pPr marL="914368" indent="0" algn="ctr">
              <a:buNone/>
              <a:defRPr/>
            </a:lvl3pPr>
            <a:lvl4pPr marL="1371553" indent="0" algn="ctr">
              <a:buNone/>
              <a:defRPr/>
            </a:lvl4pPr>
            <a:lvl5pPr marL="1828737" indent="0" algn="ctr">
              <a:buNone/>
              <a:defRPr/>
            </a:lvl5pPr>
            <a:lvl6pPr marL="2285922" indent="0" algn="ctr">
              <a:buNone/>
              <a:defRPr/>
            </a:lvl6pPr>
            <a:lvl7pPr marL="2743106" indent="0" algn="ctr">
              <a:buNone/>
              <a:defRPr/>
            </a:lvl7pPr>
            <a:lvl8pPr marL="3200290" indent="0" algn="ctr">
              <a:buNone/>
              <a:defRPr/>
            </a:lvl8pPr>
            <a:lvl9pPr marL="3657475" indent="0" algn="ctr">
              <a:buNone/>
              <a:defRPr/>
            </a:lvl9pPr>
          </a:lstStyle>
          <a:p>
            <a:r>
              <a:rPr lang="en-US"/>
              <a:t>Click to edit Master subtitle style</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0907A24A-EE01-4FFF-B865-DEFEBA299DC7}"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F1CF8CDE-1D61-4434-A8D4-A12664F1F034}"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9"/>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96FAE680-E495-40E8-B03E-91F8AD5072AA}"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reserve="1">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9"/>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C9D1F987-C306-4481-BAE6-C66747CE0704}"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ext Placeholder 2"/>
          <p:cNvSpPr>
            <a:spLocks noGrp="1"/>
          </p:cNvSpPr>
          <p:nvPr>
            <p:ph type="body" sz="half" idx="1"/>
          </p:nvPr>
        </p:nvSpPr>
        <p:spPr>
          <a:xfrm>
            <a:off x="457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26102E0F-2943-4D8F-B5F0-CA55A7B3DB5D}"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DBD93321-8854-45D3-87E5-FFBD7A5A4797}"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1"/>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4"/>
            <a:ext cx="7772400" cy="1500187"/>
          </a:xfrm>
        </p:spPr>
        <p:txBody>
          <a:bodyPr anchor="b"/>
          <a:lstStyle>
            <a:lvl1pPr marL="0" indent="0">
              <a:buNone/>
              <a:defRPr sz="2000"/>
            </a:lvl1pPr>
            <a:lvl2pPr marL="457184" indent="0">
              <a:buNone/>
              <a:defRPr sz="1800"/>
            </a:lvl2pPr>
            <a:lvl3pPr marL="914368" indent="0">
              <a:buNone/>
              <a:defRPr sz="1600"/>
            </a:lvl3pPr>
            <a:lvl4pPr marL="1371553" indent="0">
              <a:buNone/>
              <a:defRPr sz="1400"/>
            </a:lvl4pPr>
            <a:lvl5pPr marL="1828737" indent="0">
              <a:buNone/>
              <a:defRPr sz="1400"/>
            </a:lvl5pPr>
            <a:lvl6pPr marL="2285922" indent="0">
              <a:buNone/>
              <a:defRPr sz="1400"/>
            </a:lvl6pPr>
            <a:lvl7pPr marL="2743106" indent="0">
              <a:buNone/>
              <a:defRPr sz="1400"/>
            </a:lvl7pPr>
            <a:lvl8pPr marL="3200290" indent="0">
              <a:buNone/>
              <a:defRPr sz="1400"/>
            </a:lvl8pPr>
            <a:lvl9pPr marL="3657475"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72775097-BB54-4FF8-8DDF-31830133C08F}"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68E3CAA6-6DF7-41A0-AD45-4D44881C190D}"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1" y="1535113"/>
            <a:ext cx="4040188"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6" y="1535113"/>
            <a:ext cx="4041775" cy="639762"/>
          </a:xfrm>
        </p:spPr>
        <p:txBody>
          <a:bodyPr anchor="b"/>
          <a:lstStyle>
            <a:lvl1pPr marL="0" indent="0">
              <a:buNone/>
              <a:defRPr sz="2400" b="1"/>
            </a:lvl1pPr>
            <a:lvl2pPr marL="457184" indent="0">
              <a:buNone/>
              <a:defRPr sz="2000" b="1"/>
            </a:lvl2pPr>
            <a:lvl3pPr marL="914368" indent="0">
              <a:buNone/>
              <a:defRPr sz="1800" b="1"/>
            </a:lvl3pPr>
            <a:lvl4pPr marL="1371553" indent="0">
              <a:buNone/>
              <a:defRPr sz="1600" b="1"/>
            </a:lvl4pPr>
            <a:lvl5pPr marL="1828737" indent="0">
              <a:buNone/>
              <a:defRPr sz="1600" b="1"/>
            </a:lvl5pPr>
            <a:lvl6pPr marL="2285922" indent="0">
              <a:buNone/>
              <a:defRPr sz="1600" b="1"/>
            </a:lvl6pPr>
            <a:lvl7pPr marL="2743106" indent="0">
              <a:buNone/>
              <a:defRPr sz="1600" b="1"/>
            </a:lvl7pPr>
            <a:lvl8pPr marL="3200290" indent="0">
              <a:buNone/>
              <a:defRPr sz="1600" b="1"/>
            </a:lvl8pPr>
            <a:lvl9pPr marL="3657475"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6"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5E7D18A5-6C48-4D58-9486-2D323D8681E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63F1F614-9A60-41F9-9E0D-1A2BD4A8218F}"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7E144401-F39B-429E-B9F0-91683569935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1"/>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1" y="1435101"/>
            <a:ext cx="3008313" cy="4691063"/>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462658A6-2895-4F8E-9569-2718370C716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184" indent="0">
              <a:buNone/>
              <a:defRPr sz="2800"/>
            </a:lvl2pPr>
            <a:lvl3pPr marL="914368" indent="0">
              <a:buNone/>
              <a:defRPr sz="2400"/>
            </a:lvl3pPr>
            <a:lvl4pPr marL="1371553" indent="0">
              <a:buNone/>
              <a:defRPr sz="2000"/>
            </a:lvl4pPr>
            <a:lvl5pPr marL="1828737" indent="0">
              <a:buNone/>
              <a:defRPr sz="2000"/>
            </a:lvl5pPr>
            <a:lvl6pPr marL="2285922" indent="0">
              <a:buNone/>
              <a:defRPr sz="2000"/>
            </a:lvl6pPr>
            <a:lvl7pPr marL="2743106" indent="0">
              <a:buNone/>
              <a:defRPr sz="2000"/>
            </a:lvl7pPr>
            <a:lvl8pPr marL="3200290" indent="0">
              <a:buNone/>
              <a:defRPr sz="2000"/>
            </a:lvl8pPr>
            <a:lvl9pPr marL="3657475"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184" indent="0">
              <a:buNone/>
              <a:defRPr sz="1200"/>
            </a:lvl2pPr>
            <a:lvl3pPr marL="914368" indent="0">
              <a:buNone/>
              <a:defRPr sz="1000"/>
            </a:lvl3pPr>
            <a:lvl4pPr marL="1371553" indent="0">
              <a:buNone/>
              <a:defRPr sz="900"/>
            </a:lvl4pPr>
            <a:lvl5pPr marL="1828737" indent="0">
              <a:buNone/>
              <a:defRPr sz="900"/>
            </a:lvl5pPr>
            <a:lvl6pPr marL="2285922" indent="0">
              <a:buNone/>
              <a:defRPr sz="900"/>
            </a:lvl6pPr>
            <a:lvl7pPr marL="2743106" indent="0">
              <a:buNone/>
              <a:defRPr sz="900"/>
            </a:lvl7pPr>
            <a:lvl8pPr marL="3200290" indent="0">
              <a:buNone/>
              <a:defRPr sz="900"/>
            </a:lvl8pPr>
            <a:lvl9pPr marL="3657475"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3C6807C2-C407-4AEA-8611-0B86175B11C3}"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5">
            <a:lum/>
          </a:blip>
          <a:srcRect/>
          <a:stretch>
            <a:fillRect/>
          </a:stretch>
        </a:blip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36" tIns="45718" rIns="91436" bIns="45718"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36" tIns="45718" rIns="91436" bIns="4571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defRPr sz="140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ctr">
              <a:defRPr sz="140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36" tIns="45718" rIns="91436" bIns="45718" numCol="1" anchor="t" anchorCtr="0" compatLnSpc="1">
            <a:prstTxWarp prst="textNoShape">
              <a:avLst/>
            </a:prstTxWarp>
          </a:bodyPr>
          <a:lstStyle>
            <a:lvl1pPr algn="r">
              <a:defRPr sz="1400"/>
            </a:lvl1pPr>
          </a:lstStyle>
          <a:p>
            <a:pPr>
              <a:defRPr/>
            </a:pPr>
            <a:fld id="{23E440FD-95CB-4EBB-A5FF-B0FADC389D6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hf hdr="0" ft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184" algn="ctr" rtl="0" fontAlgn="base">
        <a:spcBef>
          <a:spcPct val="0"/>
        </a:spcBef>
        <a:spcAft>
          <a:spcPct val="0"/>
        </a:spcAft>
        <a:defRPr sz="4400">
          <a:solidFill>
            <a:schemeClr val="tx2"/>
          </a:solidFill>
          <a:latin typeface="Arial" charset="0"/>
        </a:defRPr>
      </a:lvl6pPr>
      <a:lvl7pPr marL="914368" algn="ctr" rtl="0" fontAlgn="base">
        <a:spcBef>
          <a:spcPct val="0"/>
        </a:spcBef>
        <a:spcAft>
          <a:spcPct val="0"/>
        </a:spcAft>
        <a:defRPr sz="4400">
          <a:solidFill>
            <a:schemeClr val="tx2"/>
          </a:solidFill>
          <a:latin typeface="Arial" charset="0"/>
        </a:defRPr>
      </a:lvl7pPr>
      <a:lvl8pPr marL="1371553" algn="ctr" rtl="0" fontAlgn="base">
        <a:spcBef>
          <a:spcPct val="0"/>
        </a:spcBef>
        <a:spcAft>
          <a:spcPct val="0"/>
        </a:spcAft>
        <a:defRPr sz="4400">
          <a:solidFill>
            <a:schemeClr val="tx2"/>
          </a:solidFill>
          <a:latin typeface="Arial" charset="0"/>
        </a:defRPr>
      </a:lvl8pPr>
      <a:lvl9pPr marL="1828737" algn="ctr" rtl="0" fontAlgn="base">
        <a:spcBef>
          <a:spcPct val="0"/>
        </a:spcBef>
        <a:spcAft>
          <a:spcPct val="0"/>
        </a:spcAft>
        <a:defRPr sz="4400">
          <a:solidFill>
            <a:schemeClr val="tx2"/>
          </a:solidFill>
          <a:latin typeface="Arial" charset="0"/>
        </a:defRPr>
      </a:lvl9pPr>
    </p:titleStyle>
    <p:bodyStyle>
      <a:lvl1pPr marL="341313" indent="-341313" algn="l" rtl="0" eaLnBrk="0" fontAlgn="base" hangingPunct="0">
        <a:spcBef>
          <a:spcPct val="20000"/>
        </a:spcBef>
        <a:spcAft>
          <a:spcPct val="0"/>
        </a:spcAft>
        <a:buChar char="•"/>
        <a:defRPr sz="3200">
          <a:solidFill>
            <a:schemeClr val="tx1"/>
          </a:solidFill>
          <a:latin typeface="+mn-lt"/>
          <a:ea typeface="+mn-ea"/>
          <a:cs typeface="+mn-cs"/>
        </a:defRPr>
      </a:lvl1pPr>
      <a:lvl2pPr marL="741363" indent="-284163" algn="l" rtl="0" eaLnBrk="0" fontAlgn="base" hangingPunct="0">
        <a:spcBef>
          <a:spcPct val="20000"/>
        </a:spcBef>
        <a:spcAft>
          <a:spcPct val="0"/>
        </a:spcAft>
        <a:buChar char="–"/>
        <a:defRPr sz="2800">
          <a:solidFill>
            <a:schemeClr val="tx1"/>
          </a:solidFill>
          <a:latin typeface="+mn-lt"/>
        </a:defRPr>
      </a:lvl2pPr>
      <a:lvl3pPr marL="1141413" indent="-227013" algn="l" rtl="0" eaLnBrk="0" fontAlgn="base" hangingPunct="0">
        <a:spcBef>
          <a:spcPct val="20000"/>
        </a:spcBef>
        <a:spcAft>
          <a:spcPct val="0"/>
        </a:spcAft>
        <a:buChar char="•"/>
        <a:defRPr sz="2400">
          <a:solidFill>
            <a:schemeClr val="tx1"/>
          </a:solidFill>
          <a:latin typeface="+mn-lt"/>
        </a:defRPr>
      </a:lvl3pPr>
      <a:lvl4pPr marL="1598613" indent="-227013" algn="l" rtl="0" eaLnBrk="0" fontAlgn="base" hangingPunct="0">
        <a:spcBef>
          <a:spcPct val="20000"/>
        </a:spcBef>
        <a:spcAft>
          <a:spcPct val="0"/>
        </a:spcAft>
        <a:buChar char="–"/>
        <a:defRPr sz="2000">
          <a:solidFill>
            <a:schemeClr val="tx1"/>
          </a:solidFill>
          <a:latin typeface="+mn-lt"/>
        </a:defRPr>
      </a:lvl4pPr>
      <a:lvl5pPr marL="2055813" indent="-227013" algn="l" rtl="0" eaLnBrk="0" fontAlgn="base" hangingPunct="0">
        <a:spcBef>
          <a:spcPct val="20000"/>
        </a:spcBef>
        <a:spcAft>
          <a:spcPct val="0"/>
        </a:spcAft>
        <a:buChar char="»"/>
        <a:defRPr sz="2000">
          <a:solidFill>
            <a:schemeClr val="tx1"/>
          </a:solidFill>
          <a:latin typeface="+mn-lt"/>
        </a:defRPr>
      </a:lvl5pPr>
      <a:lvl6pPr marL="2514514" indent="-228592" algn="l" rtl="0" fontAlgn="base">
        <a:spcBef>
          <a:spcPct val="20000"/>
        </a:spcBef>
        <a:spcAft>
          <a:spcPct val="0"/>
        </a:spcAft>
        <a:buChar char="»"/>
        <a:defRPr sz="2000">
          <a:solidFill>
            <a:schemeClr val="tx1"/>
          </a:solidFill>
          <a:latin typeface="+mn-lt"/>
        </a:defRPr>
      </a:lvl6pPr>
      <a:lvl7pPr marL="2971698" indent="-228592" algn="l" rtl="0" fontAlgn="base">
        <a:spcBef>
          <a:spcPct val="20000"/>
        </a:spcBef>
        <a:spcAft>
          <a:spcPct val="0"/>
        </a:spcAft>
        <a:buChar char="»"/>
        <a:defRPr sz="2000">
          <a:solidFill>
            <a:schemeClr val="tx1"/>
          </a:solidFill>
          <a:latin typeface="+mn-lt"/>
        </a:defRPr>
      </a:lvl7pPr>
      <a:lvl8pPr marL="3428883" indent="-228592" algn="l" rtl="0" fontAlgn="base">
        <a:spcBef>
          <a:spcPct val="20000"/>
        </a:spcBef>
        <a:spcAft>
          <a:spcPct val="0"/>
        </a:spcAft>
        <a:buChar char="»"/>
        <a:defRPr sz="2000">
          <a:solidFill>
            <a:schemeClr val="tx1"/>
          </a:solidFill>
          <a:latin typeface="+mn-lt"/>
        </a:defRPr>
      </a:lvl8pPr>
      <a:lvl9pPr marL="3886067" indent="-228592"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368" rtl="0" eaLnBrk="1" latinLnBrk="0" hangingPunct="1">
        <a:defRPr sz="1800" kern="1200">
          <a:solidFill>
            <a:schemeClr val="tx1"/>
          </a:solidFill>
          <a:latin typeface="+mn-lt"/>
          <a:ea typeface="+mn-ea"/>
          <a:cs typeface="+mn-cs"/>
        </a:defRPr>
      </a:lvl1pPr>
      <a:lvl2pPr marL="457184" algn="l" defTabSz="914368" rtl="0" eaLnBrk="1" latinLnBrk="0" hangingPunct="1">
        <a:defRPr sz="1800" kern="1200">
          <a:solidFill>
            <a:schemeClr val="tx1"/>
          </a:solidFill>
          <a:latin typeface="+mn-lt"/>
          <a:ea typeface="+mn-ea"/>
          <a:cs typeface="+mn-cs"/>
        </a:defRPr>
      </a:lvl2pPr>
      <a:lvl3pPr marL="914368" algn="l" defTabSz="914368" rtl="0" eaLnBrk="1" latinLnBrk="0" hangingPunct="1">
        <a:defRPr sz="1800" kern="1200">
          <a:solidFill>
            <a:schemeClr val="tx1"/>
          </a:solidFill>
          <a:latin typeface="+mn-lt"/>
          <a:ea typeface="+mn-ea"/>
          <a:cs typeface="+mn-cs"/>
        </a:defRPr>
      </a:lvl3pPr>
      <a:lvl4pPr marL="1371553" algn="l" defTabSz="914368" rtl="0" eaLnBrk="1" latinLnBrk="0" hangingPunct="1">
        <a:defRPr sz="1800" kern="1200">
          <a:solidFill>
            <a:schemeClr val="tx1"/>
          </a:solidFill>
          <a:latin typeface="+mn-lt"/>
          <a:ea typeface="+mn-ea"/>
          <a:cs typeface="+mn-cs"/>
        </a:defRPr>
      </a:lvl4pPr>
      <a:lvl5pPr marL="1828737" algn="l" defTabSz="914368" rtl="0" eaLnBrk="1" latinLnBrk="0" hangingPunct="1">
        <a:defRPr sz="1800" kern="1200">
          <a:solidFill>
            <a:schemeClr val="tx1"/>
          </a:solidFill>
          <a:latin typeface="+mn-lt"/>
          <a:ea typeface="+mn-ea"/>
          <a:cs typeface="+mn-cs"/>
        </a:defRPr>
      </a:lvl5pPr>
      <a:lvl6pPr marL="2285922" algn="l" defTabSz="914368" rtl="0" eaLnBrk="1" latinLnBrk="0" hangingPunct="1">
        <a:defRPr sz="1800" kern="1200">
          <a:solidFill>
            <a:schemeClr val="tx1"/>
          </a:solidFill>
          <a:latin typeface="+mn-lt"/>
          <a:ea typeface="+mn-ea"/>
          <a:cs typeface="+mn-cs"/>
        </a:defRPr>
      </a:lvl6pPr>
      <a:lvl7pPr marL="2743106" algn="l" defTabSz="914368" rtl="0" eaLnBrk="1" latinLnBrk="0" hangingPunct="1">
        <a:defRPr sz="1800" kern="1200">
          <a:solidFill>
            <a:schemeClr val="tx1"/>
          </a:solidFill>
          <a:latin typeface="+mn-lt"/>
          <a:ea typeface="+mn-ea"/>
          <a:cs typeface="+mn-cs"/>
        </a:defRPr>
      </a:lvl7pPr>
      <a:lvl8pPr marL="3200290" algn="l" defTabSz="914368" rtl="0" eaLnBrk="1" latinLnBrk="0" hangingPunct="1">
        <a:defRPr sz="1800" kern="1200">
          <a:solidFill>
            <a:schemeClr val="tx1"/>
          </a:solidFill>
          <a:latin typeface="+mn-lt"/>
          <a:ea typeface="+mn-ea"/>
          <a:cs typeface="+mn-cs"/>
        </a:defRPr>
      </a:lvl8pPr>
      <a:lvl9pPr marL="3657475" algn="l" defTabSz="914368"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gif"/><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3" descr="G:\23blaw421\myIMG_12.gif"/>
          <p:cNvPicPr>
            <a:picLocks noChangeAspect="1" noChangeArrowheads="1" noCrop="1"/>
          </p:cNvPicPr>
          <p:nvPr/>
        </p:nvPicPr>
        <p:blipFill>
          <a:blip r:embed="rId2" cstate="print"/>
          <a:srcRect/>
          <a:stretch>
            <a:fillRect/>
          </a:stretch>
        </p:blipFill>
        <p:spPr bwMode="auto">
          <a:xfrm>
            <a:off x="2867243" y="1828801"/>
            <a:ext cx="3135095" cy="3136900"/>
          </a:xfrm>
          <a:prstGeom prst="rect">
            <a:avLst/>
          </a:prstGeom>
          <a:noFill/>
          <a:ln w="9525">
            <a:noFill/>
            <a:miter lim="800000"/>
            <a:headEnd/>
            <a:tailEnd/>
          </a:ln>
        </p:spPr>
      </p:pic>
      <p:sp>
        <p:nvSpPr>
          <p:cNvPr id="8" name="Rectangle 3"/>
          <p:cNvSpPr txBox="1">
            <a:spLocks noChangeArrowheads="1"/>
          </p:cNvSpPr>
          <p:nvPr/>
        </p:nvSpPr>
        <p:spPr>
          <a:xfrm>
            <a:off x="996950" y="5394325"/>
            <a:ext cx="7288213" cy="1169988"/>
          </a:xfrm>
          <a:prstGeom prst="rect">
            <a:avLst/>
          </a:prstGeom>
          <a:solidFill>
            <a:schemeClr val="tx1"/>
          </a:solidFill>
        </p:spPr>
        <p:txBody>
          <a:bodyPr lIns="91436" tIns="45718" rIns="91436" bIns="45718"/>
          <a:lstStyle/>
          <a:p>
            <a:pPr marL="342889" indent="-342889" algn="ctr">
              <a:spcBef>
                <a:spcPct val="20000"/>
              </a:spcBef>
              <a:defRPr/>
            </a:pPr>
            <a:r>
              <a:rPr lang="en-US" sz="3200" b="1" kern="0" dirty="0">
                <a:solidFill>
                  <a:srgbClr val="FFFF00"/>
                </a:solidFill>
                <a:latin typeface="+mn-lt"/>
              </a:rPr>
              <a:t>Slide Set Five B:</a:t>
            </a:r>
          </a:p>
          <a:p>
            <a:pPr marL="342889" indent="-342889" algn="ctr">
              <a:spcBef>
                <a:spcPct val="20000"/>
              </a:spcBef>
              <a:defRPr/>
            </a:pPr>
            <a:r>
              <a:rPr lang="en-US" sz="3200" b="1" kern="0" dirty="0">
                <a:solidFill>
                  <a:srgbClr val="FFFF00"/>
                </a:solidFill>
                <a:latin typeface="+mn-lt"/>
              </a:rPr>
              <a:t>Shareholders</a:t>
            </a:r>
          </a:p>
        </p:txBody>
      </p:sp>
      <p:pic>
        <p:nvPicPr>
          <p:cNvPr id="2" name="Picture 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90800" y="304800"/>
            <a:ext cx="4315709" cy="9144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856863" y="6477000"/>
            <a:ext cx="2133600" cy="247650"/>
          </a:xfrm>
        </p:spPr>
        <p:txBody>
          <a:bodyPr/>
          <a:lstStyle/>
          <a:p>
            <a:pPr>
              <a:defRPr/>
            </a:pPr>
            <a:fld id="{F712E8CE-F6E0-4286-8AF3-16BEE5B4A027}" type="slidenum">
              <a:rPr lang="en-US" smtClean="0"/>
              <a:pPr>
                <a:defRPr/>
              </a:pPr>
              <a:t>10</a:t>
            </a:fld>
            <a:endParaRPr lang="en-US"/>
          </a:p>
        </p:txBody>
      </p:sp>
      <p:sp>
        <p:nvSpPr>
          <p:cNvPr id="73729" name="Rectangle 1"/>
          <p:cNvSpPr>
            <a:spLocks noChangeArrowheads="1"/>
          </p:cNvSpPr>
          <p:nvPr/>
        </p:nvSpPr>
        <p:spPr bwMode="auto">
          <a:xfrm>
            <a:off x="304800" y="842355"/>
            <a:ext cx="8534400" cy="555844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3600" b="1" dirty="0">
                <a:solidFill>
                  <a:srgbClr val="0033CC"/>
                </a:solidFill>
              </a:rPr>
              <a:t>Shareholders</a:t>
            </a:r>
          </a:p>
          <a:p>
            <a:pPr marL="342900" indent="-342900" algn="ctr">
              <a:lnSpc>
                <a:spcPct val="90000"/>
              </a:lnSpc>
              <a:spcBef>
                <a:spcPts val="0"/>
              </a:spcBef>
              <a:defRPr/>
            </a:pPr>
            <a:r>
              <a:rPr lang="en-US" sz="2800" b="1" i="1" dirty="0">
                <a:solidFill>
                  <a:srgbClr val="006600"/>
                </a:solidFill>
              </a:rPr>
              <a:t>Rights - Ownership</a:t>
            </a:r>
          </a:p>
          <a:p>
            <a:pPr marL="0" marR="0" lvl="0" indent="0" algn="just" defTabSz="914400" rtl="0" eaLnBrk="1" fontAlgn="base" latinLnBrk="0" hangingPunct="1">
              <a:lnSpc>
                <a:spcPct val="90000"/>
              </a:lnSpc>
              <a:spcBef>
                <a:spcPts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80000"/>
              </a:lnSpc>
              <a:spcBef>
                <a:spcPts val="0"/>
              </a:spcBef>
              <a:spcAft>
                <a:spcPct val="0"/>
              </a:spcAft>
              <a:buClrTx/>
              <a:buSzTx/>
              <a:buFontTx/>
              <a:buNone/>
              <a:tabLst/>
            </a:pPr>
            <a:r>
              <a:rPr lang="en-US" sz="2000" b="1" i="1" dirty="0">
                <a:solidFill>
                  <a:srgbClr val="A50021"/>
                </a:solidFill>
                <a:latin typeface="Arial" pitchFamily="34" charset="0"/>
                <a:ea typeface="Calibri" pitchFamily="34" charset="0"/>
                <a:cs typeface="Arial" pitchFamily="34" charset="0"/>
              </a:rPr>
              <a:t>G</a:t>
            </a:r>
            <a:r>
              <a:rPr kumimoji="0" lang="en-US" sz="2000" b="1" i="1" u="none" strike="noStrike" cap="none" normalizeH="0" baseline="0" dirty="0">
                <a:ln>
                  <a:noFill/>
                </a:ln>
                <a:solidFill>
                  <a:srgbClr val="A50021"/>
                </a:solidFill>
                <a:effectLst/>
                <a:latin typeface="Arial" pitchFamily="34" charset="0"/>
                <a:ea typeface="Calibri" pitchFamily="34" charset="0"/>
                <a:cs typeface="Arial" pitchFamily="34" charset="0"/>
              </a:rPr>
              <a:t>ENERALLY:</a:t>
            </a:r>
            <a:endParaRPr kumimoji="0" lang="en-US" sz="2000" b="0" i="0" u="none" strike="noStrike" cap="none" normalizeH="0" baseline="0" dirty="0">
              <a:ln>
                <a:noFill/>
              </a:ln>
              <a:solidFill>
                <a:srgbClr val="A50021"/>
              </a:solidFill>
              <a:effectLst/>
              <a:latin typeface="Arial" pitchFamily="34" charset="0"/>
              <a:cs typeface="Arial" pitchFamily="34" charset="0"/>
            </a:endParaRPr>
          </a:p>
          <a:p>
            <a:pPr marL="0" marR="0" lvl="0" indent="0" algn="just" defTabSz="914400" rtl="0" eaLnBrk="0" fontAlgn="base" latinLnBrk="0" hangingPunct="0">
              <a:lnSpc>
                <a:spcPct val="80000"/>
              </a:lnSpc>
              <a:spcBef>
                <a:spcPts val="0"/>
              </a:spcBef>
              <a:spcAft>
                <a:spcPct val="0"/>
              </a:spcAft>
              <a:buClrTx/>
              <a:buSzTx/>
              <a:buFontTx/>
              <a:buNone/>
              <a:tabLst/>
            </a:pPr>
            <a:endParaRPr kumimoji="0" lang="en-US" sz="500" b="0"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algn="just">
              <a:lnSpc>
                <a:spcPct val="80000"/>
              </a:lnSpc>
              <a:spcBef>
                <a:spcPts val="0"/>
              </a:spcBef>
            </a:pPr>
            <a:endParaRPr lang="en-US" sz="500" b="1" i="1" dirty="0">
              <a:solidFill>
                <a:srgbClr val="0000FF"/>
              </a:solidFill>
              <a:latin typeface="Arial" pitchFamily="34" charset="0"/>
              <a:ea typeface="Calibri" pitchFamily="34" charset="0"/>
              <a:cs typeface="Arial" pitchFamily="34" charset="0"/>
            </a:endParaRPr>
          </a:p>
          <a:p>
            <a:pPr>
              <a:lnSpc>
                <a:spcPct val="90000"/>
              </a:lnSpc>
            </a:pPr>
            <a:r>
              <a:rPr lang="en-US" sz="2000" b="1" i="1" dirty="0">
                <a:solidFill>
                  <a:srgbClr val="0000FF"/>
                </a:solidFill>
                <a:latin typeface="Arial" pitchFamily="34" charset="0"/>
                <a:ea typeface="Calibri" pitchFamily="34" charset="0"/>
                <a:cs typeface="Arial" pitchFamily="34" charset="0"/>
              </a:rPr>
              <a:t>Shareholder Ownership Rights: </a:t>
            </a:r>
          </a:p>
          <a:p>
            <a:pPr marL="228600" algn="just">
              <a:lnSpc>
                <a:spcPct val="90000"/>
              </a:lnSpc>
            </a:pPr>
            <a:r>
              <a:rPr lang="en-US" b="1" i="1" dirty="0">
                <a:solidFill>
                  <a:srgbClr val="A50021"/>
                </a:solidFill>
                <a:latin typeface="Arial" pitchFamily="34" charset="0"/>
                <a:cs typeface="Arial" pitchFamily="34" charset="0"/>
              </a:rPr>
              <a:t>Indirect Control: </a:t>
            </a:r>
            <a:r>
              <a:rPr lang="en-US" sz="1600" dirty="0"/>
              <a:t>Shareholders “own” the corporation, but such ownership only allows for indirect control.  </a:t>
            </a:r>
          </a:p>
          <a:p>
            <a:pPr marL="228600" algn="just">
              <a:lnSpc>
                <a:spcPct val="90000"/>
              </a:lnSpc>
            </a:pPr>
            <a:endParaRPr lang="en-US" sz="500" b="1" i="1" dirty="0">
              <a:solidFill>
                <a:srgbClr val="A50021"/>
              </a:solidFill>
            </a:endParaRPr>
          </a:p>
          <a:p>
            <a:pPr marL="228600" algn="just">
              <a:lnSpc>
                <a:spcPct val="90000"/>
              </a:lnSpc>
            </a:pPr>
            <a:r>
              <a:rPr lang="en-US" b="1" i="1" dirty="0">
                <a:solidFill>
                  <a:srgbClr val="A50021"/>
                </a:solidFill>
              </a:rPr>
              <a:t>Vote by Representative Governance:</a:t>
            </a:r>
            <a:r>
              <a:rPr lang="en-US" dirty="0"/>
              <a:t> </a:t>
            </a:r>
            <a:r>
              <a:rPr lang="en-US" sz="1600" dirty="0"/>
              <a:t>Corporations have a representative, republican form of governance.   The ownership power of shareholders grants them the right to elect the policy making Board of Directors, but despite this role as electors, shareholders have no direct right or power to control or manage corporate activity.  </a:t>
            </a:r>
          </a:p>
          <a:p>
            <a:pPr marL="228600" algn="just">
              <a:lnSpc>
                <a:spcPct val="90000"/>
              </a:lnSpc>
            </a:pPr>
            <a:endParaRPr lang="en-US" sz="500" dirty="0"/>
          </a:p>
          <a:p>
            <a:pPr marL="228600" algn="just">
              <a:lnSpc>
                <a:spcPct val="90000"/>
              </a:lnSpc>
            </a:pPr>
            <a:r>
              <a:rPr lang="en-US" b="1" i="1" dirty="0">
                <a:solidFill>
                  <a:srgbClr val="A50021"/>
                </a:solidFill>
              </a:rPr>
              <a:t>Limitations on Corporate Control:</a:t>
            </a:r>
            <a:r>
              <a:rPr lang="en-US" sz="1600" b="1" i="1" dirty="0">
                <a:solidFill>
                  <a:srgbClr val="A50021"/>
                </a:solidFill>
              </a:rPr>
              <a:t> </a:t>
            </a:r>
            <a:r>
              <a:rPr lang="en-US" sz="1600" dirty="0"/>
              <a:t>Because of this representative system of corporate governance by the board of directors, Shareholders cannot:</a:t>
            </a:r>
          </a:p>
          <a:p>
            <a:pPr marL="400050" indent="-171450" algn="just">
              <a:lnSpc>
                <a:spcPct val="90000"/>
              </a:lnSpc>
              <a:buFont typeface="Arial" panose="020B0604020202020204" pitchFamily="34" charset="0"/>
              <a:buChar char="•"/>
            </a:pPr>
            <a:r>
              <a:rPr lang="en-US" sz="1600" b="1" dirty="0"/>
              <a:t>Act on the ordinary business and affairs of the corporation; </a:t>
            </a:r>
          </a:p>
          <a:p>
            <a:pPr marL="400050" indent="-171450" algn="just">
              <a:lnSpc>
                <a:spcPct val="90000"/>
              </a:lnSpc>
              <a:buFont typeface="Arial" panose="020B0604020202020204" pitchFamily="34" charset="0"/>
              <a:buChar char="•"/>
            </a:pPr>
            <a:r>
              <a:rPr lang="en-US" sz="1600" b="1" dirty="0"/>
              <a:t>Represent or bind the corporation contractually; </a:t>
            </a:r>
          </a:p>
          <a:p>
            <a:pPr marL="400050" indent="-171450" algn="just">
              <a:lnSpc>
                <a:spcPct val="90000"/>
              </a:lnSpc>
              <a:buFont typeface="Arial" panose="020B0604020202020204" pitchFamily="34" charset="0"/>
              <a:buChar char="•"/>
            </a:pPr>
            <a:r>
              <a:rPr lang="en-US" sz="1600" b="1" dirty="0"/>
              <a:t>Select and remove officers (even for cause); </a:t>
            </a:r>
          </a:p>
          <a:p>
            <a:pPr marL="400050" indent="-171450" algn="just">
              <a:lnSpc>
                <a:spcPct val="90000"/>
              </a:lnSpc>
              <a:buFont typeface="Arial" panose="020B0604020202020204" pitchFamily="34" charset="0"/>
              <a:buChar char="•"/>
            </a:pPr>
            <a:r>
              <a:rPr lang="en-US" sz="1600" b="1" dirty="0"/>
              <a:t>Fix employees’ compensation; </a:t>
            </a:r>
          </a:p>
          <a:p>
            <a:pPr marL="400050" indent="-171450" algn="just">
              <a:lnSpc>
                <a:spcPct val="90000"/>
              </a:lnSpc>
              <a:buFont typeface="Arial" panose="020B0604020202020204" pitchFamily="34" charset="0"/>
              <a:buChar char="•"/>
            </a:pPr>
            <a:r>
              <a:rPr lang="en-US" sz="1600" b="1" dirty="0"/>
              <a:t>Compel or overturn individual Board decisions or </a:t>
            </a:r>
          </a:p>
          <a:p>
            <a:pPr marL="400050" indent="-171450" algn="just">
              <a:lnSpc>
                <a:spcPct val="90000"/>
              </a:lnSpc>
              <a:buFont typeface="Arial" panose="020B0604020202020204" pitchFamily="34" charset="0"/>
              <a:buChar char="•"/>
            </a:pPr>
            <a:r>
              <a:rPr lang="en-US" sz="1600" b="1" dirty="0"/>
              <a:t>Have the corporation pay dividends.</a:t>
            </a:r>
          </a:p>
          <a:p>
            <a:pPr marL="228600" algn="just">
              <a:lnSpc>
                <a:spcPct val="90000"/>
              </a:lnSpc>
            </a:pPr>
            <a:endParaRPr lang="en-US" sz="500" dirty="0"/>
          </a:p>
          <a:p>
            <a:pPr marL="228600" algn="just">
              <a:lnSpc>
                <a:spcPct val="90000"/>
              </a:lnSpc>
            </a:pPr>
            <a:r>
              <a:rPr lang="en-US" b="1" i="1" dirty="0">
                <a:solidFill>
                  <a:srgbClr val="A50021"/>
                </a:solidFill>
              </a:rPr>
              <a:t>Stock Certificates:</a:t>
            </a:r>
            <a:r>
              <a:rPr lang="en-US" dirty="0"/>
              <a:t> </a:t>
            </a:r>
            <a:r>
              <a:rPr lang="en-US" sz="1600" dirty="0"/>
              <a:t>Shareholder’s ownership rights do, however, include t</a:t>
            </a:r>
            <a:r>
              <a:rPr lang="en-US" sz="1600" dirty="0">
                <a:solidFill>
                  <a:srgbClr val="002060"/>
                </a:solidFill>
                <a:latin typeface="Arial" pitchFamily="34" charset="0"/>
                <a:ea typeface="Calibri" pitchFamily="34" charset="0"/>
                <a:cs typeface="Arial" pitchFamily="34" charset="0"/>
              </a:rPr>
              <a:t>he right to have a properly executed stock certificate representing their ownership interest.</a:t>
            </a:r>
            <a:endParaRPr lang="en-US" dirty="0"/>
          </a:p>
        </p:txBody>
      </p:sp>
    </p:spTree>
    <p:extLst>
      <p:ext uri="{BB962C8B-B14F-4D97-AF65-F5344CB8AC3E}">
        <p14:creationId xmlns:p14="http://schemas.microsoft.com/office/powerpoint/2010/main" val="3970377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856863" y="6477000"/>
            <a:ext cx="2133600" cy="247650"/>
          </a:xfrm>
        </p:spPr>
        <p:txBody>
          <a:bodyPr/>
          <a:lstStyle/>
          <a:p>
            <a:pPr>
              <a:defRPr/>
            </a:pPr>
            <a:fld id="{F712E8CE-F6E0-4286-8AF3-16BEE5B4A027}" type="slidenum">
              <a:rPr lang="en-US" smtClean="0"/>
              <a:pPr>
                <a:defRPr/>
              </a:pPr>
              <a:t>11</a:t>
            </a:fld>
            <a:endParaRPr lang="en-US"/>
          </a:p>
        </p:txBody>
      </p:sp>
      <p:sp>
        <p:nvSpPr>
          <p:cNvPr id="73729" name="Rectangle 1"/>
          <p:cNvSpPr>
            <a:spLocks noChangeArrowheads="1"/>
          </p:cNvSpPr>
          <p:nvPr/>
        </p:nvSpPr>
        <p:spPr bwMode="auto">
          <a:xfrm>
            <a:off x="304800" y="759306"/>
            <a:ext cx="8534400" cy="579389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3600" b="1" dirty="0">
                <a:solidFill>
                  <a:srgbClr val="0033CC"/>
                </a:solidFill>
              </a:rPr>
              <a:t>Shareholders</a:t>
            </a:r>
          </a:p>
          <a:p>
            <a:pPr marL="342900" indent="-342900" algn="ctr">
              <a:lnSpc>
                <a:spcPct val="90000"/>
              </a:lnSpc>
              <a:spcBef>
                <a:spcPts val="0"/>
              </a:spcBef>
              <a:defRPr/>
            </a:pPr>
            <a:r>
              <a:rPr lang="en-US" sz="2800" b="1" i="1" dirty="0">
                <a:solidFill>
                  <a:srgbClr val="006600"/>
                </a:solidFill>
              </a:rPr>
              <a:t>Rights - Transferability</a:t>
            </a:r>
          </a:p>
          <a:p>
            <a:pPr marL="0" marR="0" lvl="0" indent="0" algn="just" defTabSz="914400" rtl="0" eaLnBrk="1" fontAlgn="base" latinLnBrk="0" hangingPunct="1">
              <a:lnSpc>
                <a:spcPct val="90000"/>
              </a:lnSpc>
              <a:spcBef>
                <a:spcPts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80000"/>
              </a:lnSpc>
              <a:spcBef>
                <a:spcPts val="0"/>
              </a:spcBef>
              <a:spcAft>
                <a:spcPct val="0"/>
              </a:spcAft>
              <a:buClrTx/>
              <a:buSzTx/>
              <a:buFontTx/>
              <a:buNone/>
              <a:tabLst/>
            </a:pPr>
            <a:r>
              <a:rPr lang="en-US" sz="2000" b="1" i="1" dirty="0">
                <a:solidFill>
                  <a:srgbClr val="A50021"/>
                </a:solidFill>
                <a:latin typeface="Arial" pitchFamily="34" charset="0"/>
                <a:ea typeface="Calibri" pitchFamily="34" charset="0"/>
                <a:cs typeface="Arial" pitchFamily="34" charset="0"/>
              </a:rPr>
              <a:t>G</a:t>
            </a:r>
            <a:r>
              <a:rPr kumimoji="0" lang="en-US" sz="2000" b="1" i="1" u="none" strike="noStrike" cap="none" normalizeH="0" baseline="0" dirty="0">
                <a:ln>
                  <a:noFill/>
                </a:ln>
                <a:solidFill>
                  <a:srgbClr val="A50021"/>
                </a:solidFill>
                <a:effectLst/>
                <a:latin typeface="Arial" pitchFamily="34" charset="0"/>
                <a:ea typeface="Calibri" pitchFamily="34" charset="0"/>
                <a:cs typeface="Arial" pitchFamily="34" charset="0"/>
              </a:rPr>
              <a:t>ENERALLY:</a:t>
            </a:r>
            <a:endParaRPr kumimoji="0" lang="en-US" sz="2000" b="0" i="0" u="none" strike="noStrike" cap="none" normalizeH="0" baseline="0" dirty="0">
              <a:ln>
                <a:noFill/>
              </a:ln>
              <a:solidFill>
                <a:srgbClr val="A50021"/>
              </a:solidFill>
              <a:effectLst/>
              <a:latin typeface="Arial" pitchFamily="34" charset="0"/>
              <a:cs typeface="Arial" pitchFamily="34" charset="0"/>
            </a:endParaRPr>
          </a:p>
          <a:p>
            <a:pPr marL="0" marR="0" lvl="0" indent="0" algn="just" defTabSz="914400" rtl="0" eaLnBrk="0" fontAlgn="base" latinLnBrk="0" hangingPunct="0">
              <a:lnSpc>
                <a:spcPct val="80000"/>
              </a:lnSpc>
              <a:spcBef>
                <a:spcPts val="0"/>
              </a:spcBef>
              <a:spcAft>
                <a:spcPct val="0"/>
              </a:spcAft>
              <a:buClrTx/>
              <a:buSzTx/>
              <a:buFontTx/>
              <a:buNone/>
              <a:tabLst/>
            </a:pPr>
            <a:endParaRPr kumimoji="0" lang="en-US" sz="500" b="0"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algn="just">
              <a:lnSpc>
                <a:spcPct val="80000"/>
              </a:lnSpc>
              <a:spcBef>
                <a:spcPts val="0"/>
              </a:spcBef>
            </a:pPr>
            <a:endParaRPr lang="en-US" sz="500" b="1" i="1" dirty="0">
              <a:solidFill>
                <a:srgbClr val="0000FF"/>
              </a:solidFill>
              <a:latin typeface="Arial" pitchFamily="34" charset="0"/>
              <a:ea typeface="Calibri" pitchFamily="34" charset="0"/>
              <a:cs typeface="Arial" pitchFamily="34" charset="0"/>
            </a:endParaRPr>
          </a:p>
          <a:p>
            <a:pPr algn="just">
              <a:lnSpc>
                <a:spcPct val="80000"/>
              </a:lnSpc>
              <a:spcBef>
                <a:spcPts val="0"/>
              </a:spcBef>
            </a:pPr>
            <a:r>
              <a:rPr lang="en-US" sz="2000" b="1" i="1" dirty="0">
                <a:solidFill>
                  <a:srgbClr val="0000FF"/>
                </a:solidFill>
                <a:latin typeface="Arial" pitchFamily="34" charset="0"/>
                <a:ea typeface="Calibri" pitchFamily="34" charset="0"/>
                <a:cs typeface="Arial" pitchFamily="34" charset="0"/>
              </a:rPr>
              <a:t>Shareholder Rights: </a:t>
            </a:r>
            <a:r>
              <a:rPr lang="en-US" dirty="0"/>
              <a:t>Shareholders of common stock have the following rights in the corporation:</a:t>
            </a:r>
          </a:p>
          <a:p>
            <a:pPr algn="just">
              <a:lnSpc>
                <a:spcPct val="80000"/>
              </a:lnSpc>
              <a:spcBef>
                <a:spcPts val="0"/>
              </a:spcBef>
            </a:pPr>
            <a:endParaRPr lang="en-US" sz="300" dirty="0"/>
          </a:p>
          <a:p>
            <a:pPr algn="just">
              <a:lnSpc>
                <a:spcPct val="80000"/>
              </a:lnSpc>
              <a:spcBef>
                <a:spcPts val="0"/>
              </a:spcBef>
            </a:pPr>
            <a:endParaRPr kumimoji="0" lang="en-US" sz="700" u="none" strike="noStrike" cap="none" normalizeH="0" baseline="0" dirty="0">
              <a:ln>
                <a:noFill/>
              </a:ln>
              <a:solidFill>
                <a:srgbClr val="002060"/>
              </a:solidFill>
              <a:effectLst/>
              <a:latin typeface="Arial" pitchFamily="34" charset="0"/>
              <a:ea typeface="Calibri" pitchFamily="34" charset="0"/>
              <a:cs typeface="Arial" pitchFamily="34" charset="0"/>
            </a:endParaRPr>
          </a:p>
          <a:p>
            <a:pPr algn="just"/>
            <a:r>
              <a:rPr lang="en-US" b="1" i="1" dirty="0">
                <a:solidFill>
                  <a:srgbClr val="A50021"/>
                </a:solidFill>
                <a:latin typeface="Arial" pitchFamily="34" charset="0"/>
                <a:ea typeface="Calibri" pitchFamily="34" charset="0"/>
                <a:cs typeface="Arial" pitchFamily="34" charset="0"/>
              </a:rPr>
              <a:t>Free Transferability:</a:t>
            </a:r>
            <a:r>
              <a:rPr lang="en-US" dirty="0">
                <a:solidFill>
                  <a:srgbClr val="002060"/>
                </a:solidFill>
                <a:latin typeface="Arial" pitchFamily="34" charset="0"/>
                <a:ea typeface="Calibri" pitchFamily="34" charset="0"/>
                <a:cs typeface="Arial" pitchFamily="34" charset="0"/>
              </a:rPr>
              <a:t> </a:t>
            </a:r>
            <a:r>
              <a:rPr lang="en-US" sz="1600" dirty="0"/>
              <a:t>Unless limited by a valid restriction, such as a limitation in the certificate of incorporation, a shareholder has the right to transfer their shares.   This share transferability also allows shareholders to transfer their shares (and attached voting rights) to an acquirer, by means of sale, gift or by means of a post death, estate transaction.</a:t>
            </a:r>
          </a:p>
          <a:p>
            <a:pPr algn="just"/>
            <a:endParaRPr lang="en-US" sz="500" dirty="0"/>
          </a:p>
          <a:p>
            <a:pPr algn="just"/>
            <a:r>
              <a:rPr lang="en-US" b="1" i="1" dirty="0">
                <a:solidFill>
                  <a:srgbClr val="A50021"/>
                </a:solidFill>
              </a:rPr>
              <a:t>Price of Transfer:</a:t>
            </a:r>
            <a:r>
              <a:rPr lang="en-US" sz="1600" dirty="0"/>
              <a:t> The shareholder may sell their shares at any price, or transfer them as a gift. The fact that the seller sells at a price higher than the market price is not unlawful even if the seller is a director or an officer.</a:t>
            </a:r>
          </a:p>
          <a:p>
            <a:pPr algn="just"/>
            <a:endParaRPr kumimoji="0" lang="en-US" sz="500" u="none" strike="noStrike" cap="none" normalizeH="0" baseline="0" dirty="0">
              <a:ln>
                <a:noFill/>
              </a:ln>
              <a:solidFill>
                <a:srgbClr val="002060"/>
              </a:solidFill>
              <a:effectLst/>
              <a:latin typeface="Arial" pitchFamily="34" charset="0"/>
              <a:ea typeface="Calibri" pitchFamily="34" charset="0"/>
              <a:cs typeface="Arial" pitchFamily="34" charset="0"/>
            </a:endParaRPr>
          </a:p>
          <a:p>
            <a:pPr algn="just"/>
            <a:r>
              <a:rPr lang="en-US" b="1" i="1" dirty="0">
                <a:solidFill>
                  <a:srgbClr val="A50021"/>
                </a:solidFill>
              </a:rPr>
              <a:t>Close Corporation Limitations:</a:t>
            </a:r>
            <a:r>
              <a:rPr lang="en-US" sz="1600" dirty="0"/>
              <a:t> The stockholders of a close corporation will usually agree to limit the transferability of shares in the corporation. For instance, the certificate of incorporation may limits to who the share may be sold (such as to a family member or an employee).  Such certificate may further provide that no holder may sell the shares to an outside party until the corporation has first been given the right to buy them at a pre-established price (“first option”), or the right to buy them by matching what the outside person is willing to pay (“right of first refusal”). </a:t>
            </a:r>
            <a:endParaRPr kumimoji="0" lang="en-US" sz="1600" u="none" strike="noStrike" cap="none" normalizeH="0" baseline="0" dirty="0">
              <a:ln>
                <a:noFill/>
              </a:ln>
              <a:solidFill>
                <a:srgbClr val="002060"/>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6543002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856863" y="6477000"/>
            <a:ext cx="2133600" cy="247650"/>
          </a:xfrm>
        </p:spPr>
        <p:txBody>
          <a:bodyPr/>
          <a:lstStyle/>
          <a:p>
            <a:pPr>
              <a:defRPr/>
            </a:pPr>
            <a:fld id="{F712E8CE-F6E0-4286-8AF3-16BEE5B4A027}" type="slidenum">
              <a:rPr lang="en-US" smtClean="0"/>
              <a:pPr>
                <a:defRPr/>
              </a:pPr>
              <a:t>12</a:t>
            </a:fld>
            <a:endParaRPr lang="en-US"/>
          </a:p>
        </p:txBody>
      </p:sp>
      <p:sp>
        <p:nvSpPr>
          <p:cNvPr id="73729" name="Rectangle 1"/>
          <p:cNvSpPr>
            <a:spLocks noChangeArrowheads="1"/>
          </p:cNvSpPr>
          <p:nvPr/>
        </p:nvSpPr>
        <p:spPr bwMode="auto">
          <a:xfrm>
            <a:off x="304800" y="685800"/>
            <a:ext cx="8534400" cy="605088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3600" b="1" dirty="0">
                <a:solidFill>
                  <a:srgbClr val="0033CC"/>
                </a:solidFill>
              </a:rPr>
              <a:t>Shareholders</a:t>
            </a:r>
          </a:p>
          <a:p>
            <a:pPr marL="342900" indent="-342900" algn="ctr">
              <a:lnSpc>
                <a:spcPct val="90000"/>
              </a:lnSpc>
              <a:spcBef>
                <a:spcPts val="0"/>
              </a:spcBef>
              <a:defRPr/>
            </a:pPr>
            <a:r>
              <a:rPr lang="en-US" sz="2800" b="1" i="1" dirty="0">
                <a:solidFill>
                  <a:srgbClr val="006600"/>
                </a:solidFill>
              </a:rPr>
              <a:t>Rights – Voting Rights</a:t>
            </a:r>
          </a:p>
          <a:p>
            <a:pPr marL="0" marR="0" lvl="0" indent="0" algn="just" defTabSz="914400" rtl="0" eaLnBrk="1" fontAlgn="base" latinLnBrk="0" hangingPunct="1">
              <a:lnSpc>
                <a:spcPct val="80000"/>
              </a:lnSpc>
              <a:spcBef>
                <a:spcPts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80000"/>
              </a:lnSpc>
              <a:spcBef>
                <a:spcPts val="0"/>
              </a:spcBef>
              <a:spcAft>
                <a:spcPct val="0"/>
              </a:spcAft>
              <a:buClrTx/>
              <a:buSzTx/>
              <a:buFontTx/>
              <a:buNone/>
              <a:tabLst/>
            </a:pPr>
            <a:r>
              <a:rPr lang="en-US" sz="2000" b="1" i="1" dirty="0">
                <a:solidFill>
                  <a:srgbClr val="A50021"/>
                </a:solidFill>
                <a:latin typeface="Arial" pitchFamily="34" charset="0"/>
                <a:ea typeface="Calibri" pitchFamily="34" charset="0"/>
                <a:cs typeface="Arial" pitchFamily="34" charset="0"/>
              </a:rPr>
              <a:t>G</a:t>
            </a:r>
            <a:r>
              <a:rPr kumimoji="0" lang="en-US" sz="2000" b="1" i="1" u="none" strike="noStrike" cap="none" normalizeH="0" baseline="0" dirty="0">
                <a:ln>
                  <a:noFill/>
                </a:ln>
                <a:solidFill>
                  <a:srgbClr val="A50021"/>
                </a:solidFill>
                <a:effectLst/>
                <a:latin typeface="Arial" pitchFamily="34" charset="0"/>
                <a:ea typeface="Calibri" pitchFamily="34" charset="0"/>
                <a:cs typeface="Arial" pitchFamily="34" charset="0"/>
              </a:rPr>
              <a:t>ENERALLY:</a:t>
            </a:r>
            <a:endParaRPr kumimoji="0" lang="en-US" sz="2000" b="0" i="0" u="none" strike="noStrike" cap="none" normalizeH="0" baseline="0" dirty="0">
              <a:ln>
                <a:noFill/>
              </a:ln>
              <a:solidFill>
                <a:srgbClr val="A50021"/>
              </a:solidFill>
              <a:effectLst/>
              <a:latin typeface="Arial" pitchFamily="34" charset="0"/>
              <a:cs typeface="Arial" pitchFamily="34" charset="0"/>
            </a:endParaRPr>
          </a:p>
          <a:p>
            <a:pPr marL="0" marR="0" lvl="0" indent="0" algn="just" defTabSz="914400" rtl="0" eaLnBrk="0" fontAlgn="base" latinLnBrk="0" hangingPunct="0">
              <a:lnSpc>
                <a:spcPct val="80000"/>
              </a:lnSpc>
              <a:spcBef>
                <a:spcPts val="0"/>
              </a:spcBef>
              <a:spcAft>
                <a:spcPct val="0"/>
              </a:spcAft>
              <a:buClrTx/>
              <a:buSzTx/>
              <a:buFontTx/>
              <a:buNone/>
              <a:tabLst/>
            </a:pPr>
            <a:endParaRPr kumimoji="0" lang="en-US" sz="500" b="0"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algn="just">
              <a:lnSpc>
                <a:spcPct val="80000"/>
              </a:lnSpc>
              <a:spcBef>
                <a:spcPts val="0"/>
              </a:spcBef>
            </a:pPr>
            <a:endParaRPr lang="en-US" sz="500" b="1" i="1" dirty="0">
              <a:solidFill>
                <a:srgbClr val="0000FF"/>
              </a:solidFill>
              <a:latin typeface="Arial" pitchFamily="34" charset="0"/>
              <a:ea typeface="Calibri" pitchFamily="34" charset="0"/>
              <a:cs typeface="Arial" pitchFamily="34" charset="0"/>
            </a:endParaRPr>
          </a:p>
          <a:p>
            <a:pPr algn="just">
              <a:lnSpc>
                <a:spcPct val="80000"/>
              </a:lnSpc>
              <a:spcBef>
                <a:spcPts val="0"/>
              </a:spcBef>
            </a:pPr>
            <a:r>
              <a:rPr lang="en-US" b="1" i="1" dirty="0">
                <a:solidFill>
                  <a:srgbClr val="0000FF"/>
                </a:solidFill>
                <a:latin typeface="Arial" pitchFamily="34" charset="0"/>
                <a:ea typeface="Calibri" pitchFamily="34" charset="0"/>
                <a:cs typeface="Arial" pitchFamily="34" charset="0"/>
              </a:rPr>
              <a:t>Shareholder Rights</a:t>
            </a:r>
            <a:r>
              <a:rPr lang="en-US" sz="2000" b="1" i="1" dirty="0">
                <a:solidFill>
                  <a:srgbClr val="0000FF"/>
                </a:solidFill>
                <a:latin typeface="Arial" pitchFamily="34" charset="0"/>
                <a:ea typeface="Calibri" pitchFamily="34" charset="0"/>
                <a:cs typeface="Arial" pitchFamily="34" charset="0"/>
              </a:rPr>
              <a:t>: </a:t>
            </a:r>
            <a:r>
              <a:rPr lang="en-US" sz="1600" dirty="0"/>
              <a:t>Shareholders of common stock have the following rights in the corporation:</a:t>
            </a:r>
          </a:p>
          <a:p>
            <a:pPr algn="just">
              <a:lnSpc>
                <a:spcPct val="80000"/>
              </a:lnSpc>
              <a:spcBef>
                <a:spcPts val="0"/>
              </a:spcBef>
            </a:pPr>
            <a:endParaRPr lang="en-US" sz="500" dirty="0"/>
          </a:p>
          <a:p>
            <a:pPr algn="just">
              <a:lnSpc>
                <a:spcPct val="80000"/>
              </a:lnSpc>
              <a:spcBef>
                <a:spcPts val="0"/>
              </a:spcBef>
            </a:pPr>
            <a:r>
              <a:rPr kumimoji="0" lang="en-US" sz="1600" b="1" u="none" strike="noStrike" cap="none" normalizeH="0" baseline="0" dirty="0">
                <a:ln>
                  <a:noFill/>
                </a:ln>
                <a:solidFill>
                  <a:srgbClr val="A50021"/>
                </a:solidFill>
                <a:effectLst/>
                <a:latin typeface="Arial" pitchFamily="34" charset="0"/>
                <a:ea typeface="Calibri" pitchFamily="34" charset="0"/>
                <a:cs typeface="Arial" pitchFamily="34" charset="0"/>
              </a:rPr>
              <a:t>Voting Rights: </a:t>
            </a:r>
            <a:r>
              <a:rPr kumimoji="0" lang="en-US" sz="1400" u="none" strike="noStrike" cap="none" normalizeH="0" baseline="0" dirty="0">
                <a:ln>
                  <a:noFill/>
                </a:ln>
                <a:solidFill>
                  <a:srgbClr val="002060"/>
                </a:solidFill>
                <a:effectLst/>
                <a:latin typeface="Arial" pitchFamily="34" charset="0"/>
                <a:ea typeface="Calibri" pitchFamily="34" charset="0"/>
                <a:cs typeface="Arial" pitchFamily="34" charset="0"/>
              </a:rPr>
              <a:t>Shareholders of common stock have </a:t>
            </a:r>
            <a:r>
              <a:rPr lang="en-US" sz="1400" dirty="0"/>
              <a:t>the right to vote at shareholders’ meetings for the election of members of the board of directors and on certain other special matters that shareholders must vote on (according to the certificate of incorporation).</a:t>
            </a:r>
          </a:p>
          <a:p>
            <a:pPr algn="just">
              <a:lnSpc>
                <a:spcPct val="80000"/>
              </a:lnSpc>
              <a:spcBef>
                <a:spcPts val="0"/>
              </a:spcBef>
            </a:pPr>
            <a:endParaRPr kumimoji="0" lang="en-US" sz="500" u="none" strike="noStrike" cap="none" normalizeH="0" dirty="0">
              <a:ln>
                <a:noFill/>
              </a:ln>
              <a:solidFill>
                <a:srgbClr val="002060"/>
              </a:solidFill>
              <a:effectLst/>
              <a:latin typeface="Arial" pitchFamily="34" charset="0"/>
              <a:ea typeface="Calibri" pitchFamily="34" charset="0"/>
              <a:cs typeface="Arial" pitchFamily="34" charset="0"/>
            </a:endParaRPr>
          </a:p>
          <a:p>
            <a:pPr algn="just">
              <a:lnSpc>
                <a:spcPct val="80000"/>
              </a:lnSpc>
              <a:spcBef>
                <a:spcPts val="0"/>
              </a:spcBef>
            </a:pPr>
            <a:r>
              <a:rPr lang="en-US" sz="1600" b="1" i="1" dirty="0">
                <a:solidFill>
                  <a:srgbClr val="A50021"/>
                </a:solidFill>
              </a:rPr>
              <a:t>Who May Vote: </a:t>
            </a:r>
            <a:r>
              <a:rPr lang="en-US" sz="1400" dirty="0"/>
              <a:t>Ordinarily, only shareholders of record those common stock shareholders in whose name the stock appears on the books of the corporation (who are registered with the secretary of the corporation as the owner of the common stock shares) are entitled to vote. The board of directors may fix a date for closing the corporate books for this purpose.</a:t>
            </a:r>
            <a:endParaRPr kumimoji="0" lang="en-US" sz="1400" u="none" strike="noStrike" cap="none" normalizeH="0" dirty="0">
              <a:ln>
                <a:noFill/>
              </a:ln>
              <a:solidFill>
                <a:srgbClr val="002060"/>
              </a:solidFill>
              <a:effectLst/>
              <a:latin typeface="Arial" pitchFamily="34" charset="0"/>
              <a:ea typeface="Calibri" pitchFamily="34" charset="0"/>
              <a:cs typeface="Arial" pitchFamily="34" charset="0"/>
            </a:endParaRPr>
          </a:p>
          <a:p>
            <a:pPr algn="just">
              <a:lnSpc>
                <a:spcPct val="80000"/>
              </a:lnSpc>
              <a:spcBef>
                <a:spcPts val="0"/>
              </a:spcBef>
            </a:pPr>
            <a:endParaRPr kumimoji="0" lang="en-US" sz="500" u="none" strike="noStrike" cap="none" normalizeH="0" baseline="0" dirty="0">
              <a:ln>
                <a:noFill/>
              </a:ln>
              <a:solidFill>
                <a:srgbClr val="002060"/>
              </a:solidFill>
              <a:effectLst/>
              <a:latin typeface="Arial" pitchFamily="34" charset="0"/>
              <a:ea typeface="Calibri" pitchFamily="34" charset="0"/>
              <a:cs typeface="Arial" pitchFamily="34" charset="0"/>
            </a:endParaRPr>
          </a:p>
          <a:p>
            <a:pPr algn="just">
              <a:lnSpc>
                <a:spcPct val="80000"/>
              </a:lnSpc>
              <a:spcBef>
                <a:spcPts val="0"/>
              </a:spcBef>
            </a:pPr>
            <a:r>
              <a:rPr lang="en-US" sz="1600" b="1" i="1" dirty="0">
                <a:solidFill>
                  <a:srgbClr val="A50021"/>
                </a:solidFill>
                <a:latin typeface="Arial" pitchFamily="34" charset="0"/>
                <a:ea typeface="Calibri" pitchFamily="34" charset="0"/>
                <a:cs typeface="Arial" pitchFamily="34" charset="0"/>
              </a:rPr>
              <a:t>Number of Votes:  </a:t>
            </a:r>
          </a:p>
          <a:p>
            <a:pPr algn="just">
              <a:lnSpc>
                <a:spcPct val="80000"/>
              </a:lnSpc>
              <a:spcBef>
                <a:spcPts val="0"/>
              </a:spcBef>
            </a:pPr>
            <a:r>
              <a:rPr lang="en-US" sz="1400" b="1" i="1" dirty="0">
                <a:solidFill>
                  <a:srgbClr val="0000FF"/>
                </a:solidFill>
                <a:latin typeface="Arial" pitchFamily="34" charset="0"/>
                <a:cs typeface="Arial" pitchFamily="34" charset="0"/>
              </a:rPr>
              <a:t>Straight Voting:</a:t>
            </a:r>
            <a:r>
              <a:rPr lang="en-US" sz="1400" b="1" i="1" dirty="0">
                <a:solidFill>
                  <a:srgbClr val="A50021"/>
                </a:solidFill>
                <a:latin typeface="Arial" pitchFamily="34" charset="0"/>
                <a:cs typeface="Arial" pitchFamily="34" charset="0"/>
              </a:rPr>
              <a:t> </a:t>
            </a:r>
            <a:r>
              <a:rPr lang="en-US" sz="1200" dirty="0"/>
              <a:t>Unless there is a provision to the contrary, for each share owned, each shareholder is entitled to one vote on each matter to be voted. This procedure is called </a:t>
            </a:r>
            <a:r>
              <a:rPr lang="en-US" sz="1200" b="1" i="1" dirty="0"/>
              <a:t>straight voting</a:t>
            </a:r>
            <a:r>
              <a:rPr lang="en-US" sz="1200" dirty="0"/>
              <a:t>, and it is the normal method for shareholder voting on corporate matters. </a:t>
            </a:r>
          </a:p>
          <a:p>
            <a:pPr algn="just">
              <a:lnSpc>
                <a:spcPct val="80000"/>
              </a:lnSpc>
              <a:spcBef>
                <a:spcPts val="0"/>
              </a:spcBef>
            </a:pPr>
            <a:endParaRPr lang="en-US" sz="300" dirty="0"/>
          </a:p>
          <a:p>
            <a:pPr algn="just">
              <a:lnSpc>
                <a:spcPct val="80000"/>
              </a:lnSpc>
              <a:spcBef>
                <a:spcPts val="0"/>
              </a:spcBef>
            </a:pPr>
            <a:r>
              <a:rPr lang="en-US" sz="1400" b="1" i="1" dirty="0">
                <a:solidFill>
                  <a:srgbClr val="0000FF"/>
                </a:solidFill>
              </a:rPr>
              <a:t>Cumulative Voting:</a:t>
            </a:r>
            <a:r>
              <a:rPr lang="en-US" sz="1400" dirty="0">
                <a:solidFill>
                  <a:srgbClr val="0000FF"/>
                </a:solidFill>
              </a:rPr>
              <a:t> </a:t>
            </a:r>
            <a:r>
              <a:rPr lang="en-US" sz="1200" dirty="0"/>
              <a:t>To elect directors only however, </a:t>
            </a:r>
            <a:r>
              <a:rPr lang="en-US" sz="1200" b="1" i="1" dirty="0"/>
              <a:t>cumulative voting </a:t>
            </a:r>
            <a:r>
              <a:rPr lang="en-US" sz="1200" dirty="0"/>
              <a:t>is allowed [BCL </a:t>
            </a:r>
            <a:r>
              <a:rPr lang="en-US" sz="1200" dirty="0">
                <a:solidFill>
                  <a:schemeClr val="tx1">
                    <a:lumMod val="95000"/>
                    <a:lumOff val="5000"/>
                  </a:schemeClr>
                </a:solidFill>
                <a:latin typeface="Arial" pitchFamily="34" charset="0"/>
                <a:ea typeface="Calibri" pitchFamily="34" charset="0"/>
                <a:cs typeface="Arial" pitchFamily="34" charset="0"/>
              </a:rPr>
              <a:t>§618)].</a:t>
            </a:r>
            <a:r>
              <a:rPr lang="en-US" sz="1200" dirty="0"/>
              <a:t> Under a cumulative voting plan, each shareholder has as many votes as the number of shares owned multiplied by the number of directors to be elected. This system enables minority shareholders to cast all of their votes for a candidate who will represent their interests on the board of directors.</a:t>
            </a:r>
            <a:endParaRPr lang="en-US" sz="1200" b="1" i="1" dirty="0">
              <a:solidFill>
                <a:srgbClr val="A50021"/>
              </a:solidFill>
              <a:latin typeface="Arial" pitchFamily="34" charset="0"/>
              <a:ea typeface="Calibri" pitchFamily="34" charset="0"/>
              <a:cs typeface="Arial" pitchFamily="34" charset="0"/>
            </a:endParaRPr>
          </a:p>
          <a:p>
            <a:pPr marL="0" lvl="1" indent="0" algn="just">
              <a:lnSpc>
                <a:spcPct val="80000"/>
              </a:lnSpc>
              <a:spcBef>
                <a:spcPts val="0"/>
              </a:spcBef>
              <a:defRPr/>
            </a:pPr>
            <a:endParaRPr lang="en-US" sz="500" b="1" i="1" dirty="0">
              <a:solidFill>
                <a:srgbClr val="A50021"/>
              </a:solidFill>
              <a:latin typeface="Arial" pitchFamily="34" charset="0"/>
              <a:ea typeface="Calibri" pitchFamily="34" charset="0"/>
              <a:cs typeface="Arial" pitchFamily="34" charset="0"/>
            </a:endParaRPr>
          </a:p>
          <a:p>
            <a:pPr marL="0" lvl="1" indent="0" algn="just">
              <a:lnSpc>
                <a:spcPct val="80000"/>
              </a:lnSpc>
              <a:spcBef>
                <a:spcPts val="0"/>
              </a:spcBef>
              <a:defRPr/>
            </a:pPr>
            <a:r>
              <a:rPr lang="en-US" sz="1600" b="1" i="1" dirty="0">
                <a:solidFill>
                  <a:srgbClr val="A50021"/>
                </a:solidFill>
                <a:latin typeface="Arial" pitchFamily="34" charset="0"/>
                <a:ea typeface="Calibri" pitchFamily="34" charset="0"/>
                <a:cs typeface="Arial" pitchFamily="34" charset="0"/>
              </a:rPr>
              <a:t>Types of Voting: </a:t>
            </a:r>
            <a:r>
              <a:rPr lang="en-US" sz="1400" dirty="0"/>
              <a:t>Shareholders control the corporation indirectly by electing the members of the board of directors by means of their shareholder voting rights.   Unlike political elections, shareholders may use different means to cast their ballots.  Such include</a:t>
            </a:r>
            <a:r>
              <a:rPr lang="en-US" sz="1600" dirty="0"/>
              <a:t>:   </a:t>
            </a:r>
          </a:p>
          <a:p>
            <a:pPr lvl="1">
              <a:lnSpc>
                <a:spcPct val="80000"/>
              </a:lnSpc>
              <a:spcBef>
                <a:spcPts val="0"/>
              </a:spcBef>
              <a:defRPr/>
            </a:pPr>
            <a:endParaRPr lang="en-US" sz="600" dirty="0"/>
          </a:p>
          <a:p>
            <a:pPr marL="457200" lvl="1" indent="-228600">
              <a:lnSpc>
                <a:spcPct val="80000"/>
              </a:lnSpc>
              <a:spcBef>
                <a:spcPts val="0"/>
              </a:spcBef>
              <a:buFont typeface="Wingdings" pitchFamily="2" charset="2"/>
              <a:buChar char="Ø"/>
              <a:defRPr/>
            </a:pPr>
            <a:r>
              <a:rPr lang="en-US" sz="1400" b="1" dirty="0"/>
              <a:t>Cumulative voting (votes based upon shares owned).</a:t>
            </a:r>
          </a:p>
          <a:p>
            <a:pPr marL="457200" lvl="1" indent="-228600">
              <a:lnSpc>
                <a:spcPct val="80000"/>
              </a:lnSpc>
              <a:spcBef>
                <a:spcPts val="0"/>
              </a:spcBef>
              <a:buFont typeface="Wingdings" pitchFamily="2" charset="2"/>
              <a:buChar char="Ø"/>
              <a:defRPr/>
            </a:pPr>
            <a:r>
              <a:rPr lang="en-US" sz="1400" b="1" dirty="0"/>
              <a:t>Voting by proxy (a vote by means of a written sheet).</a:t>
            </a:r>
          </a:p>
          <a:p>
            <a:pPr marL="457200" lvl="1" indent="-228600">
              <a:lnSpc>
                <a:spcPct val="80000"/>
              </a:lnSpc>
              <a:spcBef>
                <a:spcPts val="0"/>
              </a:spcBef>
              <a:buFont typeface="Wingdings" pitchFamily="2" charset="2"/>
              <a:buChar char="Ø"/>
              <a:defRPr/>
            </a:pPr>
            <a:r>
              <a:rPr lang="en-US" sz="1400" b="1" dirty="0"/>
              <a:t>Voting agreement and trusts (a vote upon agreement with other shareholders).</a:t>
            </a:r>
            <a:endParaRPr kumimoji="0" lang="en-US" b="1" i="1" u="none" strike="noStrike" cap="none" normalizeH="0" baseline="0" dirty="0">
              <a:ln>
                <a:noFill/>
              </a:ln>
              <a:solidFill>
                <a:srgbClr val="A50021"/>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257807226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856863" y="6477000"/>
            <a:ext cx="2133600" cy="247650"/>
          </a:xfrm>
        </p:spPr>
        <p:txBody>
          <a:bodyPr/>
          <a:lstStyle/>
          <a:p>
            <a:pPr>
              <a:defRPr/>
            </a:pPr>
            <a:fld id="{F712E8CE-F6E0-4286-8AF3-16BEE5B4A027}" type="slidenum">
              <a:rPr lang="en-US" smtClean="0"/>
              <a:pPr>
                <a:defRPr/>
              </a:pPr>
              <a:t>13</a:t>
            </a:fld>
            <a:endParaRPr lang="en-US"/>
          </a:p>
        </p:txBody>
      </p:sp>
      <p:sp>
        <p:nvSpPr>
          <p:cNvPr id="73729" name="Rectangle 1"/>
          <p:cNvSpPr>
            <a:spLocks noChangeArrowheads="1"/>
          </p:cNvSpPr>
          <p:nvPr/>
        </p:nvSpPr>
        <p:spPr bwMode="auto">
          <a:xfrm>
            <a:off x="304800" y="803190"/>
            <a:ext cx="8534400" cy="58262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3600" b="1" dirty="0">
                <a:solidFill>
                  <a:srgbClr val="0033CC"/>
                </a:solidFill>
              </a:rPr>
              <a:t>Shareholders</a:t>
            </a:r>
          </a:p>
          <a:p>
            <a:pPr marL="342900" indent="-342900" algn="ctr">
              <a:lnSpc>
                <a:spcPct val="90000"/>
              </a:lnSpc>
              <a:spcBef>
                <a:spcPts val="0"/>
              </a:spcBef>
              <a:defRPr/>
            </a:pPr>
            <a:r>
              <a:rPr lang="en-US" sz="2800" b="1" i="1" dirty="0">
                <a:solidFill>
                  <a:srgbClr val="006600"/>
                </a:solidFill>
              </a:rPr>
              <a:t>Rights – Dividend Rights</a:t>
            </a:r>
          </a:p>
          <a:p>
            <a:pPr marL="0" marR="0" lvl="0" indent="0" algn="just" defTabSz="914400" rtl="0" eaLnBrk="1" fontAlgn="base" latinLnBrk="0" hangingPunct="1">
              <a:lnSpc>
                <a:spcPct val="90000"/>
              </a:lnSpc>
              <a:spcBef>
                <a:spcPts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lang="en-US" sz="2000" b="1" i="1" dirty="0">
                <a:solidFill>
                  <a:srgbClr val="A50021"/>
                </a:solidFill>
                <a:latin typeface="Arial" pitchFamily="34" charset="0"/>
                <a:ea typeface="Calibri" pitchFamily="34" charset="0"/>
                <a:cs typeface="Arial" pitchFamily="34" charset="0"/>
              </a:rPr>
              <a:t>G</a:t>
            </a:r>
            <a:r>
              <a:rPr kumimoji="0" lang="en-US" sz="2000" b="1" i="1" u="none" strike="noStrike" cap="none" normalizeH="0" baseline="0" dirty="0">
                <a:ln>
                  <a:noFill/>
                </a:ln>
                <a:solidFill>
                  <a:srgbClr val="A50021"/>
                </a:solidFill>
                <a:effectLst/>
                <a:latin typeface="Arial" pitchFamily="34" charset="0"/>
                <a:ea typeface="Calibri" pitchFamily="34" charset="0"/>
                <a:cs typeface="Arial" pitchFamily="34" charset="0"/>
              </a:rPr>
              <a:t>ENERALLY:</a:t>
            </a:r>
            <a:endParaRPr kumimoji="0" lang="en-US" sz="2000" b="0" i="0" u="none" strike="noStrike" cap="none" normalizeH="0" baseline="0" dirty="0">
              <a:ln>
                <a:noFill/>
              </a:ln>
              <a:solidFill>
                <a:srgbClr val="A50021"/>
              </a:solidFill>
              <a:effectLst/>
              <a:latin typeface="Arial"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500" b="0"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algn="just">
              <a:lnSpc>
                <a:spcPct val="90000"/>
              </a:lnSpc>
              <a:spcBef>
                <a:spcPts val="0"/>
              </a:spcBef>
            </a:pPr>
            <a:endParaRPr lang="en-US" sz="500" b="1" i="1" dirty="0">
              <a:solidFill>
                <a:srgbClr val="0000FF"/>
              </a:solidFill>
              <a:latin typeface="Arial" pitchFamily="34" charset="0"/>
              <a:ea typeface="Calibri" pitchFamily="34" charset="0"/>
              <a:cs typeface="Arial" pitchFamily="34" charset="0"/>
            </a:endParaRPr>
          </a:p>
          <a:p>
            <a:pPr algn="just">
              <a:lnSpc>
                <a:spcPct val="90000"/>
              </a:lnSpc>
              <a:spcBef>
                <a:spcPts val="0"/>
              </a:spcBef>
            </a:pPr>
            <a:r>
              <a:rPr lang="en-US" sz="2000" b="1" i="1" dirty="0">
                <a:solidFill>
                  <a:srgbClr val="0000FF"/>
                </a:solidFill>
                <a:latin typeface="Arial" pitchFamily="34" charset="0"/>
                <a:ea typeface="Calibri" pitchFamily="34" charset="0"/>
                <a:cs typeface="Arial" pitchFamily="34" charset="0"/>
              </a:rPr>
              <a:t>Shareholder Rights: </a:t>
            </a:r>
            <a:r>
              <a:rPr lang="en-US" dirty="0"/>
              <a:t>Shareholders of common stock have the following rights in the corporation:</a:t>
            </a:r>
          </a:p>
          <a:p>
            <a:pPr algn="just">
              <a:lnSpc>
                <a:spcPct val="90000"/>
              </a:lnSpc>
              <a:spcBef>
                <a:spcPts val="0"/>
              </a:spcBef>
            </a:pPr>
            <a:endParaRPr lang="en-US" sz="500" b="1" i="1" dirty="0">
              <a:solidFill>
                <a:srgbClr val="A50021"/>
              </a:solidFill>
              <a:latin typeface="Arial" pitchFamily="34" charset="0"/>
              <a:ea typeface="Calibri" pitchFamily="34" charset="0"/>
              <a:cs typeface="Arial" pitchFamily="34" charset="0"/>
            </a:endParaRPr>
          </a:p>
          <a:p>
            <a:pPr algn="just">
              <a:lnSpc>
                <a:spcPct val="90000"/>
              </a:lnSpc>
              <a:spcBef>
                <a:spcPts val="0"/>
              </a:spcBef>
            </a:pPr>
            <a:r>
              <a:rPr lang="en-US" sz="1600" b="1" i="1" dirty="0">
                <a:solidFill>
                  <a:srgbClr val="A50021"/>
                </a:solidFill>
                <a:latin typeface="Arial" pitchFamily="34" charset="0"/>
                <a:ea typeface="Calibri" pitchFamily="34" charset="0"/>
                <a:cs typeface="Arial" pitchFamily="34" charset="0"/>
              </a:rPr>
              <a:t>Dividend Rights:</a:t>
            </a:r>
            <a:r>
              <a:rPr lang="en-US" sz="2000" dirty="0">
                <a:solidFill>
                  <a:srgbClr val="002060"/>
                </a:solidFill>
                <a:latin typeface="Arial" pitchFamily="34" charset="0"/>
                <a:ea typeface="Calibri" pitchFamily="34" charset="0"/>
                <a:cs typeface="Arial" pitchFamily="34" charset="0"/>
              </a:rPr>
              <a:t> </a:t>
            </a:r>
            <a:r>
              <a:rPr lang="en-US" sz="1400" dirty="0"/>
              <a:t>A shareholder has the right to receive a proportion of dividends as they are declared, subject to the relative rights of other shareholders to preferences, accumulation of dividends, and participation. </a:t>
            </a:r>
          </a:p>
          <a:p>
            <a:pPr algn="just">
              <a:lnSpc>
                <a:spcPct val="90000"/>
              </a:lnSpc>
              <a:spcBef>
                <a:spcPts val="0"/>
              </a:spcBef>
            </a:pPr>
            <a:endParaRPr lang="en-US" sz="500" dirty="0"/>
          </a:p>
          <a:p>
            <a:pPr algn="just">
              <a:lnSpc>
                <a:spcPct val="90000"/>
              </a:lnSpc>
              <a:spcBef>
                <a:spcPts val="0"/>
              </a:spcBef>
            </a:pPr>
            <a:r>
              <a:rPr lang="en-US" sz="1600" b="1" i="1" dirty="0">
                <a:solidFill>
                  <a:srgbClr val="C00000"/>
                </a:solidFill>
              </a:rPr>
              <a:t>Payment of Declared Dividend:</a:t>
            </a:r>
            <a:r>
              <a:rPr lang="en-US" sz="1400" dirty="0"/>
              <a:t> There is no absolute right that dividends be declared, but dividends, when declared, must be paid in the manner required by the certificate of incorporation.</a:t>
            </a:r>
          </a:p>
          <a:p>
            <a:pPr algn="just">
              <a:lnSpc>
                <a:spcPct val="90000"/>
              </a:lnSpc>
              <a:spcBef>
                <a:spcPts val="0"/>
              </a:spcBef>
            </a:pPr>
            <a:endParaRPr kumimoji="0" lang="en-US" sz="500" u="none" strike="noStrike" cap="none" normalizeH="0" baseline="0" dirty="0">
              <a:ln>
                <a:noFill/>
              </a:ln>
              <a:solidFill>
                <a:srgbClr val="002060"/>
              </a:solidFill>
              <a:effectLst/>
              <a:latin typeface="Arial" pitchFamily="34" charset="0"/>
              <a:ea typeface="Calibri" pitchFamily="34" charset="0"/>
              <a:cs typeface="Arial" pitchFamily="34" charset="0"/>
            </a:endParaRPr>
          </a:p>
          <a:p>
            <a:pPr algn="just">
              <a:lnSpc>
                <a:spcPct val="90000"/>
              </a:lnSpc>
              <a:spcBef>
                <a:spcPts val="0"/>
              </a:spcBef>
            </a:pPr>
            <a:r>
              <a:rPr lang="en-US" sz="1600" b="1" i="1" dirty="0">
                <a:solidFill>
                  <a:srgbClr val="C00000"/>
                </a:solidFill>
              </a:rPr>
              <a:t>Funds Available for Declaration of Dividends: </a:t>
            </a:r>
            <a:r>
              <a:rPr lang="en-US" sz="1400" dirty="0"/>
              <a:t>Ordinarily, dividends may not be declared unless there is an “earned surplus” by the corporation for their payment. Earned surplus consists of the accumulated profits earned by the corporation since its formation less prior dividend distributions. Dividend payments are prohibited if the corporation is insolvent or would be rendered insolvent by the payment of the dividend.</a:t>
            </a:r>
          </a:p>
          <a:p>
            <a:pPr algn="just">
              <a:lnSpc>
                <a:spcPct val="90000"/>
              </a:lnSpc>
              <a:spcBef>
                <a:spcPts val="0"/>
              </a:spcBef>
            </a:pPr>
            <a:endParaRPr kumimoji="0" lang="en-US" sz="500" u="none" strike="noStrike" cap="none" normalizeH="0" baseline="0" dirty="0">
              <a:ln>
                <a:noFill/>
              </a:ln>
              <a:solidFill>
                <a:srgbClr val="002060"/>
              </a:solidFill>
              <a:effectLst/>
              <a:latin typeface="Arial" pitchFamily="34" charset="0"/>
              <a:ea typeface="Calibri" pitchFamily="34" charset="0"/>
              <a:cs typeface="Arial" pitchFamily="34" charset="0"/>
            </a:endParaRPr>
          </a:p>
          <a:p>
            <a:pPr algn="just">
              <a:lnSpc>
                <a:spcPct val="90000"/>
              </a:lnSpc>
              <a:spcBef>
                <a:spcPts val="0"/>
              </a:spcBef>
            </a:pPr>
            <a:r>
              <a:rPr lang="en-US" sz="1600" b="1" i="1" dirty="0">
                <a:solidFill>
                  <a:srgbClr val="C00000"/>
                </a:solidFill>
              </a:rPr>
              <a:t>Discretion of Directors: </a:t>
            </a:r>
            <a:r>
              <a:rPr lang="en-US" sz="1400" dirty="0"/>
              <a:t>Assuming that a fund is available for the declaration of dividends, it is then a matter primarily within the discretion of the board of directors whether a dividend shall be declared. The fact that there is an earned surplus that could be used for dividends does not mean that they must be declared.</a:t>
            </a:r>
          </a:p>
          <a:p>
            <a:pPr algn="just">
              <a:lnSpc>
                <a:spcPct val="90000"/>
              </a:lnSpc>
              <a:spcBef>
                <a:spcPts val="0"/>
              </a:spcBef>
            </a:pPr>
            <a:endParaRPr kumimoji="0" lang="en-US" sz="500" u="none" strike="noStrike" cap="none" normalizeH="0" baseline="0" dirty="0">
              <a:ln>
                <a:noFill/>
              </a:ln>
              <a:solidFill>
                <a:srgbClr val="002060"/>
              </a:solidFill>
              <a:effectLst/>
              <a:latin typeface="Arial" pitchFamily="34" charset="0"/>
              <a:ea typeface="Calibri" pitchFamily="34" charset="0"/>
              <a:cs typeface="Arial" pitchFamily="34" charset="0"/>
            </a:endParaRPr>
          </a:p>
          <a:p>
            <a:pPr algn="just">
              <a:lnSpc>
                <a:spcPct val="90000"/>
              </a:lnSpc>
              <a:spcBef>
                <a:spcPts val="0"/>
              </a:spcBef>
            </a:pPr>
            <a:r>
              <a:rPr lang="en-US" sz="1600" b="1" i="1" dirty="0">
                <a:solidFill>
                  <a:srgbClr val="C00000"/>
                </a:solidFill>
              </a:rPr>
              <a:t>Form of Dividends:  </a:t>
            </a:r>
            <a:r>
              <a:rPr lang="en-US" sz="1400" dirty="0"/>
              <a:t>Customarily, a dividend is paid in money. However, it may be paid in property, such as a product manufactured by the corporation, in shares of other corporations held by the corporation, or in shares of the corporation itself.</a:t>
            </a:r>
            <a:endParaRPr kumimoji="0" lang="en-US" sz="1400" u="none" strike="noStrike" cap="none" normalizeH="0" baseline="0" dirty="0">
              <a:ln>
                <a:noFill/>
              </a:ln>
              <a:solidFill>
                <a:srgbClr val="002060"/>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43635624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856863" y="6477000"/>
            <a:ext cx="2133600" cy="247650"/>
          </a:xfrm>
        </p:spPr>
        <p:txBody>
          <a:bodyPr/>
          <a:lstStyle/>
          <a:p>
            <a:pPr>
              <a:defRPr/>
            </a:pPr>
            <a:fld id="{F712E8CE-F6E0-4286-8AF3-16BEE5B4A027}" type="slidenum">
              <a:rPr lang="en-US" smtClean="0"/>
              <a:pPr>
                <a:defRPr/>
              </a:pPr>
              <a:t>14</a:t>
            </a:fld>
            <a:endParaRPr lang="en-US"/>
          </a:p>
        </p:txBody>
      </p:sp>
      <p:sp>
        <p:nvSpPr>
          <p:cNvPr id="73729" name="Rectangle 1"/>
          <p:cNvSpPr>
            <a:spLocks noChangeArrowheads="1"/>
          </p:cNvSpPr>
          <p:nvPr/>
        </p:nvSpPr>
        <p:spPr bwMode="auto">
          <a:xfrm>
            <a:off x="304800" y="689414"/>
            <a:ext cx="8534400" cy="624478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3600" b="1" dirty="0">
                <a:solidFill>
                  <a:srgbClr val="0033CC"/>
                </a:solidFill>
              </a:rPr>
              <a:t>Shareholders</a:t>
            </a:r>
          </a:p>
          <a:p>
            <a:pPr marL="342900" indent="-342900" algn="ctr">
              <a:lnSpc>
                <a:spcPct val="90000"/>
              </a:lnSpc>
              <a:spcBef>
                <a:spcPts val="0"/>
              </a:spcBef>
              <a:defRPr/>
            </a:pPr>
            <a:r>
              <a:rPr lang="en-US" sz="2800" b="1" i="1" dirty="0">
                <a:solidFill>
                  <a:srgbClr val="006600"/>
                </a:solidFill>
              </a:rPr>
              <a:t>Rights – Limited Liability</a:t>
            </a:r>
          </a:p>
          <a:p>
            <a:pPr marL="0" marR="0" lvl="0" indent="0" algn="just" defTabSz="914400" rtl="0" eaLnBrk="1" fontAlgn="base" latinLnBrk="0" hangingPunct="1">
              <a:lnSpc>
                <a:spcPct val="90000"/>
              </a:lnSpc>
              <a:spcBef>
                <a:spcPts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72000"/>
              </a:lnSpc>
              <a:spcBef>
                <a:spcPts val="0"/>
              </a:spcBef>
              <a:spcAft>
                <a:spcPct val="0"/>
              </a:spcAft>
              <a:buClrTx/>
              <a:buSzTx/>
              <a:buFontTx/>
              <a:buNone/>
              <a:tabLst/>
            </a:pPr>
            <a:r>
              <a:rPr lang="en-US" sz="2000" b="1" i="1" dirty="0">
                <a:solidFill>
                  <a:srgbClr val="A50021"/>
                </a:solidFill>
                <a:latin typeface="Arial" pitchFamily="34" charset="0"/>
                <a:ea typeface="Calibri" pitchFamily="34" charset="0"/>
                <a:cs typeface="Arial" pitchFamily="34" charset="0"/>
              </a:rPr>
              <a:t>G</a:t>
            </a:r>
            <a:r>
              <a:rPr kumimoji="0" lang="en-US" sz="2000" b="1" i="1" u="none" strike="noStrike" cap="none" normalizeH="0" baseline="0" dirty="0">
                <a:ln>
                  <a:noFill/>
                </a:ln>
                <a:solidFill>
                  <a:srgbClr val="A50021"/>
                </a:solidFill>
                <a:effectLst/>
                <a:latin typeface="Arial" pitchFamily="34" charset="0"/>
                <a:ea typeface="Calibri" pitchFamily="34" charset="0"/>
                <a:cs typeface="Arial" pitchFamily="34" charset="0"/>
              </a:rPr>
              <a:t>ENERALLY:</a:t>
            </a:r>
            <a:endParaRPr kumimoji="0" lang="en-US" sz="2000" b="0" i="0" u="none" strike="noStrike" cap="none" normalizeH="0" baseline="0" dirty="0">
              <a:ln>
                <a:noFill/>
              </a:ln>
              <a:solidFill>
                <a:srgbClr val="A50021"/>
              </a:solidFill>
              <a:effectLst/>
              <a:latin typeface="Arial" pitchFamily="34" charset="0"/>
              <a:cs typeface="Arial" pitchFamily="34" charset="0"/>
            </a:endParaRPr>
          </a:p>
          <a:p>
            <a:pPr marL="0" marR="0" lvl="0" indent="0" algn="just" defTabSz="914400" rtl="0" eaLnBrk="0" fontAlgn="base" latinLnBrk="0" hangingPunct="0">
              <a:lnSpc>
                <a:spcPct val="72000"/>
              </a:lnSpc>
              <a:spcBef>
                <a:spcPts val="0"/>
              </a:spcBef>
              <a:spcAft>
                <a:spcPct val="0"/>
              </a:spcAft>
              <a:buClrTx/>
              <a:buSzTx/>
              <a:buFontTx/>
              <a:buNone/>
              <a:tabLst/>
            </a:pPr>
            <a:endParaRPr kumimoji="0" lang="en-US" sz="300" b="0"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algn="just">
              <a:lnSpc>
                <a:spcPct val="72000"/>
              </a:lnSpc>
              <a:spcBef>
                <a:spcPts val="0"/>
              </a:spcBef>
            </a:pPr>
            <a:endParaRPr lang="en-US" sz="500" b="1" i="1" dirty="0">
              <a:solidFill>
                <a:srgbClr val="0000FF"/>
              </a:solidFill>
              <a:latin typeface="Arial" pitchFamily="34" charset="0"/>
              <a:ea typeface="Calibri" pitchFamily="34" charset="0"/>
              <a:cs typeface="Arial" pitchFamily="34" charset="0"/>
            </a:endParaRPr>
          </a:p>
          <a:p>
            <a:pPr algn="just">
              <a:lnSpc>
                <a:spcPct val="72000"/>
              </a:lnSpc>
              <a:spcBef>
                <a:spcPts val="0"/>
              </a:spcBef>
            </a:pPr>
            <a:r>
              <a:rPr lang="en-US" sz="2000" b="1" i="1" dirty="0">
                <a:solidFill>
                  <a:srgbClr val="0000FF"/>
                </a:solidFill>
                <a:latin typeface="Arial" pitchFamily="34" charset="0"/>
                <a:ea typeface="Calibri" pitchFamily="34" charset="0"/>
                <a:cs typeface="Arial" pitchFamily="34" charset="0"/>
              </a:rPr>
              <a:t>Shareholder Rights: </a:t>
            </a:r>
            <a:r>
              <a:rPr lang="en-US" dirty="0"/>
              <a:t>Shareholders of common stock have the following rights in the corporation:</a:t>
            </a:r>
          </a:p>
          <a:p>
            <a:pPr algn="just">
              <a:lnSpc>
                <a:spcPct val="72000"/>
              </a:lnSpc>
              <a:spcBef>
                <a:spcPts val="0"/>
              </a:spcBef>
            </a:pPr>
            <a:endParaRPr lang="en-US" sz="500" dirty="0"/>
          </a:p>
          <a:p>
            <a:pPr algn="just">
              <a:lnSpc>
                <a:spcPct val="72000"/>
              </a:lnSpc>
              <a:spcBef>
                <a:spcPts val="0"/>
              </a:spcBef>
            </a:pPr>
            <a:endParaRPr lang="en-US" sz="300" dirty="0"/>
          </a:p>
          <a:p>
            <a:pPr algn="just">
              <a:lnSpc>
                <a:spcPct val="72000"/>
              </a:lnSpc>
              <a:spcBef>
                <a:spcPts val="0"/>
              </a:spcBef>
            </a:pPr>
            <a:r>
              <a:rPr kumimoji="0" lang="en-US" sz="1600" b="1" u="none" strike="noStrike" cap="none" normalizeH="0" dirty="0">
                <a:ln>
                  <a:noFill/>
                </a:ln>
                <a:solidFill>
                  <a:srgbClr val="A50021"/>
                </a:solidFill>
                <a:effectLst/>
                <a:latin typeface="Arial" pitchFamily="34" charset="0"/>
                <a:ea typeface="Calibri" pitchFamily="34" charset="0"/>
                <a:cs typeface="Arial" pitchFamily="34" charset="0"/>
              </a:rPr>
              <a:t>Limited Liability:</a:t>
            </a:r>
            <a:r>
              <a:rPr kumimoji="0" lang="en-US" sz="2000" u="none" strike="noStrike" cap="none" normalizeH="0" dirty="0">
                <a:ln>
                  <a:noFill/>
                </a:ln>
                <a:solidFill>
                  <a:srgbClr val="002060"/>
                </a:solidFill>
                <a:effectLst/>
                <a:latin typeface="Arial" pitchFamily="34" charset="0"/>
                <a:ea typeface="Calibri" pitchFamily="34" charset="0"/>
                <a:cs typeface="Arial" pitchFamily="34" charset="0"/>
              </a:rPr>
              <a:t> </a:t>
            </a:r>
            <a:r>
              <a:rPr kumimoji="0" lang="en-US" sz="1400" u="none" strike="noStrike" cap="none" normalizeH="0" dirty="0">
                <a:ln>
                  <a:noFill/>
                </a:ln>
                <a:solidFill>
                  <a:srgbClr val="002060"/>
                </a:solidFill>
                <a:effectLst/>
                <a:latin typeface="Arial" pitchFamily="34" charset="0"/>
                <a:ea typeface="Calibri" pitchFamily="34" charset="0"/>
                <a:cs typeface="Arial" pitchFamily="34" charset="0"/>
              </a:rPr>
              <a:t>Shareholders generally have the right to have their investment exposure limited to the amount paid for their stock shares.  This is known as limited liability.</a:t>
            </a:r>
          </a:p>
          <a:p>
            <a:pPr algn="just">
              <a:lnSpc>
                <a:spcPct val="72000"/>
              </a:lnSpc>
              <a:spcBef>
                <a:spcPts val="0"/>
              </a:spcBef>
            </a:pPr>
            <a:endParaRPr lang="en-US" sz="500" dirty="0">
              <a:solidFill>
                <a:srgbClr val="002060"/>
              </a:solidFill>
              <a:latin typeface="Arial" pitchFamily="34" charset="0"/>
              <a:ea typeface="Calibri" pitchFamily="34" charset="0"/>
              <a:cs typeface="Arial" pitchFamily="34" charset="0"/>
            </a:endParaRPr>
          </a:p>
          <a:p>
            <a:pPr algn="just">
              <a:lnSpc>
                <a:spcPct val="72000"/>
              </a:lnSpc>
              <a:spcBef>
                <a:spcPts val="0"/>
              </a:spcBef>
            </a:pPr>
            <a:r>
              <a:rPr kumimoji="0" lang="en-US" sz="1600" b="1" i="1" u="none" strike="noStrike" cap="none" normalizeH="0" dirty="0">
                <a:ln>
                  <a:noFill/>
                </a:ln>
                <a:solidFill>
                  <a:srgbClr val="C00000"/>
                </a:solidFill>
                <a:effectLst/>
                <a:latin typeface="Arial" pitchFamily="34" charset="0"/>
                <a:ea typeface="Calibri" pitchFamily="34" charset="0"/>
                <a:cs typeface="Arial" pitchFamily="34" charset="0"/>
              </a:rPr>
              <a:t>Meaning of Limited Liability: </a:t>
            </a:r>
            <a:r>
              <a:rPr lang="en-US" sz="1400" dirty="0"/>
              <a:t>Limited Liability means that the shareholder is not personally liable for the debts and liabilities of the corporation. The capital contributed by shareholders may be exhausted by the claims of creditors, but no personal liability will be placed on the shareholders for any unpaid balance.</a:t>
            </a:r>
          </a:p>
          <a:p>
            <a:pPr algn="just">
              <a:lnSpc>
                <a:spcPct val="72000"/>
              </a:lnSpc>
              <a:spcBef>
                <a:spcPts val="0"/>
              </a:spcBef>
            </a:pPr>
            <a:endParaRPr kumimoji="0" lang="en-US" sz="500" u="none" strike="noStrike" cap="none" normalizeH="0" dirty="0">
              <a:ln>
                <a:noFill/>
              </a:ln>
              <a:solidFill>
                <a:srgbClr val="002060"/>
              </a:solidFill>
              <a:effectLst/>
              <a:latin typeface="Arial" pitchFamily="34" charset="0"/>
              <a:ea typeface="Calibri" pitchFamily="34" charset="0"/>
              <a:cs typeface="Arial" pitchFamily="34" charset="0"/>
            </a:endParaRPr>
          </a:p>
          <a:p>
            <a:pPr algn="just">
              <a:lnSpc>
                <a:spcPct val="72000"/>
              </a:lnSpc>
              <a:spcBef>
                <a:spcPts val="0"/>
              </a:spcBef>
              <a:defRPr/>
            </a:pPr>
            <a:r>
              <a:rPr lang="en-US" sz="1600" b="1" i="1" dirty="0">
                <a:solidFill>
                  <a:srgbClr val="C00000"/>
                </a:solidFill>
              </a:rPr>
              <a:t>The Effect of Limited Liability:</a:t>
            </a:r>
            <a:r>
              <a:rPr lang="en-US" sz="1400" dirty="0"/>
              <a:t> The concept of limited liability has become one of the essential elements of the modern business corporation.  Being able to limit the exposure from one’s investment has served as a magnet for the raising of capital, and has resulted in the extreme popularity of the corporate form of business organization.</a:t>
            </a:r>
          </a:p>
          <a:p>
            <a:pPr>
              <a:lnSpc>
                <a:spcPct val="72000"/>
              </a:lnSpc>
              <a:spcBef>
                <a:spcPts val="0"/>
              </a:spcBef>
              <a:defRPr/>
            </a:pPr>
            <a:endParaRPr lang="en-US" sz="500" dirty="0"/>
          </a:p>
          <a:p>
            <a:pPr algn="just">
              <a:lnSpc>
                <a:spcPct val="72000"/>
              </a:lnSpc>
              <a:spcBef>
                <a:spcPts val="0"/>
              </a:spcBef>
              <a:defRPr/>
            </a:pPr>
            <a:r>
              <a:rPr lang="en-US" sz="1600" b="1" i="1" dirty="0">
                <a:solidFill>
                  <a:srgbClr val="C00000"/>
                </a:solidFill>
              </a:rPr>
              <a:t>Beyond the Limits of Limited Liability: </a:t>
            </a:r>
          </a:p>
          <a:p>
            <a:pPr algn="just">
              <a:lnSpc>
                <a:spcPct val="72000"/>
              </a:lnSpc>
              <a:spcBef>
                <a:spcPts val="0"/>
              </a:spcBef>
              <a:defRPr/>
            </a:pPr>
            <a:r>
              <a:rPr lang="en-US" sz="1400" b="1" i="1" dirty="0">
                <a:solidFill>
                  <a:srgbClr val="0000FF"/>
                </a:solidFill>
              </a:rPr>
              <a:t>Specifics:</a:t>
            </a:r>
            <a:r>
              <a:rPr lang="en-US" sz="1600" b="1" i="1" dirty="0">
                <a:solidFill>
                  <a:srgbClr val="C00000"/>
                </a:solidFill>
              </a:rPr>
              <a:t> </a:t>
            </a:r>
            <a:r>
              <a:rPr lang="en-US" sz="1200" dirty="0"/>
              <a:t>Under certain limited circumstances, shareholders can be held liable for the acts of a corporation, in excess of their investment in shares of the corporation (this occurs only if there is fraud or misconduct, not merely a financial loss).</a:t>
            </a:r>
          </a:p>
          <a:p>
            <a:pPr>
              <a:lnSpc>
                <a:spcPct val="72000"/>
              </a:lnSpc>
              <a:spcBef>
                <a:spcPts val="0"/>
              </a:spcBef>
              <a:defRPr/>
            </a:pPr>
            <a:endParaRPr lang="en-US" sz="300" b="1" dirty="0">
              <a:solidFill>
                <a:srgbClr val="0000FF"/>
              </a:solidFill>
            </a:endParaRPr>
          </a:p>
          <a:p>
            <a:pPr algn="just">
              <a:lnSpc>
                <a:spcPct val="72000"/>
              </a:lnSpc>
              <a:spcBef>
                <a:spcPts val="0"/>
              </a:spcBef>
              <a:defRPr/>
            </a:pPr>
            <a:r>
              <a:rPr lang="en-US" sz="1400" b="1" i="1" dirty="0">
                <a:solidFill>
                  <a:srgbClr val="0000FF"/>
                </a:solidFill>
              </a:rPr>
              <a:t>Piercing the Corporate Veil:  </a:t>
            </a:r>
            <a:r>
              <a:rPr lang="en-US" sz="1200" dirty="0"/>
              <a:t>Under certain limited circumstances a shareholder can be held liable for the actions of a corporation, under the legal doctrine known as </a:t>
            </a:r>
            <a:r>
              <a:rPr lang="en-US" sz="1200" b="1" i="1" dirty="0"/>
              <a:t>“piercing the corporate veil”   </a:t>
            </a:r>
            <a:r>
              <a:rPr lang="en-US" sz="1200" dirty="0"/>
              <a:t>The factors under which liability applies pursuant to this doctrine include:</a:t>
            </a:r>
            <a:endParaRPr lang="en-US" sz="1200" dirty="0">
              <a:solidFill>
                <a:srgbClr val="006666"/>
              </a:solidFill>
            </a:endParaRPr>
          </a:p>
          <a:p>
            <a:pPr lvl="1">
              <a:lnSpc>
                <a:spcPct val="72000"/>
              </a:lnSpc>
              <a:spcBef>
                <a:spcPts val="0"/>
              </a:spcBef>
              <a:defRPr/>
            </a:pPr>
            <a:endParaRPr lang="en-US" sz="300" dirty="0">
              <a:solidFill>
                <a:srgbClr val="006666"/>
              </a:solidFill>
            </a:endParaRPr>
          </a:p>
          <a:p>
            <a:pPr marL="630238" lvl="2" indent="-228600">
              <a:lnSpc>
                <a:spcPct val="72000"/>
              </a:lnSpc>
              <a:spcBef>
                <a:spcPts val="0"/>
              </a:spcBef>
              <a:buFont typeface="Arial" pitchFamily="34" charset="0"/>
              <a:buChar char="•"/>
              <a:defRPr/>
            </a:pPr>
            <a:r>
              <a:rPr lang="en-US" sz="1200" dirty="0">
                <a:solidFill>
                  <a:srgbClr val="006666"/>
                </a:solidFill>
              </a:rPr>
              <a:t> </a:t>
            </a:r>
            <a:r>
              <a:rPr lang="en-US" sz="1200" b="1" i="1" dirty="0">
                <a:solidFill>
                  <a:srgbClr val="006666"/>
                </a:solidFill>
              </a:rPr>
              <a:t>Failure to maintain adequate corporate records.</a:t>
            </a:r>
          </a:p>
          <a:p>
            <a:pPr marL="630238" lvl="2" indent="-228600">
              <a:lnSpc>
                <a:spcPct val="72000"/>
              </a:lnSpc>
              <a:spcBef>
                <a:spcPts val="0"/>
              </a:spcBef>
              <a:buFont typeface="Arial" pitchFamily="34" charset="0"/>
              <a:buChar char="•"/>
              <a:defRPr/>
            </a:pPr>
            <a:r>
              <a:rPr lang="en-US" sz="1200" b="1" i="1" dirty="0">
                <a:solidFill>
                  <a:srgbClr val="006666"/>
                </a:solidFill>
              </a:rPr>
              <a:t> Commingling of assets.</a:t>
            </a:r>
          </a:p>
          <a:p>
            <a:pPr marL="630238" lvl="2" indent="-228600">
              <a:lnSpc>
                <a:spcPct val="72000"/>
              </a:lnSpc>
              <a:spcBef>
                <a:spcPts val="0"/>
              </a:spcBef>
              <a:buFont typeface="Arial" pitchFamily="34" charset="0"/>
              <a:buChar char="•"/>
              <a:defRPr/>
            </a:pPr>
            <a:r>
              <a:rPr lang="en-US" sz="1200" b="1" i="1" dirty="0">
                <a:solidFill>
                  <a:srgbClr val="006666"/>
                </a:solidFill>
              </a:rPr>
              <a:t> Grossly inadequate capitalization.</a:t>
            </a:r>
          </a:p>
          <a:p>
            <a:pPr marL="630238" lvl="2" indent="-228600">
              <a:lnSpc>
                <a:spcPct val="72000"/>
              </a:lnSpc>
              <a:spcBef>
                <a:spcPts val="0"/>
              </a:spcBef>
              <a:buFont typeface="Arial" pitchFamily="34" charset="0"/>
              <a:buChar char="•"/>
              <a:defRPr/>
            </a:pPr>
            <a:r>
              <a:rPr lang="en-US" sz="1200" b="1" i="1" dirty="0">
                <a:solidFill>
                  <a:srgbClr val="006666"/>
                </a:solidFill>
              </a:rPr>
              <a:t> Diversion by shareholders of corporate funds or assets.</a:t>
            </a:r>
          </a:p>
          <a:p>
            <a:pPr marL="630238" lvl="2" indent="-228600">
              <a:lnSpc>
                <a:spcPct val="72000"/>
              </a:lnSpc>
              <a:spcBef>
                <a:spcPts val="0"/>
              </a:spcBef>
              <a:buFont typeface="Arial" pitchFamily="34" charset="0"/>
              <a:buChar char="•"/>
              <a:defRPr/>
            </a:pPr>
            <a:r>
              <a:rPr lang="en-US" sz="1200" b="1" i="1" dirty="0">
                <a:solidFill>
                  <a:srgbClr val="006666"/>
                </a:solidFill>
              </a:rPr>
              <a:t> Formation of the corporation to avoid existing obligations or commit fraud.</a:t>
            </a:r>
          </a:p>
          <a:p>
            <a:pPr marL="630238" lvl="2" indent="-228600">
              <a:lnSpc>
                <a:spcPct val="72000"/>
              </a:lnSpc>
              <a:spcBef>
                <a:spcPts val="0"/>
              </a:spcBef>
              <a:buFont typeface="Arial" pitchFamily="34" charset="0"/>
              <a:buChar char="•"/>
              <a:defRPr/>
            </a:pPr>
            <a:r>
              <a:rPr lang="en-US" sz="1200" b="1" i="1" dirty="0">
                <a:solidFill>
                  <a:srgbClr val="006666"/>
                </a:solidFill>
              </a:rPr>
              <a:t> Injustice would result if the corporate entity were recognized.</a:t>
            </a:r>
          </a:p>
          <a:p>
            <a:pPr>
              <a:lnSpc>
                <a:spcPct val="72000"/>
              </a:lnSpc>
              <a:spcBef>
                <a:spcPts val="0"/>
              </a:spcBef>
              <a:defRPr/>
            </a:pPr>
            <a:endParaRPr lang="en-US" sz="500" dirty="0"/>
          </a:p>
          <a:p>
            <a:pPr algn="just">
              <a:lnSpc>
                <a:spcPct val="72000"/>
              </a:lnSpc>
              <a:spcBef>
                <a:spcPts val="0"/>
              </a:spcBef>
              <a:defRPr/>
            </a:pPr>
            <a:r>
              <a:rPr lang="en-US" sz="1400" b="1" i="1" dirty="0">
                <a:solidFill>
                  <a:srgbClr val="0000FF"/>
                </a:solidFill>
              </a:rPr>
              <a:t>Special Circumstances:</a:t>
            </a:r>
            <a:r>
              <a:rPr lang="en-US" sz="1400" dirty="0">
                <a:solidFill>
                  <a:srgbClr val="0000FF"/>
                </a:solidFill>
              </a:rPr>
              <a:t> </a:t>
            </a:r>
            <a:r>
              <a:rPr lang="en-US" sz="1200" dirty="0"/>
              <a:t>Under very special circumstances, the top 10 shareholders of common stock of a corporation can also be held personally liable for wage claims, unpaid subscriptions, and unauthorized dividends.  Additionally, a Professional Corporation cannot be created to avoid liability for malpractice.</a:t>
            </a:r>
            <a:endParaRPr lang="en-US" sz="1200" i="1" dirty="0">
              <a:solidFill>
                <a:srgbClr val="C00000"/>
              </a:solidFill>
            </a:endParaRPr>
          </a:p>
          <a:p>
            <a:pPr algn="just">
              <a:lnSpc>
                <a:spcPct val="80000"/>
              </a:lnSpc>
              <a:spcBef>
                <a:spcPts val="0"/>
              </a:spcBef>
            </a:pPr>
            <a:endParaRPr kumimoji="0" lang="en-US" sz="700" b="1" u="none" strike="noStrike" cap="none" normalizeH="0" dirty="0">
              <a:ln>
                <a:noFill/>
              </a:ln>
              <a:solidFill>
                <a:srgbClr val="A50021"/>
              </a:solidFill>
              <a:effectLst/>
              <a:latin typeface="Arial" pitchFamily="34" charset="0"/>
              <a:ea typeface="Calibri" pitchFamily="34" charset="0"/>
              <a:cs typeface="Arial" pitchFamily="34" charset="0"/>
            </a:endParaRPr>
          </a:p>
          <a:p>
            <a:pPr marL="285750" indent="-285750" algn="just">
              <a:lnSpc>
                <a:spcPct val="80000"/>
              </a:lnSpc>
              <a:spcBef>
                <a:spcPts val="0"/>
              </a:spcBef>
              <a:buFont typeface="Arial" panose="020B0604020202020204" pitchFamily="34" charset="0"/>
              <a:buChar char="•"/>
            </a:pPr>
            <a:endParaRPr kumimoji="0" lang="en-US" sz="1200" u="none" strike="noStrike" cap="none" normalizeH="0" baseline="0" dirty="0">
              <a:ln>
                <a:noFill/>
              </a:ln>
              <a:solidFill>
                <a:srgbClr val="002060"/>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9570837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856863" y="6477000"/>
            <a:ext cx="2133600" cy="247650"/>
          </a:xfrm>
        </p:spPr>
        <p:txBody>
          <a:bodyPr/>
          <a:lstStyle/>
          <a:p>
            <a:pPr>
              <a:defRPr/>
            </a:pPr>
            <a:fld id="{F712E8CE-F6E0-4286-8AF3-16BEE5B4A027}" type="slidenum">
              <a:rPr lang="en-US" smtClean="0"/>
              <a:pPr>
                <a:defRPr/>
              </a:pPr>
              <a:t>15</a:t>
            </a:fld>
            <a:endParaRPr lang="en-US"/>
          </a:p>
        </p:txBody>
      </p:sp>
      <p:sp>
        <p:nvSpPr>
          <p:cNvPr id="73729" name="Rectangle 1"/>
          <p:cNvSpPr>
            <a:spLocks noChangeArrowheads="1"/>
          </p:cNvSpPr>
          <p:nvPr/>
        </p:nvSpPr>
        <p:spPr bwMode="auto">
          <a:xfrm>
            <a:off x="304800" y="823889"/>
            <a:ext cx="8534400" cy="55769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3600" b="1" dirty="0">
                <a:solidFill>
                  <a:srgbClr val="0033CC"/>
                </a:solidFill>
              </a:rPr>
              <a:t>Shareholders</a:t>
            </a:r>
          </a:p>
          <a:p>
            <a:pPr marL="342900" indent="-342900" algn="ctr">
              <a:lnSpc>
                <a:spcPct val="90000"/>
              </a:lnSpc>
              <a:spcBef>
                <a:spcPts val="0"/>
              </a:spcBef>
              <a:defRPr/>
            </a:pPr>
            <a:r>
              <a:rPr lang="en-US" sz="2800" b="1" i="1" dirty="0">
                <a:solidFill>
                  <a:srgbClr val="006600"/>
                </a:solidFill>
              </a:rPr>
              <a:t>Rights - Disclosure</a:t>
            </a:r>
          </a:p>
          <a:p>
            <a:pPr marL="0" marR="0" lvl="0" indent="0" algn="just" defTabSz="914400" rtl="0" eaLnBrk="1" fontAlgn="base" latinLnBrk="0" hangingPunct="1">
              <a:lnSpc>
                <a:spcPct val="90000"/>
              </a:lnSpc>
              <a:spcBef>
                <a:spcPts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r>
              <a:rPr lang="en-US" sz="2000" b="1" i="1" dirty="0">
                <a:solidFill>
                  <a:srgbClr val="A50021"/>
                </a:solidFill>
                <a:latin typeface="Arial" pitchFamily="34" charset="0"/>
                <a:ea typeface="Calibri" pitchFamily="34" charset="0"/>
                <a:cs typeface="Arial" pitchFamily="34" charset="0"/>
              </a:rPr>
              <a:t>G</a:t>
            </a:r>
            <a:r>
              <a:rPr kumimoji="0" lang="en-US" sz="2000" b="1" i="1" u="none" strike="noStrike" cap="none" normalizeH="0" baseline="0" dirty="0">
                <a:ln>
                  <a:noFill/>
                </a:ln>
                <a:solidFill>
                  <a:srgbClr val="A50021"/>
                </a:solidFill>
                <a:effectLst/>
                <a:latin typeface="Arial" pitchFamily="34" charset="0"/>
                <a:ea typeface="Calibri" pitchFamily="34" charset="0"/>
                <a:cs typeface="Arial" pitchFamily="34" charset="0"/>
              </a:rPr>
              <a:t>ENERALLY:</a:t>
            </a:r>
            <a:endParaRPr kumimoji="0" lang="en-US" sz="2000" b="0" i="0" u="none" strike="noStrike" cap="none" normalizeH="0" baseline="0" dirty="0">
              <a:ln>
                <a:noFill/>
              </a:ln>
              <a:solidFill>
                <a:srgbClr val="A50021"/>
              </a:solidFill>
              <a:effectLst/>
              <a:latin typeface="Arial" pitchFamily="34" charset="0"/>
              <a:cs typeface="Arial" pitchFamily="34" charset="0"/>
            </a:endParaRP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500" b="0"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algn="just">
              <a:lnSpc>
                <a:spcPct val="90000"/>
              </a:lnSpc>
              <a:spcBef>
                <a:spcPts val="0"/>
              </a:spcBef>
            </a:pPr>
            <a:endParaRPr lang="en-US" sz="500" b="1" i="1" dirty="0">
              <a:solidFill>
                <a:srgbClr val="0000FF"/>
              </a:solidFill>
              <a:latin typeface="Arial" pitchFamily="34" charset="0"/>
              <a:ea typeface="Calibri" pitchFamily="34" charset="0"/>
              <a:cs typeface="Arial" pitchFamily="34" charset="0"/>
            </a:endParaRPr>
          </a:p>
          <a:p>
            <a:pPr algn="just">
              <a:lnSpc>
                <a:spcPct val="90000"/>
              </a:lnSpc>
              <a:spcBef>
                <a:spcPts val="0"/>
              </a:spcBef>
            </a:pPr>
            <a:r>
              <a:rPr lang="en-US" sz="2000" b="1" i="1" dirty="0">
                <a:solidFill>
                  <a:srgbClr val="0000FF"/>
                </a:solidFill>
                <a:latin typeface="Arial" pitchFamily="34" charset="0"/>
                <a:ea typeface="Calibri" pitchFamily="34" charset="0"/>
                <a:cs typeface="Arial" pitchFamily="34" charset="0"/>
              </a:rPr>
              <a:t>Shareholder Rights: </a:t>
            </a:r>
            <a:r>
              <a:rPr lang="en-US" dirty="0"/>
              <a:t>Shareholders of common stock have the following rights in the corporation:</a:t>
            </a:r>
          </a:p>
          <a:p>
            <a:pPr algn="just">
              <a:lnSpc>
                <a:spcPct val="90000"/>
              </a:lnSpc>
              <a:spcBef>
                <a:spcPts val="0"/>
              </a:spcBef>
            </a:pPr>
            <a:endParaRPr lang="en-US" sz="300" dirty="0"/>
          </a:p>
          <a:p>
            <a:pPr algn="just">
              <a:lnSpc>
                <a:spcPct val="90000"/>
              </a:lnSpc>
              <a:spcBef>
                <a:spcPts val="0"/>
              </a:spcBef>
            </a:pPr>
            <a:endParaRPr kumimoji="0" lang="en-US" sz="500" b="1" u="none" strike="noStrike" cap="none" normalizeH="0" dirty="0">
              <a:ln>
                <a:noFill/>
              </a:ln>
              <a:solidFill>
                <a:srgbClr val="A50021"/>
              </a:solidFill>
              <a:effectLst/>
              <a:latin typeface="Arial" pitchFamily="34" charset="0"/>
              <a:ea typeface="Calibri" pitchFamily="34" charset="0"/>
              <a:cs typeface="Arial" pitchFamily="34" charset="0"/>
            </a:endParaRPr>
          </a:p>
          <a:p>
            <a:pPr algn="just">
              <a:lnSpc>
                <a:spcPct val="90000"/>
              </a:lnSpc>
              <a:spcBef>
                <a:spcPts val="0"/>
              </a:spcBef>
            </a:pPr>
            <a:r>
              <a:rPr lang="en-US" sz="1600" b="1" i="1" dirty="0">
                <a:solidFill>
                  <a:srgbClr val="A50021"/>
                </a:solidFill>
                <a:latin typeface="Arial" pitchFamily="34" charset="0"/>
                <a:ea typeface="Calibri" pitchFamily="34" charset="0"/>
                <a:cs typeface="Arial" pitchFamily="34" charset="0"/>
              </a:rPr>
              <a:t>Disclosure Rights:</a:t>
            </a:r>
            <a:r>
              <a:rPr lang="en-US" sz="2000" dirty="0">
                <a:solidFill>
                  <a:srgbClr val="002060"/>
                </a:solidFill>
                <a:latin typeface="Arial" pitchFamily="34" charset="0"/>
                <a:ea typeface="Calibri" pitchFamily="34" charset="0"/>
                <a:cs typeface="Arial" pitchFamily="34" charset="0"/>
              </a:rPr>
              <a:t> </a:t>
            </a:r>
            <a:r>
              <a:rPr lang="en-US" sz="1400" dirty="0">
                <a:solidFill>
                  <a:schemeClr val="tx1">
                    <a:lumMod val="95000"/>
                    <a:lumOff val="5000"/>
                  </a:schemeClr>
                </a:solidFill>
                <a:latin typeface="Arial" pitchFamily="34" charset="0"/>
                <a:ea typeface="Calibri" pitchFamily="34" charset="0"/>
                <a:cs typeface="Arial" pitchFamily="34" charset="0"/>
              </a:rPr>
              <a:t>In accordance with the Business Corporation Law, Shareholders of Common Stock of a corporation have the right to inspect the books, records and proceeding minutes of the corporation </a:t>
            </a:r>
            <a:r>
              <a:rPr lang="en-US" sz="1400" dirty="0"/>
              <a:t>[BCL </a:t>
            </a:r>
            <a:r>
              <a:rPr lang="en-US" sz="1400" dirty="0">
                <a:solidFill>
                  <a:schemeClr val="tx1">
                    <a:lumMod val="95000"/>
                    <a:lumOff val="5000"/>
                  </a:schemeClr>
                </a:solidFill>
                <a:latin typeface="Arial" pitchFamily="34" charset="0"/>
                <a:ea typeface="Calibri" pitchFamily="34" charset="0"/>
                <a:cs typeface="Arial" pitchFamily="34" charset="0"/>
              </a:rPr>
              <a:t>§624].</a:t>
            </a:r>
            <a:r>
              <a:rPr lang="en-US" sz="1400" dirty="0"/>
              <a:t> </a:t>
            </a:r>
          </a:p>
          <a:p>
            <a:pPr algn="just">
              <a:lnSpc>
                <a:spcPct val="90000"/>
              </a:lnSpc>
              <a:spcBef>
                <a:spcPts val="0"/>
              </a:spcBef>
            </a:pPr>
            <a:endParaRPr kumimoji="0" lang="en-US" sz="500" u="none" strike="noStrike" cap="none" normalizeH="0" dirty="0">
              <a:ln>
                <a:noFill/>
              </a:ln>
              <a:solidFill>
                <a:schemeClr val="tx1">
                  <a:lumMod val="95000"/>
                  <a:lumOff val="5000"/>
                </a:schemeClr>
              </a:solidFill>
              <a:effectLst/>
              <a:latin typeface="Arial" pitchFamily="34" charset="0"/>
              <a:ea typeface="Calibri" pitchFamily="34" charset="0"/>
              <a:cs typeface="Arial" pitchFamily="34" charset="0"/>
            </a:endParaRPr>
          </a:p>
          <a:p>
            <a:pPr algn="just">
              <a:lnSpc>
                <a:spcPct val="90000"/>
              </a:lnSpc>
              <a:spcBef>
                <a:spcPts val="0"/>
              </a:spcBef>
            </a:pPr>
            <a:r>
              <a:rPr lang="en-US" sz="1600" b="1" i="1" dirty="0">
                <a:solidFill>
                  <a:srgbClr val="A50021"/>
                </a:solidFill>
                <a:latin typeface="Arial" pitchFamily="34" charset="0"/>
                <a:ea typeface="Calibri" pitchFamily="34" charset="0"/>
                <a:cs typeface="Arial" pitchFamily="34" charset="0"/>
              </a:rPr>
              <a:t>What May Be Inspected:  </a:t>
            </a:r>
            <a:r>
              <a:rPr lang="en-US" altLang="en-US" sz="1400" dirty="0">
                <a:latin typeface="Arial Unicode MS"/>
              </a:rPr>
              <a:t>Each corporation must keep correct and complete books and records of account and shall keep minutes of the proceedings of its shareholders, board and executive committee, if any, and shall keep at the office of the corporation in this state or at the office of its transfer agent or registrar in this state, a record containing the names and addresses of all shareholders, the number and class of shares held by each and the dates when they respectively became the owners of record thereof. Such books, minutes or records must be in written form or in any other form capable of being converted into written form within a reasonable time </a:t>
            </a:r>
            <a:r>
              <a:rPr lang="en-US" sz="1400" dirty="0"/>
              <a:t>[BCL </a:t>
            </a:r>
            <a:r>
              <a:rPr lang="en-US" sz="1400" dirty="0">
                <a:solidFill>
                  <a:schemeClr val="tx1">
                    <a:lumMod val="95000"/>
                    <a:lumOff val="5000"/>
                  </a:schemeClr>
                </a:solidFill>
                <a:latin typeface="Arial" pitchFamily="34" charset="0"/>
                <a:ea typeface="Calibri" pitchFamily="34" charset="0"/>
                <a:cs typeface="Arial" pitchFamily="34" charset="0"/>
              </a:rPr>
              <a:t>§624(a)].</a:t>
            </a:r>
          </a:p>
          <a:p>
            <a:pPr algn="just">
              <a:lnSpc>
                <a:spcPct val="90000"/>
              </a:lnSpc>
              <a:spcBef>
                <a:spcPts val="0"/>
              </a:spcBef>
            </a:pPr>
            <a:endParaRPr lang="en-US" altLang="en-US" sz="500" dirty="0">
              <a:solidFill>
                <a:schemeClr val="tx1">
                  <a:lumMod val="95000"/>
                  <a:lumOff val="5000"/>
                </a:schemeClr>
              </a:solidFill>
              <a:latin typeface="Arial" pitchFamily="34" charset="0"/>
              <a:cs typeface="Arial" pitchFamily="34" charset="0"/>
            </a:endParaRPr>
          </a:p>
          <a:p>
            <a:pPr algn="just">
              <a:lnSpc>
                <a:spcPct val="90000"/>
              </a:lnSpc>
              <a:spcBef>
                <a:spcPts val="0"/>
              </a:spcBef>
            </a:pPr>
            <a:r>
              <a:rPr lang="en-US" altLang="en-US" sz="1600" b="1" i="1" dirty="0">
                <a:solidFill>
                  <a:srgbClr val="A50021"/>
                </a:solidFill>
                <a:latin typeface="Arial" pitchFamily="34" charset="0"/>
                <a:cs typeface="Arial" pitchFamily="34" charset="0"/>
              </a:rPr>
              <a:t>Reason for Inspections/Disclosure</a:t>
            </a:r>
            <a:r>
              <a:rPr lang="en-US" altLang="en-US" sz="1400" dirty="0">
                <a:solidFill>
                  <a:schemeClr val="tx1">
                    <a:lumMod val="95000"/>
                    <a:lumOff val="5000"/>
                  </a:schemeClr>
                </a:solidFill>
                <a:latin typeface="Arial" pitchFamily="34" charset="0"/>
                <a:cs typeface="Arial" pitchFamily="34" charset="0"/>
              </a:rPr>
              <a:t>: </a:t>
            </a:r>
            <a:r>
              <a:rPr lang="en-US" sz="1400" dirty="0"/>
              <a:t>A shareholder is entitled to inspect the records to determine the financial condition of the corporation, the quality of its management, and any matters relating to rights or interests in the corporate business, such as the value of stock.</a:t>
            </a:r>
          </a:p>
          <a:p>
            <a:pPr algn="just">
              <a:lnSpc>
                <a:spcPct val="90000"/>
              </a:lnSpc>
              <a:spcBef>
                <a:spcPts val="0"/>
              </a:spcBef>
            </a:pPr>
            <a:endParaRPr lang="en-US" altLang="en-US" sz="500" dirty="0"/>
          </a:p>
          <a:p>
            <a:pPr algn="just">
              <a:lnSpc>
                <a:spcPct val="90000"/>
              </a:lnSpc>
              <a:spcBef>
                <a:spcPts val="0"/>
              </a:spcBef>
            </a:pPr>
            <a:r>
              <a:rPr lang="en-US" sz="1600" b="1" i="1" dirty="0">
                <a:solidFill>
                  <a:srgbClr val="A50021"/>
                </a:solidFill>
              </a:rPr>
              <a:t>Financial Statements: </a:t>
            </a:r>
            <a:r>
              <a:rPr lang="en-US" sz="1400" dirty="0"/>
              <a:t>The Business Corporation requires a corporation to produce and furnish annual financial statements. These statements include a balance sheet at the end of the fiscal year, an annual income statement, and a statement of changes in shareholders’ equity for that year. [BCL </a:t>
            </a:r>
            <a:r>
              <a:rPr lang="en-US" sz="1400" dirty="0">
                <a:solidFill>
                  <a:schemeClr val="tx1">
                    <a:lumMod val="95000"/>
                    <a:lumOff val="5000"/>
                  </a:schemeClr>
                </a:solidFill>
                <a:latin typeface="Arial" pitchFamily="34" charset="0"/>
                <a:ea typeface="Calibri" pitchFamily="34" charset="0"/>
                <a:cs typeface="Arial" pitchFamily="34" charset="0"/>
              </a:rPr>
              <a:t>§715].</a:t>
            </a:r>
            <a:r>
              <a:rPr lang="en-US" sz="1400" dirty="0"/>
              <a:t> </a:t>
            </a:r>
          </a:p>
        </p:txBody>
      </p:sp>
    </p:spTree>
    <p:extLst>
      <p:ext uri="{BB962C8B-B14F-4D97-AF65-F5344CB8AC3E}">
        <p14:creationId xmlns:p14="http://schemas.microsoft.com/office/powerpoint/2010/main" val="5034627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5"/>
          <p:cNvSpPr>
            <a:spLocks noChangeArrowheads="1"/>
          </p:cNvSpPr>
          <p:nvPr/>
        </p:nvSpPr>
        <p:spPr bwMode="auto">
          <a:xfrm>
            <a:off x="381000" y="990600"/>
            <a:ext cx="8458200" cy="5486400"/>
          </a:xfrm>
          <a:prstGeom prst="rect">
            <a:avLst/>
          </a:prstGeom>
          <a:noFill/>
          <a:ln w="9525">
            <a:noFill/>
            <a:miter lim="800000"/>
            <a:headEnd/>
            <a:tailEnd/>
          </a:ln>
        </p:spPr>
        <p:txBody>
          <a:bodyPr lIns="91436" tIns="45718" rIns="91436" bIns="45718"/>
          <a:lstStyle/>
          <a:p>
            <a:pPr marL="341313" indent="-341313" algn="ctr">
              <a:spcBef>
                <a:spcPct val="20000"/>
              </a:spcBef>
            </a:pPr>
            <a:r>
              <a:rPr lang="en-US" sz="4400" b="1" i="1" dirty="0">
                <a:solidFill>
                  <a:srgbClr val="C00000"/>
                </a:solidFill>
              </a:rPr>
              <a:t>End of Class Five B</a:t>
            </a:r>
            <a:endParaRPr lang="en-US" sz="4400" i="1" dirty="0">
              <a:solidFill>
                <a:srgbClr val="C00000"/>
              </a:solidFill>
            </a:endParaRPr>
          </a:p>
          <a:p>
            <a:pPr marL="341313" indent="-341313">
              <a:spcBef>
                <a:spcPct val="20000"/>
              </a:spcBef>
              <a:buFontTx/>
              <a:buChar char="•"/>
            </a:pPr>
            <a:r>
              <a:rPr lang="en-US" sz="2800" b="1" dirty="0">
                <a:solidFill>
                  <a:srgbClr val="002060"/>
                </a:solidFill>
              </a:rPr>
              <a:t>For next time – Review Assignments as follows on the Webpage:</a:t>
            </a:r>
          </a:p>
          <a:p>
            <a:pPr marL="342900" indent="-342900">
              <a:spcBef>
                <a:spcPts val="0"/>
              </a:spcBef>
              <a:buFontTx/>
              <a:buChar char="•"/>
            </a:pPr>
            <a:endParaRPr lang="en-US" sz="1000" b="1" dirty="0">
              <a:solidFill>
                <a:srgbClr val="002060"/>
              </a:solidFill>
            </a:endParaRPr>
          </a:p>
          <a:p>
            <a:pPr marL="800100" lvl="1" indent="-342900">
              <a:spcBef>
                <a:spcPts val="0"/>
              </a:spcBef>
              <a:buFontTx/>
              <a:buChar char="•"/>
            </a:pPr>
            <a:r>
              <a:rPr lang="en-US" sz="2400" b="1" i="1" dirty="0">
                <a:solidFill>
                  <a:srgbClr val="C00000"/>
                </a:solidFill>
              </a:rPr>
              <a:t>Lecture Slides</a:t>
            </a:r>
          </a:p>
          <a:p>
            <a:pPr marL="800100" lvl="1" indent="-342900">
              <a:spcBef>
                <a:spcPts val="0"/>
              </a:spcBef>
              <a:buFontTx/>
              <a:buChar char="•"/>
            </a:pPr>
            <a:r>
              <a:rPr lang="en-US" sz="2400" b="1" i="1" dirty="0">
                <a:solidFill>
                  <a:srgbClr val="C00000"/>
                </a:solidFill>
              </a:rPr>
              <a:t>Selected Readings</a:t>
            </a:r>
          </a:p>
          <a:p>
            <a:pPr marL="800100" lvl="1" indent="-342900">
              <a:spcBef>
                <a:spcPts val="0"/>
              </a:spcBef>
              <a:buFontTx/>
              <a:buChar char="•"/>
            </a:pPr>
            <a:r>
              <a:rPr lang="en-US" sz="2400" b="1" i="1" dirty="0">
                <a:solidFill>
                  <a:srgbClr val="C00000"/>
                </a:solidFill>
              </a:rPr>
              <a:t>Cases and Exercises</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We are a hot bench.</a:t>
            </a:r>
          </a:p>
          <a:p>
            <a:pPr marL="342900" indent="-342900">
              <a:spcBef>
                <a:spcPts val="0"/>
              </a:spcBef>
              <a:buFontTx/>
              <a:buChar char="•"/>
            </a:pPr>
            <a:endParaRPr lang="en-US" sz="1000" b="1" dirty="0">
              <a:solidFill>
                <a:srgbClr val="002060"/>
              </a:solidFill>
            </a:endParaRPr>
          </a:p>
          <a:p>
            <a:pPr marL="342900" indent="-342900">
              <a:spcBef>
                <a:spcPts val="0"/>
              </a:spcBef>
              <a:buFontTx/>
              <a:buChar char="•"/>
            </a:pPr>
            <a:r>
              <a:rPr lang="en-US" sz="2800" b="1" dirty="0">
                <a:solidFill>
                  <a:srgbClr val="002060"/>
                </a:solidFill>
              </a:rPr>
              <a:t>Questions?</a:t>
            </a:r>
          </a:p>
          <a:p>
            <a:pPr marL="341313" indent="-341313">
              <a:spcBef>
                <a:spcPct val="20000"/>
              </a:spcBef>
            </a:pPr>
            <a:endParaRPr lang="en-US" sz="2400" dirty="0">
              <a:solidFill>
                <a:srgbClr val="0033CC"/>
              </a:solidFil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385816"/>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Last Time We Spoke About:</a:t>
            </a:r>
          </a:p>
          <a:p>
            <a:pPr>
              <a:lnSpc>
                <a:spcPct val="90000"/>
              </a:lnSpc>
              <a:defRPr/>
            </a:pPr>
            <a:endParaRPr lang="en-US" sz="600" b="1" dirty="0"/>
          </a:p>
          <a:p>
            <a:pPr>
              <a:lnSpc>
                <a:spcPct val="90000"/>
              </a:lnSpc>
              <a:defRPr/>
            </a:pPr>
            <a:endParaRPr lang="en-US" sz="600" b="1" dirty="0"/>
          </a:p>
          <a:p>
            <a:pPr>
              <a:lnSpc>
                <a:spcPct val="90000"/>
              </a:lnSpc>
              <a:defRPr/>
            </a:pPr>
            <a:r>
              <a:rPr lang="en-US" sz="2800" b="1" i="1" dirty="0">
                <a:solidFill>
                  <a:srgbClr val="006666"/>
                </a:solidFill>
              </a:rPr>
              <a:t>Corporate Formation</a:t>
            </a:r>
          </a:p>
          <a:p>
            <a:pPr>
              <a:lnSpc>
                <a:spcPct val="90000"/>
              </a:lnSpc>
              <a:defRPr/>
            </a:pPr>
            <a:endParaRPr lang="en-US" sz="1000" b="1" i="1" dirty="0">
              <a:solidFill>
                <a:srgbClr val="006666"/>
              </a:solidFill>
            </a:endParaRPr>
          </a:p>
          <a:p>
            <a:pPr>
              <a:lnSpc>
                <a:spcPct val="90000"/>
              </a:lnSpc>
              <a:buFont typeface="Arial" pitchFamily="34" charset="0"/>
              <a:buChar char="•"/>
              <a:defRPr/>
            </a:pPr>
            <a:r>
              <a:rPr lang="en-US" sz="2400" b="1" dirty="0">
                <a:solidFill>
                  <a:srgbClr val="002060"/>
                </a:solidFill>
              </a:rPr>
              <a:t> Pre-incorporation</a:t>
            </a:r>
          </a:p>
          <a:p>
            <a:pPr>
              <a:lnSpc>
                <a:spcPct val="90000"/>
              </a:lnSpc>
              <a:defRPr/>
            </a:pPr>
            <a:r>
              <a:rPr lang="en-US" sz="1400" b="1" i="1" dirty="0">
                <a:solidFill>
                  <a:srgbClr val="C00000"/>
                </a:solidFill>
              </a:rPr>
              <a:t>Part One: Generally / Definitions / Promoters / Subscriptions</a:t>
            </a:r>
          </a:p>
          <a:p>
            <a:pPr>
              <a:lnSpc>
                <a:spcPct val="90000"/>
              </a:lnSpc>
              <a:defRPr/>
            </a:pPr>
            <a:endParaRPr lang="en-US" sz="1000" b="1" i="1" dirty="0">
              <a:solidFill>
                <a:srgbClr val="C00000"/>
              </a:solidFill>
            </a:endParaRPr>
          </a:p>
          <a:p>
            <a:pPr>
              <a:lnSpc>
                <a:spcPct val="90000"/>
              </a:lnSpc>
              <a:buFont typeface="Arial" pitchFamily="34" charset="0"/>
              <a:buChar char="•"/>
              <a:defRPr/>
            </a:pPr>
            <a:r>
              <a:rPr lang="en-US" sz="2400" b="1" dirty="0">
                <a:solidFill>
                  <a:srgbClr val="002060"/>
                </a:solidFill>
              </a:rPr>
              <a:t> The Process of Incorporation</a:t>
            </a:r>
          </a:p>
          <a:p>
            <a:pPr>
              <a:lnSpc>
                <a:spcPct val="90000"/>
              </a:lnSpc>
              <a:defRPr/>
            </a:pPr>
            <a:r>
              <a:rPr lang="en-US" sz="1400" b="1" i="1" dirty="0">
                <a:solidFill>
                  <a:srgbClr val="C00000"/>
                </a:solidFill>
              </a:rPr>
              <a:t>Part Two:  1. Generally</a:t>
            </a:r>
          </a:p>
          <a:p>
            <a:pPr>
              <a:lnSpc>
                <a:spcPct val="90000"/>
              </a:lnSpc>
              <a:defRPr/>
            </a:pPr>
            <a:r>
              <a:rPr lang="en-US" sz="1400" b="1" i="1" dirty="0">
                <a:solidFill>
                  <a:srgbClr val="C00000"/>
                </a:solidFill>
              </a:rPr>
              <a:t>	2. Incorporators </a:t>
            </a:r>
          </a:p>
          <a:p>
            <a:pPr>
              <a:lnSpc>
                <a:spcPct val="90000"/>
              </a:lnSpc>
              <a:defRPr/>
            </a:pPr>
            <a:r>
              <a:rPr lang="en-US" sz="1400" b="1" i="1" dirty="0">
                <a:solidFill>
                  <a:srgbClr val="C00000"/>
                </a:solidFill>
              </a:rPr>
              <a:t>	3. Certificates of Incorporation</a:t>
            </a:r>
          </a:p>
          <a:p>
            <a:pPr>
              <a:lnSpc>
                <a:spcPct val="90000"/>
              </a:lnSpc>
              <a:defRPr/>
            </a:pPr>
            <a:r>
              <a:rPr lang="en-US" sz="1400" b="1" i="1" dirty="0">
                <a:solidFill>
                  <a:srgbClr val="C00000"/>
                </a:solidFill>
              </a:rPr>
              <a:t>	4. Mechanics of Incorporation</a:t>
            </a:r>
          </a:p>
          <a:p>
            <a:pPr>
              <a:lnSpc>
                <a:spcPct val="90000"/>
              </a:lnSpc>
              <a:defRPr/>
            </a:pPr>
            <a:r>
              <a:rPr lang="en-US" sz="500" b="1" i="1" dirty="0">
                <a:solidFill>
                  <a:srgbClr val="C00000"/>
                </a:solidFill>
              </a:rPr>
              <a:t> </a:t>
            </a:r>
          </a:p>
          <a:p>
            <a:pPr marL="173038" indent="-173038">
              <a:lnSpc>
                <a:spcPct val="90000"/>
              </a:lnSpc>
              <a:buFont typeface="Arial" panose="020B0604020202020204" pitchFamily="34" charset="0"/>
              <a:buChar char="•"/>
              <a:defRPr/>
            </a:pPr>
            <a:r>
              <a:rPr lang="en-US" sz="2400" b="1" dirty="0">
                <a:solidFill>
                  <a:srgbClr val="002060"/>
                </a:solidFill>
              </a:rPr>
              <a:t>The Organizational Meeting</a:t>
            </a:r>
          </a:p>
          <a:p>
            <a:pPr>
              <a:lnSpc>
                <a:spcPct val="90000"/>
              </a:lnSpc>
              <a:defRPr/>
            </a:pPr>
            <a:r>
              <a:rPr lang="en-US" sz="1400" b="1" i="1" dirty="0">
                <a:solidFill>
                  <a:srgbClr val="C00000"/>
                </a:solidFill>
              </a:rPr>
              <a:t>Part Three: Share Issuance / Election of Directors / Appointment of Officers / Bylaws</a:t>
            </a:r>
          </a:p>
          <a:p>
            <a:pPr>
              <a:lnSpc>
                <a:spcPct val="90000"/>
              </a:lnSpc>
              <a:defRPr/>
            </a:pPr>
            <a:endParaRPr lang="en-US" sz="1000" b="1" dirty="0">
              <a:solidFill>
                <a:srgbClr val="002060"/>
              </a:solidFill>
            </a:endParaRPr>
          </a:p>
          <a:p>
            <a:pPr>
              <a:lnSpc>
                <a:spcPct val="90000"/>
              </a:lnSpc>
              <a:buFont typeface="Arial" pitchFamily="34" charset="0"/>
              <a:buChar char="•"/>
              <a:defRPr/>
            </a:pPr>
            <a:r>
              <a:rPr lang="en-US" sz="2400" b="1" dirty="0">
                <a:solidFill>
                  <a:srgbClr val="002060"/>
                </a:solidFill>
              </a:rPr>
              <a:t> Class Exercise – So You Want to Start a Business</a:t>
            </a:r>
          </a:p>
          <a:p>
            <a:pPr algn="ctr">
              <a:lnSpc>
                <a:spcPct val="90000"/>
              </a:lnSpc>
              <a:defRPr/>
            </a:pPr>
            <a:r>
              <a:rPr lang="en-US" sz="1400" b="1" i="1" dirty="0">
                <a:solidFill>
                  <a:srgbClr val="C00000"/>
                </a:solidFill>
              </a:rPr>
              <a:t>     Corporate Formation Exercise</a:t>
            </a:r>
            <a:endParaRPr lang="en-US" sz="1400" b="1" dirty="0">
              <a:solidFill>
                <a:srgbClr val="C00000"/>
              </a:solidFill>
            </a:endParaRPr>
          </a:p>
        </p:txBody>
      </p:sp>
    </p:spTree>
    <p:extLst>
      <p:ext uri="{BB962C8B-B14F-4D97-AF65-F5344CB8AC3E}">
        <p14:creationId xmlns:p14="http://schemas.microsoft.com/office/powerpoint/2010/main" val="395013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pic>
        <p:nvPicPr>
          <p:cNvPr id="8" name="Picture 3"/>
          <p:cNvPicPr>
            <a:picLocks noChangeAspect="1" noChangeArrowheads="1"/>
          </p:cNvPicPr>
          <p:nvPr/>
        </p:nvPicPr>
        <p:blipFill>
          <a:blip r:embed="rId2" cstate="print"/>
          <a:srcRect/>
          <a:stretch>
            <a:fillRect/>
          </a:stretch>
        </p:blipFill>
        <p:spPr bwMode="auto">
          <a:xfrm>
            <a:off x="381000" y="914400"/>
            <a:ext cx="8458200" cy="5715000"/>
          </a:xfrm>
          <a:prstGeom prst="rect">
            <a:avLst/>
          </a:prstGeom>
          <a:noFill/>
          <a:ln w="9525">
            <a:noFill/>
            <a:miter lim="800000"/>
            <a:headEnd/>
            <a:tailEnd/>
          </a:ln>
        </p:spPr>
      </p:pic>
      <p:sp>
        <p:nvSpPr>
          <p:cNvPr id="4" name="TextBox 8"/>
          <p:cNvSpPr txBox="1"/>
          <p:nvPr/>
        </p:nvSpPr>
        <p:spPr>
          <a:xfrm>
            <a:off x="724619" y="1447800"/>
            <a:ext cx="7694762" cy="4441216"/>
          </a:xfrm>
          <a:prstGeom prst="rect">
            <a:avLst/>
          </a:prstGeom>
          <a:solidFill>
            <a:schemeClr val="accent3"/>
          </a:solidFill>
        </p:spPr>
        <p:txBody>
          <a:bodyPr wrap="square">
            <a:spAutoFit/>
          </a:bodyPr>
          <a:ls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5613" indent="-53975" algn="l" rtl="0" fontAlgn="base">
              <a:spcBef>
                <a:spcPct val="0"/>
              </a:spcBef>
              <a:spcAft>
                <a:spcPct val="0"/>
              </a:spcAft>
              <a:defRPr kern="1200">
                <a:solidFill>
                  <a:schemeClr val="tx1"/>
                </a:solidFill>
                <a:latin typeface="Arial" charset="0"/>
                <a:ea typeface="+mn-ea"/>
                <a:cs typeface="+mn-cs"/>
              </a:defRPr>
            </a:lvl2pPr>
            <a:lvl3pPr marL="912813" indent="-107950" algn="l" rtl="0" fontAlgn="base">
              <a:spcBef>
                <a:spcPct val="0"/>
              </a:spcBef>
              <a:spcAft>
                <a:spcPct val="0"/>
              </a:spcAft>
              <a:defRPr kern="1200">
                <a:solidFill>
                  <a:schemeClr val="tx1"/>
                </a:solidFill>
                <a:latin typeface="Arial" charset="0"/>
                <a:ea typeface="+mn-ea"/>
                <a:cs typeface="+mn-cs"/>
              </a:defRPr>
            </a:lvl3pPr>
            <a:lvl4pPr marL="1370013" indent="-163513" algn="l" rtl="0" fontAlgn="base">
              <a:spcBef>
                <a:spcPct val="0"/>
              </a:spcBef>
              <a:spcAft>
                <a:spcPct val="0"/>
              </a:spcAft>
              <a:defRPr kern="1200">
                <a:solidFill>
                  <a:schemeClr val="tx1"/>
                </a:solidFill>
                <a:latin typeface="Arial" charset="0"/>
                <a:ea typeface="+mn-ea"/>
                <a:cs typeface="+mn-cs"/>
              </a:defRPr>
            </a:lvl4pPr>
            <a:lvl5pPr marL="1827213" indent="-219075"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a:lnSpc>
                <a:spcPct val="90000"/>
              </a:lnSpc>
              <a:defRPr/>
            </a:pPr>
            <a:r>
              <a:rPr lang="en-US" sz="3200" b="1" dirty="0"/>
              <a:t>Tonight We Will Speak About:</a:t>
            </a:r>
          </a:p>
          <a:p>
            <a:pPr>
              <a:lnSpc>
                <a:spcPct val="90000"/>
              </a:lnSpc>
              <a:defRPr/>
            </a:pPr>
            <a:endParaRPr lang="en-US" sz="600" b="1" dirty="0"/>
          </a:p>
          <a:p>
            <a:pPr>
              <a:lnSpc>
                <a:spcPct val="90000"/>
              </a:lnSpc>
              <a:defRPr/>
            </a:pPr>
            <a:endParaRPr lang="en-US" sz="600" b="1" dirty="0"/>
          </a:p>
          <a:p>
            <a:pPr>
              <a:lnSpc>
                <a:spcPct val="90000"/>
              </a:lnSpc>
              <a:defRPr/>
            </a:pPr>
            <a:r>
              <a:rPr lang="en-US" sz="2800" b="1" i="1" dirty="0">
                <a:solidFill>
                  <a:srgbClr val="006666"/>
                </a:solidFill>
              </a:rPr>
              <a:t>Shareholder’s Rights</a:t>
            </a:r>
          </a:p>
          <a:p>
            <a:pPr>
              <a:lnSpc>
                <a:spcPct val="90000"/>
              </a:lnSpc>
              <a:defRPr/>
            </a:pPr>
            <a:endParaRPr lang="en-US" sz="1000" b="1" i="1" dirty="0">
              <a:solidFill>
                <a:srgbClr val="006666"/>
              </a:solidFill>
            </a:endParaRPr>
          </a:p>
          <a:p>
            <a:pPr>
              <a:lnSpc>
                <a:spcPct val="90000"/>
              </a:lnSpc>
              <a:buFont typeface="Arial" pitchFamily="34" charset="0"/>
              <a:buChar char="•"/>
              <a:defRPr/>
            </a:pPr>
            <a:r>
              <a:rPr lang="en-US" sz="2400" b="1" dirty="0">
                <a:solidFill>
                  <a:srgbClr val="002060"/>
                </a:solidFill>
              </a:rPr>
              <a:t> Corporate Finance</a:t>
            </a:r>
          </a:p>
          <a:p>
            <a:pPr>
              <a:lnSpc>
                <a:spcPct val="90000"/>
              </a:lnSpc>
              <a:defRPr/>
            </a:pPr>
            <a:r>
              <a:rPr lang="en-US" sz="1400" b="1" i="1" dirty="0">
                <a:solidFill>
                  <a:srgbClr val="C00000"/>
                </a:solidFill>
              </a:rPr>
              <a:t>Part One: Generally / Definitions / Shares / Bonds / Capital Structure</a:t>
            </a:r>
          </a:p>
          <a:p>
            <a:pPr>
              <a:lnSpc>
                <a:spcPct val="90000"/>
              </a:lnSpc>
              <a:defRPr/>
            </a:pPr>
            <a:endParaRPr lang="en-US" sz="1000" b="1" i="1" dirty="0">
              <a:solidFill>
                <a:srgbClr val="C00000"/>
              </a:solidFill>
            </a:endParaRPr>
          </a:p>
          <a:p>
            <a:pPr>
              <a:lnSpc>
                <a:spcPct val="90000"/>
              </a:lnSpc>
              <a:buFont typeface="Arial" pitchFamily="34" charset="0"/>
              <a:buChar char="•"/>
              <a:defRPr/>
            </a:pPr>
            <a:r>
              <a:rPr lang="en-US" sz="2400" b="1" dirty="0">
                <a:solidFill>
                  <a:srgbClr val="002060"/>
                </a:solidFill>
              </a:rPr>
              <a:t> Shareholders</a:t>
            </a:r>
          </a:p>
          <a:p>
            <a:pPr>
              <a:lnSpc>
                <a:spcPct val="90000"/>
              </a:lnSpc>
              <a:defRPr/>
            </a:pPr>
            <a:r>
              <a:rPr lang="en-US" sz="1400" b="1" i="1" dirty="0">
                <a:solidFill>
                  <a:srgbClr val="C00000"/>
                </a:solidFill>
              </a:rPr>
              <a:t>Part Two: Generally / Definitions / Rights / Liabilities / Voting</a:t>
            </a:r>
          </a:p>
          <a:p>
            <a:pPr>
              <a:lnSpc>
                <a:spcPct val="90000"/>
              </a:lnSpc>
              <a:defRPr/>
            </a:pPr>
            <a:endParaRPr lang="en-US" sz="1000" b="1" dirty="0">
              <a:solidFill>
                <a:srgbClr val="002060"/>
              </a:solidFill>
            </a:endParaRPr>
          </a:p>
          <a:p>
            <a:pPr>
              <a:lnSpc>
                <a:spcPct val="90000"/>
              </a:lnSpc>
              <a:buFont typeface="Arial" pitchFamily="34" charset="0"/>
              <a:buChar char="•"/>
              <a:defRPr/>
            </a:pPr>
            <a:r>
              <a:rPr lang="en-US" sz="2400" b="1" dirty="0">
                <a:solidFill>
                  <a:srgbClr val="002060"/>
                </a:solidFill>
              </a:rPr>
              <a:t> Class Case – Beaumont v. American Can Co.</a:t>
            </a:r>
          </a:p>
          <a:p>
            <a:pPr algn="ctr">
              <a:lnSpc>
                <a:spcPct val="90000"/>
              </a:lnSpc>
              <a:defRPr/>
            </a:pPr>
            <a:r>
              <a:rPr lang="en-US" sz="1400" b="1" i="1" dirty="0">
                <a:solidFill>
                  <a:srgbClr val="C00000"/>
                </a:solidFill>
              </a:rPr>
              <a:t>     Importance of Share Non-</a:t>
            </a:r>
            <a:r>
              <a:rPr lang="en-US" sz="1400" b="1" i="1" dirty="0" err="1">
                <a:solidFill>
                  <a:srgbClr val="C00000"/>
                </a:solidFill>
              </a:rPr>
              <a:t>Dininishment</a:t>
            </a: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i="1" dirty="0">
              <a:solidFill>
                <a:srgbClr val="C00000"/>
              </a:solidFill>
            </a:endParaRPr>
          </a:p>
          <a:p>
            <a:pPr algn="ctr">
              <a:lnSpc>
                <a:spcPct val="90000"/>
              </a:lnSpc>
              <a:defRPr/>
            </a:pPr>
            <a:endParaRPr lang="en-US" sz="1400" b="1" dirty="0">
              <a:solidFill>
                <a:srgbClr val="C00000"/>
              </a:solidFill>
            </a:endParaRPr>
          </a:p>
        </p:txBody>
      </p:sp>
    </p:spTree>
    <p:extLst>
      <p:ext uri="{BB962C8B-B14F-4D97-AF65-F5344CB8AC3E}">
        <p14:creationId xmlns:p14="http://schemas.microsoft.com/office/powerpoint/2010/main" val="16312939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629400" y="6477000"/>
            <a:ext cx="2133600" cy="381000"/>
          </a:xfrm>
        </p:spPr>
        <p:txBody>
          <a:bodyPr/>
          <a:lstStyle/>
          <a:p>
            <a:pPr>
              <a:defRPr/>
            </a:pPr>
            <a:fld id="{F712E8CE-F6E0-4286-8AF3-16BEE5B4A027}" type="slidenum">
              <a:rPr lang="en-US" smtClean="0"/>
              <a:pPr>
                <a:defRPr/>
              </a:pPr>
              <a:t>4</a:t>
            </a:fld>
            <a:endParaRPr lang="en-US"/>
          </a:p>
        </p:txBody>
      </p:sp>
      <p:sp>
        <p:nvSpPr>
          <p:cNvPr id="79873" name="Rectangle 1"/>
          <p:cNvSpPr>
            <a:spLocks noChangeArrowheads="1"/>
          </p:cNvSpPr>
          <p:nvPr/>
        </p:nvSpPr>
        <p:spPr bwMode="auto">
          <a:xfrm>
            <a:off x="381000" y="2257282"/>
            <a:ext cx="8382000" cy="255762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One:</a:t>
            </a:r>
          </a:p>
          <a:p>
            <a:pPr marL="342900" indent="-342900" algn="ctr">
              <a:lnSpc>
                <a:spcPct val="90000"/>
              </a:lnSpc>
              <a:spcBef>
                <a:spcPts val="0"/>
              </a:spcBef>
              <a:defRPr/>
            </a:pPr>
            <a:r>
              <a:rPr lang="en-US" sz="5400" b="1" dirty="0">
                <a:solidFill>
                  <a:srgbClr val="0033CC"/>
                </a:solidFill>
              </a:rPr>
              <a:t>Shareholders</a:t>
            </a:r>
          </a:p>
          <a:p>
            <a:pPr marL="342900" indent="-342900" algn="ctr">
              <a:lnSpc>
                <a:spcPct val="90000"/>
              </a:lnSpc>
              <a:spcBef>
                <a:spcPts val="0"/>
              </a:spcBef>
              <a:defRPr/>
            </a:pPr>
            <a:r>
              <a:rPr lang="en-US" sz="5400" b="1" i="1" dirty="0">
                <a:solidFill>
                  <a:srgbClr val="006600"/>
                </a:solidFill>
              </a:rPr>
              <a:t>Definitions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19065949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3"/>
          <p:cNvSpPr txBox="1">
            <a:spLocks noChangeArrowheads="1"/>
          </p:cNvSpPr>
          <p:nvPr/>
        </p:nvSpPr>
        <p:spPr bwMode="auto">
          <a:xfrm>
            <a:off x="381000" y="838200"/>
            <a:ext cx="8534400" cy="5181600"/>
          </a:xfrm>
          <a:prstGeom prst="rect">
            <a:avLst/>
          </a:prstGeom>
          <a:noFill/>
          <a:ln w="9525">
            <a:noFill/>
            <a:miter lim="800000"/>
            <a:headEnd/>
            <a:tailEnd/>
          </a:ln>
        </p:spPr>
        <p:txBody>
          <a:bodyPr/>
          <a:lstStyle/>
          <a:p>
            <a:pPr marL="342900" indent="-342900" algn="ctr">
              <a:spcBef>
                <a:spcPts val="0"/>
              </a:spcBef>
              <a:defRPr/>
            </a:pPr>
            <a:r>
              <a:rPr lang="en-US" sz="3600" b="1" dirty="0">
                <a:solidFill>
                  <a:srgbClr val="0033CC"/>
                </a:solidFill>
              </a:rPr>
              <a:t>Shareholders</a:t>
            </a:r>
          </a:p>
          <a:p>
            <a:pPr marL="342900" indent="-342900" algn="ctr">
              <a:spcBef>
                <a:spcPts val="0"/>
              </a:spcBef>
              <a:defRPr/>
            </a:pPr>
            <a:r>
              <a:rPr lang="en-US" sz="2800" b="1" i="1" dirty="0">
                <a:solidFill>
                  <a:srgbClr val="006600"/>
                </a:solidFill>
              </a:rPr>
              <a:t>Generally - Definitions</a:t>
            </a:r>
          </a:p>
          <a:p>
            <a:pPr marL="342900" indent="-342900" algn="ctr">
              <a:spcBef>
                <a:spcPts val="0"/>
              </a:spcBef>
              <a:defRPr/>
            </a:pPr>
            <a:endParaRPr lang="en-US" sz="700" b="1" i="1" dirty="0">
              <a:solidFill>
                <a:srgbClr val="006600"/>
              </a:solidFill>
            </a:endParaRPr>
          </a:p>
          <a:p>
            <a:pPr>
              <a:spcBef>
                <a:spcPts val="0"/>
              </a:spcBef>
              <a:defRPr/>
            </a:pPr>
            <a:r>
              <a:rPr lang="en-US" sz="2200" b="1" dirty="0">
                <a:solidFill>
                  <a:srgbClr val="C00000"/>
                </a:solidFill>
              </a:rPr>
              <a:t>Corporation Defined</a:t>
            </a:r>
            <a:endParaRPr lang="en-US" sz="2200" dirty="0">
              <a:solidFill>
                <a:srgbClr val="C00000"/>
              </a:solidFill>
            </a:endParaRPr>
          </a:p>
          <a:p>
            <a:pPr marL="342900" indent="-342900" eaLnBrk="0" hangingPunct="0">
              <a:lnSpc>
                <a:spcPct val="90000"/>
              </a:lnSpc>
              <a:spcBef>
                <a:spcPct val="20000"/>
              </a:spcBef>
              <a:buFontTx/>
              <a:buChar char="•"/>
              <a:defRPr/>
            </a:pPr>
            <a:r>
              <a:rPr lang="en-US" sz="2400" kern="0" dirty="0">
                <a:latin typeface="+mn-lt"/>
              </a:rPr>
              <a:t>Black’s Law Dictionary defines a</a:t>
            </a:r>
          </a:p>
          <a:p>
            <a:pPr marL="342900" indent="-342900" eaLnBrk="0" hangingPunct="0">
              <a:lnSpc>
                <a:spcPct val="90000"/>
              </a:lnSpc>
              <a:spcBef>
                <a:spcPct val="20000"/>
              </a:spcBef>
              <a:defRPr/>
            </a:pPr>
            <a:r>
              <a:rPr lang="en-US" sz="2800" kern="0" dirty="0">
                <a:solidFill>
                  <a:srgbClr val="0033CC"/>
                </a:solidFill>
                <a:latin typeface="+mn-lt"/>
              </a:rPr>
              <a:t>    </a:t>
            </a:r>
            <a:r>
              <a:rPr lang="en-US" sz="2800" b="1" i="1" kern="0" dirty="0">
                <a:solidFill>
                  <a:srgbClr val="0033CC"/>
                </a:solidFill>
                <a:latin typeface="+mn-lt"/>
              </a:rPr>
              <a:t>Corporation</a:t>
            </a:r>
            <a:r>
              <a:rPr lang="en-US" sz="2800" b="1" kern="0" dirty="0">
                <a:solidFill>
                  <a:srgbClr val="0033CC"/>
                </a:solidFill>
                <a:latin typeface="+mn-lt"/>
              </a:rPr>
              <a:t> </a:t>
            </a:r>
            <a:r>
              <a:rPr lang="en-US" sz="2800" kern="0" dirty="0">
                <a:latin typeface="+mn-lt"/>
              </a:rPr>
              <a:t>as:</a:t>
            </a:r>
          </a:p>
          <a:p>
            <a:pPr marL="342900" indent="-342900" eaLnBrk="0" hangingPunct="0">
              <a:lnSpc>
                <a:spcPct val="90000"/>
              </a:lnSpc>
              <a:spcBef>
                <a:spcPct val="20000"/>
              </a:spcBef>
              <a:defRPr/>
            </a:pPr>
            <a:endParaRPr lang="en-US" sz="700" kern="0" dirty="0">
              <a:latin typeface="+mn-lt"/>
            </a:endParaRPr>
          </a:p>
          <a:p>
            <a:pPr marL="342900" indent="-342900" eaLnBrk="0" hangingPunct="0">
              <a:lnSpc>
                <a:spcPct val="90000"/>
              </a:lnSpc>
              <a:spcBef>
                <a:spcPct val="20000"/>
              </a:spcBef>
              <a:defRPr/>
            </a:pPr>
            <a:r>
              <a:rPr lang="en-US" kern="0" dirty="0">
                <a:latin typeface="+mn-lt"/>
              </a:rPr>
              <a:t>    </a:t>
            </a:r>
            <a:r>
              <a:rPr lang="en-US" b="1" i="1" kern="0" dirty="0">
                <a:latin typeface="+mn-lt"/>
              </a:rPr>
              <a:t>“An </a:t>
            </a:r>
            <a:r>
              <a:rPr lang="en-US" b="1" i="1" kern="0" dirty="0">
                <a:solidFill>
                  <a:srgbClr val="C00000"/>
                </a:solidFill>
                <a:latin typeface="+mn-lt"/>
              </a:rPr>
              <a:t>artificial person </a:t>
            </a:r>
            <a:r>
              <a:rPr lang="en-US" b="1" i="1" kern="0" dirty="0">
                <a:latin typeface="+mn-lt"/>
              </a:rPr>
              <a:t>or legal entity </a:t>
            </a:r>
          </a:p>
          <a:p>
            <a:pPr marL="342900" indent="-342900" eaLnBrk="0" hangingPunct="0">
              <a:lnSpc>
                <a:spcPct val="90000"/>
              </a:lnSpc>
              <a:spcBef>
                <a:spcPct val="20000"/>
              </a:spcBef>
              <a:defRPr/>
            </a:pPr>
            <a:r>
              <a:rPr lang="en-US" b="1" i="1" kern="0" dirty="0">
                <a:latin typeface="+mn-lt"/>
              </a:rPr>
              <a:t>	created by or </a:t>
            </a:r>
            <a:r>
              <a:rPr lang="en-US" b="1" i="1" kern="0" dirty="0">
                <a:solidFill>
                  <a:srgbClr val="C00000"/>
                </a:solidFill>
                <a:latin typeface="+mn-lt"/>
              </a:rPr>
              <a:t>under the authority </a:t>
            </a:r>
          </a:p>
          <a:p>
            <a:pPr marL="342900" indent="-342900" eaLnBrk="0" hangingPunct="0">
              <a:lnSpc>
                <a:spcPct val="90000"/>
              </a:lnSpc>
              <a:spcBef>
                <a:spcPct val="20000"/>
              </a:spcBef>
              <a:defRPr/>
            </a:pPr>
            <a:r>
              <a:rPr lang="en-US" b="1" i="1" kern="0" dirty="0">
                <a:solidFill>
                  <a:srgbClr val="C00000"/>
                </a:solidFill>
                <a:latin typeface="+mn-lt"/>
              </a:rPr>
              <a:t>	of the laws of the state </a:t>
            </a:r>
            <a:r>
              <a:rPr lang="en-US" b="1" i="1" kern="0" dirty="0">
                <a:latin typeface="+mn-lt"/>
              </a:rPr>
              <a:t>or nation, </a:t>
            </a:r>
          </a:p>
          <a:p>
            <a:pPr marL="342900" indent="-342900" eaLnBrk="0" hangingPunct="0">
              <a:lnSpc>
                <a:spcPct val="90000"/>
              </a:lnSpc>
              <a:spcBef>
                <a:spcPct val="20000"/>
              </a:spcBef>
              <a:defRPr/>
            </a:pPr>
            <a:r>
              <a:rPr lang="en-US" b="1" i="1" kern="0" dirty="0">
                <a:latin typeface="+mn-lt"/>
              </a:rPr>
              <a:t>	which </a:t>
            </a:r>
            <a:r>
              <a:rPr lang="en-US" b="1" i="1" kern="0" dirty="0">
                <a:solidFill>
                  <a:srgbClr val="C00000"/>
                </a:solidFill>
                <a:latin typeface="+mn-lt"/>
              </a:rPr>
              <a:t>has an existence distinct from that </a:t>
            </a:r>
          </a:p>
          <a:p>
            <a:pPr marL="342900" indent="-342900" eaLnBrk="0" hangingPunct="0">
              <a:lnSpc>
                <a:spcPct val="90000"/>
              </a:lnSpc>
              <a:spcBef>
                <a:spcPct val="20000"/>
              </a:spcBef>
              <a:defRPr/>
            </a:pPr>
            <a:r>
              <a:rPr lang="en-US" b="1" i="1" kern="0" dirty="0">
                <a:solidFill>
                  <a:srgbClr val="C00000"/>
                </a:solidFill>
                <a:latin typeface="+mn-lt"/>
              </a:rPr>
              <a:t>	of its associated individuals, </a:t>
            </a:r>
          </a:p>
          <a:p>
            <a:pPr marL="342900" indent="-342900" eaLnBrk="0" hangingPunct="0">
              <a:lnSpc>
                <a:spcPct val="90000"/>
              </a:lnSpc>
              <a:spcBef>
                <a:spcPct val="20000"/>
              </a:spcBef>
              <a:defRPr/>
            </a:pPr>
            <a:r>
              <a:rPr lang="en-US" b="1" i="1" kern="0" dirty="0">
                <a:latin typeface="+mn-lt"/>
              </a:rPr>
              <a:t>	and </a:t>
            </a:r>
            <a:r>
              <a:rPr lang="en-US" b="1" i="1" kern="0" dirty="0">
                <a:solidFill>
                  <a:srgbClr val="C00000"/>
                </a:solidFill>
                <a:latin typeface="+mn-lt"/>
              </a:rPr>
              <a:t>has a duration that is either perpetual </a:t>
            </a:r>
          </a:p>
          <a:p>
            <a:pPr marL="342900" indent="-342900" eaLnBrk="0" hangingPunct="0">
              <a:lnSpc>
                <a:spcPct val="90000"/>
              </a:lnSpc>
              <a:spcBef>
                <a:spcPct val="20000"/>
              </a:spcBef>
              <a:defRPr/>
            </a:pPr>
            <a:r>
              <a:rPr lang="en-US" b="1" i="1" kern="0" dirty="0">
                <a:latin typeface="+mn-lt"/>
              </a:rPr>
              <a:t>	or for a limited term of years, </a:t>
            </a:r>
          </a:p>
          <a:p>
            <a:pPr marL="342900" indent="-342900" eaLnBrk="0" hangingPunct="0">
              <a:lnSpc>
                <a:spcPct val="90000"/>
              </a:lnSpc>
              <a:spcBef>
                <a:spcPct val="20000"/>
              </a:spcBef>
              <a:defRPr/>
            </a:pPr>
            <a:r>
              <a:rPr lang="en-US" b="1" i="1" kern="0" dirty="0">
                <a:latin typeface="+mn-lt"/>
              </a:rPr>
              <a:t>     and </a:t>
            </a:r>
            <a:r>
              <a:rPr lang="en-US" b="1" i="1" kern="0" dirty="0">
                <a:solidFill>
                  <a:srgbClr val="C00000"/>
                </a:solidFill>
                <a:latin typeface="+mn-lt"/>
              </a:rPr>
              <a:t>which acts as a unit </a:t>
            </a:r>
          </a:p>
          <a:p>
            <a:pPr marL="342900" indent="-342900" eaLnBrk="0" hangingPunct="0">
              <a:lnSpc>
                <a:spcPct val="90000"/>
              </a:lnSpc>
              <a:spcBef>
                <a:spcPct val="20000"/>
              </a:spcBef>
              <a:defRPr/>
            </a:pPr>
            <a:r>
              <a:rPr lang="en-US" b="1" i="1" kern="0" dirty="0">
                <a:latin typeface="+mn-lt"/>
              </a:rPr>
              <a:t>	in matters relating to the common purpose of the association </a:t>
            </a:r>
          </a:p>
          <a:p>
            <a:pPr marL="342900" indent="-342900" eaLnBrk="0" hangingPunct="0">
              <a:lnSpc>
                <a:spcPct val="90000"/>
              </a:lnSpc>
              <a:spcBef>
                <a:spcPct val="20000"/>
              </a:spcBef>
              <a:defRPr/>
            </a:pPr>
            <a:r>
              <a:rPr lang="en-US" b="1" i="1" kern="0" dirty="0">
                <a:latin typeface="+mn-lt"/>
              </a:rPr>
              <a:t>	and </a:t>
            </a:r>
            <a:r>
              <a:rPr lang="en-US" b="1" i="1" kern="0" dirty="0">
                <a:solidFill>
                  <a:srgbClr val="C00000"/>
                </a:solidFill>
                <a:latin typeface="+mn-lt"/>
              </a:rPr>
              <a:t>within the scope of the powers conferred upon it by law</a:t>
            </a:r>
            <a:r>
              <a:rPr lang="en-US" b="1" i="1" kern="0" dirty="0">
                <a:latin typeface="+mn-lt"/>
              </a:rPr>
              <a:t>.” </a:t>
            </a:r>
          </a:p>
        </p:txBody>
      </p:sp>
      <p:pic>
        <p:nvPicPr>
          <p:cNvPr id="6148" name="Picture 3" descr="Blacks.jpg"/>
          <p:cNvPicPr>
            <a:picLocks noChangeAspect="1"/>
          </p:cNvPicPr>
          <p:nvPr/>
        </p:nvPicPr>
        <p:blipFill>
          <a:blip r:embed="rId2" cstate="print"/>
          <a:srcRect/>
          <a:stretch>
            <a:fillRect/>
          </a:stretch>
        </p:blipFill>
        <p:spPr bwMode="auto">
          <a:xfrm>
            <a:off x="6096000" y="2362200"/>
            <a:ext cx="2286000" cy="2286000"/>
          </a:xfrm>
          <a:prstGeom prst="rect">
            <a:avLst/>
          </a:prstGeom>
          <a:noFill/>
          <a:ln w="9525">
            <a:noFill/>
            <a:miter lim="800000"/>
            <a:headEnd/>
            <a:tailEnd/>
          </a:ln>
        </p:spPr>
      </p:pic>
    </p:spTree>
    <p:extLst>
      <p:ext uri="{BB962C8B-B14F-4D97-AF65-F5344CB8AC3E}">
        <p14:creationId xmlns:p14="http://schemas.microsoft.com/office/powerpoint/2010/main" val="26259125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791421"/>
            <a:ext cx="8382000" cy="505676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spcBef>
                <a:spcPts val="0"/>
              </a:spcBef>
              <a:defRPr/>
            </a:pPr>
            <a:r>
              <a:rPr lang="en-US" sz="3600" b="1" dirty="0">
                <a:solidFill>
                  <a:srgbClr val="0033CC"/>
                </a:solidFill>
              </a:rPr>
              <a:t>Shareholders</a:t>
            </a:r>
          </a:p>
          <a:p>
            <a:pPr marL="342900" indent="-342900" algn="ctr">
              <a:spcBef>
                <a:spcPts val="0"/>
              </a:spcBef>
              <a:defRPr/>
            </a:pPr>
            <a:r>
              <a:rPr lang="en-US" sz="2800" b="1" i="1" dirty="0">
                <a:solidFill>
                  <a:srgbClr val="006600"/>
                </a:solidFill>
              </a:rPr>
              <a:t>Principal Characteristics of Corporations</a:t>
            </a:r>
          </a:p>
          <a:p>
            <a:pPr marL="0" marR="0" lvl="0" indent="0" algn="just" defTabSz="914400" rtl="0" eaLnBrk="0" fontAlgn="base" latinLnBrk="0" hangingPunct="0">
              <a:lnSpc>
                <a:spcPct val="11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110000"/>
              </a:lnSpc>
              <a:spcBef>
                <a:spcPts val="0"/>
              </a:spcBef>
              <a:spcAft>
                <a:spcPct val="0"/>
              </a:spcAft>
              <a:buClrTx/>
              <a:buSzTx/>
              <a:buFontTx/>
              <a:buNone/>
              <a:tabLst/>
            </a:pPr>
            <a:r>
              <a:rPr kumimoji="0" lang="en-US" sz="2000" b="1" u="none" strike="noStrike" cap="none" normalizeH="0" baseline="0" dirty="0">
                <a:ln>
                  <a:noFill/>
                </a:ln>
                <a:solidFill>
                  <a:srgbClr val="C00000"/>
                </a:solidFill>
                <a:effectLst/>
                <a:latin typeface="Arial" pitchFamily="34" charset="0"/>
                <a:ea typeface="Calibri" pitchFamily="34" charset="0"/>
                <a:cs typeface="Arial" pitchFamily="34" charset="0"/>
              </a:rPr>
              <a:t>Principal Characteristics of a Corporation:</a:t>
            </a:r>
            <a:endParaRPr kumimoji="0" lang="en-US" sz="2000" b="0" u="none" strike="noStrike" cap="none" normalizeH="0" baseline="0" dirty="0">
              <a:ln>
                <a:noFill/>
              </a:ln>
              <a:solidFill>
                <a:srgbClr val="C00000"/>
              </a:solidFill>
              <a:effectLst/>
              <a:latin typeface="Arial" pitchFamily="34" charset="0"/>
              <a:cs typeface="Arial" pitchFamily="34" charset="0"/>
            </a:endParaRPr>
          </a:p>
          <a:p>
            <a:pPr marL="0" marR="0" lvl="0" indent="0" algn="just" defTabSz="914400" rtl="0" eaLnBrk="0" fontAlgn="base" latinLnBrk="0" hangingPunct="0">
              <a:lnSpc>
                <a:spcPct val="110000"/>
              </a:lnSpc>
              <a:spcBef>
                <a:spcPts val="0"/>
              </a:spcBef>
              <a:spcAft>
                <a:spcPct val="0"/>
              </a:spcAft>
              <a:buClrTx/>
              <a:buSzTx/>
              <a:buFontTx/>
              <a:buNone/>
              <a:tabLst/>
            </a:pPr>
            <a:endParaRPr kumimoji="0" lang="en-US" sz="800" b="0" i="0" u="none" strike="noStrike" cap="none" normalizeH="0" baseline="0" dirty="0">
              <a:ln>
                <a:noFill/>
              </a:ln>
              <a:solidFill>
                <a:srgbClr val="3D3D3D"/>
              </a:solidFill>
              <a:effectLst/>
              <a:latin typeface="Arial" pitchFamily="34" charset="0"/>
              <a:ea typeface="Calibri" pitchFamily="34" charset="0"/>
              <a:cs typeface="Arial" pitchFamily="34" charset="0"/>
            </a:endParaRPr>
          </a:p>
          <a:p>
            <a:pPr marR="0" lvl="0" algn="just" defTabSz="914400" rtl="0" eaLnBrk="0" fontAlgn="base" latinLnBrk="0" hangingPunct="0">
              <a:lnSpc>
                <a:spcPct val="110000"/>
              </a:lnSpc>
              <a:spcBef>
                <a:spcPts val="0"/>
              </a:spcBef>
              <a:spcAft>
                <a:spcPct val="0"/>
              </a:spcAft>
              <a:buClrTx/>
              <a:buSzTx/>
              <a:tabLst/>
            </a:pPr>
            <a:r>
              <a:rPr kumimoji="0" lang="en-US"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All</a:t>
            </a:r>
            <a:r>
              <a:rPr kumimoji="0" lang="en-US" i="0" u="none" strike="noStrike" cap="none" normalizeH="0" dirty="0">
                <a:ln>
                  <a:noFill/>
                </a:ln>
                <a:solidFill>
                  <a:schemeClr val="tx1">
                    <a:lumMod val="95000"/>
                    <a:lumOff val="5000"/>
                  </a:schemeClr>
                </a:solidFill>
                <a:effectLst/>
                <a:latin typeface="Arial" pitchFamily="34" charset="0"/>
                <a:ea typeface="Calibri" pitchFamily="34" charset="0"/>
                <a:cs typeface="Arial" pitchFamily="34" charset="0"/>
              </a:rPr>
              <a:t> corporations share certain defining characteristics.  These include:</a:t>
            </a:r>
          </a:p>
          <a:p>
            <a:pPr marR="0" lvl="0" algn="just" defTabSz="914400" rtl="0" eaLnBrk="0" fontAlgn="base" latinLnBrk="0" hangingPunct="0">
              <a:lnSpc>
                <a:spcPct val="110000"/>
              </a:lnSpc>
              <a:spcBef>
                <a:spcPts val="0"/>
              </a:spcBef>
              <a:spcAft>
                <a:spcPct val="0"/>
              </a:spcAft>
              <a:buClrTx/>
              <a:buSzTx/>
              <a:tabLst/>
            </a:pPr>
            <a:endParaRPr kumimoji="0" lang="en-US" sz="1000" b="1"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endParaRP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kumimoji="0" lang="en-US" b="1"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Limited Liability</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Entity Powers (Corporate Personhood)</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Centralized Management</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Continuity of Existence</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Free Transferability of Interests</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Statutory Sources of Authority</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r>
              <a:rPr lang="en-US" b="1" dirty="0">
                <a:solidFill>
                  <a:schemeClr val="tx1">
                    <a:lumMod val="95000"/>
                    <a:lumOff val="5000"/>
                  </a:schemeClr>
                </a:solidFill>
                <a:latin typeface="Arial" pitchFamily="34" charset="0"/>
                <a:cs typeface="Arial" pitchFamily="34" charset="0"/>
              </a:rPr>
              <a:t>Constitutional Status</a:t>
            </a: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endParaRPr lang="en-US" b="1" dirty="0">
              <a:solidFill>
                <a:schemeClr val="tx1">
                  <a:lumMod val="95000"/>
                  <a:lumOff val="5000"/>
                </a:schemeClr>
              </a:solidFill>
              <a:latin typeface="Arial" pitchFamily="34" charset="0"/>
              <a:cs typeface="Arial" pitchFamily="34" charset="0"/>
            </a:endParaRPr>
          </a:p>
          <a:p>
            <a:pPr marL="285750" marR="0" lvl="0" indent="-285750" algn="just" defTabSz="914400" rtl="0" eaLnBrk="0" fontAlgn="base" latinLnBrk="0" hangingPunct="0">
              <a:lnSpc>
                <a:spcPct val="110000"/>
              </a:lnSpc>
              <a:spcBef>
                <a:spcPts val="0"/>
              </a:spcBef>
              <a:spcAft>
                <a:spcPct val="0"/>
              </a:spcAft>
              <a:buClrTx/>
              <a:buSzTx/>
              <a:buFont typeface="Arial" panose="020B0604020202020204" pitchFamily="34" charset="0"/>
              <a:buChar char="•"/>
              <a:tabLst/>
            </a:pPr>
            <a:endParaRPr kumimoji="0" lang="en-US" b="1" i="0" u="none" strike="noStrike" cap="none" normalizeH="0" baseline="0" dirty="0">
              <a:ln>
                <a:noFill/>
              </a:ln>
              <a:solidFill>
                <a:schemeClr val="tx1">
                  <a:lumMod val="95000"/>
                  <a:lumOff val="5000"/>
                </a:schemeClr>
              </a:solidFill>
              <a:effectLst/>
              <a:latin typeface="Arial"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8967061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856863" y="6477000"/>
            <a:ext cx="2133600" cy="247650"/>
          </a:xfrm>
        </p:spPr>
        <p:txBody>
          <a:bodyPr/>
          <a:lstStyle/>
          <a:p>
            <a:pPr>
              <a:defRPr/>
            </a:pPr>
            <a:fld id="{F712E8CE-F6E0-4286-8AF3-16BEE5B4A027}" type="slidenum">
              <a:rPr lang="en-US" smtClean="0"/>
              <a:pPr>
                <a:defRPr/>
              </a:pPr>
              <a:t>7</a:t>
            </a:fld>
            <a:endParaRPr lang="en-US"/>
          </a:p>
        </p:txBody>
      </p:sp>
      <p:sp>
        <p:nvSpPr>
          <p:cNvPr id="73729" name="Rectangle 1"/>
          <p:cNvSpPr>
            <a:spLocks noChangeArrowheads="1"/>
          </p:cNvSpPr>
          <p:nvPr/>
        </p:nvSpPr>
        <p:spPr bwMode="auto">
          <a:xfrm>
            <a:off x="304800" y="723218"/>
            <a:ext cx="8534400" cy="60585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3600" b="1" dirty="0">
                <a:solidFill>
                  <a:srgbClr val="0033CC"/>
                </a:solidFill>
              </a:rPr>
              <a:t>Shareholders</a:t>
            </a:r>
          </a:p>
          <a:p>
            <a:pPr marL="342900" indent="-342900" algn="ctr">
              <a:lnSpc>
                <a:spcPct val="90000"/>
              </a:lnSpc>
              <a:spcBef>
                <a:spcPts val="0"/>
              </a:spcBef>
              <a:defRPr/>
            </a:pPr>
            <a:r>
              <a:rPr lang="en-US" sz="2800" b="1" i="1" dirty="0">
                <a:solidFill>
                  <a:srgbClr val="006600"/>
                </a:solidFill>
              </a:rPr>
              <a:t>Definitions – Shareholders</a:t>
            </a:r>
          </a:p>
          <a:p>
            <a:pPr marL="0" marR="0" lvl="0" indent="0" algn="just" defTabSz="914400" rtl="0" eaLnBrk="1" fontAlgn="base" latinLnBrk="0" hangingPunct="1">
              <a:lnSpc>
                <a:spcPct val="90000"/>
              </a:lnSpc>
              <a:spcBef>
                <a:spcPts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80000"/>
              </a:lnSpc>
              <a:spcBef>
                <a:spcPts val="0"/>
              </a:spcBef>
              <a:spcAft>
                <a:spcPct val="0"/>
              </a:spcAft>
              <a:buClrTx/>
              <a:buSzTx/>
              <a:buFontTx/>
              <a:buNone/>
              <a:tabLst/>
            </a:pPr>
            <a:r>
              <a:rPr lang="en-US" sz="2000" b="1" i="1" dirty="0">
                <a:solidFill>
                  <a:srgbClr val="A50021"/>
                </a:solidFill>
                <a:latin typeface="Arial" pitchFamily="34" charset="0"/>
                <a:ea typeface="Calibri" pitchFamily="34" charset="0"/>
                <a:cs typeface="Arial" pitchFamily="34" charset="0"/>
              </a:rPr>
              <a:t>G</a:t>
            </a:r>
            <a:r>
              <a:rPr kumimoji="0" lang="en-US" sz="2000" b="1" i="1" u="none" strike="noStrike" cap="none" normalizeH="0" baseline="0" dirty="0">
                <a:ln>
                  <a:noFill/>
                </a:ln>
                <a:solidFill>
                  <a:srgbClr val="A50021"/>
                </a:solidFill>
                <a:effectLst/>
                <a:latin typeface="Arial" pitchFamily="34" charset="0"/>
                <a:ea typeface="Calibri" pitchFamily="34" charset="0"/>
                <a:cs typeface="Arial" pitchFamily="34" charset="0"/>
              </a:rPr>
              <a:t>ENERALLY:</a:t>
            </a:r>
            <a:endParaRPr kumimoji="0" lang="en-US" sz="2000" b="0" i="0" u="none" strike="noStrike" cap="none" normalizeH="0" baseline="0" dirty="0">
              <a:ln>
                <a:noFill/>
              </a:ln>
              <a:solidFill>
                <a:srgbClr val="A50021"/>
              </a:solidFill>
              <a:effectLst/>
              <a:latin typeface="Arial" pitchFamily="34" charset="0"/>
              <a:cs typeface="Arial" pitchFamily="34" charset="0"/>
            </a:endParaRPr>
          </a:p>
          <a:p>
            <a:pPr marL="0" marR="0" lvl="0" indent="0" algn="just" defTabSz="914400" rtl="0" eaLnBrk="0" fontAlgn="base" latinLnBrk="0" hangingPunct="0">
              <a:lnSpc>
                <a:spcPct val="80000"/>
              </a:lnSpc>
              <a:spcBef>
                <a:spcPts val="0"/>
              </a:spcBef>
              <a:spcAft>
                <a:spcPct val="0"/>
              </a:spcAft>
              <a:buClrTx/>
              <a:buSzTx/>
              <a:buFontTx/>
              <a:buNone/>
              <a:tabLst/>
            </a:pPr>
            <a:endParaRPr kumimoji="0" lang="en-US" sz="500" b="0"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lvl="0" algn="just" eaLnBrk="0" hangingPunct="0">
              <a:lnSpc>
                <a:spcPct val="80000"/>
              </a:lnSpc>
              <a:spcBef>
                <a:spcPts val="0"/>
              </a:spcBef>
            </a:pPr>
            <a:r>
              <a:rPr lang="en-US" sz="1600" dirty="0"/>
              <a:t>Every corporation shall have power to create and issue the number of shares stated in its certificate of incorporation [BCL </a:t>
            </a:r>
            <a:r>
              <a:rPr lang="en-US" sz="1600" dirty="0">
                <a:solidFill>
                  <a:schemeClr val="tx1">
                    <a:lumMod val="95000"/>
                    <a:lumOff val="5000"/>
                  </a:schemeClr>
                </a:solidFill>
                <a:latin typeface="Arial" pitchFamily="34" charset="0"/>
                <a:ea typeface="Calibri" pitchFamily="34" charset="0"/>
                <a:cs typeface="Arial" pitchFamily="34" charset="0"/>
              </a:rPr>
              <a:t>§501(a)]</a:t>
            </a:r>
            <a:r>
              <a:rPr kumimoji="0" lang="en-US" sz="1500" b="0" i="0" u="none" strike="noStrike" cap="none" normalizeH="0" baseline="0" dirty="0">
                <a:ln>
                  <a:noFill/>
                </a:ln>
                <a:solidFill>
                  <a:schemeClr val="tx1">
                    <a:lumMod val="95000"/>
                    <a:lumOff val="5000"/>
                  </a:schemeClr>
                </a:solidFill>
                <a:effectLst/>
                <a:latin typeface="Arial" pitchFamily="34" charset="0"/>
                <a:ea typeface="Calibri" pitchFamily="34" charset="0"/>
                <a:cs typeface="Arial" pitchFamily="34" charset="0"/>
              </a:rPr>
              <a:t>.  </a:t>
            </a:r>
          </a:p>
          <a:p>
            <a:pPr marL="0" marR="0" lvl="0" indent="0" algn="just" defTabSz="914400" rtl="0" eaLnBrk="0" fontAlgn="base" latinLnBrk="0" hangingPunct="0">
              <a:lnSpc>
                <a:spcPct val="80000"/>
              </a:lnSpc>
              <a:spcBef>
                <a:spcPts val="0"/>
              </a:spcBef>
              <a:spcAft>
                <a:spcPct val="0"/>
              </a:spcAft>
              <a:buClrTx/>
              <a:buSzTx/>
              <a:buFontTx/>
              <a:buNone/>
              <a:tabLst/>
            </a:pPr>
            <a:endParaRPr kumimoji="0" lang="en-US" sz="5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lvl="0" algn="just" eaLnBrk="0" hangingPunct="0">
              <a:lnSpc>
                <a:spcPct val="80000"/>
              </a:lnSpc>
              <a:spcBef>
                <a:spcPts val="0"/>
              </a:spcBef>
            </a:pPr>
            <a:r>
              <a:rPr lang="en-US" sz="1600" b="1" i="1" dirty="0">
                <a:solidFill>
                  <a:srgbClr val="0000FF"/>
                </a:solidFill>
                <a:latin typeface="Arial" pitchFamily="34" charset="0"/>
                <a:ea typeface="Calibri" pitchFamily="34" charset="0"/>
                <a:cs typeface="Arial" pitchFamily="34" charset="0"/>
              </a:rPr>
              <a:t>Shareholder Defined:  </a:t>
            </a:r>
            <a:r>
              <a:rPr lang="en-US" sz="1400" dirty="0">
                <a:latin typeface="Arial" pitchFamily="34" charset="0"/>
                <a:ea typeface="Calibri" pitchFamily="34" charset="0"/>
                <a:cs typeface="Arial" pitchFamily="34" charset="0"/>
              </a:rPr>
              <a:t>Black’s law dictionary defines a </a:t>
            </a:r>
            <a:r>
              <a:rPr lang="en-US" sz="1400" b="1" i="1" dirty="0">
                <a:latin typeface="Arial" pitchFamily="34" charset="0"/>
                <a:ea typeface="Calibri" pitchFamily="34" charset="0"/>
                <a:cs typeface="Arial" pitchFamily="34" charset="0"/>
              </a:rPr>
              <a:t>“Shareholder”</a:t>
            </a:r>
            <a:r>
              <a:rPr lang="en-US" sz="1400" dirty="0">
                <a:latin typeface="Arial" pitchFamily="34" charset="0"/>
                <a:ea typeface="Calibri" pitchFamily="34" charset="0"/>
                <a:cs typeface="Arial" pitchFamily="34" charset="0"/>
              </a:rPr>
              <a:t> to be:</a:t>
            </a:r>
          </a:p>
          <a:p>
            <a:pPr lvl="0" algn="just" eaLnBrk="0" hangingPunct="0">
              <a:lnSpc>
                <a:spcPct val="80000"/>
              </a:lnSpc>
              <a:spcBef>
                <a:spcPts val="0"/>
              </a:spcBef>
            </a:pPr>
            <a:endParaRPr lang="en-US" sz="500" dirty="0">
              <a:latin typeface="Arial" pitchFamily="34" charset="0"/>
              <a:ea typeface="Calibri" pitchFamily="34" charset="0"/>
              <a:cs typeface="Arial" pitchFamily="34" charset="0"/>
            </a:endParaRPr>
          </a:p>
          <a:p>
            <a:pPr lvl="0" algn="just" eaLnBrk="0" hangingPunct="0">
              <a:lnSpc>
                <a:spcPct val="80000"/>
              </a:lnSpc>
              <a:spcBef>
                <a:spcPts val="0"/>
              </a:spcBef>
            </a:pPr>
            <a:r>
              <a:rPr lang="en-US" sz="1600" b="1" i="1" dirty="0">
                <a:solidFill>
                  <a:srgbClr val="A50021"/>
                </a:solidFill>
                <a:latin typeface="Arial" pitchFamily="34" charset="0"/>
                <a:ea typeface="Calibri" pitchFamily="34" charset="0"/>
                <a:cs typeface="Arial" pitchFamily="34" charset="0"/>
              </a:rPr>
              <a:t>“One who owns or holds a share in a corporation”.</a:t>
            </a:r>
          </a:p>
          <a:p>
            <a:pPr marL="0" marR="0" lvl="0" indent="0" algn="just" defTabSz="914400" rtl="0" eaLnBrk="0" fontAlgn="base" latinLnBrk="0" hangingPunct="0">
              <a:lnSpc>
                <a:spcPct val="80000"/>
              </a:lnSpc>
              <a:spcBef>
                <a:spcPts val="0"/>
              </a:spcBef>
              <a:spcAft>
                <a:spcPct val="0"/>
              </a:spcAft>
              <a:buClrTx/>
              <a:buSzTx/>
              <a:buFontTx/>
              <a:buNone/>
              <a:tabLst/>
            </a:pPr>
            <a:endParaRPr lang="en-US" sz="500" b="1" i="1" dirty="0">
              <a:solidFill>
                <a:srgbClr val="0000FF"/>
              </a:solidFill>
              <a:latin typeface="Arial" pitchFamily="34" charset="0"/>
              <a:ea typeface="Calibri" pitchFamily="34" charset="0"/>
              <a:cs typeface="Arial" pitchFamily="34" charset="0"/>
            </a:endParaRPr>
          </a:p>
          <a:p>
            <a:pPr marL="0" marR="0" lvl="0" indent="0" algn="just" defTabSz="914400" rtl="0" eaLnBrk="0" fontAlgn="base" latinLnBrk="0" hangingPunct="0">
              <a:lnSpc>
                <a:spcPct val="80000"/>
              </a:lnSpc>
              <a:spcBef>
                <a:spcPts val="0"/>
              </a:spcBef>
              <a:spcAft>
                <a:spcPct val="0"/>
              </a:spcAft>
              <a:buClrTx/>
              <a:buSzTx/>
              <a:buFontTx/>
              <a:buNone/>
              <a:tabLst/>
            </a:pPr>
            <a:r>
              <a:rPr kumimoji="0" lang="en-US" sz="1600" b="1" i="1" u="none" strike="noStrike" cap="none" normalizeH="0" baseline="0" dirty="0">
                <a:ln>
                  <a:noFill/>
                </a:ln>
                <a:solidFill>
                  <a:srgbClr val="0000FF"/>
                </a:solidFill>
                <a:effectLst/>
                <a:latin typeface="Arial" pitchFamily="34" charset="0"/>
                <a:ea typeface="Calibri" pitchFamily="34" charset="0"/>
                <a:cs typeface="Arial" pitchFamily="34" charset="0"/>
              </a:rPr>
              <a:t>Share Defined:  </a:t>
            </a:r>
            <a:r>
              <a:rPr lang="en-US" sz="1400" dirty="0">
                <a:latin typeface="Arial" pitchFamily="34" charset="0"/>
                <a:ea typeface="Calibri" pitchFamily="34" charset="0"/>
                <a:cs typeface="Arial" pitchFamily="34" charset="0"/>
              </a:rPr>
              <a:t>Black’s law dictionary defines a </a:t>
            </a:r>
            <a:r>
              <a:rPr lang="en-US" sz="1400" b="1" i="1" dirty="0">
                <a:latin typeface="Arial" pitchFamily="34" charset="0"/>
                <a:ea typeface="Calibri" pitchFamily="34" charset="0"/>
                <a:cs typeface="Arial" pitchFamily="34" charset="0"/>
              </a:rPr>
              <a:t>“Share”</a:t>
            </a:r>
            <a:r>
              <a:rPr lang="en-US" sz="1400" dirty="0">
                <a:latin typeface="Arial" pitchFamily="34" charset="0"/>
                <a:ea typeface="Calibri" pitchFamily="34" charset="0"/>
                <a:cs typeface="Arial" pitchFamily="34" charset="0"/>
              </a:rPr>
              <a:t> to be:</a:t>
            </a:r>
          </a:p>
          <a:p>
            <a:pPr marL="0" marR="0" lvl="0" indent="0" algn="just" defTabSz="914400" rtl="0" eaLnBrk="0" fontAlgn="base" latinLnBrk="0" hangingPunct="0">
              <a:lnSpc>
                <a:spcPct val="80000"/>
              </a:lnSpc>
              <a:spcBef>
                <a:spcPts val="0"/>
              </a:spcBef>
              <a:spcAft>
                <a:spcPct val="0"/>
              </a:spcAft>
              <a:buClrTx/>
              <a:buSzTx/>
              <a:buFontTx/>
              <a:buNone/>
              <a:tabLst/>
            </a:pPr>
            <a:endParaRPr lang="en-US" sz="500" dirty="0">
              <a:latin typeface="Arial" pitchFamily="34" charset="0"/>
              <a:ea typeface="Calibri" pitchFamily="34" charset="0"/>
              <a:cs typeface="Arial" pitchFamily="34" charset="0"/>
            </a:endParaRPr>
          </a:p>
          <a:p>
            <a:pPr marL="0" marR="0" lvl="0" indent="0" algn="just" defTabSz="914400" rtl="0" eaLnBrk="0" fontAlgn="base" latinLnBrk="0" hangingPunct="0">
              <a:lnSpc>
                <a:spcPct val="80000"/>
              </a:lnSpc>
              <a:spcBef>
                <a:spcPts val="0"/>
              </a:spcBef>
              <a:spcAft>
                <a:spcPct val="0"/>
              </a:spcAft>
              <a:buClrTx/>
              <a:buSzTx/>
              <a:buFontTx/>
              <a:buNone/>
              <a:tabLst/>
            </a:pPr>
            <a:r>
              <a:rPr lang="en-US" sz="1600" b="1" i="1" dirty="0">
                <a:solidFill>
                  <a:srgbClr val="A50021"/>
                </a:solidFill>
                <a:latin typeface="Arial" pitchFamily="34" charset="0"/>
                <a:ea typeface="Calibri" pitchFamily="34" charset="0"/>
                <a:cs typeface="Arial" pitchFamily="34" charset="0"/>
              </a:rPr>
              <a:t>“One of the definite number of equal parts into which the capital stock of a corporation is divided, and which represents and equity, ownership interest in the corporation”.</a:t>
            </a:r>
            <a:endParaRPr kumimoji="0" lang="en-US" sz="1600" b="1" i="1" u="none" strike="noStrike" cap="none" normalizeH="0" baseline="0" dirty="0">
              <a:ln>
                <a:noFill/>
              </a:ln>
              <a:solidFill>
                <a:srgbClr val="A50021"/>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80000"/>
              </a:lnSpc>
              <a:spcBef>
                <a:spcPts val="0"/>
              </a:spcBef>
              <a:spcAft>
                <a:spcPct val="0"/>
              </a:spcAft>
              <a:buClrTx/>
              <a:buSzTx/>
              <a:buFontTx/>
              <a:buNone/>
              <a:tabLst/>
            </a:pPr>
            <a:endParaRPr lang="en-US" sz="500" b="0" i="0" dirty="0">
              <a:solidFill>
                <a:schemeClr val="tx1">
                  <a:lumMod val="95000"/>
                  <a:lumOff val="5000"/>
                </a:schemeClr>
              </a:solidFill>
              <a:latin typeface="Arial" pitchFamily="34" charset="0"/>
              <a:ea typeface="Calibri" pitchFamily="34" charset="0"/>
              <a:cs typeface="Arial" pitchFamily="34" charset="0"/>
            </a:endParaRPr>
          </a:p>
          <a:p>
            <a:pPr algn="just" eaLnBrk="0" hangingPunct="0">
              <a:lnSpc>
                <a:spcPct val="80000"/>
              </a:lnSpc>
              <a:spcBef>
                <a:spcPts val="0"/>
              </a:spcBef>
            </a:pPr>
            <a:r>
              <a:rPr lang="en-US" sz="1600" b="1" i="1" dirty="0">
                <a:solidFill>
                  <a:srgbClr val="0000FF"/>
                </a:solidFill>
                <a:latin typeface="Arial" pitchFamily="34" charset="0"/>
                <a:ea typeface="Calibri" pitchFamily="34" charset="0"/>
                <a:cs typeface="Arial" pitchFamily="34" charset="0"/>
              </a:rPr>
              <a:t>Owners of the Corporation: </a:t>
            </a:r>
            <a:r>
              <a:rPr lang="en-US" sz="1400" dirty="0"/>
              <a:t>A shareholder’s rights stem from their status as owners of the corporation. </a:t>
            </a:r>
          </a:p>
          <a:p>
            <a:pPr lvl="0" algn="just" eaLnBrk="0" hangingPunct="0">
              <a:lnSpc>
                <a:spcPct val="80000"/>
              </a:lnSpc>
              <a:spcBef>
                <a:spcPts val="0"/>
              </a:spcBef>
            </a:pPr>
            <a:endParaRPr lang="en-US" sz="500" b="1" i="1" dirty="0">
              <a:solidFill>
                <a:srgbClr val="0000FF"/>
              </a:solidFill>
              <a:latin typeface="Arial" pitchFamily="34" charset="0"/>
              <a:ea typeface="Calibri" pitchFamily="34" charset="0"/>
              <a:cs typeface="Arial" pitchFamily="34" charset="0"/>
            </a:endParaRPr>
          </a:p>
          <a:p>
            <a:pPr algn="just">
              <a:lnSpc>
                <a:spcPct val="80000"/>
              </a:lnSpc>
              <a:spcBef>
                <a:spcPts val="0"/>
              </a:spcBef>
            </a:pPr>
            <a:r>
              <a:rPr lang="en-US" sz="1600" b="1" i="1" dirty="0">
                <a:solidFill>
                  <a:srgbClr val="0000FF"/>
                </a:solidFill>
                <a:latin typeface="Arial" pitchFamily="34" charset="0"/>
                <a:ea typeface="Calibri" pitchFamily="34" charset="0"/>
                <a:cs typeface="Arial" pitchFamily="34" charset="0"/>
              </a:rPr>
              <a:t>Ownership Rights: </a:t>
            </a:r>
            <a:r>
              <a:rPr lang="en-US" sz="1400" dirty="0"/>
              <a:t>Shareholder control over the corporation is indirect. Periodically (ordinarily once a year), the shareholders elect the corporation’s board of directors (the policy making body of the corporation), and by this means control the corporation.  Corporate governance is a representative, republican form of governance, and as such, the shareholders have no direct right or power to control or manage corporate activity.</a:t>
            </a:r>
          </a:p>
          <a:p>
            <a:pPr algn="just">
              <a:lnSpc>
                <a:spcPct val="80000"/>
              </a:lnSpc>
              <a:spcBef>
                <a:spcPts val="0"/>
              </a:spcBef>
            </a:pPr>
            <a:endParaRPr lang="en-US" sz="500" b="1" i="1" dirty="0">
              <a:solidFill>
                <a:srgbClr val="0000FF"/>
              </a:solidFill>
              <a:latin typeface="Arial" pitchFamily="34" charset="0"/>
              <a:ea typeface="Calibri" pitchFamily="34" charset="0"/>
              <a:cs typeface="Arial" pitchFamily="34" charset="0"/>
            </a:endParaRPr>
          </a:p>
          <a:p>
            <a:pPr algn="just">
              <a:lnSpc>
                <a:spcPct val="80000"/>
              </a:lnSpc>
              <a:spcBef>
                <a:spcPts val="0"/>
              </a:spcBef>
            </a:pPr>
            <a:r>
              <a:rPr lang="en-US" sz="1600" b="1" i="1" dirty="0">
                <a:solidFill>
                  <a:srgbClr val="0000FF"/>
                </a:solidFill>
                <a:latin typeface="Arial" pitchFamily="34" charset="0"/>
                <a:ea typeface="Calibri" pitchFamily="34" charset="0"/>
                <a:cs typeface="Arial" pitchFamily="34" charset="0"/>
              </a:rPr>
              <a:t>Shareholder Rights:</a:t>
            </a:r>
            <a:r>
              <a:rPr lang="en-US" b="1" i="1" dirty="0">
                <a:solidFill>
                  <a:srgbClr val="0000FF"/>
                </a:solidFill>
                <a:latin typeface="Arial" pitchFamily="34" charset="0"/>
                <a:ea typeface="Calibri" pitchFamily="34" charset="0"/>
                <a:cs typeface="Arial" pitchFamily="34" charset="0"/>
              </a:rPr>
              <a:t> </a:t>
            </a:r>
            <a:r>
              <a:rPr lang="en-US" sz="1400" dirty="0"/>
              <a:t>Shareholders of common stock have the following rights in the corporation:</a:t>
            </a:r>
          </a:p>
          <a:p>
            <a:pPr marL="285750" indent="-285750" algn="just">
              <a:lnSpc>
                <a:spcPct val="80000"/>
              </a:lnSpc>
              <a:spcBef>
                <a:spcPts val="0"/>
              </a:spcBef>
              <a:buFont typeface="Arial" panose="020B0604020202020204" pitchFamily="34" charset="0"/>
              <a:buChar char="•"/>
            </a:pPr>
            <a:r>
              <a:rPr kumimoji="0" lang="en-US" sz="1400" b="1" i="1" u="none" strike="noStrike" cap="none" normalizeH="0" baseline="0" dirty="0">
                <a:ln>
                  <a:noFill/>
                </a:ln>
                <a:solidFill>
                  <a:srgbClr val="A50021"/>
                </a:solidFill>
                <a:effectLst/>
                <a:latin typeface="Arial" pitchFamily="34" charset="0"/>
                <a:ea typeface="Calibri" pitchFamily="34" charset="0"/>
                <a:cs typeface="Arial" pitchFamily="34" charset="0"/>
              </a:rPr>
              <a:t>Ownership – </a:t>
            </a:r>
            <a:r>
              <a:rPr kumimoji="0" lang="en-US" sz="1200" u="none" strike="noStrike" cap="none" normalizeH="0" baseline="0" dirty="0">
                <a:ln>
                  <a:noFill/>
                </a:ln>
                <a:solidFill>
                  <a:srgbClr val="002060"/>
                </a:solidFill>
                <a:effectLst/>
                <a:latin typeface="Arial" pitchFamily="34" charset="0"/>
                <a:ea typeface="Calibri" pitchFamily="34" charset="0"/>
                <a:cs typeface="Arial" pitchFamily="34" charset="0"/>
              </a:rPr>
              <a:t>The right to have a properly </a:t>
            </a:r>
            <a:r>
              <a:rPr lang="en-US" sz="1200" dirty="0">
                <a:solidFill>
                  <a:srgbClr val="002060"/>
                </a:solidFill>
                <a:latin typeface="Arial" pitchFamily="34" charset="0"/>
                <a:ea typeface="Calibri" pitchFamily="34" charset="0"/>
                <a:cs typeface="Arial" pitchFamily="34" charset="0"/>
              </a:rPr>
              <a:t>e</a:t>
            </a:r>
            <a:r>
              <a:rPr kumimoji="0" lang="en-US" sz="1200" u="none" strike="noStrike" cap="none" normalizeH="0" baseline="0" dirty="0">
                <a:ln>
                  <a:noFill/>
                </a:ln>
                <a:solidFill>
                  <a:srgbClr val="002060"/>
                </a:solidFill>
                <a:effectLst/>
                <a:latin typeface="Arial" pitchFamily="34" charset="0"/>
                <a:ea typeface="Calibri" pitchFamily="34" charset="0"/>
                <a:cs typeface="Arial" pitchFamily="34" charset="0"/>
              </a:rPr>
              <a:t>xecuted </a:t>
            </a:r>
            <a:r>
              <a:rPr lang="en-US" sz="1200" dirty="0">
                <a:solidFill>
                  <a:srgbClr val="002060"/>
                </a:solidFill>
                <a:latin typeface="Arial" pitchFamily="34" charset="0"/>
                <a:ea typeface="Calibri" pitchFamily="34" charset="0"/>
                <a:cs typeface="Arial" pitchFamily="34" charset="0"/>
              </a:rPr>
              <a:t>s</a:t>
            </a:r>
            <a:r>
              <a:rPr kumimoji="0" lang="en-US" sz="1200" u="none" strike="noStrike" cap="none" normalizeH="0" baseline="0" dirty="0">
                <a:ln>
                  <a:noFill/>
                </a:ln>
                <a:solidFill>
                  <a:srgbClr val="002060"/>
                </a:solidFill>
                <a:effectLst/>
                <a:latin typeface="Arial" pitchFamily="34" charset="0"/>
                <a:ea typeface="Calibri" pitchFamily="34" charset="0"/>
                <a:cs typeface="Arial" pitchFamily="34" charset="0"/>
              </a:rPr>
              <a:t>tock </a:t>
            </a:r>
            <a:r>
              <a:rPr lang="en-US" sz="1200" dirty="0">
                <a:solidFill>
                  <a:srgbClr val="002060"/>
                </a:solidFill>
                <a:latin typeface="Arial" pitchFamily="34" charset="0"/>
                <a:ea typeface="Calibri" pitchFamily="34" charset="0"/>
                <a:cs typeface="Arial" pitchFamily="34" charset="0"/>
              </a:rPr>
              <a:t>c</a:t>
            </a:r>
            <a:r>
              <a:rPr kumimoji="0" lang="en-US" sz="1200" u="none" strike="noStrike" cap="none" normalizeH="0" baseline="0" dirty="0">
                <a:ln>
                  <a:noFill/>
                </a:ln>
                <a:solidFill>
                  <a:srgbClr val="002060"/>
                </a:solidFill>
                <a:effectLst/>
                <a:latin typeface="Arial" pitchFamily="34" charset="0"/>
                <a:ea typeface="Calibri" pitchFamily="34" charset="0"/>
                <a:cs typeface="Arial" pitchFamily="34" charset="0"/>
              </a:rPr>
              <a:t>ertificate </a:t>
            </a:r>
            <a:r>
              <a:rPr lang="en-US" sz="1200" dirty="0">
                <a:solidFill>
                  <a:srgbClr val="002060"/>
                </a:solidFill>
                <a:latin typeface="Arial" pitchFamily="34" charset="0"/>
                <a:ea typeface="Calibri" pitchFamily="34" charset="0"/>
                <a:cs typeface="Arial" pitchFamily="34" charset="0"/>
              </a:rPr>
              <a:t>r</a:t>
            </a:r>
            <a:r>
              <a:rPr kumimoji="0" lang="en-US" sz="1200" u="none" strike="noStrike" cap="none" normalizeH="0" baseline="0" dirty="0">
                <a:ln>
                  <a:noFill/>
                </a:ln>
                <a:solidFill>
                  <a:srgbClr val="002060"/>
                </a:solidFill>
                <a:effectLst/>
                <a:latin typeface="Arial" pitchFamily="34" charset="0"/>
                <a:ea typeface="Calibri" pitchFamily="34" charset="0"/>
                <a:cs typeface="Arial" pitchFamily="34" charset="0"/>
              </a:rPr>
              <a:t>epresenting their ownership </a:t>
            </a:r>
            <a:r>
              <a:rPr lang="en-US" sz="1200" dirty="0">
                <a:solidFill>
                  <a:srgbClr val="002060"/>
                </a:solidFill>
                <a:latin typeface="Arial" pitchFamily="34" charset="0"/>
                <a:ea typeface="Calibri" pitchFamily="34" charset="0"/>
                <a:cs typeface="Arial" pitchFamily="34" charset="0"/>
              </a:rPr>
              <a:t>i</a:t>
            </a:r>
            <a:r>
              <a:rPr kumimoji="0" lang="en-US" sz="1200" u="none" strike="noStrike" cap="none" normalizeH="0" baseline="0" dirty="0">
                <a:ln>
                  <a:noFill/>
                </a:ln>
                <a:solidFill>
                  <a:srgbClr val="002060"/>
                </a:solidFill>
                <a:effectLst/>
                <a:latin typeface="Arial" pitchFamily="34" charset="0"/>
                <a:ea typeface="Calibri" pitchFamily="34" charset="0"/>
                <a:cs typeface="Arial" pitchFamily="34" charset="0"/>
              </a:rPr>
              <a:t>nterest;</a:t>
            </a:r>
          </a:p>
          <a:p>
            <a:pPr marL="285750" indent="-285750" algn="just">
              <a:lnSpc>
                <a:spcPct val="80000"/>
              </a:lnSpc>
              <a:spcBef>
                <a:spcPts val="0"/>
              </a:spcBef>
              <a:buFont typeface="Arial" panose="020B0604020202020204" pitchFamily="34" charset="0"/>
              <a:buChar char="•"/>
            </a:pPr>
            <a:r>
              <a:rPr lang="en-US" sz="1400" b="1" dirty="0">
                <a:solidFill>
                  <a:srgbClr val="A50021"/>
                </a:solidFill>
                <a:latin typeface="Arial" pitchFamily="34" charset="0"/>
                <a:ea typeface="Calibri" pitchFamily="34" charset="0"/>
                <a:cs typeface="Arial" pitchFamily="34" charset="0"/>
              </a:rPr>
              <a:t>Transferability –</a:t>
            </a:r>
            <a:r>
              <a:rPr lang="en-US" sz="1200" dirty="0">
                <a:solidFill>
                  <a:srgbClr val="002060"/>
                </a:solidFill>
                <a:latin typeface="Arial" pitchFamily="34" charset="0"/>
                <a:ea typeface="Calibri" pitchFamily="34" charset="0"/>
                <a:cs typeface="Arial" pitchFamily="34" charset="0"/>
              </a:rPr>
              <a:t> The right to freely transfer their shares;</a:t>
            </a:r>
          </a:p>
          <a:p>
            <a:pPr marL="285750" indent="-285750" algn="just">
              <a:lnSpc>
                <a:spcPct val="80000"/>
              </a:lnSpc>
              <a:spcBef>
                <a:spcPts val="0"/>
              </a:spcBef>
              <a:buFont typeface="Arial" panose="020B0604020202020204" pitchFamily="34" charset="0"/>
              <a:buChar char="•"/>
            </a:pPr>
            <a:r>
              <a:rPr kumimoji="0" lang="en-US" sz="1400" b="1" u="none" strike="noStrike" cap="none" normalizeH="0" baseline="0" dirty="0">
                <a:ln>
                  <a:noFill/>
                </a:ln>
                <a:solidFill>
                  <a:srgbClr val="A50021"/>
                </a:solidFill>
                <a:effectLst/>
                <a:latin typeface="Arial" pitchFamily="34" charset="0"/>
                <a:ea typeface="Calibri" pitchFamily="34" charset="0"/>
                <a:cs typeface="Arial" pitchFamily="34" charset="0"/>
              </a:rPr>
              <a:t>Voting Rights – </a:t>
            </a:r>
            <a:r>
              <a:rPr kumimoji="0" lang="en-US" sz="1200" u="none" strike="noStrike" cap="none" normalizeH="0" baseline="0" dirty="0">
                <a:ln>
                  <a:noFill/>
                </a:ln>
                <a:solidFill>
                  <a:srgbClr val="002060"/>
                </a:solidFill>
                <a:effectLst/>
                <a:latin typeface="Arial" pitchFamily="34" charset="0"/>
                <a:ea typeface="Calibri" pitchFamily="34" charset="0"/>
                <a:cs typeface="Arial" pitchFamily="34" charset="0"/>
              </a:rPr>
              <a:t>The right to vote their shares in</a:t>
            </a:r>
            <a:r>
              <a:rPr kumimoji="0" lang="en-US" sz="1200" u="none" strike="noStrike" cap="none" normalizeH="0" dirty="0">
                <a:ln>
                  <a:noFill/>
                </a:ln>
                <a:solidFill>
                  <a:srgbClr val="002060"/>
                </a:solidFill>
                <a:effectLst/>
                <a:latin typeface="Arial" pitchFamily="34" charset="0"/>
                <a:ea typeface="Calibri" pitchFamily="34" charset="0"/>
                <a:cs typeface="Arial" pitchFamily="34" charset="0"/>
              </a:rPr>
              <a:t> the election of the Board of Directors;</a:t>
            </a:r>
            <a:endParaRPr kumimoji="0" lang="en-US" sz="1400" b="1" u="none" strike="noStrike" cap="none" normalizeH="0" dirty="0">
              <a:ln>
                <a:noFill/>
              </a:ln>
              <a:solidFill>
                <a:srgbClr val="A50021"/>
              </a:solidFill>
              <a:effectLst/>
              <a:latin typeface="Arial" pitchFamily="34" charset="0"/>
              <a:ea typeface="Calibri" pitchFamily="34" charset="0"/>
              <a:cs typeface="Arial" pitchFamily="34" charset="0"/>
            </a:endParaRPr>
          </a:p>
          <a:p>
            <a:pPr marL="285750" indent="-285750" algn="just">
              <a:lnSpc>
                <a:spcPct val="80000"/>
              </a:lnSpc>
              <a:spcBef>
                <a:spcPts val="0"/>
              </a:spcBef>
              <a:buFont typeface="Arial" panose="020B0604020202020204" pitchFamily="34" charset="0"/>
              <a:buChar char="•"/>
            </a:pPr>
            <a:r>
              <a:rPr lang="en-US" sz="1400" b="1" dirty="0">
                <a:solidFill>
                  <a:srgbClr val="A50021"/>
                </a:solidFill>
                <a:latin typeface="Arial" pitchFamily="34" charset="0"/>
                <a:ea typeface="Calibri" pitchFamily="34" charset="0"/>
                <a:cs typeface="Arial" pitchFamily="34" charset="0"/>
              </a:rPr>
              <a:t>Dividend Rights</a:t>
            </a:r>
            <a:r>
              <a:rPr lang="en-US" sz="1200" dirty="0">
                <a:solidFill>
                  <a:srgbClr val="002060"/>
                </a:solidFill>
                <a:latin typeface="Arial" pitchFamily="34" charset="0"/>
                <a:ea typeface="Calibri" pitchFamily="34" charset="0"/>
                <a:cs typeface="Arial" pitchFamily="34" charset="0"/>
              </a:rPr>
              <a:t> – The right to received dividends as declared by the corporation;</a:t>
            </a:r>
            <a:endParaRPr lang="en-US" sz="1400" b="1" dirty="0">
              <a:solidFill>
                <a:srgbClr val="A50021"/>
              </a:solidFill>
              <a:latin typeface="Arial" pitchFamily="34" charset="0"/>
              <a:ea typeface="Calibri" pitchFamily="34" charset="0"/>
              <a:cs typeface="Arial" pitchFamily="34" charset="0"/>
            </a:endParaRPr>
          </a:p>
          <a:p>
            <a:pPr marL="285750" indent="-285750" algn="just">
              <a:lnSpc>
                <a:spcPct val="80000"/>
              </a:lnSpc>
              <a:spcBef>
                <a:spcPts val="0"/>
              </a:spcBef>
              <a:buFont typeface="Arial" panose="020B0604020202020204" pitchFamily="34" charset="0"/>
              <a:buChar char="•"/>
            </a:pPr>
            <a:r>
              <a:rPr kumimoji="0" lang="en-US" sz="1400" b="1" u="none" strike="noStrike" cap="none" normalizeH="0" dirty="0">
                <a:ln>
                  <a:noFill/>
                </a:ln>
                <a:solidFill>
                  <a:srgbClr val="A50021"/>
                </a:solidFill>
                <a:effectLst/>
                <a:latin typeface="Arial" pitchFamily="34" charset="0"/>
                <a:ea typeface="Calibri" pitchFamily="34" charset="0"/>
                <a:cs typeface="Arial" pitchFamily="34" charset="0"/>
              </a:rPr>
              <a:t>Limited Liability –</a:t>
            </a:r>
            <a:r>
              <a:rPr kumimoji="0" lang="en-US" sz="1200" u="none" strike="noStrike" cap="none" normalizeH="0" dirty="0">
                <a:ln>
                  <a:noFill/>
                </a:ln>
                <a:solidFill>
                  <a:srgbClr val="002060"/>
                </a:solidFill>
                <a:effectLst/>
                <a:latin typeface="Arial" pitchFamily="34" charset="0"/>
                <a:ea typeface="Calibri" pitchFamily="34" charset="0"/>
                <a:cs typeface="Arial" pitchFamily="34" charset="0"/>
              </a:rPr>
              <a:t> The right to have their investment exposure limited to the amount paid for their stock shares; and</a:t>
            </a:r>
            <a:endParaRPr kumimoji="0" lang="en-US" sz="1400" b="1" u="none" strike="noStrike" cap="none" normalizeH="0" dirty="0">
              <a:ln>
                <a:noFill/>
              </a:ln>
              <a:solidFill>
                <a:srgbClr val="A50021"/>
              </a:solidFill>
              <a:effectLst/>
              <a:latin typeface="Arial" pitchFamily="34" charset="0"/>
              <a:ea typeface="Calibri" pitchFamily="34" charset="0"/>
              <a:cs typeface="Arial" pitchFamily="34" charset="0"/>
            </a:endParaRPr>
          </a:p>
          <a:p>
            <a:pPr marL="285750" indent="-285750" algn="just">
              <a:lnSpc>
                <a:spcPct val="80000"/>
              </a:lnSpc>
              <a:spcBef>
                <a:spcPts val="0"/>
              </a:spcBef>
              <a:buFont typeface="Arial" panose="020B0604020202020204" pitchFamily="34" charset="0"/>
              <a:buChar char="•"/>
            </a:pPr>
            <a:r>
              <a:rPr lang="en-US" sz="1400" b="1" dirty="0">
                <a:solidFill>
                  <a:srgbClr val="A50021"/>
                </a:solidFill>
                <a:latin typeface="Arial" pitchFamily="34" charset="0"/>
                <a:ea typeface="Calibri" pitchFamily="34" charset="0"/>
                <a:cs typeface="Arial" pitchFamily="34" charset="0"/>
              </a:rPr>
              <a:t>Disclosure Rights –</a:t>
            </a:r>
            <a:r>
              <a:rPr lang="en-US" sz="1200" dirty="0">
                <a:solidFill>
                  <a:srgbClr val="002060"/>
                </a:solidFill>
                <a:latin typeface="Arial" pitchFamily="34" charset="0"/>
                <a:ea typeface="Calibri" pitchFamily="34" charset="0"/>
                <a:cs typeface="Arial" pitchFamily="34" charset="0"/>
              </a:rPr>
              <a:t> The right to inspect the books, records and proceeding minutes of the corporation.</a:t>
            </a:r>
            <a:endParaRPr kumimoji="0" lang="en-US" sz="1200" u="none" strike="noStrike" cap="none" normalizeH="0" dirty="0">
              <a:ln>
                <a:noFill/>
              </a:ln>
              <a:solidFill>
                <a:srgbClr val="002060"/>
              </a:solidFill>
              <a:effectLst/>
              <a:latin typeface="Arial" pitchFamily="34" charset="0"/>
              <a:ea typeface="Calibri" pitchFamily="34" charset="0"/>
              <a:cs typeface="Arial" pitchFamily="34" charset="0"/>
            </a:endParaRPr>
          </a:p>
          <a:p>
            <a:pPr marL="285750" indent="-285750" algn="just">
              <a:buFont typeface="Arial" panose="020B0604020202020204" pitchFamily="34" charset="0"/>
              <a:buChar char="•"/>
            </a:pPr>
            <a:endParaRPr kumimoji="0" lang="en-US" sz="1200" u="none" strike="noStrike" cap="none" normalizeH="0" baseline="0" dirty="0">
              <a:ln>
                <a:noFill/>
              </a:ln>
              <a:solidFill>
                <a:srgbClr val="002060"/>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392443677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9873" name="Rectangle 1"/>
          <p:cNvSpPr>
            <a:spLocks noChangeArrowheads="1"/>
          </p:cNvSpPr>
          <p:nvPr/>
        </p:nvSpPr>
        <p:spPr bwMode="auto">
          <a:xfrm>
            <a:off x="381000" y="2326532"/>
            <a:ext cx="8382000" cy="241912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5400" b="1" dirty="0">
                <a:solidFill>
                  <a:srgbClr val="A50021"/>
                </a:solidFill>
              </a:rPr>
              <a:t>Part Two:</a:t>
            </a:r>
          </a:p>
          <a:p>
            <a:pPr marL="342900" indent="-342900" algn="ctr">
              <a:lnSpc>
                <a:spcPct val="90000"/>
              </a:lnSpc>
              <a:spcBef>
                <a:spcPts val="0"/>
              </a:spcBef>
              <a:defRPr/>
            </a:pPr>
            <a:r>
              <a:rPr lang="en-US" sz="5400" b="1" dirty="0">
                <a:solidFill>
                  <a:srgbClr val="0033CC"/>
                </a:solidFill>
              </a:rPr>
              <a:t>Shareholders</a:t>
            </a:r>
          </a:p>
          <a:p>
            <a:pPr marL="342900" indent="-342900" algn="ctr">
              <a:lnSpc>
                <a:spcPct val="90000"/>
              </a:lnSpc>
              <a:spcBef>
                <a:spcPts val="0"/>
              </a:spcBef>
              <a:defRPr/>
            </a:pPr>
            <a:r>
              <a:rPr lang="en-US" sz="4400" b="1" i="1" dirty="0">
                <a:solidFill>
                  <a:srgbClr val="006600"/>
                </a:solidFill>
              </a:rPr>
              <a:t>Rights</a:t>
            </a:r>
          </a:p>
          <a:p>
            <a:pPr marL="0" marR="0" lvl="0" indent="0" algn="just" defTabSz="914400" rtl="0" eaLnBrk="0" fontAlgn="base" latinLnBrk="0" hangingPunct="0">
              <a:lnSpc>
                <a:spcPct val="90000"/>
              </a:lnSpc>
              <a:spcBef>
                <a:spcPts val="0"/>
              </a:spcBef>
              <a:spcAft>
                <a:spcPct val="0"/>
              </a:spcAft>
              <a:buClrTx/>
              <a:buSzTx/>
              <a:buFontTx/>
              <a:buNone/>
              <a:tabLst/>
            </a:pPr>
            <a:endParaRPr kumimoji="0" lang="en-US" sz="800" b="1" i="1"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0" marR="0" lvl="0" indent="0" algn="just" defTabSz="914400" rtl="0" eaLnBrk="0" fontAlgn="base" latinLnBrk="0" hangingPunct="0">
              <a:lnSpc>
                <a:spcPct val="90000"/>
              </a:lnSpc>
              <a:spcBef>
                <a:spcPct val="0"/>
              </a:spcBef>
              <a:spcAft>
                <a:spcPct val="0"/>
              </a:spcAft>
              <a:buClrTx/>
              <a:buSzTx/>
              <a:buFontTx/>
              <a:buNone/>
              <a:tabLst/>
            </a:pPr>
            <a:endParaRPr kumimoji="0" lang="en-US" sz="800" b="1" i="0" u="none" strike="noStrike" cap="none" normalizeH="0" baseline="0" dirty="0">
              <a:ln>
                <a:noFill/>
              </a:ln>
              <a:solidFill>
                <a:srgbClr val="4F6228"/>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1315995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a:xfrm>
            <a:off x="6856863" y="6477000"/>
            <a:ext cx="2133600" cy="247650"/>
          </a:xfrm>
        </p:spPr>
        <p:txBody>
          <a:bodyPr/>
          <a:lstStyle/>
          <a:p>
            <a:pPr>
              <a:defRPr/>
            </a:pPr>
            <a:fld id="{F712E8CE-F6E0-4286-8AF3-16BEE5B4A027}" type="slidenum">
              <a:rPr lang="en-US" smtClean="0"/>
              <a:pPr>
                <a:defRPr/>
              </a:pPr>
              <a:t>9</a:t>
            </a:fld>
            <a:endParaRPr lang="en-US"/>
          </a:p>
        </p:txBody>
      </p:sp>
      <p:sp>
        <p:nvSpPr>
          <p:cNvPr id="73729" name="Rectangle 1"/>
          <p:cNvSpPr>
            <a:spLocks noChangeArrowheads="1"/>
          </p:cNvSpPr>
          <p:nvPr/>
        </p:nvSpPr>
        <p:spPr bwMode="auto">
          <a:xfrm>
            <a:off x="304800" y="762000"/>
            <a:ext cx="8534400" cy="540609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342900" indent="-342900" algn="ctr">
              <a:lnSpc>
                <a:spcPct val="90000"/>
              </a:lnSpc>
              <a:spcBef>
                <a:spcPts val="0"/>
              </a:spcBef>
              <a:defRPr/>
            </a:pPr>
            <a:r>
              <a:rPr lang="en-US" sz="3600" b="1" dirty="0">
                <a:solidFill>
                  <a:srgbClr val="0033CC"/>
                </a:solidFill>
              </a:rPr>
              <a:t>Shareholders</a:t>
            </a:r>
          </a:p>
          <a:p>
            <a:pPr marL="342900" indent="-342900" algn="ctr">
              <a:lnSpc>
                <a:spcPct val="90000"/>
              </a:lnSpc>
              <a:spcBef>
                <a:spcPts val="0"/>
              </a:spcBef>
              <a:defRPr/>
            </a:pPr>
            <a:r>
              <a:rPr lang="en-US" sz="2800" b="1" i="1" dirty="0">
                <a:solidFill>
                  <a:srgbClr val="006600"/>
                </a:solidFill>
              </a:rPr>
              <a:t>Rights</a:t>
            </a:r>
          </a:p>
          <a:p>
            <a:pPr marL="0" marR="0" lvl="0" indent="0" algn="just" defTabSz="914400" rtl="0" eaLnBrk="1" fontAlgn="base" latinLnBrk="0" hangingPunct="1">
              <a:lnSpc>
                <a:spcPct val="90000"/>
              </a:lnSpc>
              <a:spcBef>
                <a:spcPts val="0"/>
              </a:spcBef>
              <a:spcAft>
                <a:spcPct val="0"/>
              </a:spcAft>
              <a:buClrTx/>
              <a:buSzTx/>
              <a:buFontTx/>
              <a:buNone/>
              <a:tabLst/>
            </a:pPr>
            <a:endParaRPr kumimoji="0" lang="en-US" sz="500" b="0" i="0" u="none" strike="noStrike" cap="none" normalizeH="0" baseline="0" dirty="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80000"/>
              </a:lnSpc>
              <a:spcBef>
                <a:spcPts val="0"/>
              </a:spcBef>
              <a:spcAft>
                <a:spcPct val="0"/>
              </a:spcAft>
              <a:buClrTx/>
              <a:buSzTx/>
              <a:buFontTx/>
              <a:buNone/>
              <a:tabLst/>
            </a:pPr>
            <a:r>
              <a:rPr lang="en-US" sz="2000" b="1" i="1" dirty="0">
                <a:solidFill>
                  <a:srgbClr val="A50021"/>
                </a:solidFill>
                <a:latin typeface="Arial" pitchFamily="34" charset="0"/>
                <a:ea typeface="Calibri" pitchFamily="34" charset="0"/>
                <a:cs typeface="Arial" pitchFamily="34" charset="0"/>
              </a:rPr>
              <a:t>G</a:t>
            </a:r>
            <a:r>
              <a:rPr kumimoji="0" lang="en-US" sz="2000" b="1" i="1" u="none" strike="noStrike" cap="none" normalizeH="0" baseline="0" dirty="0">
                <a:ln>
                  <a:noFill/>
                </a:ln>
                <a:solidFill>
                  <a:srgbClr val="A50021"/>
                </a:solidFill>
                <a:effectLst/>
                <a:latin typeface="Arial" pitchFamily="34" charset="0"/>
                <a:ea typeface="Calibri" pitchFamily="34" charset="0"/>
                <a:cs typeface="Arial" pitchFamily="34" charset="0"/>
              </a:rPr>
              <a:t>ENERALLY:</a:t>
            </a:r>
            <a:endParaRPr kumimoji="0" lang="en-US" sz="2000" b="0" i="0" u="none" strike="noStrike" cap="none" normalizeH="0" baseline="0" dirty="0">
              <a:ln>
                <a:noFill/>
              </a:ln>
              <a:solidFill>
                <a:srgbClr val="A50021"/>
              </a:solidFill>
              <a:effectLst/>
              <a:latin typeface="Arial" pitchFamily="34" charset="0"/>
              <a:cs typeface="Arial" pitchFamily="34" charset="0"/>
            </a:endParaRPr>
          </a:p>
          <a:p>
            <a:pPr marL="0" marR="0" lvl="0" indent="0" algn="just" defTabSz="914400" rtl="0" eaLnBrk="0" fontAlgn="base" latinLnBrk="0" hangingPunct="0">
              <a:lnSpc>
                <a:spcPct val="80000"/>
              </a:lnSpc>
              <a:spcBef>
                <a:spcPts val="0"/>
              </a:spcBef>
              <a:spcAft>
                <a:spcPct val="0"/>
              </a:spcAft>
              <a:buClrTx/>
              <a:buSzTx/>
              <a:buFontTx/>
              <a:buNone/>
              <a:tabLst/>
            </a:pPr>
            <a:endParaRPr kumimoji="0" lang="en-US" sz="500" b="0" i="0" u="none" strike="noStrike" cap="none" normalizeH="0" baseline="0" dirty="0">
              <a:ln>
                <a:noFill/>
              </a:ln>
              <a:solidFill>
                <a:srgbClr val="0D0D0D"/>
              </a:solidFill>
              <a:effectLst/>
              <a:latin typeface="Arial" pitchFamily="34" charset="0"/>
              <a:ea typeface="Calibri" pitchFamily="34" charset="0"/>
              <a:cs typeface="Arial" pitchFamily="34" charset="0"/>
            </a:endParaRPr>
          </a:p>
          <a:p>
            <a:pPr algn="just">
              <a:lnSpc>
                <a:spcPct val="80000"/>
              </a:lnSpc>
              <a:spcBef>
                <a:spcPts val="0"/>
              </a:spcBef>
            </a:pPr>
            <a:endParaRPr lang="en-US" sz="500" b="1" i="1" dirty="0">
              <a:solidFill>
                <a:srgbClr val="0000FF"/>
              </a:solidFill>
              <a:latin typeface="Arial" pitchFamily="34" charset="0"/>
              <a:ea typeface="Calibri" pitchFamily="34" charset="0"/>
              <a:cs typeface="Arial" pitchFamily="34" charset="0"/>
            </a:endParaRPr>
          </a:p>
          <a:p>
            <a:pPr algn="just">
              <a:lnSpc>
                <a:spcPct val="80000"/>
              </a:lnSpc>
              <a:spcBef>
                <a:spcPts val="0"/>
              </a:spcBef>
            </a:pPr>
            <a:r>
              <a:rPr lang="en-US" sz="2000" b="1" i="1" dirty="0">
                <a:solidFill>
                  <a:srgbClr val="0000FF"/>
                </a:solidFill>
                <a:latin typeface="Arial" pitchFamily="34" charset="0"/>
                <a:ea typeface="Calibri" pitchFamily="34" charset="0"/>
                <a:cs typeface="Arial" pitchFamily="34" charset="0"/>
              </a:rPr>
              <a:t>Shareholder Rights: </a:t>
            </a:r>
            <a:r>
              <a:rPr lang="en-US" dirty="0"/>
              <a:t>Shareholders of common stock have the following rights in the corporation:</a:t>
            </a:r>
          </a:p>
          <a:p>
            <a:pPr algn="just">
              <a:lnSpc>
                <a:spcPct val="80000"/>
              </a:lnSpc>
              <a:spcBef>
                <a:spcPts val="0"/>
              </a:spcBef>
            </a:pPr>
            <a:endParaRPr lang="en-US" sz="300" dirty="0"/>
          </a:p>
          <a:p>
            <a:pPr marL="285750" indent="-285750" algn="just">
              <a:lnSpc>
                <a:spcPct val="80000"/>
              </a:lnSpc>
              <a:spcBef>
                <a:spcPts val="0"/>
              </a:spcBef>
              <a:buFont typeface="Arial" panose="020B0604020202020204" pitchFamily="34" charset="0"/>
              <a:buChar char="•"/>
            </a:pPr>
            <a:r>
              <a:rPr kumimoji="0" lang="en-US" sz="2000" b="1" i="1" u="none" strike="noStrike" cap="none" normalizeH="0" baseline="0" dirty="0">
                <a:ln>
                  <a:noFill/>
                </a:ln>
                <a:solidFill>
                  <a:srgbClr val="A50021"/>
                </a:solidFill>
                <a:effectLst/>
                <a:latin typeface="Arial" pitchFamily="34" charset="0"/>
                <a:ea typeface="Calibri" pitchFamily="34" charset="0"/>
                <a:cs typeface="Arial" pitchFamily="34" charset="0"/>
              </a:rPr>
              <a:t>Ownership – </a:t>
            </a:r>
            <a:r>
              <a:rPr kumimoji="0" lang="en-US" sz="2000" u="none" strike="noStrike" cap="none" normalizeH="0" baseline="0" dirty="0">
                <a:ln>
                  <a:noFill/>
                </a:ln>
                <a:solidFill>
                  <a:srgbClr val="002060"/>
                </a:solidFill>
                <a:effectLst/>
                <a:latin typeface="Arial" pitchFamily="34" charset="0"/>
                <a:ea typeface="Calibri" pitchFamily="34" charset="0"/>
                <a:cs typeface="Arial" pitchFamily="34" charset="0"/>
              </a:rPr>
              <a:t>The right to have a properly </a:t>
            </a:r>
            <a:r>
              <a:rPr lang="en-US" sz="2000" dirty="0">
                <a:solidFill>
                  <a:srgbClr val="002060"/>
                </a:solidFill>
                <a:latin typeface="Arial" pitchFamily="34" charset="0"/>
                <a:ea typeface="Calibri" pitchFamily="34" charset="0"/>
                <a:cs typeface="Arial" pitchFamily="34" charset="0"/>
              </a:rPr>
              <a:t>e</a:t>
            </a:r>
            <a:r>
              <a:rPr kumimoji="0" lang="en-US" sz="2000" u="none" strike="noStrike" cap="none" normalizeH="0" baseline="0" dirty="0">
                <a:ln>
                  <a:noFill/>
                </a:ln>
                <a:solidFill>
                  <a:srgbClr val="002060"/>
                </a:solidFill>
                <a:effectLst/>
                <a:latin typeface="Arial" pitchFamily="34" charset="0"/>
                <a:ea typeface="Calibri" pitchFamily="34" charset="0"/>
                <a:cs typeface="Arial" pitchFamily="34" charset="0"/>
              </a:rPr>
              <a:t>xecuted </a:t>
            </a:r>
            <a:r>
              <a:rPr lang="en-US" sz="2000" dirty="0">
                <a:solidFill>
                  <a:srgbClr val="002060"/>
                </a:solidFill>
                <a:latin typeface="Arial" pitchFamily="34" charset="0"/>
                <a:ea typeface="Calibri" pitchFamily="34" charset="0"/>
                <a:cs typeface="Arial" pitchFamily="34" charset="0"/>
              </a:rPr>
              <a:t>s</a:t>
            </a:r>
            <a:r>
              <a:rPr kumimoji="0" lang="en-US" sz="2000" u="none" strike="noStrike" cap="none" normalizeH="0" baseline="0" dirty="0">
                <a:ln>
                  <a:noFill/>
                </a:ln>
                <a:solidFill>
                  <a:srgbClr val="002060"/>
                </a:solidFill>
                <a:effectLst/>
                <a:latin typeface="Arial" pitchFamily="34" charset="0"/>
                <a:ea typeface="Calibri" pitchFamily="34" charset="0"/>
                <a:cs typeface="Arial" pitchFamily="34" charset="0"/>
              </a:rPr>
              <a:t>tock </a:t>
            </a:r>
            <a:r>
              <a:rPr lang="en-US" sz="2000" dirty="0">
                <a:solidFill>
                  <a:srgbClr val="002060"/>
                </a:solidFill>
                <a:latin typeface="Arial" pitchFamily="34" charset="0"/>
                <a:ea typeface="Calibri" pitchFamily="34" charset="0"/>
                <a:cs typeface="Arial" pitchFamily="34" charset="0"/>
              </a:rPr>
              <a:t>c</a:t>
            </a:r>
            <a:r>
              <a:rPr kumimoji="0" lang="en-US" sz="2000" u="none" strike="noStrike" cap="none" normalizeH="0" baseline="0" dirty="0">
                <a:ln>
                  <a:noFill/>
                </a:ln>
                <a:solidFill>
                  <a:srgbClr val="002060"/>
                </a:solidFill>
                <a:effectLst/>
                <a:latin typeface="Arial" pitchFamily="34" charset="0"/>
                <a:ea typeface="Calibri" pitchFamily="34" charset="0"/>
                <a:cs typeface="Arial" pitchFamily="34" charset="0"/>
              </a:rPr>
              <a:t>ertificate </a:t>
            </a:r>
            <a:r>
              <a:rPr lang="en-US" sz="2000" dirty="0">
                <a:solidFill>
                  <a:srgbClr val="002060"/>
                </a:solidFill>
                <a:latin typeface="Arial" pitchFamily="34" charset="0"/>
                <a:ea typeface="Calibri" pitchFamily="34" charset="0"/>
                <a:cs typeface="Arial" pitchFamily="34" charset="0"/>
              </a:rPr>
              <a:t>r</a:t>
            </a:r>
            <a:r>
              <a:rPr kumimoji="0" lang="en-US" sz="2000" u="none" strike="noStrike" cap="none" normalizeH="0" baseline="0" dirty="0">
                <a:ln>
                  <a:noFill/>
                </a:ln>
                <a:solidFill>
                  <a:srgbClr val="002060"/>
                </a:solidFill>
                <a:effectLst/>
                <a:latin typeface="Arial" pitchFamily="34" charset="0"/>
                <a:ea typeface="Calibri" pitchFamily="34" charset="0"/>
                <a:cs typeface="Arial" pitchFamily="34" charset="0"/>
              </a:rPr>
              <a:t>epresenting their ownership </a:t>
            </a:r>
            <a:r>
              <a:rPr lang="en-US" sz="2000" dirty="0">
                <a:solidFill>
                  <a:srgbClr val="002060"/>
                </a:solidFill>
                <a:latin typeface="Arial" pitchFamily="34" charset="0"/>
                <a:ea typeface="Calibri" pitchFamily="34" charset="0"/>
                <a:cs typeface="Arial" pitchFamily="34" charset="0"/>
              </a:rPr>
              <a:t>i</a:t>
            </a:r>
            <a:r>
              <a:rPr kumimoji="0" lang="en-US" sz="2000" u="none" strike="noStrike" cap="none" normalizeH="0" baseline="0" dirty="0">
                <a:ln>
                  <a:noFill/>
                </a:ln>
                <a:solidFill>
                  <a:srgbClr val="002060"/>
                </a:solidFill>
                <a:effectLst/>
                <a:latin typeface="Arial" pitchFamily="34" charset="0"/>
                <a:ea typeface="Calibri" pitchFamily="34" charset="0"/>
                <a:cs typeface="Arial" pitchFamily="34" charset="0"/>
              </a:rPr>
              <a:t>nterest;</a:t>
            </a:r>
          </a:p>
          <a:p>
            <a:pPr algn="just">
              <a:lnSpc>
                <a:spcPct val="80000"/>
              </a:lnSpc>
              <a:spcBef>
                <a:spcPts val="0"/>
              </a:spcBef>
            </a:pPr>
            <a:endParaRPr kumimoji="0" lang="en-US" sz="700" u="none" strike="noStrike" cap="none" normalizeH="0" baseline="0" dirty="0">
              <a:ln>
                <a:noFill/>
              </a:ln>
              <a:solidFill>
                <a:srgbClr val="002060"/>
              </a:solidFill>
              <a:effectLst/>
              <a:latin typeface="Arial" pitchFamily="34" charset="0"/>
              <a:ea typeface="Calibri" pitchFamily="34" charset="0"/>
              <a:cs typeface="Arial" pitchFamily="34" charset="0"/>
            </a:endParaRPr>
          </a:p>
          <a:p>
            <a:pPr marL="285750" indent="-285750" algn="just">
              <a:lnSpc>
                <a:spcPct val="80000"/>
              </a:lnSpc>
              <a:spcBef>
                <a:spcPts val="0"/>
              </a:spcBef>
              <a:buFont typeface="Arial" panose="020B0604020202020204" pitchFamily="34" charset="0"/>
              <a:buChar char="•"/>
            </a:pPr>
            <a:r>
              <a:rPr lang="en-US" sz="2000" b="1" dirty="0">
                <a:solidFill>
                  <a:srgbClr val="A50021"/>
                </a:solidFill>
                <a:latin typeface="Arial" pitchFamily="34" charset="0"/>
                <a:ea typeface="Calibri" pitchFamily="34" charset="0"/>
                <a:cs typeface="Arial" pitchFamily="34" charset="0"/>
              </a:rPr>
              <a:t>Transferability –</a:t>
            </a:r>
            <a:r>
              <a:rPr lang="en-US" sz="2000" dirty="0">
                <a:solidFill>
                  <a:srgbClr val="002060"/>
                </a:solidFill>
                <a:latin typeface="Arial" pitchFamily="34" charset="0"/>
                <a:ea typeface="Calibri" pitchFamily="34" charset="0"/>
                <a:cs typeface="Arial" pitchFamily="34" charset="0"/>
              </a:rPr>
              <a:t> The right to freely transfer their shares;</a:t>
            </a:r>
          </a:p>
          <a:p>
            <a:pPr marL="285750" indent="-285750" algn="just">
              <a:lnSpc>
                <a:spcPct val="80000"/>
              </a:lnSpc>
              <a:spcBef>
                <a:spcPts val="0"/>
              </a:spcBef>
              <a:buFont typeface="Arial" panose="020B0604020202020204" pitchFamily="34" charset="0"/>
              <a:buChar char="•"/>
            </a:pPr>
            <a:endParaRPr lang="en-US" sz="700" dirty="0">
              <a:solidFill>
                <a:srgbClr val="002060"/>
              </a:solidFill>
              <a:latin typeface="Arial" pitchFamily="34" charset="0"/>
              <a:ea typeface="Calibri" pitchFamily="34" charset="0"/>
              <a:cs typeface="Arial" pitchFamily="34" charset="0"/>
            </a:endParaRPr>
          </a:p>
          <a:p>
            <a:pPr marL="285750" indent="-285750" algn="just">
              <a:lnSpc>
                <a:spcPct val="80000"/>
              </a:lnSpc>
              <a:spcBef>
                <a:spcPts val="0"/>
              </a:spcBef>
              <a:buFont typeface="Arial" panose="020B0604020202020204" pitchFamily="34" charset="0"/>
              <a:buChar char="•"/>
            </a:pPr>
            <a:r>
              <a:rPr kumimoji="0" lang="en-US" sz="2000" b="1" u="none" strike="noStrike" cap="none" normalizeH="0" baseline="0" dirty="0">
                <a:ln>
                  <a:noFill/>
                </a:ln>
                <a:solidFill>
                  <a:srgbClr val="A50021"/>
                </a:solidFill>
                <a:effectLst/>
                <a:latin typeface="Arial" pitchFamily="34" charset="0"/>
                <a:ea typeface="Calibri" pitchFamily="34" charset="0"/>
                <a:cs typeface="Arial" pitchFamily="34" charset="0"/>
              </a:rPr>
              <a:t>Voting Rights – </a:t>
            </a:r>
            <a:r>
              <a:rPr kumimoji="0" lang="en-US" sz="2000" u="none" strike="noStrike" cap="none" normalizeH="0" baseline="0" dirty="0">
                <a:ln>
                  <a:noFill/>
                </a:ln>
                <a:solidFill>
                  <a:srgbClr val="002060"/>
                </a:solidFill>
                <a:effectLst/>
                <a:latin typeface="Arial" pitchFamily="34" charset="0"/>
                <a:ea typeface="Calibri" pitchFamily="34" charset="0"/>
                <a:cs typeface="Arial" pitchFamily="34" charset="0"/>
              </a:rPr>
              <a:t>The right to vote their shares in</a:t>
            </a:r>
            <a:r>
              <a:rPr kumimoji="0" lang="en-US" sz="2000" u="none" strike="noStrike" cap="none" normalizeH="0" dirty="0">
                <a:ln>
                  <a:noFill/>
                </a:ln>
                <a:solidFill>
                  <a:srgbClr val="002060"/>
                </a:solidFill>
                <a:effectLst/>
                <a:latin typeface="Arial" pitchFamily="34" charset="0"/>
                <a:ea typeface="Calibri" pitchFamily="34" charset="0"/>
                <a:cs typeface="Arial" pitchFamily="34" charset="0"/>
              </a:rPr>
              <a:t> the election of the Board of Directors;</a:t>
            </a:r>
          </a:p>
          <a:p>
            <a:pPr algn="just">
              <a:lnSpc>
                <a:spcPct val="80000"/>
              </a:lnSpc>
              <a:spcBef>
                <a:spcPts val="0"/>
              </a:spcBef>
            </a:pPr>
            <a:endParaRPr kumimoji="0" lang="en-US" sz="700" b="1" u="none" strike="noStrike" cap="none" normalizeH="0" dirty="0">
              <a:ln>
                <a:noFill/>
              </a:ln>
              <a:solidFill>
                <a:srgbClr val="A50021"/>
              </a:solidFill>
              <a:effectLst/>
              <a:latin typeface="Arial" pitchFamily="34" charset="0"/>
              <a:ea typeface="Calibri" pitchFamily="34" charset="0"/>
              <a:cs typeface="Arial" pitchFamily="34" charset="0"/>
            </a:endParaRPr>
          </a:p>
          <a:p>
            <a:pPr marL="285750" indent="-285750" algn="just">
              <a:lnSpc>
                <a:spcPct val="80000"/>
              </a:lnSpc>
              <a:spcBef>
                <a:spcPts val="0"/>
              </a:spcBef>
              <a:buFont typeface="Arial" panose="020B0604020202020204" pitchFamily="34" charset="0"/>
              <a:buChar char="•"/>
            </a:pPr>
            <a:r>
              <a:rPr lang="en-US" sz="2000" b="1" dirty="0">
                <a:solidFill>
                  <a:srgbClr val="A50021"/>
                </a:solidFill>
                <a:latin typeface="Arial" pitchFamily="34" charset="0"/>
                <a:ea typeface="Calibri" pitchFamily="34" charset="0"/>
                <a:cs typeface="Arial" pitchFamily="34" charset="0"/>
              </a:rPr>
              <a:t>Dividend Rights</a:t>
            </a:r>
            <a:r>
              <a:rPr lang="en-US" sz="2000" dirty="0">
                <a:solidFill>
                  <a:srgbClr val="002060"/>
                </a:solidFill>
                <a:latin typeface="Arial" pitchFamily="34" charset="0"/>
                <a:ea typeface="Calibri" pitchFamily="34" charset="0"/>
                <a:cs typeface="Arial" pitchFamily="34" charset="0"/>
              </a:rPr>
              <a:t> – The right to received dividends as declared by the corporation;</a:t>
            </a:r>
          </a:p>
          <a:p>
            <a:pPr algn="just">
              <a:lnSpc>
                <a:spcPct val="80000"/>
              </a:lnSpc>
              <a:spcBef>
                <a:spcPts val="0"/>
              </a:spcBef>
            </a:pPr>
            <a:endParaRPr lang="en-US" sz="700" b="1" dirty="0">
              <a:solidFill>
                <a:srgbClr val="A50021"/>
              </a:solidFill>
              <a:latin typeface="Arial" pitchFamily="34" charset="0"/>
              <a:ea typeface="Calibri" pitchFamily="34" charset="0"/>
              <a:cs typeface="Arial" pitchFamily="34" charset="0"/>
            </a:endParaRPr>
          </a:p>
          <a:p>
            <a:pPr marL="285750" indent="-285750" algn="just">
              <a:lnSpc>
                <a:spcPct val="80000"/>
              </a:lnSpc>
              <a:spcBef>
                <a:spcPts val="0"/>
              </a:spcBef>
              <a:buFont typeface="Arial" panose="020B0604020202020204" pitchFamily="34" charset="0"/>
              <a:buChar char="•"/>
            </a:pPr>
            <a:r>
              <a:rPr kumimoji="0" lang="en-US" sz="2000" b="1" u="none" strike="noStrike" cap="none" normalizeH="0" dirty="0">
                <a:ln>
                  <a:noFill/>
                </a:ln>
                <a:solidFill>
                  <a:srgbClr val="A50021"/>
                </a:solidFill>
                <a:effectLst/>
                <a:latin typeface="Arial" pitchFamily="34" charset="0"/>
                <a:ea typeface="Calibri" pitchFamily="34" charset="0"/>
                <a:cs typeface="Arial" pitchFamily="34" charset="0"/>
              </a:rPr>
              <a:t>Limited Liability –</a:t>
            </a:r>
            <a:r>
              <a:rPr kumimoji="0" lang="en-US" sz="2000" u="none" strike="noStrike" cap="none" normalizeH="0" dirty="0">
                <a:ln>
                  <a:noFill/>
                </a:ln>
                <a:solidFill>
                  <a:srgbClr val="002060"/>
                </a:solidFill>
                <a:effectLst/>
                <a:latin typeface="Arial" pitchFamily="34" charset="0"/>
                <a:ea typeface="Calibri" pitchFamily="34" charset="0"/>
                <a:cs typeface="Arial" pitchFamily="34" charset="0"/>
              </a:rPr>
              <a:t> The right to have their investment exposure limited to the amount paid for their stock shares; and</a:t>
            </a:r>
          </a:p>
          <a:p>
            <a:pPr algn="just">
              <a:lnSpc>
                <a:spcPct val="80000"/>
              </a:lnSpc>
              <a:spcBef>
                <a:spcPts val="0"/>
              </a:spcBef>
            </a:pPr>
            <a:endParaRPr kumimoji="0" lang="en-US" sz="700" b="1" u="none" strike="noStrike" cap="none" normalizeH="0" dirty="0">
              <a:ln>
                <a:noFill/>
              </a:ln>
              <a:solidFill>
                <a:srgbClr val="A50021"/>
              </a:solidFill>
              <a:effectLst/>
              <a:latin typeface="Arial" pitchFamily="34" charset="0"/>
              <a:ea typeface="Calibri" pitchFamily="34" charset="0"/>
              <a:cs typeface="Arial" pitchFamily="34" charset="0"/>
            </a:endParaRPr>
          </a:p>
          <a:p>
            <a:pPr marL="285750" indent="-285750" algn="just">
              <a:lnSpc>
                <a:spcPct val="80000"/>
              </a:lnSpc>
              <a:spcBef>
                <a:spcPts val="0"/>
              </a:spcBef>
              <a:buFont typeface="Arial" panose="020B0604020202020204" pitchFamily="34" charset="0"/>
              <a:buChar char="•"/>
            </a:pPr>
            <a:r>
              <a:rPr lang="en-US" sz="2000" b="1" dirty="0">
                <a:solidFill>
                  <a:srgbClr val="A50021"/>
                </a:solidFill>
                <a:latin typeface="Arial" pitchFamily="34" charset="0"/>
                <a:ea typeface="Calibri" pitchFamily="34" charset="0"/>
                <a:cs typeface="Arial" pitchFamily="34" charset="0"/>
              </a:rPr>
              <a:t>Disclosure Rights –</a:t>
            </a:r>
            <a:r>
              <a:rPr lang="en-US" sz="2000" dirty="0">
                <a:solidFill>
                  <a:srgbClr val="002060"/>
                </a:solidFill>
                <a:latin typeface="Arial" pitchFamily="34" charset="0"/>
                <a:ea typeface="Calibri" pitchFamily="34" charset="0"/>
                <a:cs typeface="Arial" pitchFamily="34" charset="0"/>
              </a:rPr>
              <a:t> The right to inspect the books, records and proceeding minutes of the corporation.</a:t>
            </a:r>
            <a:endParaRPr kumimoji="0" lang="en-US" sz="2000" u="none" strike="noStrike" cap="none" normalizeH="0" dirty="0">
              <a:ln>
                <a:noFill/>
              </a:ln>
              <a:solidFill>
                <a:srgbClr val="002060"/>
              </a:solidFill>
              <a:effectLst/>
              <a:latin typeface="Arial" pitchFamily="34" charset="0"/>
              <a:ea typeface="Calibri" pitchFamily="34" charset="0"/>
              <a:cs typeface="Arial" pitchFamily="34" charset="0"/>
            </a:endParaRPr>
          </a:p>
          <a:p>
            <a:pPr marL="285750" indent="-285750" algn="just">
              <a:buFont typeface="Arial" panose="020B0604020202020204" pitchFamily="34" charset="0"/>
              <a:buChar char="•"/>
            </a:pPr>
            <a:endParaRPr kumimoji="0" lang="en-US" sz="1200" u="none" strike="noStrike" cap="none" normalizeH="0" baseline="0" dirty="0">
              <a:ln>
                <a:noFill/>
              </a:ln>
              <a:solidFill>
                <a:srgbClr val="002060"/>
              </a:solidFill>
              <a:effectLst/>
              <a:latin typeface="Arial" pitchFamily="34" charset="0"/>
              <a:ea typeface="Calibri" pitchFamily="34" charset="0"/>
              <a:cs typeface="Arial" pitchFamily="34" charset="0"/>
            </a:endParaRPr>
          </a:p>
        </p:txBody>
      </p:sp>
    </p:spTree>
    <p:extLst>
      <p:ext uri="{BB962C8B-B14F-4D97-AF65-F5344CB8AC3E}">
        <p14:creationId xmlns:p14="http://schemas.microsoft.com/office/powerpoint/2010/main" val="2629742564"/>
      </p:ext>
    </p:extLst>
  </p:cSld>
  <p:clrMapOvr>
    <a:masterClrMapping/>
  </p:clrMapOvr>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9919</TotalTime>
  <Words>2447</Words>
  <Application>Microsoft Office PowerPoint</Application>
  <PresentationFormat>On-screen Show (4:3)</PresentationFormat>
  <Paragraphs>258</Paragraphs>
  <Slides>16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16</vt:i4>
      </vt:variant>
    </vt:vector>
  </HeadingPairs>
  <TitlesOfParts>
    <vt:vector size="21" baseType="lpstr">
      <vt:lpstr>Arial</vt:lpstr>
      <vt:lpstr>Arial Unicode MS</vt:lpstr>
      <vt:lpstr>Calibri</vt:lpstr>
      <vt:lpstr>Wingdings</vt:lpstr>
      <vt:lpstr>Default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Robert T. Farley</dc:creator>
  <cp:lastModifiedBy>Robert Farley</cp:lastModifiedBy>
  <cp:revision>506</cp:revision>
  <cp:lastPrinted>2020-09-23T14:11:20Z</cp:lastPrinted>
  <dcterms:created xsi:type="dcterms:W3CDTF">2007-08-27T19:04:39Z</dcterms:created>
  <dcterms:modified xsi:type="dcterms:W3CDTF">2021-09-05T16:09:15Z</dcterms:modified>
</cp:coreProperties>
</file>