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09" r:id="rId2"/>
    <p:sldId id="580" r:id="rId3"/>
    <p:sldId id="543" r:id="rId4"/>
    <p:sldId id="585" r:id="rId5"/>
    <p:sldId id="586" r:id="rId6"/>
    <p:sldId id="589" r:id="rId7"/>
    <p:sldId id="587" r:id="rId8"/>
    <p:sldId id="590" r:id="rId9"/>
    <p:sldId id="582" r:id="rId10"/>
    <p:sldId id="591" r:id="rId11"/>
    <p:sldId id="583" r:id="rId12"/>
    <p:sldId id="439" r:id="rId13"/>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64" d="100"/>
          <a:sy n="64" d="100"/>
        </p:scale>
        <p:origin x="14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Six A:</a:t>
            </a:r>
          </a:p>
          <a:p>
            <a:pPr marL="342889" indent="-342889" algn="ctr">
              <a:spcBef>
                <a:spcPct val="20000"/>
              </a:spcBef>
              <a:defRPr/>
            </a:pPr>
            <a:r>
              <a:rPr lang="en-US" sz="3200" b="1" kern="0" dirty="0">
                <a:solidFill>
                  <a:srgbClr val="FFFF00"/>
                </a:solidFill>
                <a:latin typeface="+mn-lt"/>
              </a:rPr>
              <a:t>State Securities Regulation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10</a:t>
            </a:fld>
            <a:endParaRPr lang="en-US"/>
          </a:p>
        </p:txBody>
      </p:sp>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Four:</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The Martin Act – New York’s Blue Skies Law</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819961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38200"/>
            <a:ext cx="8534400" cy="5730030"/>
          </a:xfrm>
          <a:prstGeom prst="rect">
            <a:avLst/>
          </a:prstGeom>
        </p:spPr>
        <p:txBody>
          <a:bodyPr wrap="square">
            <a:spAutoFit/>
          </a:bodyPr>
          <a:lstStyle/>
          <a:p>
            <a:pPr marL="342900" indent="-342900" algn="ctr">
              <a:lnSpc>
                <a:spcPct val="85000"/>
              </a:lnSpc>
              <a:spcBef>
                <a:spcPts val="0"/>
              </a:spcBef>
              <a:defRPr/>
            </a:pPr>
            <a:r>
              <a:rPr lang="en-US" sz="3600" b="1" dirty="0">
                <a:solidFill>
                  <a:srgbClr val="0033CC"/>
                </a:solidFill>
              </a:rPr>
              <a:t>Securities Regulation</a:t>
            </a:r>
          </a:p>
          <a:p>
            <a:pPr marL="342900" indent="-342900" algn="ctr">
              <a:lnSpc>
                <a:spcPct val="85000"/>
              </a:lnSpc>
              <a:spcBef>
                <a:spcPts val="0"/>
              </a:spcBef>
              <a:defRPr/>
            </a:pPr>
            <a:r>
              <a:rPr lang="en-US" sz="2800" b="1" i="1" dirty="0">
                <a:solidFill>
                  <a:srgbClr val="006600"/>
                </a:solidFill>
              </a:rPr>
              <a:t>The Martin Act – New York’s Blue Skies Law</a:t>
            </a:r>
          </a:p>
          <a:p>
            <a:pPr marL="401638" lvl="1" indent="0">
              <a:lnSpc>
                <a:spcPct val="85000"/>
              </a:lnSpc>
              <a:spcBef>
                <a:spcPts val="0"/>
              </a:spcBef>
              <a:defRPr/>
            </a:pPr>
            <a:endParaRPr lang="en-US" sz="500" b="1" i="1" dirty="0"/>
          </a:p>
          <a:p>
            <a:pPr marL="0" lvl="1" indent="0">
              <a:lnSpc>
                <a:spcPct val="85000"/>
              </a:lnSpc>
              <a:spcBef>
                <a:spcPts val="0"/>
              </a:spcBef>
              <a:defRPr/>
            </a:pPr>
            <a:r>
              <a:rPr lang="en-US" sz="2400" b="1" i="1" dirty="0">
                <a:solidFill>
                  <a:srgbClr val="A50021"/>
                </a:solidFill>
              </a:rPr>
              <a:t>New York State Security Regulation:</a:t>
            </a:r>
          </a:p>
          <a:p>
            <a:pPr lvl="1">
              <a:lnSpc>
                <a:spcPct val="85000"/>
              </a:lnSpc>
              <a:spcBef>
                <a:spcPts val="0"/>
              </a:spcBef>
              <a:defRPr/>
            </a:pPr>
            <a:endParaRPr lang="en-US" sz="1000" dirty="0"/>
          </a:p>
          <a:p>
            <a:pPr algn="just">
              <a:lnSpc>
                <a:spcPct val="85000"/>
              </a:lnSpc>
              <a:spcBef>
                <a:spcPts val="0"/>
              </a:spcBef>
            </a:pPr>
            <a:r>
              <a:rPr lang="en-US" sz="1400" b="1" i="1" dirty="0">
                <a:solidFill>
                  <a:srgbClr val="0000FF"/>
                </a:solidFill>
              </a:rPr>
              <a:t>Definition of Security: </a:t>
            </a:r>
            <a:r>
              <a:rPr lang="en-US" sz="1400" dirty="0"/>
              <a:t>The term </a:t>
            </a:r>
            <a:r>
              <a:rPr lang="en-US" sz="1400" b="1" dirty="0"/>
              <a:t>“security” </a:t>
            </a:r>
            <a:r>
              <a:rPr lang="en-US" sz="1400" dirty="0"/>
              <a:t>has been broadly defined in the Martin Act as </a:t>
            </a:r>
            <a:r>
              <a:rPr lang="en-US" sz="1400" b="1" dirty="0"/>
              <a:t>“</a:t>
            </a:r>
            <a:r>
              <a:rPr lang="en-US" altLang="en-US" sz="1400" dirty="0">
                <a:latin typeface="Arial Unicode MS"/>
              </a:rPr>
              <a:t>stocks, bonds, notes, evidences of interest or indebtedness or other securities, including oil and mineral deeds or leases and any interest therein, sold or transferred in whole or in part to the purchaser where the same do not effect a transfer of the title in fee simple to the land, or negotiable documents of title, or foreign currency orders, calls or options therefor.”  </a:t>
            </a:r>
            <a:r>
              <a:rPr lang="en-US" sz="1400" dirty="0"/>
              <a:t>Other expanded definitions also include other financial products and interests that seek to provide unearned income.  A more traditionally limited definition is </a:t>
            </a:r>
            <a:r>
              <a:rPr lang="en-US" sz="1400" b="1" dirty="0"/>
              <a:t>“stocks or bonds issued by a corporation”.</a:t>
            </a:r>
          </a:p>
          <a:p>
            <a:pPr algn="just">
              <a:lnSpc>
                <a:spcPct val="85000"/>
              </a:lnSpc>
              <a:spcBef>
                <a:spcPts val="0"/>
              </a:spcBef>
            </a:pPr>
            <a:endParaRPr lang="en-US" sz="500" b="1" i="1" dirty="0">
              <a:solidFill>
                <a:srgbClr val="0000FF"/>
              </a:solidFill>
            </a:endParaRPr>
          </a:p>
          <a:p>
            <a:pPr marL="0" lvl="2" indent="0" algn="just">
              <a:lnSpc>
                <a:spcPct val="85000"/>
              </a:lnSpc>
              <a:spcBef>
                <a:spcPts val="0"/>
              </a:spcBef>
              <a:defRPr/>
            </a:pPr>
            <a:r>
              <a:rPr lang="en-US" sz="1400" b="1" i="1" dirty="0">
                <a:solidFill>
                  <a:srgbClr val="0000FF"/>
                </a:solidFill>
              </a:rPr>
              <a:t>The Martin Act:</a:t>
            </a:r>
            <a:r>
              <a:rPr lang="en-US" sz="1400" b="1" dirty="0"/>
              <a:t> </a:t>
            </a:r>
            <a:r>
              <a:rPr lang="en-US" sz="1400" dirty="0"/>
              <a:t>In 1921,</a:t>
            </a:r>
            <a:r>
              <a:rPr lang="en-US" sz="1400" b="1" dirty="0"/>
              <a:t> </a:t>
            </a:r>
            <a:r>
              <a:rPr lang="en-US" sz="1400" dirty="0"/>
              <a:t>the New York State Legislature enacted one of the nation’s first blue sky laws, known as the Martin Act (Article 23-A of the NYS General Business Law).  This law provides extraordinary powers to the Office of the State Attorney General, to combat financial fraud with securities. This New York blue sky law, also, is very powerful, and has broad jurisdiction over securities and their regulation, allowing the Office of the Attorney General to ask the issuers of securities to make notice filings, and pay filing fees, if any of the investors are New York residents. </a:t>
            </a:r>
            <a:endParaRPr lang="en-US" sz="1400" b="1" dirty="0"/>
          </a:p>
          <a:p>
            <a:pPr marL="0" lvl="2" indent="0" algn="just">
              <a:lnSpc>
                <a:spcPct val="85000"/>
              </a:lnSpc>
              <a:spcBef>
                <a:spcPts val="0"/>
              </a:spcBef>
              <a:defRPr/>
            </a:pPr>
            <a:endParaRPr lang="en-US" sz="500" b="1" i="1" dirty="0">
              <a:solidFill>
                <a:srgbClr val="0000FF"/>
              </a:solidFill>
            </a:endParaRPr>
          </a:p>
          <a:p>
            <a:pPr marL="0" lvl="2" indent="0" algn="just">
              <a:lnSpc>
                <a:spcPct val="85000"/>
              </a:lnSpc>
              <a:spcBef>
                <a:spcPts val="0"/>
              </a:spcBef>
              <a:defRPr/>
            </a:pPr>
            <a:r>
              <a:rPr lang="en-US" sz="1400" b="1" i="1" dirty="0">
                <a:solidFill>
                  <a:srgbClr val="0000FF"/>
                </a:solidFill>
              </a:rPr>
              <a:t>The Power of the Martin Act:  </a:t>
            </a:r>
            <a:r>
              <a:rPr lang="en-US" sz="1400" dirty="0"/>
              <a:t>Pursuant to section 352-c of the NYS General Business Law, it is illegal and prohibited for any person, corporation, company, trust or association to engage in any act or practice which shall constitute fraud, deception, concealment, suppression, false pretense, or fictitious or pretended purchase or sale of stocks, bonds, or other securities.</a:t>
            </a:r>
          </a:p>
          <a:p>
            <a:pPr marL="0" lvl="2" indent="0">
              <a:lnSpc>
                <a:spcPct val="85000"/>
              </a:lnSpc>
              <a:spcBef>
                <a:spcPts val="0"/>
              </a:spcBef>
              <a:defRPr/>
            </a:pPr>
            <a:endParaRPr lang="en-US" sz="500" dirty="0"/>
          </a:p>
          <a:p>
            <a:pPr marL="0" lvl="2" indent="0" algn="just">
              <a:lnSpc>
                <a:spcPct val="85000"/>
              </a:lnSpc>
              <a:spcBef>
                <a:spcPts val="0"/>
              </a:spcBef>
              <a:defRPr/>
            </a:pPr>
            <a:r>
              <a:rPr lang="en-US" sz="1400" b="1" i="1" dirty="0">
                <a:solidFill>
                  <a:srgbClr val="0000FF"/>
                </a:solidFill>
              </a:rPr>
              <a:t>Attorney General Powers: </a:t>
            </a:r>
            <a:r>
              <a:rPr lang="en-US" sz="1400" dirty="0"/>
              <a:t>Pursuant to the provisions of the Martin Act, the NYS Attorney General is authorized to conduct investigations (§ 352) as well as bring lawsuits and prosecute to enforce such prohibitions, and assure the reimbursement of defrauded investors.</a:t>
            </a:r>
          </a:p>
          <a:p>
            <a:pPr marL="0" lvl="2" indent="0">
              <a:lnSpc>
                <a:spcPct val="85000"/>
              </a:lnSpc>
              <a:spcBef>
                <a:spcPts val="0"/>
              </a:spcBef>
              <a:defRPr/>
            </a:pPr>
            <a:endParaRPr lang="en-US" sz="500" b="1" dirty="0"/>
          </a:p>
          <a:p>
            <a:pPr marL="0" lvl="2" indent="0">
              <a:lnSpc>
                <a:spcPct val="85000"/>
              </a:lnSpc>
              <a:spcBef>
                <a:spcPts val="0"/>
              </a:spcBef>
              <a:defRPr/>
            </a:pPr>
            <a:r>
              <a:rPr lang="en-US" sz="1400" b="1" i="1" dirty="0">
                <a:solidFill>
                  <a:srgbClr val="0000FF"/>
                </a:solidFill>
              </a:rPr>
              <a:t>A National Model:</a:t>
            </a:r>
            <a:r>
              <a:rPr lang="en-US" sz="1400" dirty="0"/>
              <a:t> Described by legal commentators as “a fearsome enforcement tool”, this 1921 act has proven the model act for investor protection and anti-fraud enforcement.</a:t>
            </a:r>
          </a:p>
        </p:txBody>
      </p:sp>
      <p:sp>
        <p:nvSpPr>
          <p:cNvPr id="4" name="Slide Number Placeholder 3"/>
          <p:cNvSpPr>
            <a:spLocks noGrp="1"/>
          </p:cNvSpPr>
          <p:nvPr>
            <p:ph type="sldNum" sz="quarter" idx="12"/>
          </p:nvPr>
        </p:nvSpPr>
        <p:spPr/>
        <p:txBody>
          <a:bodyPr/>
          <a:lstStyle/>
          <a:p>
            <a:pPr>
              <a:defRPr/>
            </a:pPr>
            <a:fld id="{F712E8CE-F6E0-4286-8AF3-16BEE5B4A027}" type="slidenum">
              <a:rPr lang="en-US" smtClean="0"/>
              <a:pPr>
                <a:defRPr/>
              </a:pPr>
              <a:t>11</a:t>
            </a:fld>
            <a:endParaRPr lang="en-US"/>
          </a:p>
        </p:txBody>
      </p:sp>
    </p:spTree>
    <p:extLst>
      <p:ext uri="{BB962C8B-B14F-4D97-AF65-F5344CB8AC3E}">
        <p14:creationId xmlns:p14="http://schemas.microsoft.com/office/powerpoint/2010/main" val="4200845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Six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4412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Shareholder’s Rights</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Corporate Finance</a:t>
            </a:r>
          </a:p>
          <a:p>
            <a:pPr>
              <a:lnSpc>
                <a:spcPct val="90000"/>
              </a:lnSpc>
              <a:defRPr/>
            </a:pPr>
            <a:r>
              <a:rPr lang="en-US" sz="1400" b="1" i="1" dirty="0">
                <a:solidFill>
                  <a:srgbClr val="C00000"/>
                </a:solidFill>
              </a:rPr>
              <a:t>Part One: Generally / Definitions / Shares / Bonds / Other Income</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Shareholders</a:t>
            </a:r>
          </a:p>
          <a:p>
            <a:pPr>
              <a:lnSpc>
                <a:spcPct val="90000"/>
              </a:lnSpc>
              <a:defRPr/>
            </a:pPr>
            <a:r>
              <a:rPr lang="en-US" sz="1400" b="1" i="1" dirty="0">
                <a:solidFill>
                  <a:srgbClr val="C00000"/>
                </a:solidFill>
              </a:rPr>
              <a:t>Part Two: Generally / Definitions / Rights / Liabilities / Voting</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Case – Beaumont v. American Can Co.</a:t>
            </a:r>
          </a:p>
          <a:p>
            <a:pPr algn="ctr">
              <a:lnSpc>
                <a:spcPct val="90000"/>
              </a:lnSpc>
              <a:defRPr/>
            </a:pPr>
            <a:r>
              <a:rPr lang="en-US" sz="1400" b="1" i="1" dirty="0">
                <a:solidFill>
                  <a:srgbClr val="C00000"/>
                </a:solidFill>
              </a:rPr>
              <a:t>     Importance of Share Non-Diminishment</a:t>
            </a: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2062381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6120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Securities Regulation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State Regulation</a:t>
            </a:r>
          </a:p>
          <a:p>
            <a:pPr>
              <a:lnSpc>
                <a:spcPct val="110000"/>
              </a:lnSpc>
              <a:defRPr/>
            </a:pPr>
            <a:r>
              <a:rPr lang="en-US" sz="1400" b="1" i="1" dirty="0">
                <a:solidFill>
                  <a:srgbClr val="C00000"/>
                </a:solidFill>
              </a:rPr>
              <a:t>Part One: Generally / Jurisdiction / Blue Sky Laws / The Martin Act</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Federal Regulation</a:t>
            </a:r>
          </a:p>
          <a:p>
            <a:pPr>
              <a:lnSpc>
                <a:spcPct val="110000"/>
              </a:lnSpc>
              <a:defRPr/>
            </a:pPr>
            <a:r>
              <a:rPr lang="en-US" sz="1400" b="1" i="1" dirty="0">
                <a:solidFill>
                  <a:srgbClr val="C00000"/>
                </a:solidFill>
              </a:rPr>
              <a:t>Part Two: Generally / Jurisdiction / Federal Regulatory Statutes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Industry Self Regulation</a:t>
            </a:r>
          </a:p>
          <a:p>
            <a:pPr>
              <a:lnSpc>
                <a:spcPct val="110000"/>
              </a:lnSpc>
              <a:defRPr/>
            </a:pPr>
            <a:r>
              <a:rPr lang="en-US" sz="1400" b="1" i="1" dirty="0">
                <a:solidFill>
                  <a:srgbClr val="C00000"/>
                </a:solidFill>
              </a:rPr>
              <a:t>Part Three: Generally / Definitions / Effectiveness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SEC v. W.J. Howey Company</a:t>
            </a:r>
          </a:p>
          <a:p>
            <a:pPr algn="ctr">
              <a:lnSpc>
                <a:spcPct val="110000"/>
              </a:lnSpc>
              <a:defRPr/>
            </a:pPr>
            <a:r>
              <a:rPr lang="en-US" sz="1400" b="1" i="1" dirty="0">
                <a:solidFill>
                  <a:srgbClr val="C00000"/>
                </a:solidFill>
              </a:rPr>
              <a:t>     The Scope of Federal Regulation</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2354232"/>
            <a:ext cx="8382000" cy="23637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4000" b="1" i="1" dirty="0">
                <a:solidFill>
                  <a:srgbClr val="006600"/>
                </a:solidFill>
              </a:rPr>
              <a:t>Generally – State Regulation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841981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36944"/>
            <a:ext cx="8458200" cy="5641544"/>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Generally</a:t>
            </a:r>
          </a:p>
          <a:p>
            <a:pPr marL="401638" lvl="1" indent="0">
              <a:lnSpc>
                <a:spcPct val="80000"/>
              </a:lnSpc>
              <a:defRPr/>
            </a:pPr>
            <a:endParaRPr lang="en-US" sz="500" b="1" i="1" dirty="0"/>
          </a:p>
          <a:p>
            <a:pPr marL="0" lvl="1" indent="0">
              <a:defRPr/>
            </a:pPr>
            <a:r>
              <a:rPr lang="en-US" sz="2400" b="1" i="1" dirty="0">
                <a:solidFill>
                  <a:srgbClr val="A50021"/>
                </a:solidFill>
              </a:rPr>
              <a:t>State Security Regulation:</a:t>
            </a:r>
          </a:p>
          <a:p>
            <a:pPr lvl="1">
              <a:defRPr/>
            </a:pPr>
            <a:endParaRPr lang="en-US" sz="1000" dirty="0"/>
          </a:p>
          <a:p>
            <a:pPr algn="just"/>
            <a:r>
              <a:rPr lang="en-US" sz="1600" b="1" i="1" dirty="0">
                <a:solidFill>
                  <a:srgbClr val="0000FF"/>
                </a:solidFill>
              </a:rPr>
              <a:t>Generally:</a:t>
            </a:r>
            <a:r>
              <a:rPr lang="en-US" sz="1600" dirty="0"/>
              <a:t> Each state in the United States, including New York, has its own securities act, known as </a:t>
            </a:r>
            <a:r>
              <a:rPr lang="en-US" sz="1600" b="1" dirty="0"/>
              <a:t>“blue sky laws”</a:t>
            </a:r>
            <a:r>
              <a:rPr lang="en-US" sz="1600" dirty="0"/>
              <a:t>, which regulates both the offer and sale of securities.</a:t>
            </a:r>
          </a:p>
          <a:p>
            <a:pPr algn="just"/>
            <a:endParaRPr lang="en-US" sz="1000" b="1" i="1" dirty="0"/>
          </a:p>
          <a:p>
            <a:pPr algn="just"/>
            <a:r>
              <a:rPr lang="en-US" sz="1600" b="1" i="1" dirty="0">
                <a:solidFill>
                  <a:srgbClr val="0000FF"/>
                </a:solidFill>
              </a:rPr>
              <a:t>State Blue Sky Laws: </a:t>
            </a:r>
            <a:r>
              <a:rPr lang="en-US" sz="1600" dirty="0"/>
              <a:t>These are state laws that apply only to intrastate transactions, and protect the public from the sale of fraudulent securities. </a:t>
            </a:r>
          </a:p>
          <a:p>
            <a:pPr algn="just"/>
            <a:endParaRPr lang="en-US" sz="500" dirty="0"/>
          </a:p>
          <a:p>
            <a:pPr algn="just"/>
            <a:r>
              <a:rPr lang="en-US" sz="1600" dirty="0"/>
              <a:t>The term </a:t>
            </a:r>
            <a:r>
              <a:rPr lang="en-US" sz="1600" b="1" dirty="0"/>
              <a:t>blue sky</a:t>
            </a:r>
            <a:r>
              <a:rPr lang="en-US" sz="1600" i="1" dirty="0"/>
              <a:t> </a:t>
            </a:r>
            <a:r>
              <a:rPr lang="en-US" sz="1600" dirty="0"/>
              <a:t>is derived from the purpose of such laws, which is to prevent the sale of speculative schemes that have no more value than the blue sky.  These laws commonly contain: </a:t>
            </a:r>
          </a:p>
          <a:p>
            <a:pPr algn="just"/>
            <a:endParaRPr lang="en-US" sz="1000" dirty="0"/>
          </a:p>
          <a:p>
            <a:pPr marL="285750" indent="-285750" algn="just">
              <a:buFont typeface="Arial" panose="020B0604020202020204" pitchFamily="34" charset="0"/>
              <a:buChar char="•"/>
            </a:pPr>
            <a:r>
              <a:rPr lang="en-US" sz="1600" b="1" i="1" dirty="0"/>
              <a:t>An antifraud provision prohibiting fraudulent practices and imposing criminal penalties for violations;</a:t>
            </a:r>
          </a:p>
          <a:p>
            <a:pPr algn="just"/>
            <a:r>
              <a:rPr lang="en-US" sz="500" b="1" i="1" dirty="0"/>
              <a:t> </a:t>
            </a:r>
          </a:p>
          <a:p>
            <a:pPr marL="285750" indent="-285750" algn="just">
              <a:buFont typeface="Arial" panose="020B0604020202020204" pitchFamily="34" charset="0"/>
              <a:buChar char="•"/>
            </a:pPr>
            <a:r>
              <a:rPr lang="en-US" sz="1600" b="1" i="1" dirty="0"/>
              <a:t>Broker-dealer licensing provisions regulating the persons engaged in the securities business; and</a:t>
            </a:r>
          </a:p>
          <a:p>
            <a:pPr algn="just"/>
            <a:r>
              <a:rPr lang="en-US" sz="500" b="1" i="1" dirty="0"/>
              <a:t> </a:t>
            </a:r>
          </a:p>
          <a:p>
            <a:pPr marL="285750" indent="-285750" algn="just">
              <a:buFont typeface="Arial" panose="020B0604020202020204" pitchFamily="34" charset="0"/>
              <a:buChar char="•"/>
            </a:pPr>
            <a:r>
              <a:rPr lang="en-US" sz="1600" b="1" i="1" dirty="0"/>
              <a:t>Provisions for the registration of securities, including disclosure requirements, with a designated government official.</a:t>
            </a:r>
          </a:p>
          <a:p>
            <a:endParaRPr lang="en-US" sz="600" dirty="0"/>
          </a:p>
          <a:p>
            <a:endParaRPr lang="en-US" sz="500" b="1" i="1" dirty="0">
              <a:solidFill>
                <a:srgbClr val="0000FF"/>
              </a:solidFill>
            </a:endParaRPr>
          </a:p>
        </p:txBody>
      </p:sp>
    </p:spTree>
    <p:extLst>
      <p:ext uri="{BB962C8B-B14F-4D97-AF65-F5344CB8AC3E}">
        <p14:creationId xmlns:p14="http://schemas.microsoft.com/office/powerpoint/2010/main" val="3146576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6</a:t>
            </a:fld>
            <a:endParaRPr lang="en-US"/>
          </a:p>
        </p:txBody>
      </p:sp>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Acknowledgement of  State Regulation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962407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0"/>
            <a:ext cx="8458200" cy="6216702"/>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Generally</a:t>
            </a:r>
          </a:p>
          <a:p>
            <a:pPr marL="401638" lvl="1" indent="0">
              <a:lnSpc>
                <a:spcPct val="80000"/>
              </a:lnSpc>
              <a:defRPr/>
            </a:pPr>
            <a:endParaRPr lang="en-US" sz="500" b="1" i="1" dirty="0"/>
          </a:p>
          <a:p>
            <a:pPr marL="0" lvl="1" indent="0">
              <a:defRPr/>
            </a:pPr>
            <a:r>
              <a:rPr lang="en-US" sz="2400" b="1" i="1" dirty="0">
                <a:solidFill>
                  <a:srgbClr val="A50021"/>
                </a:solidFill>
              </a:rPr>
              <a:t>Federal Acknowledgement of State Regulation:</a:t>
            </a:r>
          </a:p>
          <a:p>
            <a:endParaRPr lang="en-US" sz="600" dirty="0"/>
          </a:p>
          <a:p>
            <a:pPr algn="just">
              <a:lnSpc>
                <a:spcPct val="87000"/>
              </a:lnSpc>
            </a:pPr>
            <a:r>
              <a:rPr lang="en-US" sz="1600" b="1" i="1" dirty="0">
                <a:solidFill>
                  <a:srgbClr val="0000FF"/>
                </a:solidFill>
              </a:rPr>
              <a:t>Dual Regulation:</a:t>
            </a:r>
            <a:r>
              <a:rPr lang="en-US" sz="1600" dirty="0"/>
              <a:t> In addition to following any applicable U.S. federal securities laws, issuers of securities must also comply with New York’s securities laws.  </a:t>
            </a:r>
          </a:p>
          <a:p>
            <a:pPr algn="just">
              <a:lnSpc>
                <a:spcPct val="87000"/>
              </a:lnSpc>
            </a:pPr>
            <a:endParaRPr lang="en-US" sz="1000" dirty="0"/>
          </a:p>
          <a:p>
            <a:pPr algn="just">
              <a:lnSpc>
                <a:spcPct val="87000"/>
              </a:lnSpc>
            </a:pPr>
            <a:r>
              <a:rPr lang="en-US" sz="1600" b="1" i="1" dirty="0">
                <a:solidFill>
                  <a:srgbClr val="0000FF"/>
                </a:solidFill>
              </a:rPr>
              <a:t>Federal Pre-emption:</a:t>
            </a:r>
            <a:r>
              <a:rPr lang="en-US" sz="1600" dirty="0"/>
              <a:t> Many types of securities, and many transactions in securities, are exempt from these blue sky laws, when they are pre-empted from regulation by federal securities laws. </a:t>
            </a:r>
          </a:p>
          <a:p>
            <a:pPr algn="just">
              <a:lnSpc>
                <a:spcPct val="87000"/>
              </a:lnSpc>
            </a:pPr>
            <a:endParaRPr lang="en-US" sz="1000" b="1" i="1" dirty="0">
              <a:solidFill>
                <a:srgbClr val="0000FF"/>
              </a:solidFill>
            </a:endParaRPr>
          </a:p>
          <a:p>
            <a:pPr algn="just">
              <a:lnSpc>
                <a:spcPct val="87000"/>
              </a:lnSpc>
            </a:pPr>
            <a:r>
              <a:rPr lang="en-US" sz="1600" b="1" i="1" dirty="0">
                <a:solidFill>
                  <a:srgbClr val="0000FF"/>
                </a:solidFill>
              </a:rPr>
              <a:t>National Securities Markets Improvement Act: </a:t>
            </a:r>
            <a:r>
              <a:rPr lang="en-US" sz="1600" dirty="0"/>
              <a:t>This federal law (contained within Article 15 of the United States Code) allocates responsibilities between federal and state authorities regarding securities regulations.</a:t>
            </a:r>
          </a:p>
          <a:p>
            <a:pPr algn="just">
              <a:lnSpc>
                <a:spcPct val="87000"/>
              </a:lnSpc>
            </a:pPr>
            <a:endParaRPr lang="en-US" sz="1000" dirty="0"/>
          </a:p>
          <a:p>
            <a:pPr algn="just">
              <a:lnSpc>
                <a:spcPct val="87000"/>
              </a:lnSpc>
            </a:pPr>
            <a:r>
              <a:rPr lang="en-US" sz="1600" b="1" i="1" dirty="0">
                <a:solidFill>
                  <a:srgbClr val="0000FF"/>
                </a:solidFill>
              </a:rPr>
              <a:t>Uniform Securities Act:</a:t>
            </a:r>
            <a:r>
              <a:rPr lang="en-US" sz="1600" dirty="0"/>
              <a:t>  This federal law (also contained within Article 15 of the United States Code), exists to provide guidance to states in updating their securities laws. This act also contains alternative regulations that can be adopted by states with different regulatory philosophies.  </a:t>
            </a:r>
          </a:p>
          <a:p>
            <a:pPr algn="just">
              <a:lnSpc>
                <a:spcPct val="87000"/>
              </a:lnSpc>
            </a:pPr>
            <a:endParaRPr lang="en-US" sz="1000" dirty="0"/>
          </a:p>
          <a:p>
            <a:pPr algn="just">
              <a:lnSpc>
                <a:spcPct val="87000"/>
              </a:lnSpc>
            </a:pPr>
            <a:r>
              <a:rPr lang="en-US" sz="1600" b="1" i="1" dirty="0">
                <a:solidFill>
                  <a:srgbClr val="0000FF"/>
                </a:solidFill>
              </a:rPr>
              <a:t>Blue Sky Antifraud Provisions and Dual Enforcement:</a:t>
            </a:r>
            <a:r>
              <a:rPr lang="en-US" sz="1600" dirty="0"/>
              <a:t> Both the Blue Sky Laws and the Federal Securities Laws provide for measures to combat fraud and misrepresentation with respect to the sale, purchase and transfer of securities.  These provisions permit enforcement by both federal and state authorities to combat fraud and misrepresentation and authorize the imposition of both civil and criminal sanctions upon the proof of such misconduct.</a:t>
            </a:r>
          </a:p>
          <a:p>
            <a:pPr algn="just"/>
            <a:endParaRPr lang="en-US" sz="1600" dirty="0"/>
          </a:p>
          <a:p>
            <a:endParaRPr lang="en-US" sz="500" b="1" i="1" dirty="0">
              <a:solidFill>
                <a:srgbClr val="0000FF"/>
              </a:solidFill>
            </a:endParaRPr>
          </a:p>
        </p:txBody>
      </p:sp>
    </p:spTree>
    <p:extLst>
      <p:ext uri="{BB962C8B-B14F-4D97-AF65-F5344CB8AC3E}">
        <p14:creationId xmlns:p14="http://schemas.microsoft.com/office/powerpoint/2010/main" val="2262125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8</a:t>
            </a:fld>
            <a:endParaRPr lang="en-US"/>
          </a:p>
        </p:txBody>
      </p:sp>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State Regulation in New York State</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591013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41438"/>
            <a:ext cx="8458200" cy="5418406"/>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Securities Regulation in New York State</a:t>
            </a:r>
          </a:p>
          <a:p>
            <a:pPr marL="401638" lvl="1" indent="0">
              <a:lnSpc>
                <a:spcPct val="80000"/>
              </a:lnSpc>
              <a:defRPr/>
            </a:pPr>
            <a:endParaRPr lang="en-US" sz="500" b="1" i="1" dirty="0"/>
          </a:p>
          <a:p>
            <a:pPr marL="401638" lvl="1" indent="0">
              <a:lnSpc>
                <a:spcPct val="80000"/>
              </a:lnSpc>
              <a:defRPr/>
            </a:pPr>
            <a:endParaRPr lang="en-US" sz="500" b="1" i="1" dirty="0"/>
          </a:p>
          <a:p>
            <a:pPr marL="401638" lvl="1" indent="0">
              <a:lnSpc>
                <a:spcPct val="80000"/>
              </a:lnSpc>
              <a:defRPr/>
            </a:pPr>
            <a:endParaRPr lang="en-US" sz="500" b="1" i="1" dirty="0"/>
          </a:p>
          <a:p>
            <a:pPr marL="0" lvl="1" indent="0">
              <a:lnSpc>
                <a:spcPct val="90000"/>
              </a:lnSpc>
              <a:defRPr/>
            </a:pPr>
            <a:r>
              <a:rPr lang="en-US" sz="2400" b="1" i="1" dirty="0">
                <a:solidFill>
                  <a:srgbClr val="A50021"/>
                </a:solidFill>
              </a:rPr>
              <a:t>Regulators:</a:t>
            </a:r>
          </a:p>
          <a:p>
            <a:pPr algn="just">
              <a:lnSpc>
                <a:spcPct val="90000"/>
              </a:lnSpc>
            </a:pPr>
            <a:endParaRPr lang="en-US" sz="500" b="1" i="1" dirty="0">
              <a:solidFill>
                <a:srgbClr val="0000FF"/>
              </a:solidFill>
            </a:endParaRPr>
          </a:p>
          <a:p>
            <a:pPr marL="0" lvl="1" indent="0" algn="just">
              <a:lnSpc>
                <a:spcPct val="90000"/>
              </a:lnSpc>
              <a:defRPr/>
            </a:pPr>
            <a:r>
              <a:rPr lang="en-US" sz="1600" b="1" i="1" dirty="0">
                <a:solidFill>
                  <a:srgbClr val="0000FF"/>
                </a:solidFill>
              </a:rPr>
              <a:t>Office of the Attorney General: </a:t>
            </a:r>
            <a:r>
              <a:rPr lang="en-US" sz="1600" dirty="0"/>
              <a:t>The Office of the State Attorney General is charged with enforcing the New York State Blue Skies Law (The Martin Act). </a:t>
            </a:r>
          </a:p>
          <a:p>
            <a:pPr marL="0" lvl="1" indent="0" algn="just">
              <a:lnSpc>
                <a:spcPct val="90000"/>
              </a:lnSpc>
              <a:defRPr/>
            </a:pPr>
            <a:endParaRPr lang="en-US" sz="500" dirty="0"/>
          </a:p>
          <a:p>
            <a:pPr marL="0" lvl="1" indent="0" algn="just">
              <a:lnSpc>
                <a:spcPct val="90000"/>
              </a:lnSpc>
              <a:defRPr/>
            </a:pPr>
            <a:r>
              <a:rPr lang="en-US" sz="1600" dirty="0"/>
              <a:t>The Martin Act gives the Attorney General broad law-enforcement powers to conduct investigations of suspected fraud in the offer, sale or purchase of securities. </a:t>
            </a:r>
          </a:p>
          <a:p>
            <a:pPr marL="0" lvl="1" indent="0" algn="just">
              <a:lnSpc>
                <a:spcPct val="90000"/>
              </a:lnSpc>
              <a:defRPr/>
            </a:pPr>
            <a:endParaRPr lang="en-US" sz="500" dirty="0"/>
          </a:p>
          <a:p>
            <a:pPr marL="0" lvl="1" indent="0" algn="just">
              <a:lnSpc>
                <a:spcPct val="90000"/>
              </a:lnSpc>
              <a:defRPr/>
            </a:pPr>
            <a:r>
              <a:rPr lang="en-US" sz="1600" dirty="0"/>
              <a:t>The Office of the NYS Attorney General is further empowered with the legal authority to monitor securities transactions, as well as bring lawsuits for securities fraud. </a:t>
            </a:r>
          </a:p>
          <a:p>
            <a:pPr marL="0" lvl="1" indent="0" algn="just">
              <a:lnSpc>
                <a:spcPct val="90000"/>
              </a:lnSpc>
              <a:defRPr/>
            </a:pPr>
            <a:endParaRPr lang="en-US" sz="500" dirty="0"/>
          </a:p>
          <a:p>
            <a:pPr marL="0" lvl="1" indent="0" algn="just">
              <a:lnSpc>
                <a:spcPct val="90000"/>
              </a:lnSpc>
              <a:defRPr/>
            </a:pPr>
            <a:r>
              <a:rPr lang="en-US" sz="1600" dirty="0"/>
              <a:t>The Attorney General prosecutes violations of the Martin Act in accordance with the Martin Act provisions of the NYS General Business Law.</a:t>
            </a:r>
          </a:p>
          <a:p>
            <a:pPr marL="0" lvl="1" indent="0">
              <a:lnSpc>
                <a:spcPct val="90000"/>
              </a:lnSpc>
              <a:defRPr/>
            </a:pPr>
            <a:endParaRPr lang="en-US" sz="1600" b="1" i="1" dirty="0">
              <a:solidFill>
                <a:srgbClr val="0000FF"/>
              </a:solidFill>
            </a:endParaRPr>
          </a:p>
          <a:p>
            <a:pPr marL="0" lvl="1" indent="0" algn="just">
              <a:lnSpc>
                <a:spcPct val="90000"/>
              </a:lnSpc>
              <a:defRPr/>
            </a:pPr>
            <a:r>
              <a:rPr lang="en-US" sz="1600" b="1" i="1" dirty="0">
                <a:solidFill>
                  <a:srgbClr val="0000FF"/>
                </a:solidFill>
              </a:rPr>
              <a:t>Department of Financial Services:  </a:t>
            </a:r>
            <a:r>
              <a:rPr lang="en-US" sz="1600" dirty="0"/>
              <a:t>This relatively new state entity, created in 2011, also has jurisdiction with respect to certain securities.  </a:t>
            </a:r>
          </a:p>
          <a:p>
            <a:pPr marL="0" lvl="1" indent="0" algn="just">
              <a:lnSpc>
                <a:spcPct val="90000"/>
              </a:lnSpc>
              <a:defRPr/>
            </a:pPr>
            <a:endParaRPr lang="en-US" sz="500" dirty="0"/>
          </a:p>
          <a:p>
            <a:pPr marL="0" lvl="1" indent="0" algn="just">
              <a:lnSpc>
                <a:spcPct val="90000"/>
              </a:lnSpc>
              <a:defRPr/>
            </a:pPr>
            <a:r>
              <a:rPr lang="en-US" sz="1600" dirty="0"/>
              <a:t>In addition to its powers to regulate all insurance companies and banks doing business in New York, it further has some limited power to regulate certain securities transactions where such regulation is not pre-empted under Federal law.  </a:t>
            </a:r>
          </a:p>
          <a:p>
            <a:pPr marL="0" lvl="1" indent="0" algn="just">
              <a:lnSpc>
                <a:spcPct val="90000"/>
              </a:lnSpc>
              <a:defRPr/>
            </a:pPr>
            <a:endParaRPr lang="en-US" sz="500" dirty="0"/>
          </a:p>
          <a:p>
            <a:pPr marL="0" lvl="1" indent="0" algn="just">
              <a:lnSpc>
                <a:spcPct val="90000"/>
              </a:lnSpc>
              <a:defRPr/>
            </a:pPr>
            <a:r>
              <a:rPr lang="en-US" sz="1600" dirty="0"/>
              <a:t>This securities regulation power is under the New York State Financial Services Law.</a:t>
            </a:r>
            <a:endParaRPr lang="en-US" sz="1600" b="1" dirty="0"/>
          </a:p>
          <a:p>
            <a:pPr>
              <a:lnSpc>
                <a:spcPct val="85000"/>
              </a:lnSpc>
              <a:defRPr/>
            </a:pPr>
            <a:r>
              <a:rPr lang="en-US" sz="1400" b="1" dirty="0">
                <a:solidFill>
                  <a:srgbClr val="C00000"/>
                </a:solidFill>
              </a:rPr>
              <a:t>       </a:t>
            </a:r>
            <a:endParaRPr lang="en-US" sz="1400" i="1" dirty="0"/>
          </a:p>
        </p:txBody>
      </p:sp>
    </p:spTree>
    <p:extLst>
      <p:ext uri="{BB962C8B-B14F-4D97-AF65-F5344CB8AC3E}">
        <p14:creationId xmlns:p14="http://schemas.microsoft.com/office/powerpoint/2010/main" val="231849508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9644</TotalTime>
  <Words>1178</Words>
  <Application>Microsoft Office PowerPoint</Application>
  <PresentationFormat>On-screen Show (4:3)</PresentationFormat>
  <Paragraphs>128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 Unicode MS</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490</cp:revision>
  <cp:lastPrinted>2020-09-23T14:11:20Z</cp:lastPrinted>
  <dcterms:created xsi:type="dcterms:W3CDTF">2007-08-27T19:04:39Z</dcterms:created>
  <dcterms:modified xsi:type="dcterms:W3CDTF">2021-09-05T16:25:19Z</dcterms:modified>
</cp:coreProperties>
</file>