
<file path=[Content_Types].xml><?xml version="1.0" encoding="utf-8"?>
<Types xmlns="http://schemas.openxmlformats.org/package/2006/content-types">
  <Default Extension="bin" ContentType="application/vnd.openxmlformats-officedocument.oleObject"/>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409" r:id="rId2"/>
    <p:sldId id="580" r:id="rId3"/>
    <p:sldId id="543" r:id="rId4"/>
    <p:sldId id="594" r:id="rId5"/>
    <p:sldId id="595" r:id="rId6"/>
    <p:sldId id="596" r:id="rId7"/>
    <p:sldId id="597" r:id="rId8"/>
    <p:sldId id="582" r:id="rId9"/>
    <p:sldId id="583" r:id="rId10"/>
    <p:sldId id="584" r:id="rId11"/>
    <p:sldId id="598" r:id="rId12"/>
    <p:sldId id="599" r:id="rId13"/>
    <p:sldId id="600" r:id="rId14"/>
    <p:sldId id="586" r:id="rId15"/>
    <p:sldId id="601" r:id="rId16"/>
    <p:sldId id="587" r:id="rId17"/>
    <p:sldId id="602" r:id="rId18"/>
    <p:sldId id="588" r:id="rId19"/>
    <p:sldId id="603" r:id="rId20"/>
    <p:sldId id="591" r:id="rId21"/>
    <p:sldId id="604" r:id="rId22"/>
    <p:sldId id="592" r:id="rId23"/>
    <p:sldId id="439" r:id="rId24"/>
  </p:sldIdLst>
  <p:sldSz cx="9144000" cy="6858000" type="screen4x3"/>
  <p:notesSz cx="7023100" cy="93091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6600"/>
    <a:srgbClr val="006666"/>
    <a:srgbClr val="A50021"/>
    <a:srgbClr val="0033CC"/>
    <a:srgbClr val="C81204"/>
    <a:srgbClr val="4C1441"/>
    <a:srgbClr val="FFFF00"/>
    <a:srgbClr val="CC0000"/>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87" autoAdjust="0"/>
    <p:restoredTop sz="94664" autoAdjust="0"/>
  </p:normalViewPr>
  <p:slideViewPr>
    <p:cSldViewPr>
      <p:cViewPr varScale="1">
        <p:scale>
          <a:sx n="64" d="100"/>
          <a:sy n="64" d="100"/>
        </p:scale>
        <p:origin x="1470"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8275" y="0"/>
            <a:ext cx="3043238" cy="465138"/>
          </a:xfrm>
          <a:prstGeom prst="rect">
            <a:avLst/>
          </a:prstGeom>
        </p:spPr>
        <p:txBody>
          <a:bodyPr vert="horz" lIns="91440" tIns="45720" rIns="91440" bIns="45720" rtlCol="0"/>
          <a:lstStyle>
            <a:lvl1pPr algn="r">
              <a:defRPr sz="1200"/>
            </a:lvl1pPr>
          </a:lstStyle>
          <a:p>
            <a:fld id="{CD67732B-3931-4C78-8DBB-AD53B398B0CD}" type="datetimeFigureOut">
              <a:rPr lang="en-US" smtClean="0"/>
              <a:pPr/>
              <a:t>9/5/2021</a:t>
            </a:fld>
            <a:endParaRPr lang="en-US"/>
          </a:p>
        </p:txBody>
      </p:sp>
      <p:sp>
        <p:nvSpPr>
          <p:cNvPr id="4" name="Footer Placeholder 3"/>
          <p:cNvSpPr>
            <a:spLocks noGrp="1"/>
          </p:cNvSpPr>
          <p:nvPr>
            <p:ph type="ftr" sz="quarter" idx="2"/>
          </p:nvPr>
        </p:nvSpPr>
        <p:spPr>
          <a:xfrm>
            <a:off x="0" y="8842375"/>
            <a:ext cx="3043238"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8275" y="8842375"/>
            <a:ext cx="3043238" cy="465138"/>
          </a:xfrm>
          <a:prstGeom prst="rect">
            <a:avLst/>
          </a:prstGeom>
        </p:spPr>
        <p:txBody>
          <a:bodyPr vert="horz" lIns="91440" tIns="45720" rIns="91440" bIns="45720" rtlCol="0" anchor="b"/>
          <a:lstStyle>
            <a:lvl1pPr algn="r">
              <a:defRPr sz="1200"/>
            </a:lvl1pPr>
          </a:lstStyle>
          <a:p>
            <a:fld id="{C7FCAE9A-D2A7-455A-9066-FB3381E1DC8E}" type="slidenum">
              <a:rPr lang="en-US" smtClean="0"/>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pPr>
              <a:defRPr/>
            </a:pPr>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pPr>
              <a:defRPr/>
            </a:pPr>
            <a:fld id="{E8468ECA-FCD4-4767-A441-9AD0A66A9B02}" type="datetimeFigureOut">
              <a:rPr lang="en-US"/>
              <a:pPr>
                <a:defRPr/>
              </a:pPr>
              <a:t>9/5/2021</a:t>
            </a:fld>
            <a:endParaRPr lang="en-US" dirty="0"/>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24" tIns="46662" rIns="93324" bIns="46662" rtlCol="0" anchor="ctr"/>
          <a:lstStyle/>
          <a:p>
            <a:pPr lvl="0"/>
            <a:endParaRPr lang="en-US" noProof="0" dirty="0"/>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pPr>
              <a:defRPr/>
            </a:pPr>
            <a:fld id="{95A1D999-1AA3-4AF7-B474-A087E9E088D0}"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5613" algn="l" rtl="0" eaLnBrk="0" fontAlgn="base" hangingPunct="0">
      <a:spcBef>
        <a:spcPct val="30000"/>
      </a:spcBef>
      <a:spcAft>
        <a:spcPct val="0"/>
      </a:spcAft>
      <a:defRPr sz="1200" kern="1200">
        <a:solidFill>
          <a:schemeClr val="tx1"/>
        </a:solidFill>
        <a:latin typeface="+mn-lt"/>
        <a:ea typeface="+mn-ea"/>
        <a:cs typeface="+mn-cs"/>
      </a:defRPr>
    </a:lvl2pPr>
    <a:lvl3pPr marL="912813" algn="l" rtl="0" eaLnBrk="0" fontAlgn="base" hangingPunct="0">
      <a:spcBef>
        <a:spcPct val="30000"/>
      </a:spcBef>
      <a:spcAft>
        <a:spcPct val="0"/>
      </a:spcAft>
      <a:defRPr sz="1200" kern="1200">
        <a:solidFill>
          <a:schemeClr val="tx1"/>
        </a:solidFill>
        <a:latin typeface="+mn-lt"/>
        <a:ea typeface="+mn-ea"/>
        <a:cs typeface="+mn-cs"/>
      </a:defRPr>
    </a:lvl3pPr>
    <a:lvl4pPr marL="1370013" algn="l" rtl="0" eaLnBrk="0" fontAlgn="base" hangingPunct="0">
      <a:spcBef>
        <a:spcPct val="30000"/>
      </a:spcBef>
      <a:spcAft>
        <a:spcPct val="0"/>
      </a:spcAft>
      <a:defRPr sz="1200" kern="1200">
        <a:solidFill>
          <a:schemeClr val="tx1"/>
        </a:solidFill>
        <a:latin typeface="+mn-lt"/>
        <a:ea typeface="+mn-ea"/>
        <a:cs typeface="+mn-cs"/>
      </a:defRPr>
    </a:lvl4pPr>
    <a:lvl5pPr marL="1827213" algn="l" rtl="0" eaLnBrk="0" fontAlgn="base" hangingPunct="0">
      <a:spcBef>
        <a:spcPct val="30000"/>
      </a:spcBef>
      <a:spcAft>
        <a:spcPct val="0"/>
      </a:spcAft>
      <a:defRPr sz="1200" kern="1200">
        <a:solidFill>
          <a:schemeClr val="tx1"/>
        </a:solidFill>
        <a:latin typeface="+mn-lt"/>
        <a:ea typeface="+mn-ea"/>
        <a:cs typeface="+mn-cs"/>
      </a:defRPr>
    </a:lvl5pPr>
    <a:lvl6pPr marL="2285922" algn="l" defTabSz="914368" rtl="0" eaLnBrk="1" latinLnBrk="0" hangingPunct="1">
      <a:defRPr sz="1200" kern="1200">
        <a:solidFill>
          <a:schemeClr val="tx1"/>
        </a:solidFill>
        <a:latin typeface="+mn-lt"/>
        <a:ea typeface="+mn-ea"/>
        <a:cs typeface="+mn-cs"/>
      </a:defRPr>
    </a:lvl6pPr>
    <a:lvl7pPr marL="2743106" algn="l" defTabSz="914368" rtl="0" eaLnBrk="1" latinLnBrk="0" hangingPunct="1">
      <a:defRPr sz="1200" kern="1200">
        <a:solidFill>
          <a:schemeClr val="tx1"/>
        </a:solidFill>
        <a:latin typeface="+mn-lt"/>
        <a:ea typeface="+mn-ea"/>
        <a:cs typeface="+mn-cs"/>
      </a:defRPr>
    </a:lvl7pPr>
    <a:lvl8pPr marL="3200290" algn="l" defTabSz="914368" rtl="0" eaLnBrk="1" latinLnBrk="0" hangingPunct="1">
      <a:defRPr sz="1200" kern="1200">
        <a:solidFill>
          <a:schemeClr val="tx1"/>
        </a:solidFill>
        <a:latin typeface="+mn-lt"/>
        <a:ea typeface="+mn-ea"/>
        <a:cs typeface="+mn-cs"/>
      </a:defRPr>
    </a:lvl8pPr>
    <a:lvl9pPr marL="3657475" algn="l" defTabSz="914368"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184" indent="0" algn="ctr">
              <a:buNone/>
              <a:defRPr/>
            </a:lvl2pPr>
            <a:lvl3pPr marL="914368" indent="0" algn="ctr">
              <a:buNone/>
              <a:defRPr/>
            </a:lvl3pPr>
            <a:lvl4pPr marL="1371553" indent="0" algn="ctr">
              <a:buNone/>
              <a:defRPr/>
            </a:lvl4pPr>
            <a:lvl5pPr marL="1828737" indent="0" algn="ctr">
              <a:buNone/>
              <a:defRPr/>
            </a:lvl5pPr>
            <a:lvl6pPr marL="2285922" indent="0" algn="ctr">
              <a:buNone/>
              <a:defRPr/>
            </a:lvl6pPr>
            <a:lvl7pPr marL="2743106" indent="0" algn="ctr">
              <a:buNone/>
              <a:defRPr/>
            </a:lvl7pPr>
            <a:lvl8pPr marL="3200290" indent="0" algn="ctr">
              <a:buNone/>
              <a:defRPr/>
            </a:lvl8pPr>
            <a:lvl9pPr marL="3657475"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907A24A-EE01-4FFF-B865-DEFEBA299DC7}"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CF8CDE-1D61-4434-A8D4-A12664F1F034}"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6FAE680-E495-40E8-B03E-91F8AD5072AA}"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9"/>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9D1F987-C306-4481-BAE6-C66747CE0704}"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1"/>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6102E0F-2943-4D8F-B5F0-CA55A7B3DB5D}"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BD93321-8854-45D3-87E5-FFBD7A5A4797}"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lvl1pPr>
            <a:lvl2pPr marL="457184" indent="0">
              <a:buNone/>
              <a:defRPr sz="1800"/>
            </a:lvl2pPr>
            <a:lvl3pPr marL="914368" indent="0">
              <a:buNone/>
              <a:defRPr sz="1600"/>
            </a:lvl3pPr>
            <a:lvl4pPr marL="1371553" indent="0">
              <a:buNone/>
              <a:defRPr sz="1400"/>
            </a:lvl4pPr>
            <a:lvl5pPr marL="1828737" indent="0">
              <a:buNone/>
              <a:defRPr sz="1400"/>
            </a:lvl5pPr>
            <a:lvl6pPr marL="2285922" indent="0">
              <a:buNone/>
              <a:defRPr sz="1400"/>
            </a:lvl6pPr>
            <a:lvl7pPr marL="2743106" indent="0">
              <a:buNone/>
              <a:defRPr sz="1400"/>
            </a:lvl7pPr>
            <a:lvl8pPr marL="3200290" indent="0">
              <a:buNone/>
              <a:defRPr sz="1400"/>
            </a:lvl8pPr>
            <a:lvl9pPr marL="3657475"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2775097-BB54-4FF8-8DDF-31830133C08F}"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8E3CAA6-6DF7-41A0-AD45-4D44881C190D}"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184" indent="0">
              <a:buNone/>
              <a:defRPr sz="2000" b="1"/>
            </a:lvl2pPr>
            <a:lvl3pPr marL="914368" indent="0">
              <a:buNone/>
              <a:defRPr sz="1800" b="1"/>
            </a:lvl3pPr>
            <a:lvl4pPr marL="1371553" indent="0">
              <a:buNone/>
              <a:defRPr sz="1600" b="1"/>
            </a:lvl4pPr>
            <a:lvl5pPr marL="1828737" indent="0">
              <a:buNone/>
              <a:defRPr sz="1600" b="1"/>
            </a:lvl5pPr>
            <a:lvl6pPr marL="2285922" indent="0">
              <a:buNone/>
              <a:defRPr sz="1600" b="1"/>
            </a:lvl6pPr>
            <a:lvl7pPr marL="2743106" indent="0">
              <a:buNone/>
              <a:defRPr sz="1600" b="1"/>
            </a:lvl7pPr>
            <a:lvl8pPr marL="3200290" indent="0">
              <a:buNone/>
              <a:defRPr sz="1600" b="1"/>
            </a:lvl8pPr>
            <a:lvl9pPr marL="3657475"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184" indent="0">
              <a:buNone/>
              <a:defRPr sz="2000" b="1"/>
            </a:lvl2pPr>
            <a:lvl3pPr marL="914368" indent="0">
              <a:buNone/>
              <a:defRPr sz="1800" b="1"/>
            </a:lvl3pPr>
            <a:lvl4pPr marL="1371553" indent="0">
              <a:buNone/>
              <a:defRPr sz="1600" b="1"/>
            </a:lvl4pPr>
            <a:lvl5pPr marL="1828737" indent="0">
              <a:buNone/>
              <a:defRPr sz="1600" b="1"/>
            </a:lvl5pPr>
            <a:lvl6pPr marL="2285922" indent="0">
              <a:buNone/>
              <a:defRPr sz="1600" b="1"/>
            </a:lvl6pPr>
            <a:lvl7pPr marL="2743106" indent="0">
              <a:buNone/>
              <a:defRPr sz="1600" b="1"/>
            </a:lvl7pPr>
            <a:lvl8pPr marL="3200290" indent="0">
              <a:buNone/>
              <a:defRPr sz="1600" b="1"/>
            </a:lvl8pPr>
            <a:lvl9pPr marL="3657475"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5E7D18A5-6C48-4D58-9486-2D323D8681ED}"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3F1F614-9A60-41F9-9E0D-1A2BD4A8218F}"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E144401-F39B-429E-B9F0-916835699354}"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1"/>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184" indent="0">
              <a:buNone/>
              <a:defRPr sz="1200"/>
            </a:lvl2pPr>
            <a:lvl3pPr marL="914368" indent="0">
              <a:buNone/>
              <a:defRPr sz="1000"/>
            </a:lvl3pPr>
            <a:lvl4pPr marL="1371553" indent="0">
              <a:buNone/>
              <a:defRPr sz="900"/>
            </a:lvl4pPr>
            <a:lvl5pPr marL="1828737" indent="0">
              <a:buNone/>
              <a:defRPr sz="900"/>
            </a:lvl5pPr>
            <a:lvl6pPr marL="2285922" indent="0">
              <a:buNone/>
              <a:defRPr sz="900"/>
            </a:lvl6pPr>
            <a:lvl7pPr marL="2743106" indent="0">
              <a:buNone/>
              <a:defRPr sz="900"/>
            </a:lvl7pPr>
            <a:lvl8pPr marL="3200290" indent="0">
              <a:buNone/>
              <a:defRPr sz="900"/>
            </a:lvl8pPr>
            <a:lvl9pPr marL="3657475"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62658A6-2895-4F8E-9569-2718370C716B}"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184" indent="0">
              <a:buNone/>
              <a:defRPr sz="2800"/>
            </a:lvl2pPr>
            <a:lvl3pPr marL="914368" indent="0">
              <a:buNone/>
              <a:defRPr sz="2400"/>
            </a:lvl3pPr>
            <a:lvl4pPr marL="1371553" indent="0">
              <a:buNone/>
              <a:defRPr sz="2000"/>
            </a:lvl4pPr>
            <a:lvl5pPr marL="1828737" indent="0">
              <a:buNone/>
              <a:defRPr sz="2000"/>
            </a:lvl5pPr>
            <a:lvl6pPr marL="2285922" indent="0">
              <a:buNone/>
              <a:defRPr sz="2000"/>
            </a:lvl6pPr>
            <a:lvl7pPr marL="2743106" indent="0">
              <a:buNone/>
              <a:defRPr sz="2000"/>
            </a:lvl7pPr>
            <a:lvl8pPr marL="3200290" indent="0">
              <a:buNone/>
              <a:defRPr sz="2000"/>
            </a:lvl8pPr>
            <a:lvl9pPr marL="3657475"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184" indent="0">
              <a:buNone/>
              <a:defRPr sz="1200"/>
            </a:lvl2pPr>
            <a:lvl3pPr marL="914368" indent="0">
              <a:buNone/>
              <a:defRPr sz="1000"/>
            </a:lvl3pPr>
            <a:lvl4pPr marL="1371553" indent="0">
              <a:buNone/>
              <a:defRPr sz="900"/>
            </a:lvl4pPr>
            <a:lvl5pPr marL="1828737" indent="0">
              <a:buNone/>
              <a:defRPr sz="900"/>
            </a:lvl5pPr>
            <a:lvl6pPr marL="2285922" indent="0">
              <a:buNone/>
              <a:defRPr sz="900"/>
            </a:lvl6pPr>
            <a:lvl7pPr marL="2743106" indent="0">
              <a:buNone/>
              <a:defRPr sz="900"/>
            </a:lvl7pPr>
            <a:lvl8pPr marL="3200290" indent="0">
              <a:buNone/>
              <a:defRPr sz="900"/>
            </a:lvl8pPr>
            <a:lvl9pPr marL="3657475"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C6807C2-C407-4AEA-8611-0B86175B11C3}"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36" tIns="45718" rIns="91436" bIns="45718"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36" tIns="45718" rIns="91436" bIns="4571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r">
              <a:defRPr sz="1400"/>
            </a:lvl1pPr>
          </a:lstStyle>
          <a:p>
            <a:pPr>
              <a:defRPr/>
            </a:pPr>
            <a:fld id="{23E440FD-95CB-4EBB-A5FF-B0FADC389D68}"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184" algn="ctr" rtl="0" fontAlgn="base">
        <a:spcBef>
          <a:spcPct val="0"/>
        </a:spcBef>
        <a:spcAft>
          <a:spcPct val="0"/>
        </a:spcAft>
        <a:defRPr sz="4400">
          <a:solidFill>
            <a:schemeClr val="tx2"/>
          </a:solidFill>
          <a:latin typeface="Arial" charset="0"/>
        </a:defRPr>
      </a:lvl6pPr>
      <a:lvl7pPr marL="914368" algn="ctr" rtl="0" fontAlgn="base">
        <a:spcBef>
          <a:spcPct val="0"/>
        </a:spcBef>
        <a:spcAft>
          <a:spcPct val="0"/>
        </a:spcAft>
        <a:defRPr sz="4400">
          <a:solidFill>
            <a:schemeClr val="tx2"/>
          </a:solidFill>
          <a:latin typeface="Arial" charset="0"/>
        </a:defRPr>
      </a:lvl7pPr>
      <a:lvl8pPr marL="1371553" algn="ctr" rtl="0" fontAlgn="base">
        <a:spcBef>
          <a:spcPct val="0"/>
        </a:spcBef>
        <a:spcAft>
          <a:spcPct val="0"/>
        </a:spcAft>
        <a:defRPr sz="4400">
          <a:solidFill>
            <a:schemeClr val="tx2"/>
          </a:solidFill>
          <a:latin typeface="Arial" charset="0"/>
        </a:defRPr>
      </a:lvl8pPr>
      <a:lvl9pPr marL="1828737" algn="ctr" rtl="0" fontAlgn="base">
        <a:spcBef>
          <a:spcPct val="0"/>
        </a:spcBef>
        <a:spcAft>
          <a:spcPct val="0"/>
        </a:spcAft>
        <a:defRPr sz="4400">
          <a:solidFill>
            <a:schemeClr val="tx2"/>
          </a:solidFill>
          <a:latin typeface="Arial" charset="0"/>
        </a:defRPr>
      </a:lvl9pPr>
    </p:titleStyle>
    <p:bodyStyle>
      <a:lvl1pPr marL="341313" indent="-341313" algn="l" rtl="0" eaLnBrk="0" fontAlgn="base" hangingPunct="0">
        <a:spcBef>
          <a:spcPct val="20000"/>
        </a:spcBef>
        <a:spcAft>
          <a:spcPct val="0"/>
        </a:spcAft>
        <a:buChar char="•"/>
        <a:defRPr sz="3200">
          <a:solidFill>
            <a:schemeClr val="tx1"/>
          </a:solidFill>
          <a:latin typeface="+mn-lt"/>
          <a:ea typeface="+mn-ea"/>
          <a:cs typeface="+mn-cs"/>
        </a:defRPr>
      </a:lvl1pPr>
      <a:lvl2pPr marL="741363" indent="-284163" algn="l" rtl="0" eaLnBrk="0" fontAlgn="base" hangingPunct="0">
        <a:spcBef>
          <a:spcPct val="20000"/>
        </a:spcBef>
        <a:spcAft>
          <a:spcPct val="0"/>
        </a:spcAft>
        <a:buChar char="–"/>
        <a:defRPr sz="2800">
          <a:solidFill>
            <a:schemeClr val="tx1"/>
          </a:solidFill>
          <a:latin typeface="+mn-lt"/>
        </a:defRPr>
      </a:lvl2pPr>
      <a:lvl3pPr marL="1141413" indent="-227013" algn="l" rtl="0" eaLnBrk="0" fontAlgn="base" hangingPunct="0">
        <a:spcBef>
          <a:spcPct val="20000"/>
        </a:spcBef>
        <a:spcAft>
          <a:spcPct val="0"/>
        </a:spcAft>
        <a:buChar char="•"/>
        <a:defRPr sz="2400">
          <a:solidFill>
            <a:schemeClr val="tx1"/>
          </a:solidFill>
          <a:latin typeface="+mn-lt"/>
        </a:defRPr>
      </a:lvl3pPr>
      <a:lvl4pPr marL="1598613" indent="-227013" algn="l" rtl="0" eaLnBrk="0" fontAlgn="base" hangingPunct="0">
        <a:spcBef>
          <a:spcPct val="20000"/>
        </a:spcBef>
        <a:spcAft>
          <a:spcPct val="0"/>
        </a:spcAft>
        <a:buChar char="–"/>
        <a:defRPr sz="2000">
          <a:solidFill>
            <a:schemeClr val="tx1"/>
          </a:solidFill>
          <a:latin typeface="+mn-lt"/>
        </a:defRPr>
      </a:lvl4pPr>
      <a:lvl5pPr marL="2055813" indent="-227013" algn="l" rtl="0" eaLnBrk="0" fontAlgn="base" hangingPunct="0">
        <a:spcBef>
          <a:spcPct val="20000"/>
        </a:spcBef>
        <a:spcAft>
          <a:spcPct val="0"/>
        </a:spcAft>
        <a:buChar char="»"/>
        <a:defRPr sz="2000">
          <a:solidFill>
            <a:schemeClr val="tx1"/>
          </a:solidFill>
          <a:latin typeface="+mn-lt"/>
        </a:defRPr>
      </a:lvl5pPr>
      <a:lvl6pPr marL="2514514" indent="-228592" algn="l" rtl="0" fontAlgn="base">
        <a:spcBef>
          <a:spcPct val="20000"/>
        </a:spcBef>
        <a:spcAft>
          <a:spcPct val="0"/>
        </a:spcAft>
        <a:buChar char="»"/>
        <a:defRPr sz="2000">
          <a:solidFill>
            <a:schemeClr val="tx1"/>
          </a:solidFill>
          <a:latin typeface="+mn-lt"/>
        </a:defRPr>
      </a:lvl6pPr>
      <a:lvl7pPr marL="2971698" indent="-228592" algn="l" rtl="0" fontAlgn="base">
        <a:spcBef>
          <a:spcPct val="20000"/>
        </a:spcBef>
        <a:spcAft>
          <a:spcPct val="0"/>
        </a:spcAft>
        <a:buChar char="»"/>
        <a:defRPr sz="2000">
          <a:solidFill>
            <a:schemeClr val="tx1"/>
          </a:solidFill>
          <a:latin typeface="+mn-lt"/>
        </a:defRPr>
      </a:lvl7pPr>
      <a:lvl8pPr marL="3428883" indent="-228592" algn="l" rtl="0" fontAlgn="base">
        <a:spcBef>
          <a:spcPct val="20000"/>
        </a:spcBef>
        <a:spcAft>
          <a:spcPct val="0"/>
        </a:spcAft>
        <a:buChar char="»"/>
        <a:defRPr sz="2000">
          <a:solidFill>
            <a:schemeClr val="tx1"/>
          </a:solidFill>
          <a:latin typeface="+mn-lt"/>
        </a:defRPr>
      </a:lvl8pPr>
      <a:lvl9pPr marL="3886067" indent="-228592"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368" rtl="0" eaLnBrk="1" latinLnBrk="0" hangingPunct="1">
        <a:defRPr sz="1800" kern="1200">
          <a:solidFill>
            <a:schemeClr val="tx1"/>
          </a:solidFill>
          <a:latin typeface="+mn-lt"/>
          <a:ea typeface="+mn-ea"/>
          <a:cs typeface="+mn-cs"/>
        </a:defRPr>
      </a:lvl1pPr>
      <a:lvl2pPr marL="457184" algn="l" defTabSz="914368" rtl="0" eaLnBrk="1" latinLnBrk="0" hangingPunct="1">
        <a:defRPr sz="1800" kern="1200">
          <a:solidFill>
            <a:schemeClr val="tx1"/>
          </a:solidFill>
          <a:latin typeface="+mn-lt"/>
          <a:ea typeface="+mn-ea"/>
          <a:cs typeface="+mn-cs"/>
        </a:defRPr>
      </a:lvl2pPr>
      <a:lvl3pPr marL="914368" algn="l" defTabSz="914368" rtl="0" eaLnBrk="1" latinLnBrk="0" hangingPunct="1">
        <a:defRPr sz="1800" kern="1200">
          <a:solidFill>
            <a:schemeClr val="tx1"/>
          </a:solidFill>
          <a:latin typeface="+mn-lt"/>
          <a:ea typeface="+mn-ea"/>
          <a:cs typeface="+mn-cs"/>
        </a:defRPr>
      </a:lvl3pPr>
      <a:lvl4pPr marL="1371553" algn="l" defTabSz="914368" rtl="0" eaLnBrk="1" latinLnBrk="0" hangingPunct="1">
        <a:defRPr sz="1800" kern="1200">
          <a:solidFill>
            <a:schemeClr val="tx1"/>
          </a:solidFill>
          <a:latin typeface="+mn-lt"/>
          <a:ea typeface="+mn-ea"/>
          <a:cs typeface="+mn-cs"/>
        </a:defRPr>
      </a:lvl4pPr>
      <a:lvl5pPr marL="1828737" algn="l" defTabSz="914368" rtl="0" eaLnBrk="1" latinLnBrk="0" hangingPunct="1">
        <a:defRPr sz="1800" kern="1200">
          <a:solidFill>
            <a:schemeClr val="tx1"/>
          </a:solidFill>
          <a:latin typeface="+mn-lt"/>
          <a:ea typeface="+mn-ea"/>
          <a:cs typeface="+mn-cs"/>
        </a:defRPr>
      </a:lvl5pPr>
      <a:lvl6pPr marL="2285922" algn="l" defTabSz="914368" rtl="0" eaLnBrk="1" latinLnBrk="0" hangingPunct="1">
        <a:defRPr sz="1800" kern="1200">
          <a:solidFill>
            <a:schemeClr val="tx1"/>
          </a:solidFill>
          <a:latin typeface="+mn-lt"/>
          <a:ea typeface="+mn-ea"/>
          <a:cs typeface="+mn-cs"/>
        </a:defRPr>
      </a:lvl6pPr>
      <a:lvl7pPr marL="2743106" algn="l" defTabSz="914368" rtl="0" eaLnBrk="1" latinLnBrk="0" hangingPunct="1">
        <a:defRPr sz="1800" kern="1200">
          <a:solidFill>
            <a:schemeClr val="tx1"/>
          </a:solidFill>
          <a:latin typeface="+mn-lt"/>
          <a:ea typeface="+mn-ea"/>
          <a:cs typeface="+mn-cs"/>
        </a:defRPr>
      </a:lvl7pPr>
      <a:lvl8pPr marL="3200290" algn="l" defTabSz="914368" rtl="0" eaLnBrk="1" latinLnBrk="0" hangingPunct="1">
        <a:defRPr sz="1800" kern="1200">
          <a:solidFill>
            <a:schemeClr val="tx1"/>
          </a:solidFill>
          <a:latin typeface="+mn-lt"/>
          <a:ea typeface="+mn-ea"/>
          <a:cs typeface="+mn-cs"/>
        </a:defRPr>
      </a:lvl8pPr>
      <a:lvl9pPr marL="3657475" algn="l" defTabSz="91436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3" descr="G:\23blaw421\myIMG_12.gif"/>
          <p:cNvPicPr>
            <a:picLocks noChangeAspect="1" noChangeArrowheads="1" noCrop="1"/>
          </p:cNvPicPr>
          <p:nvPr/>
        </p:nvPicPr>
        <p:blipFill>
          <a:blip r:embed="rId2" cstate="print"/>
          <a:srcRect/>
          <a:stretch>
            <a:fillRect/>
          </a:stretch>
        </p:blipFill>
        <p:spPr bwMode="auto">
          <a:xfrm>
            <a:off x="2867243" y="1828801"/>
            <a:ext cx="3135095" cy="3136900"/>
          </a:xfrm>
          <a:prstGeom prst="rect">
            <a:avLst/>
          </a:prstGeom>
          <a:noFill/>
          <a:ln w="9525">
            <a:noFill/>
            <a:miter lim="800000"/>
            <a:headEnd/>
            <a:tailEnd/>
          </a:ln>
        </p:spPr>
      </p:pic>
      <p:sp>
        <p:nvSpPr>
          <p:cNvPr id="8" name="Rectangle 3"/>
          <p:cNvSpPr txBox="1">
            <a:spLocks noChangeArrowheads="1"/>
          </p:cNvSpPr>
          <p:nvPr/>
        </p:nvSpPr>
        <p:spPr>
          <a:xfrm>
            <a:off x="996950" y="5394325"/>
            <a:ext cx="7288213" cy="1169988"/>
          </a:xfrm>
          <a:prstGeom prst="rect">
            <a:avLst/>
          </a:prstGeom>
          <a:solidFill>
            <a:schemeClr val="tx1"/>
          </a:solidFill>
        </p:spPr>
        <p:txBody>
          <a:bodyPr lIns="91436" tIns="45718" rIns="91436" bIns="45718"/>
          <a:lstStyle/>
          <a:p>
            <a:pPr marL="342889" indent="-342889" algn="ctr">
              <a:spcBef>
                <a:spcPct val="20000"/>
              </a:spcBef>
              <a:defRPr/>
            </a:pPr>
            <a:r>
              <a:rPr lang="en-US" sz="3200" b="1" kern="0" dirty="0">
                <a:solidFill>
                  <a:srgbClr val="FFFF00"/>
                </a:solidFill>
                <a:latin typeface="+mn-lt"/>
              </a:rPr>
              <a:t>Slide Set Six B:</a:t>
            </a:r>
          </a:p>
          <a:p>
            <a:pPr marL="342889" indent="-342889" algn="ctr">
              <a:spcBef>
                <a:spcPct val="20000"/>
              </a:spcBef>
              <a:defRPr/>
            </a:pPr>
            <a:r>
              <a:rPr lang="en-US" sz="3200" b="1" kern="0" dirty="0">
                <a:solidFill>
                  <a:srgbClr val="FFFF00"/>
                </a:solidFill>
                <a:latin typeface="+mn-lt"/>
              </a:rPr>
              <a:t>Federal Securities Regulation</a:t>
            </a: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90800" y="304800"/>
            <a:ext cx="4315709" cy="9144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28600" y="762000"/>
            <a:ext cx="8534400" cy="5869299"/>
          </a:xfrm>
          <a:prstGeom prst="rect">
            <a:avLst/>
          </a:prstGeom>
        </p:spPr>
        <p:txBody>
          <a:bodyPr wrap="square">
            <a:spAutoFit/>
          </a:bodyPr>
          <a:lstStyle/>
          <a:p>
            <a:pPr marL="342900" indent="-342900" algn="ctr">
              <a:lnSpc>
                <a:spcPct val="90000"/>
              </a:lnSpc>
              <a:spcBef>
                <a:spcPts val="0"/>
              </a:spcBef>
              <a:defRPr/>
            </a:pPr>
            <a:r>
              <a:rPr lang="en-US" sz="3600" b="1" dirty="0">
                <a:solidFill>
                  <a:srgbClr val="0033CC"/>
                </a:solidFill>
              </a:rPr>
              <a:t>Securities Regulation</a:t>
            </a:r>
          </a:p>
          <a:p>
            <a:pPr marL="342900" indent="-342900" algn="ctr">
              <a:lnSpc>
                <a:spcPct val="90000"/>
              </a:lnSpc>
              <a:spcBef>
                <a:spcPts val="0"/>
              </a:spcBef>
              <a:defRPr/>
            </a:pPr>
            <a:r>
              <a:rPr lang="en-US" sz="2800" b="1" i="1" dirty="0">
                <a:solidFill>
                  <a:srgbClr val="006600"/>
                </a:solidFill>
              </a:rPr>
              <a:t>Federal Regulation – Securities Act of 1933</a:t>
            </a:r>
          </a:p>
          <a:p>
            <a:pPr>
              <a:lnSpc>
                <a:spcPct val="90000"/>
              </a:lnSpc>
              <a:defRPr/>
            </a:pPr>
            <a:endParaRPr lang="en-US" sz="1000" b="1" dirty="0">
              <a:solidFill>
                <a:srgbClr val="C00000"/>
              </a:solidFill>
            </a:endParaRPr>
          </a:p>
          <a:p>
            <a:pPr>
              <a:lnSpc>
                <a:spcPct val="90000"/>
              </a:lnSpc>
              <a:defRPr/>
            </a:pPr>
            <a:r>
              <a:rPr lang="en-US" sz="2400" b="1" dirty="0">
                <a:solidFill>
                  <a:srgbClr val="C00000"/>
                </a:solidFill>
              </a:rPr>
              <a:t>Federal Securities Regulation Continued</a:t>
            </a:r>
          </a:p>
          <a:p>
            <a:pPr marL="0" lvl="1" indent="0">
              <a:lnSpc>
                <a:spcPct val="80000"/>
              </a:lnSpc>
              <a:defRPr/>
            </a:pPr>
            <a:endParaRPr lang="en-US" sz="800" b="1" dirty="0">
              <a:solidFill>
                <a:srgbClr val="C00000"/>
              </a:solidFill>
            </a:endParaRPr>
          </a:p>
          <a:p>
            <a:pPr marL="0" lvl="1" indent="0">
              <a:lnSpc>
                <a:spcPct val="80000"/>
              </a:lnSpc>
              <a:defRPr/>
            </a:pPr>
            <a:endParaRPr lang="en-US" sz="800" b="1" dirty="0">
              <a:solidFill>
                <a:srgbClr val="C00000"/>
              </a:solidFill>
            </a:endParaRPr>
          </a:p>
          <a:p>
            <a:pPr marL="0" lvl="1" indent="0" algn="just">
              <a:lnSpc>
                <a:spcPct val="80000"/>
              </a:lnSpc>
              <a:defRPr/>
            </a:pPr>
            <a:r>
              <a:rPr lang="en-US" b="1" i="1" dirty="0">
                <a:solidFill>
                  <a:srgbClr val="0000FF"/>
                </a:solidFill>
              </a:rPr>
              <a:t>The Securities Act of 1933 – Exemptions: </a:t>
            </a:r>
            <a:r>
              <a:rPr lang="en-US" dirty="0"/>
              <a:t>The 1933 Act provides for certain exemptions from its registration requirements.  These exemptions include:</a:t>
            </a:r>
          </a:p>
          <a:p>
            <a:pPr algn="just">
              <a:lnSpc>
                <a:spcPct val="80000"/>
              </a:lnSpc>
              <a:defRPr/>
            </a:pPr>
            <a:endParaRPr lang="en-US" sz="600" dirty="0"/>
          </a:p>
          <a:p>
            <a:pPr marL="233363" algn="just">
              <a:lnSpc>
                <a:spcPct val="80000"/>
              </a:lnSpc>
              <a:defRPr/>
            </a:pPr>
            <a:r>
              <a:rPr lang="en-US" sz="1600" b="1" i="1" dirty="0">
                <a:solidFill>
                  <a:srgbClr val="C00000"/>
                </a:solidFill>
              </a:rPr>
              <a:t>Regulation A – Simplified Registration: </a:t>
            </a:r>
            <a:r>
              <a:rPr lang="en-US" sz="1600" dirty="0"/>
              <a:t>This regulation provides for a simplified registration for small issues by small businesses (issuances up to $5 million) and do not include solicitations of interest whereby these businesses “test the waters”.</a:t>
            </a:r>
          </a:p>
          <a:p>
            <a:pPr marL="233363" algn="just">
              <a:lnSpc>
                <a:spcPct val="80000"/>
              </a:lnSpc>
              <a:defRPr/>
            </a:pPr>
            <a:endParaRPr lang="en-US" sz="500" dirty="0"/>
          </a:p>
          <a:p>
            <a:pPr marL="233363" algn="just">
              <a:lnSpc>
                <a:spcPct val="80000"/>
              </a:lnSpc>
              <a:defRPr/>
            </a:pPr>
            <a:r>
              <a:rPr lang="en-US" sz="1600" b="1" i="1" dirty="0">
                <a:solidFill>
                  <a:srgbClr val="C00000"/>
                </a:solidFill>
              </a:rPr>
              <a:t>Regulation D – Small Business: </a:t>
            </a:r>
            <a:r>
              <a:rPr lang="en-US" sz="1600" dirty="0"/>
              <a:t>This regulation also provides exemptions to registration requirements, so as to make access to the capital markets possible for small companies that could not otherwise bear the costs of a normal SEC registration. </a:t>
            </a:r>
          </a:p>
          <a:p>
            <a:pPr marL="233363" algn="just">
              <a:lnSpc>
                <a:spcPct val="80000"/>
              </a:lnSpc>
              <a:defRPr/>
            </a:pPr>
            <a:endParaRPr lang="en-US" sz="500" b="1" dirty="0"/>
          </a:p>
          <a:p>
            <a:pPr marL="233363" algn="just">
              <a:lnSpc>
                <a:spcPct val="80000"/>
              </a:lnSpc>
              <a:defRPr/>
            </a:pPr>
            <a:r>
              <a:rPr lang="en-US" sz="1600" b="1" i="1" dirty="0">
                <a:solidFill>
                  <a:srgbClr val="C00000"/>
                </a:solidFill>
              </a:rPr>
              <a:t>Rule 506 -</a:t>
            </a:r>
            <a:r>
              <a:rPr lang="en-US" sz="1600" i="1" dirty="0">
                <a:solidFill>
                  <a:srgbClr val="C00000"/>
                </a:solidFill>
              </a:rPr>
              <a:t> </a:t>
            </a:r>
            <a:r>
              <a:rPr lang="en-US" sz="1600" b="1" i="1" dirty="0">
                <a:solidFill>
                  <a:srgbClr val="C00000"/>
                </a:solidFill>
              </a:rPr>
              <a:t>Private Placements:</a:t>
            </a:r>
            <a:r>
              <a:rPr lang="en-US" sz="1600" dirty="0"/>
              <a:t>  This rule provides that an </a:t>
            </a:r>
            <a:r>
              <a:rPr lang="en-US" sz="1600" dirty="0" err="1"/>
              <a:t>offeror</a:t>
            </a:r>
            <a:r>
              <a:rPr lang="en-US" sz="1600" dirty="0"/>
              <a:t> need not register where the offering is a private placement, with this being an offering to accredited investors as opposed to the general public offering.</a:t>
            </a:r>
          </a:p>
          <a:p>
            <a:pPr marL="233363" algn="just">
              <a:lnSpc>
                <a:spcPct val="80000"/>
              </a:lnSpc>
              <a:defRPr/>
            </a:pPr>
            <a:endParaRPr lang="en-US" sz="500" dirty="0"/>
          </a:p>
          <a:p>
            <a:pPr marL="233363" algn="just">
              <a:lnSpc>
                <a:spcPct val="80000"/>
              </a:lnSpc>
              <a:defRPr/>
            </a:pPr>
            <a:r>
              <a:rPr lang="en-US" sz="1600" b="1" i="1" dirty="0">
                <a:solidFill>
                  <a:srgbClr val="C00000"/>
                </a:solidFill>
              </a:rPr>
              <a:t>Rules 504 and 505 -</a:t>
            </a:r>
            <a:r>
              <a:rPr lang="en-US" sz="1600" i="1" dirty="0">
                <a:solidFill>
                  <a:srgbClr val="C00000"/>
                </a:solidFill>
              </a:rPr>
              <a:t> </a:t>
            </a:r>
            <a:r>
              <a:rPr lang="en-US" sz="1600" b="1" i="1" dirty="0">
                <a:solidFill>
                  <a:srgbClr val="C00000"/>
                </a:solidFill>
              </a:rPr>
              <a:t>Limited Offerings:</a:t>
            </a:r>
            <a:r>
              <a:rPr lang="en-US" sz="1600" i="1" dirty="0">
                <a:solidFill>
                  <a:srgbClr val="C00000"/>
                </a:solidFill>
              </a:rPr>
              <a:t>  </a:t>
            </a:r>
            <a:r>
              <a:rPr lang="en-US" sz="1600" dirty="0"/>
              <a:t>These rules provide that an </a:t>
            </a:r>
            <a:r>
              <a:rPr lang="en-US" sz="1600" dirty="0" err="1"/>
              <a:t>offeror</a:t>
            </a:r>
            <a:r>
              <a:rPr lang="en-US" sz="1600" dirty="0"/>
              <a:t> need not register if it only issues and offers to sell less than $1 million in securities in any 12 month period, or less than $5 million to no more than 35 non accredited investors in any 12 month period.</a:t>
            </a:r>
          </a:p>
          <a:p>
            <a:pPr>
              <a:lnSpc>
                <a:spcPct val="80000"/>
              </a:lnSpc>
              <a:defRPr/>
            </a:pPr>
            <a:endParaRPr lang="en-US" sz="600" dirty="0"/>
          </a:p>
          <a:p>
            <a:pPr>
              <a:lnSpc>
                <a:spcPct val="80000"/>
              </a:lnSpc>
              <a:defRPr/>
            </a:pPr>
            <a:endParaRPr lang="en-US" sz="600" dirty="0"/>
          </a:p>
          <a:p>
            <a:pPr algn="just">
              <a:lnSpc>
                <a:spcPct val="80000"/>
              </a:lnSpc>
              <a:defRPr/>
            </a:pPr>
            <a:r>
              <a:rPr lang="en-US" b="1" i="1" dirty="0">
                <a:solidFill>
                  <a:srgbClr val="0000FF"/>
                </a:solidFill>
              </a:rPr>
              <a:t>The Securities Act of 1933 – Liability: </a:t>
            </a:r>
            <a:r>
              <a:rPr lang="en-US" dirty="0"/>
              <a:t>The 1933 Act imposes civil liability upon an </a:t>
            </a:r>
            <a:r>
              <a:rPr lang="en-US" dirty="0" err="1"/>
              <a:t>offeror</a:t>
            </a:r>
            <a:r>
              <a:rPr lang="en-US" dirty="0"/>
              <a:t> for making materially false or misleading statements in a registration statement, or for omitting a material fact.</a:t>
            </a:r>
          </a:p>
          <a:p>
            <a:pPr>
              <a:lnSpc>
                <a:spcPct val="80000"/>
              </a:lnSpc>
              <a:defRPr/>
            </a:pPr>
            <a:endParaRPr lang="en-US" sz="600" dirty="0"/>
          </a:p>
        </p:txBody>
      </p:sp>
      <p:sp>
        <p:nvSpPr>
          <p:cNvPr id="4" name="Slide Number Placeholder 3"/>
          <p:cNvSpPr>
            <a:spLocks noGrp="1"/>
          </p:cNvSpPr>
          <p:nvPr>
            <p:ph type="sldNum" sz="quarter" idx="12"/>
          </p:nvPr>
        </p:nvSpPr>
        <p:spPr/>
        <p:txBody>
          <a:bodyPr/>
          <a:lstStyle/>
          <a:p>
            <a:pPr>
              <a:defRPr/>
            </a:pPr>
            <a:fld id="{F712E8CE-F6E0-4286-8AF3-16BEE5B4A027}" type="slidenum">
              <a:rPr lang="en-US" smtClean="0"/>
              <a:pPr>
                <a:defRPr/>
              </a:pPr>
              <a:t>10</a:t>
            </a:fld>
            <a:endParaRPr lang="en-US"/>
          </a:p>
        </p:txBody>
      </p:sp>
    </p:spTree>
    <p:extLst>
      <p:ext uri="{BB962C8B-B14F-4D97-AF65-F5344CB8AC3E}">
        <p14:creationId xmlns:p14="http://schemas.microsoft.com/office/powerpoint/2010/main" val="25182144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629400" y="6477000"/>
            <a:ext cx="2133600" cy="381000"/>
          </a:xfrm>
        </p:spPr>
        <p:txBody>
          <a:bodyPr/>
          <a:lstStyle/>
          <a:p>
            <a:pPr>
              <a:defRPr/>
            </a:pPr>
            <a:fld id="{F712E8CE-F6E0-4286-8AF3-16BEE5B4A027}" type="slidenum">
              <a:rPr lang="en-US" smtClean="0"/>
              <a:pPr>
                <a:defRPr/>
              </a:pPr>
              <a:t>11</a:t>
            </a:fld>
            <a:endParaRPr lang="en-US"/>
          </a:p>
        </p:txBody>
      </p:sp>
      <p:sp>
        <p:nvSpPr>
          <p:cNvPr id="79873" name="Rectangle 1"/>
          <p:cNvSpPr>
            <a:spLocks noChangeArrowheads="1"/>
          </p:cNvSpPr>
          <p:nvPr/>
        </p:nvSpPr>
        <p:spPr bwMode="auto">
          <a:xfrm>
            <a:off x="381000" y="2458106"/>
            <a:ext cx="8382000" cy="2155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5400" b="1" dirty="0">
                <a:solidFill>
                  <a:srgbClr val="A50021"/>
                </a:solidFill>
              </a:rPr>
              <a:t>Part Three:</a:t>
            </a:r>
          </a:p>
          <a:p>
            <a:pPr marL="342900" indent="-342900" algn="ctr">
              <a:lnSpc>
                <a:spcPct val="90000"/>
              </a:lnSpc>
              <a:spcBef>
                <a:spcPts val="0"/>
              </a:spcBef>
              <a:defRPr/>
            </a:pPr>
            <a:r>
              <a:rPr lang="en-US" sz="5400" b="1" dirty="0">
                <a:solidFill>
                  <a:srgbClr val="0033CC"/>
                </a:solidFill>
              </a:rPr>
              <a:t>Securities Regulation</a:t>
            </a:r>
          </a:p>
          <a:p>
            <a:pPr marL="342900" indent="-342900" algn="just">
              <a:lnSpc>
                <a:spcPct val="90000"/>
              </a:lnSpc>
              <a:spcBef>
                <a:spcPts val="0"/>
              </a:spcBef>
              <a:defRPr/>
            </a:pPr>
            <a:r>
              <a:rPr lang="en-US" sz="2500" b="1" i="1" dirty="0">
                <a:solidFill>
                  <a:srgbClr val="006600"/>
                </a:solidFill>
              </a:rPr>
              <a:t>Federal Regulation – Securities Exchange Act of 1934</a:t>
            </a: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0" u="none" strike="noStrike" cap="none" normalizeH="0" baseline="0" dirty="0">
              <a:ln>
                <a:noFill/>
              </a:ln>
              <a:solidFill>
                <a:srgbClr val="4F6228"/>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29409067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28600" y="754740"/>
            <a:ext cx="8610600" cy="5950860"/>
          </a:xfrm>
          <a:prstGeom prst="rect">
            <a:avLst/>
          </a:prstGeom>
        </p:spPr>
        <p:txBody>
          <a:bodyPr wrap="square">
            <a:spAutoFit/>
          </a:bodyPr>
          <a:lstStyle/>
          <a:p>
            <a:pPr marL="342900" indent="-342900" algn="ctr">
              <a:lnSpc>
                <a:spcPct val="90000"/>
              </a:lnSpc>
              <a:spcBef>
                <a:spcPts val="0"/>
              </a:spcBef>
              <a:defRPr/>
            </a:pPr>
            <a:r>
              <a:rPr lang="en-US" sz="3600" b="1" dirty="0">
                <a:solidFill>
                  <a:srgbClr val="0033CC"/>
                </a:solidFill>
              </a:rPr>
              <a:t>Securities Regulation</a:t>
            </a:r>
          </a:p>
          <a:p>
            <a:pPr marL="342900" indent="-342900" algn="ctr">
              <a:lnSpc>
                <a:spcPct val="90000"/>
              </a:lnSpc>
              <a:spcBef>
                <a:spcPts val="0"/>
              </a:spcBef>
              <a:defRPr/>
            </a:pPr>
            <a:r>
              <a:rPr lang="en-US" sz="2500" b="1" i="1" dirty="0">
                <a:solidFill>
                  <a:srgbClr val="006600"/>
                </a:solidFill>
              </a:rPr>
              <a:t>Federal Regulation – Securities Exchange Act of 1934</a:t>
            </a:r>
          </a:p>
          <a:p>
            <a:pPr>
              <a:lnSpc>
                <a:spcPct val="90000"/>
              </a:lnSpc>
              <a:defRPr/>
            </a:pPr>
            <a:endParaRPr lang="en-US" sz="1000" b="1" dirty="0">
              <a:solidFill>
                <a:srgbClr val="C00000"/>
              </a:solidFill>
            </a:endParaRPr>
          </a:p>
          <a:p>
            <a:pPr>
              <a:lnSpc>
                <a:spcPct val="80000"/>
              </a:lnSpc>
              <a:defRPr/>
            </a:pPr>
            <a:r>
              <a:rPr lang="en-US" sz="2400" b="1" dirty="0">
                <a:solidFill>
                  <a:srgbClr val="C00000"/>
                </a:solidFill>
              </a:rPr>
              <a:t>Federal Securities Regulation</a:t>
            </a:r>
          </a:p>
          <a:p>
            <a:pPr marL="0" lvl="1" indent="0">
              <a:lnSpc>
                <a:spcPct val="80000"/>
              </a:lnSpc>
              <a:defRPr/>
            </a:pPr>
            <a:endParaRPr lang="en-US" sz="700" b="1" i="1" dirty="0">
              <a:solidFill>
                <a:srgbClr val="0000FF"/>
              </a:solidFill>
            </a:endParaRPr>
          </a:p>
          <a:p>
            <a:pPr marL="0" lvl="1" indent="0" algn="just">
              <a:lnSpc>
                <a:spcPct val="80000"/>
              </a:lnSpc>
              <a:defRPr/>
            </a:pPr>
            <a:r>
              <a:rPr lang="en-US" sz="1600" b="1" i="1" dirty="0">
                <a:solidFill>
                  <a:srgbClr val="0000FF"/>
                </a:solidFill>
              </a:rPr>
              <a:t>The Securities Exchange Act of 1934</a:t>
            </a:r>
            <a:r>
              <a:rPr lang="en-US" sz="1600" b="1" dirty="0">
                <a:solidFill>
                  <a:srgbClr val="0000FF"/>
                </a:solidFill>
              </a:rPr>
              <a:t>: </a:t>
            </a:r>
            <a:r>
              <a:rPr lang="en-US" sz="1600" dirty="0"/>
              <a:t>The federal Securities Exchange Act of 1934 was enacted by Congress, to govern the secondary trading of securities (stocks, bonds, and debentures) in the United States. This law thereby forms the basis of regulation of the financial markets and their participants, and established the Securities and Exchange Commission, the agency primarily responsible for enforcement of federal securities law.</a:t>
            </a:r>
          </a:p>
          <a:p>
            <a:pPr marL="0" lvl="1" indent="0" algn="just">
              <a:lnSpc>
                <a:spcPct val="80000"/>
              </a:lnSpc>
              <a:defRPr/>
            </a:pPr>
            <a:endParaRPr lang="en-US" sz="1000" dirty="0">
              <a:solidFill>
                <a:srgbClr val="0000FF"/>
              </a:solidFill>
            </a:endParaRPr>
          </a:p>
          <a:p>
            <a:pPr algn="just">
              <a:lnSpc>
                <a:spcPct val="80000"/>
              </a:lnSpc>
              <a:defRPr/>
            </a:pPr>
            <a:r>
              <a:rPr lang="en-US" sz="1600" b="1" i="1" dirty="0">
                <a:solidFill>
                  <a:srgbClr val="0000FF"/>
                </a:solidFill>
              </a:rPr>
              <a:t>Reaction to the Stock Market Crash of 1929: </a:t>
            </a:r>
            <a:r>
              <a:rPr lang="en-US" sz="1600" dirty="0"/>
              <a:t>The Securities Exchange Act of 1934, like the Securities Act of 1933, was enacted by Congress as a part of the New Deal reforms after the great stock market crash of 1929.</a:t>
            </a:r>
          </a:p>
          <a:p>
            <a:pPr algn="just">
              <a:lnSpc>
                <a:spcPct val="80000"/>
              </a:lnSpc>
              <a:defRPr/>
            </a:pPr>
            <a:endParaRPr lang="en-US" sz="1000" b="1" i="1" dirty="0">
              <a:solidFill>
                <a:srgbClr val="0000FF"/>
              </a:solidFill>
            </a:endParaRPr>
          </a:p>
          <a:p>
            <a:pPr algn="just">
              <a:lnSpc>
                <a:spcPct val="80000"/>
              </a:lnSpc>
              <a:defRPr/>
            </a:pPr>
            <a:r>
              <a:rPr lang="en-US" sz="1600" b="1" i="1" dirty="0">
                <a:solidFill>
                  <a:srgbClr val="0000FF"/>
                </a:solidFill>
              </a:rPr>
              <a:t>Governs Trades on Exchanges:</a:t>
            </a:r>
            <a:r>
              <a:rPr lang="en-US" sz="1600" dirty="0"/>
              <a:t> This federal statute provisions regulate the secondary distribution or sale of securities on exchanges such as the New York Stock Exchange. </a:t>
            </a:r>
          </a:p>
          <a:p>
            <a:pPr>
              <a:lnSpc>
                <a:spcPct val="80000"/>
              </a:lnSpc>
              <a:defRPr/>
            </a:pPr>
            <a:endParaRPr lang="en-US" sz="600" dirty="0"/>
          </a:p>
          <a:p>
            <a:pPr algn="just">
              <a:lnSpc>
                <a:spcPct val="80000"/>
              </a:lnSpc>
              <a:defRPr/>
            </a:pPr>
            <a:r>
              <a:rPr lang="en-US" sz="1600" b="1" i="1" dirty="0">
                <a:solidFill>
                  <a:srgbClr val="0000FF"/>
                </a:solidFill>
              </a:rPr>
              <a:t>Purpose:</a:t>
            </a:r>
            <a:r>
              <a:rPr lang="en-US" sz="1600" dirty="0"/>
              <a:t> Its purpose is to prevent fraudulent and manipulative practices on the security exchanges and over the counter markets, by requiring disclosure of information to buyers and sellers of securities, as well as providing for credit controls in these markets.</a:t>
            </a:r>
          </a:p>
          <a:p>
            <a:pPr>
              <a:lnSpc>
                <a:spcPct val="80000"/>
              </a:lnSpc>
              <a:defRPr/>
            </a:pPr>
            <a:endParaRPr lang="en-US" sz="1000" dirty="0"/>
          </a:p>
          <a:p>
            <a:pPr algn="just">
              <a:lnSpc>
                <a:spcPct val="80000"/>
              </a:lnSpc>
              <a:defRPr/>
            </a:pPr>
            <a:r>
              <a:rPr lang="en-US" sz="1600" b="1" i="1" dirty="0">
                <a:solidFill>
                  <a:srgbClr val="0000FF"/>
                </a:solidFill>
              </a:rPr>
              <a:t>Registration and Regulation:</a:t>
            </a:r>
            <a:r>
              <a:rPr lang="en-US" sz="1600" dirty="0"/>
              <a:t> Pursuant to its provisions, exchanges, brokers and dealers, that offer securities traded on any national security exchange, or in “interstate commerce”, must register with the Security and Exchange Commission.  </a:t>
            </a:r>
          </a:p>
          <a:p>
            <a:pPr>
              <a:lnSpc>
                <a:spcPct val="80000"/>
              </a:lnSpc>
              <a:defRPr/>
            </a:pPr>
            <a:endParaRPr lang="en-US" sz="600" dirty="0"/>
          </a:p>
          <a:p>
            <a:pPr algn="just">
              <a:lnSpc>
                <a:spcPct val="80000"/>
              </a:lnSpc>
              <a:defRPr/>
            </a:pPr>
            <a:r>
              <a:rPr lang="en-US" sz="1600" b="1" i="1" dirty="0">
                <a:solidFill>
                  <a:srgbClr val="0000FF"/>
                </a:solidFill>
              </a:rPr>
              <a:t>Who Must Register:</a:t>
            </a:r>
            <a:r>
              <a:rPr lang="en-US" sz="1600" dirty="0">
                <a:solidFill>
                  <a:srgbClr val="0000FF"/>
                </a:solidFill>
              </a:rPr>
              <a:t> </a:t>
            </a:r>
            <a:r>
              <a:rPr lang="en-US" sz="1600" dirty="0"/>
              <a:t>In addition to exchanges, brokers and dealers, that offer securities traded on any national security exchange, or in “interstate commerce”, registration is also required for any company whose securities are listed on a national exchange, or unlisted companies that have assets in excess of $3 million </a:t>
            </a:r>
            <a:r>
              <a:rPr lang="en-US" sz="1600" b="1" i="1" u="sng" dirty="0"/>
              <a:t>and </a:t>
            </a:r>
            <a:r>
              <a:rPr lang="en-US" sz="1600" dirty="0"/>
              <a:t>500 or more shareholders.</a:t>
            </a:r>
          </a:p>
        </p:txBody>
      </p:sp>
    </p:spTree>
    <p:extLst>
      <p:ext uri="{BB962C8B-B14F-4D97-AF65-F5344CB8AC3E}">
        <p14:creationId xmlns:p14="http://schemas.microsoft.com/office/powerpoint/2010/main" val="27117091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629400" y="6477000"/>
            <a:ext cx="2133600" cy="381000"/>
          </a:xfrm>
        </p:spPr>
        <p:txBody>
          <a:bodyPr/>
          <a:lstStyle/>
          <a:p>
            <a:pPr>
              <a:defRPr/>
            </a:pPr>
            <a:fld id="{F712E8CE-F6E0-4286-8AF3-16BEE5B4A027}" type="slidenum">
              <a:rPr lang="en-US" smtClean="0"/>
              <a:pPr>
                <a:defRPr/>
              </a:pPr>
              <a:t>13</a:t>
            </a:fld>
            <a:endParaRPr lang="en-US"/>
          </a:p>
        </p:txBody>
      </p:sp>
      <p:sp>
        <p:nvSpPr>
          <p:cNvPr id="79873" name="Rectangle 1"/>
          <p:cNvSpPr>
            <a:spLocks noChangeArrowheads="1"/>
          </p:cNvSpPr>
          <p:nvPr/>
        </p:nvSpPr>
        <p:spPr bwMode="auto">
          <a:xfrm>
            <a:off x="381000" y="2458106"/>
            <a:ext cx="8382000" cy="2155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5400" b="1" dirty="0">
                <a:solidFill>
                  <a:srgbClr val="A50021"/>
                </a:solidFill>
              </a:rPr>
              <a:t>Part Four:</a:t>
            </a:r>
          </a:p>
          <a:p>
            <a:pPr marL="342900" indent="-342900" algn="ctr">
              <a:lnSpc>
                <a:spcPct val="90000"/>
              </a:lnSpc>
              <a:spcBef>
                <a:spcPts val="0"/>
              </a:spcBef>
              <a:defRPr/>
            </a:pPr>
            <a:r>
              <a:rPr lang="en-US" sz="5400" b="1" dirty="0">
                <a:solidFill>
                  <a:srgbClr val="0033CC"/>
                </a:solidFill>
              </a:rPr>
              <a:t>Securities Regulation</a:t>
            </a:r>
          </a:p>
          <a:p>
            <a:pPr marL="342900" indent="-342900" algn="ctr">
              <a:lnSpc>
                <a:spcPct val="90000"/>
              </a:lnSpc>
              <a:spcBef>
                <a:spcPts val="0"/>
              </a:spcBef>
              <a:defRPr/>
            </a:pPr>
            <a:r>
              <a:rPr lang="en-US" sz="2500" b="1" i="1" dirty="0">
                <a:solidFill>
                  <a:srgbClr val="006600"/>
                </a:solidFill>
              </a:rPr>
              <a:t>Federal Regulation – </a:t>
            </a:r>
            <a:r>
              <a:rPr lang="en-US" sz="2400" b="1" i="1" dirty="0">
                <a:solidFill>
                  <a:srgbClr val="006600"/>
                </a:solidFill>
              </a:rPr>
              <a:t>The Sarbanes Oxley Act of 2002</a:t>
            </a:r>
            <a:endParaRPr lang="en-US" sz="2400" dirty="0">
              <a:solidFill>
                <a:srgbClr val="006600"/>
              </a:solidFill>
            </a:endParaRP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0" u="none" strike="noStrike" cap="none" normalizeH="0" baseline="0" dirty="0">
              <a:ln>
                <a:noFill/>
              </a:ln>
              <a:solidFill>
                <a:srgbClr val="4F6228"/>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10451510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4800" y="762000"/>
            <a:ext cx="8458200" cy="5561522"/>
          </a:xfrm>
          <a:prstGeom prst="rect">
            <a:avLst/>
          </a:prstGeom>
        </p:spPr>
        <p:txBody>
          <a:bodyPr wrap="square">
            <a:spAutoFit/>
          </a:bodyPr>
          <a:lstStyle/>
          <a:p>
            <a:pPr marL="342900" indent="-342900" algn="ctr">
              <a:lnSpc>
                <a:spcPct val="90000"/>
              </a:lnSpc>
              <a:spcBef>
                <a:spcPts val="0"/>
              </a:spcBef>
              <a:defRPr/>
            </a:pPr>
            <a:r>
              <a:rPr lang="en-US" sz="3600" b="1" dirty="0">
                <a:solidFill>
                  <a:srgbClr val="0033CC"/>
                </a:solidFill>
              </a:rPr>
              <a:t>Securities Regulation</a:t>
            </a:r>
          </a:p>
          <a:p>
            <a:pPr marL="342900" indent="-342900" algn="ctr">
              <a:lnSpc>
                <a:spcPct val="85000"/>
              </a:lnSpc>
              <a:spcBef>
                <a:spcPts val="0"/>
              </a:spcBef>
              <a:defRPr/>
            </a:pPr>
            <a:r>
              <a:rPr lang="en-US" sz="2500" b="1" i="1" dirty="0">
                <a:solidFill>
                  <a:srgbClr val="006600"/>
                </a:solidFill>
              </a:rPr>
              <a:t>Federal Regulation – The Sarbanes Oxley Act of 2002</a:t>
            </a:r>
            <a:endParaRPr lang="en-US" sz="2500" dirty="0">
              <a:solidFill>
                <a:srgbClr val="006600"/>
              </a:solidFill>
            </a:endParaRPr>
          </a:p>
          <a:p>
            <a:pPr>
              <a:lnSpc>
                <a:spcPct val="85000"/>
              </a:lnSpc>
              <a:spcBef>
                <a:spcPts val="0"/>
              </a:spcBef>
              <a:defRPr/>
            </a:pPr>
            <a:endParaRPr lang="en-US" sz="1000" b="1" dirty="0">
              <a:solidFill>
                <a:srgbClr val="C00000"/>
              </a:solidFill>
            </a:endParaRPr>
          </a:p>
          <a:p>
            <a:pPr>
              <a:lnSpc>
                <a:spcPct val="85000"/>
              </a:lnSpc>
              <a:spcBef>
                <a:spcPts val="0"/>
              </a:spcBef>
              <a:defRPr/>
            </a:pPr>
            <a:r>
              <a:rPr lang="en-US" sz="2400" b="1" dirty="0">
                <a:solidFill>
                  <a:srgbClr val="C00000"/>
                </a:solidFill>
              </a:rPr>
              <a:t>Federal Securities Regulation</a:t>
            </a:r>
          </a:p>
          <a:p>
            <a:pPr>
              <a:lnSpc>
                <a:spcPct val="85000"/>
              </a:lnSpc>
              <a:spcBef>
                <a:spcPts val="0"/>
              </a:spcBef>
              <a:defRPr/>
            </a:pPr>
            <a:endParaRPr lang="en-US" sz="1000" b="1" i="1" dirty="0">
              <a:solidFill>
                <a:srgbClr val="0000FF"/>
              </a:solidFill>
            </a:endParaRPr>
          </a:p>
          <a:p>
            <a:pPr algn="just">
              <a:lnSpc>
                <a:spcPct val="85000"/>
              </a:lnSpc>
              <a:spcBef>
                <a:spcPts val="0"/>
              </a:spcBef>
              <a:defRPr/>
            </a:pPr>
            <a:r>
              <a:rPr lang="en-US" sz="1600" b="1" i="1" dirty="0">
                <a:solidFill>
                  <a:srgbClr val="0000FF"/>
                </a:solidFill>
              </a:rPr>
              <a:t>The Sarbanes Oxley Act of 2002: </a:t>
            </a:r>
            <a:r>
              <a:rPr lang="en-US" sz="1600" dirty="0"/>
              <a:t>The Sarbanes Oxley Act of 2002 was enacted by Congress as part a series of commercial reforms after the WorldCom / Enron events.</a:t>
            </a:r>
          </a:p>
          <a:p>
            <a:pPr>
              <a:lnSpc>
                <a:spcPct val="85000"/>
              </a:lnSpc>
              <a:spcBef>
                <a:spcPts val="0"/>
              </a:spcBef>
              <a:defRPr/>
            </a:pPr>
            <a:endParaRPr lang="en-US" sz="1000" dirty="0"/>
          </a:p>
          <a:p>
            <a:pPr algn="just">
              <a:lnSpc>
                <a:spcPct val="85000"/>
              </a:lnSpc>
              <a:spcBef>
                <a:spcPts val="0"/>
              </a:spcBef>
              <a:defRPr/>
            </a:pPr>
            <a:r>
              <a:rPr lang="en-US" sz="1600" b="1" i="1" dirty="0">
                <a:solidFill>
                  <a:srgbClr val="0000FF"/>
                </a:solidFill>
              </a:rPr>
              <a:t>Purpose and Intent of the Law: </a:t>
            </a:r>
            <a:r>
              <a:rPr lang="en-US" sz="1600" dirty="0"/>
              <a:t>Named after its two sponsors (Congressman Michael Oxley and Senator Paul Sarbanes), this law’s provisions establish new or enhanced standards for all U.S. public company boards, management and public accounting firms, and details responsibilities of a public corporation's board of directors, adds criminal penalties for certain misconduct, and requires the Securities and Exchange Commission to create regulations to define how public corporations are to comply with the law.</a:t>
            </a:r>
          </a:p>
          <a:p>
            <a:pPr>
              <a:lnSpc>
                <a:spcPct val="85000"/>
              </a:lnSpc>
              <a:spcBef>
                <a:spcPts val="0"/>
              </a:spcBef>
              <a:defRPr/>
            </a:pPr>
            <a:endParaRPr lang="en-US" sz="1000" dirty="0"/>
          </a:p>
          <a:p>
            <a:pPr algn="just">
              <a:lnSpc>
                <a:spcPct val="85000"/>
              </a:lnSpc>
              <a:spcBef>
                <a:spcPts val="0"/>
              </a:spcBef>
              <a:defRPr/>
            </a:pPr>
            <a:r>
              <a:rPr lang="en-US" sz="1600" b="1" i="1" dirty="0">
                <a:solidFill>
                  <a:srgbClr val="0000FF"/>
                </a:solidFill>
              </a:rPr>
              <a:t>Scope: </a:t>
            </a:r>
            <a:r>
              <a:rPr lang="en-US" sz="1600" dirty="0"/>
              <a:t>The act contains 11 titles, ranging from additional corporate board responsibilities to criminal penalties, and the SEC has promulgated dozens of regulations and rulings on requirements to comply with the law.</a:t>
            </a:r>
          </a:p>
          <a:p>
            <a:pPr>
              <a:lnSpc>
                <a:spcPct val="85000"/>
              </a:lnSpc>
              <a:spcBef>
                <a:spcPts val="0"/>
              </a:spcBef>
              <a:defRPr/>
            </a:pPr>
            <a:endParaRPr lang="en-US" sz="1000" dirty="0"/>
          </a:p>
          <a:p>
            <a:pPr algn="just">
              <a:lnSpc>
                <a:spcPct val="85000"/>
              </a:lnSpc>
              <a:spcBef>
                <a:spcPts val="0"/>
              </a:spcBef>
              <a:defRPr/>
            </a:pPr>
            <a:r>
              <a:rPr lang="en-US" sz="1600" b="1" i="1" dirty="0">
                <a:solidFill>
                  <a:srgbClr val="0000FF"/>
                </a:solidFill>
              </a:rPr>
              <a:t>Certification of Accuracy of Reports:</a:t>
            </a:r>
            <a:r>
              <a:rPr lang="en-US" sz="1600" dirty="0">
                <a:solidFill>
                  <a:srgbClr val="0000FF"/>
                </a:solidFill>
              </a:rPr>
              <a:t> </a:t>
            </a:r>
            <a:r>
              <a:rPr lang="en-US" sz="1600" dirty="0"/>
              <a:t>Pursuant to this Act, Chief Executive Officers and Chief Financial Officers are required to certify the accuracy of their company’s annual (Form 10- K) and Quarterly (Form 10-Q) reports.  Serious penalties are imposed under these provisions including:</a:t>
            </a:r>
          </a:p>
          <a:p>
            <a:pPr>
              <a:lnSpc>
                <a:spcPct val="85000"/>
              </a:lnSpc>
              <a:spcBef>
                <a:spcPts val="0"/>
              </a:spcBef>
              <a:defRPr/>
            </a:pPr>
            <a:endParaRPr lang="en-US" sz="500" dirty="0"/>
          </a:p>
          <a:p>
            <a:pPr marL="687388" lvl="1" indent="-285750">
              <a:lnSpc>
                <a:spcPct val="85000"/>
              </a:lnSpc>
              <a:spcBef>
                <a:spcPts val="0"/>
              </a:spcBef>
              <a:buFont typeface="Arial" panose="020B0604020202020204" pitchFamily="34" charset="0"/>
              <a:buChar char="•"/>
              <a:defRPr/>
            </a:pPr>
            <a:r>
              <a:rPr lang="en-US" sz="1600" dirty="0"/>
              <a:t>$1 million in fines and 10 years in prison for a “Knowing” misrepresentation.</a:t>
            </a:r>
          </a:p>
          <a:p>
            <a:pPr marL="687388" lvl="1" indent="-285750">
              <a:lnSpc>
                <a:spcPct val="85000"/>
              </a:lnSpc>
              <a:spcBef>
                <a:spcPts val="0"/>
              </a:spcBef>
              <a:buFont typeface="Arial" panose="020B0604020202020204" pitchFamily="34" charset="0"/>
              <a:buChar char="•"/>
              <a:defRPr/>
            </a:pPr>
            <a:r>
              <a:rPr lang="en-US" sz="1600" dirty="0"/>
              <a:t>$5 million in fines and 20 years in prison for a “Willful” misrepresentation</a:t>
            </a:r>
            <a:r>
              <a:rPr lang="en-US" dirty="0"/>
              <a:t>.</a:t>
            </a:r>
            <a:endParaRPr lang="en-US" sz="2000" dirty="0"/>
          </a:p>
        </p:txBody>
      </p:sp>
    </p:spTree>
    <p:extLst>
      <p:ext uri="{BB962C8B-B14F-4D97-AF65-F5344CB8AC3E}">
        <p14:creationId xmlns:p14="http://schemas.microsoft.com/office/powerpoint/2010/main" val="34012208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1"/>
          <p:cNvSpPr>
            <a:spLocks noChangeArrowheads="1"/>
          </p:cNvSpPr>
          <p:nvPr/>
        </p:nvSpPr>
        <p:spPr bwMode="auto">
          <a:xfrm>
            <a:off x="381000" y="2458106"/>
            <a:ext cx="8382000" cy="2155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5400" b="1" dirty="0">
                <a:solidFill>
                  <a:srgbClr val="A50021"/>
                </a:solidFill>
              </a:rPr>
              <a:t>Part Five:</a:t>
            </a:r>
          </a:p>
          <a:p>
            <a:pPr marL="342900" indent="-342900" algn="ctr">
              <a:lnSpc>
                <a:spcPct val="90000"/>
              </a:lnSpc>
              <a:spcBef>
                <a:spcPts val="0"/>
              </a:spcBef>
              <a:defRPr/>
            </a:pPr>
            <a:r>
              <a:rPr lang="en-US" sz="5400" b="1" dirty="0">
                <a:solidFill>
                  <a:srgbClr val="0033CC"/>
                </a:solidFill>
              </a:rPr>
              <a:t>Securities Regulation</a:t>
            </a:r>
          </a:p>
          <a:p>
            <a:pPr marL="342900" indent="-342900" algn="ctr">
              <a:lnSpc>
                <a:spcPct val="90000"/>
              </a:lnSpc>
              <a:spcBef>
                <a:spcPts val="0"/>
              </a:spcBef>
              <a:defRPr/>
            </a:pPr>
            <a:r>
              <a:rPr lang="en-US" sz="2500" b="1" i="1" dirty="0">
                <a:solidFill>
                  <a:srgbClr val="006600"/>
                </a:solidFill>
              </a:rPr>
              <a:t>Federal Regulation – </a:t>
            </a:r>
            <a:r>
              <a:rPr lang="en-US" sz="2400" b="1" i="1" dirty="0">
                <a:solidFill>
                  <a:srgbClr val="006600"/>
                </a:solidFill>
              </a:rPr>
              <a:t>The Dodd Frank Act of 2010</a:t>
            </a:r>
            <a:endParaRPr lang="en-US" sz="2400" dirty="0">
              <a:solidFill>
                <a:srgbClr val="006600"/>
              </a:solidFill>
            </a:endParaRP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0" u="none" strike="noStrike" cap="none" normalizeH="0" baseline="0" dirty="0">
              <a:ln>
                <a:noFill/>
              </a:ln>
              <a:solidFill>
                <a:srgbClr val="4F6228"/>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25878605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4800" y="762000"/>
            <a:ext cx="8458200" cy="6099170"/>
          </a:xfrm>
          <a:prstGeom prst="rect">
            <a:avLst/>
          </a:prstGeom>
        </p:spPr>
        <p:txBody>
          <a:bodyPr wrap="square">
            <a:spAutoFit/>
          </a:bodyPr>
          <a:lstStyle/>
          <a:p>
            <a:pPr marL="342900" indent="-342900" algn="ctr">
              <a:lnSpc>
                <a:spcPct val="90000"/>
              </a:lnSpc>
              <a:spcBef>
                <a:spcPts val="0"/>
              </a:spcBef>
              <a:defRPr/>
            </a:pPr>
            <a:r>
              <a:rPr lang="en-US" sz="3600" b="1" dirty="0">
                <a:solidFill>
                  <a:srgbClr val="0033CC"/>
                </a:solidFill>
              </a:rPr>
              <a:t>Securities Regulation</a:t>
            </a:r>
          </a:p>
          <a:p>
            <a:pPr marL="342900" indent="-342900" algn="ctr">
              <a:lnSpc>
                <a:spcPct val="90000"/>
              </a:lnSpc>
              <a:spcBef>
                <a:spcPts val="0"/>
              </a:spcBef>
              <a:defRPr/>
            </a:pPr>
            <a:r>
              <a:rPr lang="en-US" sz="2700" b="1" i="1" dirty="0">
                <a:solidFill>
                  <a:srgbClr val="006600"/>
                </a:solidFill>
              </a:rPr>
              <a:t>Federal Regulation – The Dodd Frank Act of 2010</a:t>
            </a:r>
            <a:endParaRPr lang="en-US" sz="2700" dirty="0">
              <a:solidFill>
                <a:srgbClr val="006600"/>
              </a:solidFill>
            </a:endParaRPr>
          </a:p>
          <a:p>
            <a:pPr>
              <a:lnSpc>
                <a:spcPct val="80000"/>
              </a:lnSpc>
              <a:defRPr/>
            </a:pPr>
            <a:endParaRPr lang="en-US" sz="1000" b="1" dirty="0">
              <a:solidFill>
                <a:srgbClr val="C00000"/>
              </a:solidFill>
            </a:endParaRPr>
          </a:p>
          <a:p>
            <a:pPr>
              <a:lnSpc>
                <a:spcPct val="74000"/>
              </a:lnSpc>
              <a:defRPr/>
            </a:pPr>
            <a:r>
              <a:rPr lang="en-US" sz="2400" b="1" dirty="0">
                <a:solidFill>
                  <a:srgbClr val="C00000"/>
                </a:solidFill>
              </a:rPr>
              <a:t>Federal Securities Regulation</a:t>
            </a:r>
          </a:p>
          <a:p>
            <a:pPr marL="401638" lvl="1" indent="0">
              <a:lnSpc>
                <a:spcPct val="74000"/>
              </a:lnSpc>
              <a:defRPr/>
            </a:pPr>
            <a:endParaRPr lang="en-US" sz="800" b="1" dirty="0">
              <a:solidFill>
                <a:srgbClr val="C00000"/>
              </a:solidFill>
            </a:endParaRPr>
          </a:p>
          <a:p>
            <a:pPr marL="0" lvl="1" indent="0" algn="just">
              <a:lnSpc>
                <a:spcPct val="74000"/>
              </a:lnSpc>
              <a:defRPr/>
            </a:pPr>
            <a:r>
              <a:rPr lang="en-US" sz="1600" b="1" i="1" dirty="0">
                <a:solidFill>
                  <a:srgbClr val="0000FF"/>
                </a:solidFill>
              </a:rPr>
              <a:t>The Dodd Frank Act of 2010: </a:t>
            </a:r>
            <a:r>
              <a:rPr lang="en-US" sz="1600" dirty="0"/>
              <a:t>The Dodd Frank Act of 2010 was enacted by Congress in response to the economic crisis in the financial markets in 2008.</a:t>
            </a:r>
          </a:p>
          <a:p>
            <a:pPr>
              <a:lnSpc>
                <a:spcPct val="74000"/>
              </a:lnSpc>
              <a:defRPr/>
            </a:pPr>
            <a:endParaRPr lang="en-US" sz="1000" dirty="0"/>
          </a:p>
          <a:p>
            <a:pPr algn="just">
              <a:lnSpc>
                <a:spcPct val="74000"/>
              </a:lnSpc>
              <a:defRPr/>
            </a:pPr>
            <a:r>
              <a:rPr lang="en-US" sz="1600" b="1" i="1" dirty="0">
                <a:solidFill>
                  <a:srgbClr val="0000FF"/>
                </a:solidFill>
              </a:rPr>
              <a:t>Purpose and Intent of the Law: </a:t>
            </a:r>
            <a:r>
              <a:rPr lang="en-US" sz="1600" dirty="0"/>
              <a:t>Named after its two sponsors (Congressman Barney Frank and Senator Christopher Dodd), its provisions established new requirements on capital investment by banks and insurance companies, added new regulation of hedge funds and private equity funds, altered the definition of accredited investors, required the reporting by all public companies on CEO to median employee pay ratios and other compensation data, enforced equitable access to credit for consumers, and provided incentives to promote banking among low and medium income residents.</a:t>
            </a:r>
          </a:p>
          <a:p>
            <a:pPr>
              <a:lnSpc>
                <a:spcPct val="74000"/>
              </a:lnSpc>
              <a:defRPr/>
            </a:pPr>
            <a:endParaRPr lang="en-US" sz="1000" b="1" i="1" dirty="0">
              <a:solidFill>
                <a:srgbClr val="0000FF"/>
              </a:solidFill>
            </a:endParaRPr>
          </a:p>
          <a:p>
            <a:pPr algn="just">
              <a:lnSpc>
                <a:spcPct val="74000"/>
              </a:lnSpc>
              <a:defRPr/>
            </a:pPr>
            <a:r>
              <a:rPr lang="en-US" sz="1600" b="1" i="1" dirty="0">
                <a:solidFill>
                  <a:srgbClr val="0000FF"/>
                </a:solidFill>
              </a:rPr>
              <a:t>Generally Seen as Counter Productive and Ineffective: </a:t>
            </a:r>
            <a:r>
              <a:rPr lang="en-US" sz="1600" dirty="0"/>
              <a:t>The act has been widely criticized by both economic experts and consumer groups alike, contending that its provisions over broadly restrict business operations and access to credit, while providing too little consumer protection.</a:t>
            </a:r>
          </a:p>
          <a:p>
            <a:pPr>
              <a:lnSpc>
                <a:spcPct val="74000"/>
              </a:lnSpc>
              <a:defRPr/>
            </a:pPr>
            <a:endParaRPr lang="en-US" sz="1000" dirty="0"/>
          </a:p>
          <a:p>
            <a:pPr algn="just">
              <a:lnSpc>
                <a:spcPct val="74000"/>
              </a:lnSpc>
              <a:defRPr/>
            </a:pPr>
            <a:r>
              <a:rPr lang="en-US" sz="1600" b="1" i="1" dirty="0">
                <a:solidFill>
                  <a:srgbClr val="0000FF"/>
                </a:solidFill>
              </a:rPr>
              <a:t>Created the CFPB:</a:t>
            </a:r>
            <a:r>
              <a:rPr lang="en-US" sz="1600" dirty="0"/>
              <a:t> The Act also created a new, public agency, the United States Consumer Financial Protection Bureau (CFPB), which has also been extremely controversial since its start.  This agency is charged with providing consumer protection in the financial sector, including banks, credit unions, </a:t>
            </a:r>
            <a:r>
              <a:rPr lang="en-US" sz="1600" dirty="0">
                <a:solidFill>
                  <a:schemeClr val="tx1">
                    <a:lumMod val="95000"/>
                    <a:lumOff val="5000"/>
                  </a:schemeClr>
                </a:solidFill>
              </a:rPr>
              <a:t>securities firms, licensed lenders, mortgage-servicing operations, foreclosure relief services, debt collectors and other financial companies, and has been widely criticized as going beyond its legal mandates and statutory authority.</a:t>
            </a:r>
          </a:p>
          <a:p>
            <a:pPr marL="630238" indent="-630238">
              <a:lnSpc>
                <a:spcPct val="74000"/>
              </a:lnSpc>
              <a:defRPr/>
            </a:pPr>
            <a:endParaRPr lang="en-US" sz="1000" dirty="0">
              <a:solidFill>
                <a:schemeClr val="tx1">
                  <a:lumMod val="95000"/>
                  <a:lumOff val="5000"/>
                </a:schemeClr>
              </a:solidFill>
            </a:endParaRPr>
          </a:p>
          <a:p>
            <a:pPr algn="just">
              <a:lnSpc>
                <a:spcPct val="74000"/>
              </a:lnSpc>
              <a:defRPr/>
            </a:pPr>
            <a:r>
              <a:rPr lang="en-US" sz="1600" b="1" i="1" dirty="0">
                <a:solidFill>
                  <a:srgbClr val="0000FF"/>
                </a:solidFill>
              </a:rPr>
              <a:t>Additional Provisions:</a:t>
            </a:r>
            <a:r>
              <a:rPr lang="en-US" sz="1600" dirty="0"/>
              <a:t> The Dodd Frank Act also covers issues such as auditor independence, corporate governance, internal control assessment, and financial disclosure.</a:t>
            </a:r>
          </a:p>
        </p:txBody>
      </p:sp>
    </p:spTree>
    <p:extLst>
      <p:ext uri="{BB962C8B-B14F-4D97-AF65-F5344CB8AC3E}">
        <p14:creationId xmlns:p14="http://schemas.microsoft.com/office/powerpoint/2010/main" val="40668421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1"/>
          <p:cNvSpPr>
            <a:spLocks noChangeArrowheads="1"/>
          </p:cNvSpPr>
          <p:nvPr/>
        </p:nvSpPr>
        <p:spPr bwMode="auto">
          <a:xfrm>
            <a:off x="381000" y="2458106"/>
            <a:ext cx="8382000" cy="2155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5400" b="1" dirty="0">
                <a:solidFill>
                  <a:srgbClr val="A50021"/>
                </a:solidFill>
              </a:rPr>
              <a:t>Part Six:</a:t>
            </a:r>
          </a:p>
          <a:p>
            <a:pPr marL="342900" indent="-342900" algn="ctr">
              <a:lnSpc>
                <a:spcPct val="90000"/>
              </a:lnSpc>
              <a:spcBef>
                <a:spcPts val="0"/>
              </a:spcBef>
              <a:defRPr/>
            </a:pPr>
            <a:r>
              <a:rPr lang="en-US" sz="5400" b="1" dirty="0">
                <a:solidFill>
                  <a:srgbClr val="0033CC"/>
                </a:solidFill>
              </a:rPr>
              <a:t>Securities Regulation</a:t>
            </a:r>
          </a:p>
          <a:p>
            <a:pPr marL="342900" indent="-342900" algn="ctr">
              <a:lnSpc>
                <a:spcPct val="90000"/>
              </a:lnSpc>
              <a:spcBef>
                <a:spcPts val="0"/>
              </a:spcBef>
              <a:defRPr/>
            </a:pPr>
            <a:r>
              <a:rPr lang="en-US" sz="2500" b="1" i="1" dirty="0">
                <a:solidFill>
                  <a:srgbClr val="006600"/>
                </a:solidFill>
              </a:rPr>
              <a:t>Federal Regulation – </a:t>
            </a:r>
            <a:r>
              <a:rPr lang="en-US" sz="2400" b="1" i="1" dirty="0">
                <a:solidFill>
                  <a:srgbClr val="006600"/>
                </a:solidFill>
              </a:rPr>
              <a:t>Anti-Fraud Provisions</a:t>
            </a:r>
            <a:endParaRPr lang="en-US" sz="2400" dirty="0">
              <a:solidFill>
                <a:srgbClr val="006600"/>
              </a:solidFill>
            </a:endParaRP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0" u="none" strike="noStrike" cap="none" normalizeH="0" baseline="0" dirty="0">
              <a:ln>
                <a:noFill/>
              </a:ln>
              <a:solidFill>
                <a:srgbClr val="4F6228"/>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23770114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4800" y="838200"/>
            <a:ext cx="8458200" cy="6011517"/>
          </a:xfrm>
          <a:prstGeom prst="rect">
            <a:avLst/>
          </a:prstGeom>
        </p:spPr>
        <p:txBody>
          <a:bodyPr wrap="square">
            <a:spAutoFit/>
          </a:bodyPr>
          <a:lstStyle/>
          <a:p>
            <a:pPr marL="342900" indent="-342900" algn="ctr">
              <a:lnSpc>
                <a:spcPct val="90000"/>
              </a:lnSpc>
              <a:spcBef>
                <a:spcPts val="0"/>
              </a:spcBef>
              <a:defRPr/>
            </a:pPr>
            <a:r>
              <a:rPr lang="en-US" sz="3600" b="1" dirty="0">
                <a:solidFill>
                  <a:srgbClr val="0033CC"/>
                </a:solidFill>
              </a:rPr>
              <a:t>Securities Regulation</a:t>
            </a:r>
          </a:p>
          <a:p>
            <a:pPr marL="342900" indent="-342900" algn="ctr">
              <a:lnSpc>
                <a:spcPct val="90000"/>
              </a:lnSpc>
              <a:spcBef>
                <a:spcPts val="0"/>
              </a:spcBef>
              <a:defRPr/>
            </a:pPr>
            <a:r>
              <a:rPr lang="en-US" sz="2800" b="1" i="1" dirty="0">
                <a:solidFill>
                  <a:srgbClr val="006600"/>
                </a:solidFill>
              </a:rPr>
              <a:t>Federal Regulation – Anti-Fraud Provisions</a:t>
            </a:r>
            <a:endParaRPr lang="en-US" sz="2800" dirty="0">
              <a:solidFill>
                <a:srgbClr val="006600"/>
              </a:solidFill>
            </a:endParaRPr>
          </a:p>
          <a:p>
            <a:pPr>
              <a:lnSpc>
                <a:spcPct val="80000"/>
              </a:lnSpc>
              <a:defRPr/>
            </a:pPr>
            <a:endParaRPr lang="en-US" sz="1000" b="1" dirty="0">
              <a:solidFill>
                <a:srgbClr val="C00000"/>
              </a:solidFill>
            </a:endParaRPr>
          </a:p>
          <a:p>
            <a:pPr>
              <a:lnSpc>
                <a:spcPct val="80000"/>
              </a:lnSpc>
              <a:defRPr/>
            </a:pPr>
            <a:r>
              <a:rPr lang="en-US" sz="2400" b="1" dirty="0">
                <a:solidFill>
                  <a:srgbClr val="C00000"/>
                </a:solidFill>
              </a:rPr>
              <a:t>Federal Securities Regulation - Antifraud Provisions</a:t>
            </a:r>
          </a:p>
          <a:p>
            <a:pPr marL="0" lvl="1" indent="0" algn="just">
              <a:lnSpc>
                <a:spcPct val="80000"/>
              </a:lnSpc>
              <a:defRPr/>
            </a:pPr>
            <a:endParaRPr lang="en-US" sz="1000" b="1" i="1" dirty="0">
              <a:solidFill>
                <a:srgbClr val="0000FF"/>
              </a:solidFill>
            </a:endParaRPr>
          </a:p>
          <a:p>
            <a:pPr marL="0" lvl="1" indent="0" algn="just">
              <a:lnSpc>
                <a:spcPct val="80000"/>
              </a:lnSpc>
              <a:defRPr/>
            </a:pPr>
            <a:r>
              <a:rPr lang="en-US" sz="1600" b="1" i="1" dirty="0">
                <a:solidFill>
                  <a:srgbClr val="0000FF"/>
                </a:solidFill>
              </a:rPr>
              <a:t>Anti-Fraud Provisions: </a:t>
            </a:r>
            <a:r>
              <a:rPr lang="en-US" sz="1600" dirty="0"/>
              <a:t>Federal Securities Laws provide for measures to combat fraud and misrepresentation with respect to the sale, purchase and transfer of securities.  These provisions permit enforcement by federal authorities to combat fraud and misrepresentation and authorize the imposition of both civil and criminal sanctions upon the proof of such misconduct.</a:t>
            </a:r>
          </a:p>
          <a:p>
            <a:pPr marL="0" lvl="1" indent="0" algn="just">
              <a:lnSpc>
                <a:spcPct val="80000"/>
              </a:lnSpc>
              <a:defRPr/>
            </a:pPr>
            <a:endParaRPr lang="en-US" sz="1000" b="1" i="1" dirty="0">
              <a:solidFill>
                <a:srgbClr val="0000FF"/>
              </a:solidFill>
            </a:endParaRPr>
          </a:p>
          <a:p>
            <a:pPr marL="0" lvl="1" indent="0" algn="just">
              <a:lnSpc>
                <a:spcPct val="80000"/>
              </a:lnSpc>
              <a:defRPr/>
            </a:pPr>
            <a:r>
              <a:rPr lang="en-US" sz="1600" b="1" i="1" dirty="0">
                <a:solidFill>
                  <a:srgbClr val="0000FF"/>
                </a:solidFill>
              </a:rPr>
              <a:t>Securities and Exchange Commission: </a:t>
            </a:r>
            <a:r>
              <a:rPr lang="en-US" sz="1600" dirty="0"/>
              <a:t>The Securities and Exchange Commission is the primary enforcement entity for investment protection under federal law. The SEC administers and provides enforcement for both the 1933 and 1934 Acts and plays a critical role under Sarbanes Oxley and Dodd Frank.</a:t>
            </a:r>
          </a:p>
          <a:p>
            <a:pPr marL="0" lvl="1" indent="0" algn="just">
              <a:lnSpc>
                <a:spcPct val="80000"/>
              </a:lnSpc>
              <a:defRPr/>
            </a:pPr>
            <a:endParaRPr lang="en-US" sz="1000" b="1" i="1" dirty="0">
              <a:solidFill>
                <a:srgbClr val="0000FF"/>
              </a:solidFill>
            </a:endParaRPr>
          </a:p>
          <a:p>
            <a:pPr marL="0" lvl="1" indent="0" algn="just">
              <a:lnSpc>
                <a:spcPct val="80000"/>
              </a:lnSpc>
              <a:defRPr/>
            </a:pPr>
            <a:r>
              <a:rPr lang="en-US" sz="1600" b="1" i="1" dirty="0">
                <a:solidFill>
                  <a:srgbClr val="0000FF"/>
                </a:solidFill>
              </a:rPr>
              <a:t>Penalties for Fraud:</a:t>
            </a:r>
            <a:r>
              <a:rPr lang="en-US" sz="1600" dirty="0"/>
              <a:t> Under Federal Securities Laws, criminal and civil penalties exist for fraudulent statements made in reporting, as well as for other acts of fraud, deception, concealment, suppression, false pretense, or fictitious or pretended purchase or sale of stocks, bonds, or other securities.</a:t>
            </a:r>
          </a:p>
          <a:p>
            <a:pPr marL="0" lvl="1" indent="0" algn="just">
              <a:lnSpc>
                <a:spcPct val="80000"/>
              </a:lnSpc>
              <a:defRPr/>
            </a:pPr>
            <a:endParaRPr lang="en-US" sz="1000" b="1" dirty="0"/>
          </a:p>
          <a:p>
            <a:pPr marL="0" lvl="1" indent="0" algn="just">
              <a:lnSpc>
                <a:spcPct val="80000"/>
              </a:lnSpc>
              <a:defRPr/>
            </a:pPr>
            <a:r>
              <a:rPr lang="en-US" sz="1600" b="1" i="1" dirty="0">
                <a:solidFill>
                  <a:srgbClr val="0000FF"/>
                </a:solidFill>
              </a:rPr>
              <a:t>Rule 10b-5:</a:t>
            </a:r>
            <a:r>
              <a:rPr lang="en-US" sz="1600" dirty="0"/>
              <a:t> This provision of the 1934 Act is the principal antifraud rule, and it applies to all private securities actions.  It expressly provides for liability for material misrepresentations or omissions in fact.</a:t>
            </a:r>
          </a:p>
          <a:p>
            <a:pPr marL="0" lvl="1" indent="0" algn="just">
              <a:lnSpc>
                <a:spcPct val="80000"/>
              </a:lnSpc>
              <a:defRPr/>
            </a:pPr>
            <a:endParaRPr lang="en-US" sz="1000" dirty="0"/>
          </a:p>
          <a:p>
            <a:pPr marL="0" lvl="1" indent="0" algn="just">
              <a:lnSpc>
                <a:spcPct val="80000"/>
              </a:lnSpc>
              <a:defRPr/>
            </a:pPr>
            <a:r>
              <a:rPr lang="en-US" sz="1600" b="1" i="1" dirty="0">
                <a:solidFill>
                  <a:srgbClr val="0000FF"/>
                </a:solidFill>
              </a:rPr>
              <a:t>Williams Act:</a:t>
            </a:r>
            <a:r>
              <a:rPr lang="en-US" sz="1600" dirty="0"/>
              <a:t> It should be noted that the SEC under authority of the Williams Act regulates cash tender offers, and the securities industry provides arbitration procedures to resolve disputes between customers and firms.</a:t>
            </a:r>
            <a:endParaRPr lang="en-US" sz="1600" b="1" dirty="0"/>
          </a:p>
          <a:p>
            <a:pPr marL="0" lvl="1" indent="0" algn="just">
              <a:lnSpc>
                <a:spcPct val="74000"/>
              </a:lnSpc>
              <a:defRPr/>
            </a:pPr>
            <a:endParaRPr lang="en-US" sz="1600" dirty="0"/>
          </a:p>
        </p:txBody>
      </p:sp>
    </p:spTree>
    <p:extLst>
      <p:ext uri="{BB962C8B-B14F-4D97-AF65-F5344CB8AC3E}">
        <p14:creationId xmlns:p14="http://schemas.microsoft.com/office/powerpoint/2010/main" val="24546658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1"/>
          <p:cNvSpPr>
            <a:spLocks noChangeArrowheads="1"/>
          </p:cNvSpPr>
          <p:nvPr/>
        </p:nvSpPr>
        <p:spPr bwMode="auto">
          <a:xfrm>
            <a:off x="381000" y="2458106"/>
            <a:ext cx="8382000" cy="2155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5400" b="1" dirty="0">
                <a:solidFill>
                  <a:srgbClr val="A50021"/>
                </a:solidFill>
              </a:rPr>
              <a:t>Part Seven:</a:t>
            </a:r>
          </a:p>
          <a:p>
            <a:pPr marL="342900" indent="-342900" algn="ctr">
              <a:lnSpc>
                <a:spcPct val="90000"/>
              </a:lnSpc>
              <a:spcBef>
                <a:spcPts val="0"/>
              </a:spcBef>
              <a:defRPr/>
            </a:pPr>
            <a:r>
              <a:rPr lang="en-US" sz="5400" b="1" dirty="0">
                <a:solidFill>
                  <a:srgbClr val="0033CC"/>
                </a:solidFill>
              </a:rPr>
              <a:t>Securities Regulation</a:t>
            </a:r>
          </a:p>
          <a:p>
            <a:pPr marL="342900" indent="-342900" algn="ctr">
              <a:lnSpc>
                <a:spcPct val="90000"/>
              </a:lnSpc>
              <a:spcBef>
                <a:spcPts val="0"/>
              </a:spcBef>
              <a:defRPr/>
            </a:pPr>
            <a:r>
              <a:rPr lang="en-US" sz="2500" b="1" i="1" dirty="0">
                <a:solidFill>
                  <a:srgbClr val="006600"/>
                </a:solidFill>
              </a:rPr>
              <a:t>Federal Regulation – </a:t>
            </a:r>
            <a:r>
              <a:rPr lang="en-US" sz="2400" b="1" i="1" dirty="0">
                <a:solidFill>
                  <a:srgbClr val="006600"/>
                </a:solidFill>
              </a:rPr>
              <a:t>Insider Trading</a:t>
            </a:r>
            <a:endParaRPr lang="en-US" sz="2400" dirty="0">
              <a:solidFill>
                <a:srgbClr val="006600"/>
              </a:solidFill>
            </a:endParaRP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0" u="none" strike="noStrike" cap="none" normalizeH="0" baseline="0" dirty="0">
              <a:ln>
                <a:noFill/>
              </a:ln>
              <a:solidFill>
                <a:srgbClr val="4F6228"/>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42534771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4" name="TextBox 8"/>
          <p:cNvSpPr txBox="1"/>
          <p:nvPr/>
        </p:nvSpPr>
        <p:spPr>
          <a:xfrm>
            <a:off x="724619" y="1447800"/>
            <a:ext cx="7694762" cy="4441216"/>
          </a:xfrm>
          <a:prstGeom prst="rect">
            <a:avLst/>
          </a:prstGeom>
          <a:solidFill>
            <a:schemeClr val="accent3"/>
          </a:solidFill>
        </p:spPr>
        <p:txBody>
          <a:bodyPr wrap="square">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nSpc>
                <a:spcPct val="90000"/>
              </a:lnSpc>
              <a:defRPr/>
            </a:pPr>
            <a:r>
              <a:rPr lang="en-US" sz="3200" b="1" dirty="0"/>
              <a:t>Last Time We Spoke About:</a:t>
            </a:r>
          </a:p>
          <a:p>
            <a:pPr>
              <a:lnSpc>
                <a:spcPct val="90000"/>
              </a:lnSpc>
              <a:defRPr/>
            </a:pPr>
            <a:endParaRPr lang="en-US" sz="600" b="1" dirty="0"/>
          </a:p>
          <a:p>
            <a:pPr>
              <a:lnSpc>
                <a:spcPct val="90000"/>
              </a:lnSpc>
              <a:defRPr/>
            </a:pPr>
            <a:endParaRPr lang="en-US" sz="600" b="1" dirty="0"/>
          </a:p>
          <a:p>
            <a:pPr>
              <a:lnSpc>
                <a:spcPct val="90000"/>
              </a:lnSpc>
              <a:defRPr/>
            </a:pPr>
            <a:r>
              <a:rPr lang="en-US" sz="2800" b="1" i="1" dirty="0">
                <a:solidFill>
                  <a:srgbClr val="006666"/>
                </a:solidFill>
              </a:rPr>
              <a:t>Shareholder’s Rights</a:t>
            </a:r>
          </a:p>
          <a:p>
            <a:pPr>
              <a:lnSpc>
                <a:spcPct val="90000"/>
              </a:lnSpc>
              <a:defRPr/>
            </a:pPr>
            <a:endParaRPr lang="en-US" sz="1000" b="1" i="1" dirty="0">
              <a:solidFill>
                <a:srgbClr val="006666"/>
              </a:solidFill>
            </a:endParaRPr>
          </a:p>
          <a:p>
            <a:pPr>
              <a:lnSpc>
                <a:spcPct val="90000"/>
              </a:lnSpc>
              <a:buFont typeface="Arial" pitchFamily="34" charset="0"/>
              <a:buChar char="•"/>
              <a:defRPr/>
            </a:pPr>
            <a:r>
              <a:rPr lang="en-US" sz="2400" b="1" dirty="0">
                <a:solidFill>
                  <a:srgbClr val="002060"/>
                </a:solidFill>
              </a:rPr>
              <a:t> Corporate Finance</a:t>
            </a:r>
          </a:p>
          <a:p>
            <a:pPr>
              <a:lnSpc>
                <a:spcPct val="90000"/>
              </a:lnSpc>
              <a:defRPr/>
            </a:pPr>
            <a:r>
              <a:rPr lang="en-US" sz="1400" b="1" i="1" dirty="0">
                <a:solidFill>
                  <a:srgbClr val="C00000"/>
                </a:solidFill>
              </a:rPr>
              <a:t>Part One: Generally / Definitions / Shares / Bonds / Other Income</a:t>
            </a:r>
          </a:p>
          <a:p>
            <a:pPr>
              <a:lnSpc>
                <a:spcPct val="90000"/>
              </a:lnSpc>
              <a:defRPr/>
            </a:pPr>
            <a:endParaRPr lang="en-US" sz="1000" b="1" i="1" dirty="0">
              <a:solidFill>
                <a:srgbClr val="C00000"/>
              </a:solidFill>
            </a:endParaRPr>
          </a:p>
          <a:p>
            <a:pPr>
              <a:lnSpc>
                <a:spcPct val="90000"/>
              </a:lnSpc>
              <a:buFont typeface="Arial" pitchFamily="34" charset="0"/>
              <a:buChar char="•"/>
              <a:defRPr/>
            </a:pPr>
            <a:r>
              <a:rPr lang="en-US" sz="2400" b="1" dirty="0">
                <a:solidFill>
                  <a:srgbClr val="002060"/>
                </a:solidFill>
              </a:rPr>
              <a:t> Shareholders</a:t>
            </a:r>
          </a:p>
          <a:p>
            <a:pPr>
              <a:lnSpc>
                <a:spcPct val="90000"/>
              </a:lnSpc>
              <a:defRPr/>
            </a:pPr>
            <a:r>
              <a:rPr lang="en-US" sz="1400" b="1" i="1" dirty="0">
                <a:solidFill>
                  <a:srgbClr val="C00000"/>
                </a:solidFill>
              </a:rPr>
              <a:t>Part Two: Generally / Definitions / Rights / Liabilities / Voting</a:t>
            </a:r>
          </a:p>
          <a:p>
            <a:pPr>
              <a:lnSpc>
                <a:spcPct val="90000"/>
              </a:lnSpc>
              <a:defRPr/>
            </a:pPr>
            <a:endParaRPr lang="en-US" sz="1000" b="1" dirty="0">
              <a:solidFill>
                <a:srgbClr val="002060"/>
              </a:solidFill>
            </a:endParaRPr>
          </a:p>
          <a:p>
            <a:pPr>
              <a:lnSpc>
                <a:spcPct val="90000"/>
              </a:lnSpc>
              <a:buFont typeface="Arial" pitchFamily="34" charset="0"/>
              <a:buChar char="•"/>
              <a:defRPr/>
            </a:pPr>
            <a:r>
              <a:rPr lang="en-US" sz="2400" b="1" dirty="0">
                <a:solidFill>
                  <a:srgbClr val="002060"/>
                </a:solidFill>
              </a:rPr>
              <a:t> Class Case – Beaumont v. American Can Co.</a:t>
            </a:r>
          </a:p>
          <a:p>
            <a:pPr algn="ctr">
              <a:lnSpc>
                <a:spcPct val="90000"/>
              </a:lnSpc>
              <a:defRPr/>
            </a:pPr>
            <a:r>
              <a:rPr lang="en-US" sz="1400" b="1" i="1" dirty="0">
                <a:solidFill>
                  <a:srgbClr val="C00000"/>
                </a:solidFill>
              </a:rPr>
              <a:t>     Importance of Share Non-Diminishment</a:t>
            </a:r>
          </a:p>
          <a:p>
            <a:pPr algn="ctr">
              <a:lnSpc>
                <a:spcPct val="90000"/>
              </a:lnSpc>
              <a:defRPr/>
            </a:pPr>
            <a:endParaRPr lang="en-US" sz="1400" b="1" i="1" dirty="0">
              <a:solidFill>
                <a:srgbClr val="C00000"/>
              </a:solidFill>
            </a:endParaRPr>
          </a:p>
          <a:p>
            <a:pPr algn="ctr">
              <a:lnSpc>
                <a:spcPct val="90000"/>
              </a:lnSpc>
              <a:defRPr/>
            </a:pPr>
            <a:endParaRPr lang="en-US" sz="1400" b="1" i="1" dirty="0">
              <a:solidFill>
                <a:srgbClr val="C00000"/>
              </a:solidFill>
            </a:endParaRPr>
          </a:p>
          <a:p>
            <a:pPr algn="ctr">
              <a:lnSpc>
                <a:spcPct val="90000"/>
              </a:lnSpc>
              <a:defRPr/>
            </a:pPr>
            <a:endParaRPr lang="en-US" sz="1400" b="1" i="1" dirty="0">
              <a:solidFill>
                <a:srgbClr val="C00000"/>
              </a:solidFill>
            </a:endParaRPr>
          </a:p>
          <a:p>
            <a:pPr algn="ctr">
              <a:lnSpc>
                <a:spcPct val="90000"/>
              </a:lnSpc>
              <a:defRPr/>
            </a:pPr>
            <a:endParaRPr lang="en-US" sz="1400" b="1" i="1" dirty="0">
              <a:solidFill>
                <a:srgbClr val="C00000"/>
              </a:solidFill>
            </a:endParaRPr>
          </a:p>
          <a:p>
            <a:pPr algn="ctr">
              <a:lnSpc>
                <a:spcPct val="90000"/>
              </a:lnSpc>
              <a:defRPr/>
            </a:pPr>
            <a:endParaRPr lang="en-US" sz="1400" b="1" i="1" dirty="0">
              <a:solidFill>
                <a:srgbClr val="C00000"/>
              </a:solidFill>
            </a:endParaRPr>
          </a:p>
          <a:p>
            <a:pPr algn="ctr">
              <a:lnSpc>
                <a:spcPct val="90000"/>
              </a:lnSpc>
              <a:defRPr/>
            </a:pPr>
            <a:endParaRPr lang="en-US" sz="1400" b="1" i="1" dirty="0">
              <a:solidFill>
                <a:srgbClr val="C00000"/>
              </a:solidFill>
            </a:endParaRPr>
          </a:p>
          <a:p>
            <a:pPr algn="ctr">
              <a:lnSpc>
                <a:spcPct val="90000"/>
              </a:lnSpc>
              <a:defRPr/>
            </a:pPr>
            <a:endParaRPr lang="en-US" sz="1400" b="1" dirty="0">
              <a:solidFill>
                <a:srgbClr val="C00000"/>
              </a:solidFill>
            </a:endParaRPr>
          </a:p>
        </p:txBody>
      </p:sp>
    </p:spTree>
    <p:extLst>
      <p:ext uri="{BB962C8B-B14F-4D97-AF65-F5344CB8AC3E}">
        <p14:creationId xmlns:p14="http://schemas.microsoft.com/office/powerpoint/2010/main" val="20623817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4800" y="837045"/>
            <a:ext cx="8458200" cy="5792355"/>
          </a:xfrm>
          <a:prstGeom prst="rect">
            <a:avLst/>
          </a:prstGeom>
        </p:spPr>
        <p:txBody>
          <a:bodyPr wrap="square">
            <a:spAutoFit/>
          </a:bodyPr>
          <a:lstStyle/>
          <a:p>
            <a:pPr marL="342900" indent="-342900" algn="ctr">
              <a:lnSpc>
                <a:spcPct val="90000"/>
              </a:lnSpc>
              <a:spcBef>
                <a:spcPts val="0"/>
              </a:spcBef>
              <a:defRPr/>
            </a:pPr>
            <a:r>
              <a:rPr lang="en-US" sz="3600" b="1" dirty="0">
                <a:solidFill>
                  <a:srgbClr val="0033CC"/>
                </a:solidFill>
              </a:rPr>
              <a:t>Securities Regulation</a:t>
            </a:r>
          </a:p>
          <a:p>
            <a:pPr marL="342900" indent="-342900" algn="ctr">
              <a:lnSpc>
                <a:spcPct val="90000"/>
              </a:lnSpc>
              <a:spcBef>
                <a:spcPts val="0"/>
              </a:spcBef>
              <a:defRPr/>
            </a:pPr>
            <a:r>
              <a:rPr lang="en-US" sz="2800" b="1" i="1" dirty="0">
                <a:solidFill>
                  <a:srgbClr val="006600"/>
                </a:solidFill>
              </a:rPr>
              <a:t>Federal Regulation – Insider Trading</a:t>
            </a:r>
            <a:endParaRPr lang="en-US" sz="2800" dirty="0">
              <a:solidFill>
                <a:srgbClr val="006600"/>
              </a:solidFill>
            </a:endParaRPr>
          </a:p>
          <a:p>
            <a:pPr>
              <a:lnSpc>
                <a:spcPct val="85000"/>
              </a:lnSpc>
              <a:defRPr/>
            </a:pPr>
            <a:endParaRPr lang="en-US" sz="1000" b="1" dirty="0"/>
          </a:p>
          <a:p>
            <a:pPr>
              <a:lnSpc>
                <a:spcPct val="85000"/>
              </a:lnSpc>
              <a:defRPr/>
            </a:pPr>
            <a:r>
              <a:rPr lang="en-US" sz="2400" b="1" dirty="0">
                <a:solidFill>
                  <a:srgbClr val="C00000"/>
                </a:solidFill>
              </a:rPr>
              <a:t>Federal Securities Regulation - Insider Trading</a:t>
            </a:r>
          </a:p>
          <a:p>
            <a:pPr>
              <a:lnSpc>
                <a:spcPct val="85000"/>
              </a:lnSpc>
              <a:defRPr/>
            </a:pPr>
            <a:endParaRPr lang="en-US" sz="1000" b="1" dirty="0">
              <a:solidFill>
                <a:srgbClr val="C00000"/>
              </a:solidFill>
            </a:endParaRPr>
          </a:p>
          <a:p>
            <a:pPr>
              <a:lnSpc>
                <a:spcPct val="85000"/>
              </a:lnSpc>
              <a:defRPr/>
            </a:pPr>
            <a:r>
              <a:rPr lang="en-US" sz="1600" b="1" i="1" dirty="0">
                <a:solidFill>
                  <a:srgbClr val="0000FF"/>
                </a:solidFill>
              </a:rPr>
              <a:t>Insider Trading (Rule 10-b):  </a:t>
            </a:r>
            <a:r>
              <a:rPr lang="en-US" sz="1600" dirty="0"/>
              <a:t>Insider Trading of securities based upon “inside information” is unlawful and subjects those involved to both criminal sanctions and civil penalties of three times the profit made, under federal securities laws.</a:t>
            </a:r>
          </a:p>
          <a:p>
            <a:pPr>
              <a:lnSpc>
                <a:spcPct val="85000"/>
              </a:lnSpc>
              <a:defRPr/>
            </a:pPr>
            <a:endParaRPr lang="en-US" sz="1600" dirty="0"/>
          </a:p>
          <a:p>
            <a:pPr>
              <a:lnSpc>
                <a:spcPct val="85000"/>
              </a:lnSpc>
              <a:defRPr/>
            </a:pPr>
            <a:r>
              <a:rPr lang="en-US" sz="1600" b="1" i="1" dirty="0">
                <a:solidFill>
                  <a:srgbClr val="0000FF"/>
                </a:solidFill>
              </a:rPr>
              <a:t>Who Is Liable for Insider Trading:  </a:t>
            </a:r>
            <a:r>
              <a:rPr lang="en-US" sz="1600" dirty="0"/>
              <a:t>The following individuals are subject to Insider Trading laws:</a:t>
            </a:r>
          </a:p>
          <a:p>
            <a:pPr>
              <a:lnSpc>
                <a:spcPct val="85000"/>
              </a:lnSpc>
              <a:defRPr/>
            </a:pPr>
            <a:endParaRPr lang="en-US" sz="500" dirty="0"/>
          </a:p>
          <a:p>
            <a:pPr marL="457200" indent="-168275">
              <a:lnSpc>
                <a:spcPct val="85000"/>
              </a:lnSpc>
              <a:buFont typeface="Arial" panose="020B0604020202020204" pitchFamily="34" charset="0"/>
              <a:buChar char="•"/>
              <a:defRPr/>
            </a:pPr>
            <a:r>
              <a:rPr lang="en-US" sz="1600" b="1" dirty="0"/>
              <a:t>Directors and corporate employees;</a:t>
            </a:r>
          </a:p>
          <a:p>
            <a:pPr marL="457200" indent="-168275">
              <a:lnSpc>
                <a:spcPct val="85000"/>
              </a:lnSpc>
              <a:buFont typeface="Arial" panose="020B0604020202020204" pitchFamily="34" charset="0"/>
              <a:buChar char="•"/>
              <a:defRPr/>
            </a:pPr>
            <a:endParaRPr lang="en-US" sz="500" b="1" dirty="0"/>
          </a:p>
          <a:p>
            <a:pPr marL="457200" indent="-168275">
              <a:lnSpc>
                <a:spcPct val="85000"/>
              </a:lnSpc>
              <a:buFont typeface="Arial" panose="020B0604020202020204" pitchFamily="34" charset="0"/>
              <a:buChar char="•"/>
              <a:defRPr/>
            </a:pPr>
            <a:r>
              <a:rPr lang="en-US" sz="1600" b="1" dirty="0"/>
              <a:t>Temporary insiders (consultants, attorneys, CPAs, </a:t>
            </a:r>
            <a:r>
              <a:rPr lang="en-US" sz="1600" b="1" dirty="0" err="1"/>
              <a:t>etc</a:t>
            </a:r>
            <a:r>
              <a:rPr lang="en-US" sz="1600" b="1" dirty="0"/>
              <a:t>);</a:t>
            </a:r>
          </a:p>
          <a:p>
            <a:pPr marL="457200" indent="-168275">
              <a:lnSpc>
                <a:spcPct val="85000"/>
              </a:lnSpc>
              <a:buFont typeface="Arial" panose="020B0604020202020204" pitchFamily="34" charset="0"/>
              <a:buChar char="•"/>
              <a:defRPr/>
            </a:pPr>
            <a:endParaRPr lang="en-US" sz="500" b="1" dirty="0"/>
          </a:p>
          <a:p>
            <a:pPr marL="457200" indent="-168275">
              <a:lnSpc>
                <a:spcPct val="85000"/>
              </a:lnSpc>
              <a:buFont typeface="Arial" panose="020B0604020202020204" pitchFamily="34" charset="0"/>
              <a:buChar char="•"/>
              <a:defRPr/>
            </a:pPr>
            <a:r>
              <a:rPr lang="en-US" sz="1600" b="1" dirty="0"/>
              <a:t>If someone receives information from an insider, that person will also be liable if such insider breaches a fiduciary duty.</a:t>
            </a:r>
          </a:p>
          <a:p>
            <a:pPr>
              <a:lnSpc>
                <a:spcPct val="85000"/>
              </a:lnSpc>
              <a:defRPr/>
            </a:pPr>
            <a:endParaRPr lang="en-US" sz="1600" dirty="0"/>
          </a:p>
          <a:p>
            <a:pPr algn="just">
              <a:lnSpc>
                <a:spcPct val="85000"/>
              </a:lnSpc>
              <a:defRPr/>
            </a:pPr>
            <a:r>
              <a:rPr lang="en-US" sz="1600" b="1" i="1" dirty="0">
                <a:solidFill>
                  <a:srgbClr val="0000FF"/>
                </a:solidFill>
              </a:rPr>
              <a:t>Martha Stewart:</a:t>
            </a:r>
            <a:r>
              <a:rPr lang="en-US" sz="1600" b="1" dirty="0"/>
              <a:t> </a:t>
            </a:r>
            <a:r>
              <a:rPr lang="en-US" sz="1600" dirty="0"/>
              <a:t>According to SEC, Martha Stewart avoided a loss of $45,673 by selling all 3,928 shares of her </a:t>
            </a:r>
            <a:r>
              <a:rPr lang="en-US" sz="1600" dirty="0" err="1"/>
              <a:t>ImClone</a:t>
            </a:r>
            <a:r>
              <a:rPr lang="en-US" sz="1600" dirty="0"/>
              <a:t> Systems stock on December 27, 2001, after receiving material, nonpublic, 	information from her broker at Merrill Lynch. </a:t>
            </a:r>
          </a:p>
          <a:p>
            <a:pPr algn="just">
              <a:lnSpc>
                <a:spcPct val="85000"/>
              </a:lnSpc>
              <a:defRPr/>
            </a:pPr>
            <a:endParaRPr lang="en-US" sz="500" dirty="0"/>
          </a:p>
          <a:p>
            <a:pPr algn="just">
              <a:lnSpc>
                <a:spcPct val="85000"/>
              </a:lnSpc>
              <a:defRPr/>
            </a:pPr>
            <a:r>
              <a:rPr lang="en-US" sz="1600" dirty="0"/>
              <a:t>The day following her sale, the stock value fell 16%.  </a:t>
            </a:r>
          </a:p>
          <a:p>
            <a:pPr algn="just">
              <a:lnSpc>
                <a:spcPct val="85000"/>
              </a:lnSpc>
              <a:defRPr/>
            </a:pPr>
            <a:endParaRPr lang="en-US" sz="500" dirty="0"/>
          </a:p>
          <a:p>
            <a:pPr algn="just">
              <a:lnSpc>
                <a:spcPct val="85000"/>
              </a:lnSpc>
              <a:defRPr/>
            </a:pPr>
            <a:r>
              <a:rPr lang="en-US" sz="1600" dirty="0"/>
              <a:t>In one of the most famous insider trading trials in history, the jury convicted her of conspiracy and lying to investigators, for which she received a sentence of 5 months in federal prison.</a:t>
            </a:r>
            <a:endParaRPr lang="en-US" sz="1600" b="1" dirty="0"/>
          </a:p>
        </p:txBody>
      </p:sp>
    </p:spTree>
    <p:extLst>
      <p:ext uri="{BB962C8B-B14F-4D97-AF65-F5344CB8AC3E}">
        <p14:creationId xmlns:p14="http://schemas.microsoft.com/office/powerpoint/2010/main" val="19761714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1"/>
          <p:cNvSpPr>
            <a:spLocks noChangeArrowheads="1"/>
          </p:cNvSpPr>
          <p:nvPr/>
        </p:nvSpPr>
        <p:spPr bwMode="auto">
          <a:xfrm>
            <a:off x="381000" y="2458106"/>
            <a:ext cx="8382000" cy="2155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5400" b="1" dirty="0">
                <a:solidFill>
                  <a:srgbClr val="A50021"/>
                </a:solidFill>
              </a:rPr>
              <a:t>Part Eight:</a:t>
            </a:r>
          </a:p>
          <a:p>
            <a:pPr marL="342900" indent="-342900" algn="ctr">
              <a:lnSpc>
                <a:spcPct val="90000"/>
              </a:lnSpc>
              <a:spcBef>
                <a:spcPts val="0"/>
              </a:spcBef>
              <a:defRPr/>
            </a:pPr>
            <a:r>
              <a:rPr lang="en-US" sz="5400" b="1" dirty="0">
                <a:solidFill>
                  <a:srgbClr val="0033CC"/>
                </a:solidFill>
              </a:rPr>
              <a:t>Securities Regulation</a:t>
            </a:r>
          </a:p>
          <a:p>
            <a:pPr marL="342900" indent="-342900" algn="ctr">
              <a:lnSpc>
                <a:spcPct val="90000"/>
              </a:lnSpc>
              <a:spcBef>
                <a:spcPts val="0"/>
              </a:spcBef>
              <a:defRPr/>
            </a:pPr>
            <a:r>
              <a:rPr lang="en-US" sz="2500" b="1" i="1" dirty="0">
                <a:solidFill>
                  <a:srgbClr val="006600"/>
                </a:solidFill>
              </a:rPr>
              <a:t>Federal Regulation – </a:t>
            </a:r>
            <a:r>
              <a:rPr lang="en-US" sz="2400" b="1" i="1" dirty="0">
                <a:solidFill>
                  <a:srgbClr val="006600"/>
                </a:solidFill>
              </a:rPr>
              <a:t>Miscellaneous Provisions</a:t>
            </a:r>
            <a:endParaRPr lang="en-US" sz="2400" dirty="0">
              <a:solidFill>
                <a:srgbClr val="006600"/>
              </a:solidFill>
            </a:endParaRP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0" u="none" strike="noStrike" cap="none" normalizeH="0" baseline="0" dirty="0">
              <a:ln>
                <a:noFill/>
              </a:ln>
              <a:solidFill>
                <a:srgbClr val="4F6228"/>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20208434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81000" y="914400"/>
            <a:ext cx="8382000" cy="6180153"/>
          </a:xfrm>
          <a:prstGeom prst="rect">
            <a:avLst/>
          </a:prstGeom>
        </p:spPr>
        <p:txBody>
          <a:bodyPr wrap="square">
            <a:spAutoFit/>
          </a:bodyPr>
          <a:lstStyle/>
          <a:p>
            <a:pPr marL="342900" indent="-342900" algn="ctr">
              <a:lnSpc>
                <a:spcPct val="90000"/>
              </a:lnSpc>
              <a:spcBef>
                <a:spcPts val="0"/>
              </a:spcBef>
              <a:defRPr/>
            </a:pPr>
            <a:r>
              <a:rPr lang="en-US" sz="3600" b="1" dirty="0">
                <a:solidFill>
                  <a:srgbClr val="0033CC"/>
                </a:solidFill>
              </a:rPr>
              <a:t>Securities Regulation</a:t>
            </a:r>
          </a:p>
          <a:p>
            <a:pPr marL="342900" indent="-342900" algn="ctr">
              <a:lnSpc>
                <a:spcPct val="90000"/>
              </a:lnSpc>
              <a:spcBef>
                <a:spcPts val="0"/>
              </a:spcBef>
              <a:defRPr/>
            </a:pPr>
            <a:r>
              <a:rPr lang="en-US" sz="2800" b="1" i="1" dirty="0">
                <a:solidFill>
                  <a:srgbClr val="006600"/>
                </a:solidFill>
              </a:rPr>
              <a:t>Federal Regulation – Miscellaneous Provisions</a:t>
            </a:r>
            <a:endParaRPr lang="en-US" sz="2800" dirty="0">
              <a:solidFill>
                <a:srgbClr val="006600"/>
              </a:solidFill>
            </a:endParaRPr>
          </a:p>
          <a:p>
            <a:pPr>
              <a:lnSpc>
                <a:spcPct val="85000"/>
              </a:lnSpc>
              <a:defRPr/>
            </a:pPr>
            <a:endParaRPr lang="en-US" sz="1000" b="1" dirty="0"/>
          </a:p>
          <a:p>
            <a:pPr>
              <a:lnSpc>
                <a:spcPct val="80000"/>
              </a:lnSpc>
              <a:defRPr/>
            </a:pPr>
            <a:r>
              <a:rPr lang="en-US" sz="2300" b="1" dirty="0">
                <a:solidFill>
                  <a:srgbClr val="C00000"/>
                </a:solidFill>
              </a:rPr>
              <a:t>Federal Securities Regulation – Miscellaneous Provisions</a:t>
            </a:r>
          </a:p>
          <a:p>
            <a:pPr>
              <a:lnSpc>
                <a:spcPct val="80000"/>
              </a:lnSpc>
              <a:defRPr/>
            </a:pPr>
            <a:endParaRPr lang="en-US" sz="1000" b="1" dirty="0">
              <a:solidFill>
                <a:srgbClr val="C00000"/>
              </a:solidFill>
            </a:endParaRPr>
          </a:p>
          <a:p>
            <a:pPr>
              <a:lnSpc>
                <a:spcPct val="80000"/>
              </a:lnSpc>
              <a:defRPr/>
            </a:pPr>
            <a:r>
              <a:rPr lang="en-US" sz="1600" b="1" i="1" dirty="0">
                <a:solidFill>
                  <a:srgbClr val="0000FF"/>
                </a:solidFill>
              </a:rPr>
              <a:t>Misappropriation: </a:t>
            </a:r>
            <a:r>
              <a:rPr lang="en-US" sz="1600" dirty="0"/>
              <a:t>Misappropriation occurs when persons with a fiduciary duty steal information and use that information to trade in securities.  Such parties will be held liable under Section 10(b), Rule 10b-5 and Regulation FD.</a:t>
            </a:r>
          </a:p>
          <a:p>
            <a:pPr>
              <a:lnSpc>
                <a:spcPct val="80000"/>
              </a:lnSpc>
              <a:defRPr/>
            </a:pPr>
            <a:endParaRPr lang="en-US" sz="1000" b="1" i="1" dirty="0">
              <a:solidFill>
                <a:srgbClr val="0000FF"/>
              </a:solidFill>
            </a:endParaRPr>
          </a:p>
          <a:p>
            <a:pPr algn="just">
              <a:lnSpc>
                <a:spcPct val="80000"/>
              </a:lnSpc>
              <a:defRPr/>
            </a:pPr>
            <a:r>
              <a:rPr lang="en-US" sz="1600" b="1" i="1" dirty="0">
                <a:solidFill>
                  <a:srgbClr val="0000FF"/>
                </a:solidFill>
              </a:rPr>
              <a:t>Disclosure by Directors and Officers: </a:t>
            </a:r>
            <a:r>
              <a:rPr lang="en-US" sz="1600" dirty="0"/>
              <a:t>Item 401 of Regulation S-K requires that companies disclose the business experience of its directors, officers, nominees and significant employees in order for investors and stockholders to evaluate the management of a public company.  Disclosure statements are further required by</a:t>
            </a:r>
          </a:p>
          <a:p>
            <a:pPr algn="just">
              <a:lnSpc>
                <a:spcPct val="80000"/>
              </a:lnSpc>
              <a:defRPr/>
            </a:pPr>
            <a:endParaRPr lang="en-US" sz="500" b="1" dirty="0"/>
          </a:p>
          <a:p>
            <a:pPr marL="457200" indent="-168275" algn="just">
              <a:lnSpc>
                <a:spcPct val="80000"/>
              </a:lnSpc>
              <a:buFont typeface="Arial" panose="020B0604020202020204" pitchFamily="34" charset="0"/>
              <a:buChar char="•"/>
              <a:defRPr/>
            </a:pPr>
            <a:r>
              <a:rPr lang="en-US" sz="1400" b="1" i="1" dirty="0"/>
              <a:t>Corporate directors or officers owning equity securities in their corporation;</a:t>
            </a:r>
          </a:p>
          <a:p>
            <a:pPr marL="457200" indent="-168275" algn="just">
              <a:lnSpc>
                <a:spcPct val="80000"/>
              </a:lnSpc>
              <a:buFont typeface="Arial" panose="020B0604020202020204" pitchFamily="34" charset="0"/>
              <a:buChar char="•"/>
              <a:defRPr/>
            </a:pPr>
            <a:endParaRPr lang="en-US" sz="500" b="1" i="1" dirty="0"/>
          </a:p>
          <a:p>
            <a:pPr marL="457200" indent="-168275" algn="just">
              <a:lnSpc>
                <a:spcPct val="80000"/>
              </a:lnSpc>
              <a:buFont typeface="Arial" panose="020B0604020202020204" pitchFamily="34" charset="0"/>
              <a:buChar char="•"/>
              <a:defRPr/>
            </a:pPr>
            <a:r>
              <a:rPr lang="en-US" sz="1400" b="1" i="1" dirty="0"/>
              <a:t>Shareholders owning more than 10% of any class of the corporation’s equity securities; or</a:t>
            </a:r>
          </a:p>
          <a:p>
            <a:pPr marL="457200" indent="-168275" algn="just">
              <a:lnSpc>
                <a:spcPct val="80000"/>
              </a:lnSpc>
              <a:buFont typeface="Arial" panose="020B0604020202020204" pitchFamily="34" charset="0"/>
              <a:buChar char="•"/>
              <a:defRPr/>
            </a:pPr>
            <a:endParaRPr lang="en-US" sz="500" b="1" i="1" dirty="0"/>
          </a:p>
          <a:p>
            <a:pPr marL="457200" indent="-168275" algn="just">
              <a:lnSpc>
                <a:spcPct val="80000"/>
              </a:lnSpc>
              <a:buFont typeface="Arial" panose="020B0604020202020204" pitchFamily="34" charset="0"/>
              <a:buChar char="•"/>
              <a:defRPr/>
            </a:pPr>
            <a:r>
              <a:rPr lang="en-US" sz="1400" b="1" i="1" dirty="0"/>
              <a:t>Any of the above people selling these securities for a profit less than six months after buying them may be guilty of making a short-swing profit.</a:t>
            </a:r>
          </a:p>
          <a:p>
            <a:pPr marL="457200" indent="-168275" algn="just">
              <a:lnSpc>
                <a:spcPct val="80000"/>
              </a:lnSpc>
              <a:buFont typeface="Arial" panose="020B0604020202020204" pitchFamily="34" charset="0"/>
              <a:buChar char="•"/>
              <a:defRPr/>
            </a:pPr>
            <a:endParaRPr lang="en-US" sz="1400" b="1" i="1" dirty="0"/>
          </a:p>
          <a:p>
            <a:pPr>
              <a:lnSpc>
                <a:spcPct val="80000"/>
              </a:lnSpc>
              <a:defRPr/>
            </a:pPr>
            <a:r>
              <a:rPr lang="en-US" sz="1600" b="1" i="1" dirty="0">
                <a:solidFill>
                  <a:srgbClr val="0000FF"/>
                </a:solidFill>
              </a:rPr>
              <a:t>Regulation of Accountants - Sarbanes Oxley Rules:</a:t>
            </a:r>
            <a:endParaRPr lang="en-US" sz="500" b="1" i="1" dirty="0">
              <a:solidFill>
                <a:srgbClr val="0000FF"/>
              </a:solidFill>
            </a:endParaRPr>
          </a:p>
          <a:p>
            <a:pPr>
              <a:lnSpc>
                <a:spcPct val="80000"/>
              </a:lnSpc>
              <a:defRPr/>
            </a:pPr>
            <a:r>
              <a:rPr lang="en-US" sz="500" b="1" i="1" dirty="0">
                <a:solidFill>
                  <a:srgbClr val="0000FF"/>
                </a:solidFill>
              </a:rPr>
              <a:t>  </a:t>
            </a:r>
          </a:p>
          <a:p>
            <a:pPr marL="233363" algn="just">
              <a:lnSpc>
                <a:spcPct val="80000"/>
              </a:lnSpc>
              <a:defRPr/>
            </a:pPr>
            <a:r>
              <a:rPr lang="en-US" sz="1400" b="1" i="1" dirty="0">
                <a:solidFill>
                  <a:srgbClr val="C00000"/>
                </a:solidFill>
              </a:rPr>
              <a:t>Disclosure Rules:</a:t>
            </a:r>
            <a:r>
              <a:rPr lang="en-US" sz="1400" dirty="0"/>
              <a:t> In accordance with this federal statute, accountants are required to reveal market risk information for derivative investments.  Such rules also require a description of the accounting policies used to account for derivatives.</a:t>
            </a:r>
          </a:p>
          <a:p>
            <a:pPr marL="233363" algn="just">
              <a:lnSpc>
                <a:spcPct val="80000"/>
              </a:lnSpc>
              <a:defRPr/>
            </a:pPr>
            <a:endParaRPr lang="en-US" sz="500" dirty="0"/>
          </a:p>
          <a:p>
            <a:pPr marL="233363" algn="just">
              <a:lnSpc>
                <a:spcPct val="80000"/>
              </a:lnSpc>
              <a:defRPr/>
            </a:pPr>
            <a:r>
              <a:rPr lang="en-US" sz="1400" b="1" i="1" dirty="0">
                <a:solidFill>
                  <a:srgbClr val="C00000"/>
                </a:solidFill>
              </a:rPr>
              <a:t>Periodic Job Roll Off:</a:t>
            </a:r>
            <a:r>
              <a:rPr lang="en-US" sz="1400" dirty="0"/>
              <a:t> Further Sarbanes Oxley rules require that accountants be changed periodically (every five years) to promote independence and reliance on audit jobs.  </a:t>
            </a:r>
          </a:p>
          <a:p>
            <a:pPr marL="233363" algn="just">
              <a:lnSpc>
                <a:spcPct val="80000"/>
              </a:lnSpc>
              <a:defRPr/>
            </a:pPr>
            <a:endParaRPr lang="en-US" sz="500" dirty="0"/>
          </a:p>
          <a:p>
            <a:pPr marL="233363" algn="just">
              <a:lnSpc>
                <a:spcPct val="80000"/>
              </a:lnSpc>
              <a:defRPr/>
            </a:pPr>
            <a:r>
              <a:rPr lang="en-US" sz="1400" b="1" i="1" dirty="0">
                <a:solidFill>
                  <a:srgbClr val="C00000"/>
                </a:solidFill>
              </a:rPr>
              <a:t>Accountant Discipline:</a:t>
            </a:r>
            <a:r>
              <a:rPr lang="en-US" sz="1400" dirty="0"/>
              <a:t> Pursuant to the Act (§ 307) the SEC may disbar or suspend accountants who violate securities laws.</a:t>
            </a:r>
          </a:p>
          <a:p>
            <a:pPr marL="288925" algn="just">
              <a:lnSpc>
                <a:spcPct val="85000"/>
              </a:lnSpc>
              <a:defRPr/>
            </a:pPr>
            <a:endParaRPr lang="en-US" sz="1400" b="1" i="1" dirty="0"/>
          </a:p>
          <a:p>
            <a:pPr algn="just">
              <a:lnSpc>
                <a:spcPct val="85000"/>
              </a:lnSpc>
              <a:defRPr/>
            </a:pPr>
            <a:endParaRPr lang="en-US" sz="1600" b="1" i="1" dirty="0"/>
          </a:p>
        </p:txBody>
      </p:sp>
    </p:spTree>
    <p:extLst>
      <p:ext uri="{BB962C8B-B14F-4D97-AF65-F5344CB8AC3E}">
        <p14:creationId xmlns:p14="http://schemas.microsoft.com/office/powerpoint/2010/main" val="38485924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5"/>
          <p:cNvSpPr>
            <a:spLocks noChangeArrowheads="1"/>
          </p:cNvSpPr>
          <p:nvPr/>
        </p:nvSpPr>
        <p:spPr bwMode="auto">
          <a:xfrm>
            <a:off x="381000" y="990600"/>
            <a:ext cx="8458200" cy="5486400"/>
          </a:xfrm>
          <a:prstGeom prst="rect">
            <a:avLst/>
          </a:prstGeom>
          <a:noFill/>
          <a:ln w="9525">
            <a:noFill/>
            <a:miter lim="800000"/>
            <a:headEnd/>
            <a:tailEnd/>
          </a:ln>
        </p:spPr>
        <p:txBody>
          <a:bodyPr lIns="91436" tIns="45718" rIns="91436" bIns="45718"/>
          <a:lstStyle/>
          <a:p>
            <a:pPr marL="341313" indent="-341313" algn="ctr">
              <a:spcBef>
                <a:spcPct val="20000"/>
              </a:spcBef>
            </a:pPr>
            <a:r>
              <a:rPr lang="en-US" sz="4400" b="1" i="1" dirty="0">
                <a:solidFill>
                  <a:srgbClr val="C00000"/>
                </a:solidFill>
              </a:rPr>
              <a:t>End of Class Six B</a:t>
            </a:r>
            <a:endParaRPr lang="en-US" sz="4400" i="1" dirty="0">
              <a:solidFill>
                <a:srgbClr val="C00000"/>
              </a:solidFill>
            </a:endParaRPr>
          </a:p>
          <a:p>
            <a:pPr marL="341313" indent="-341313">
              <a:spcBef>
                <a:spcPct val="20000"/>
              </a:spcBef>
              <a:buFontTx/>
              <a:buChar char="•"/>
            </a:pPr>
            <a:r>
              <a:rPr lang="en-US" sz="2800" b="1" dirty="0">
                <a:solidFill>
                  <a:srgbClr val="002060"/>
                </a:solidFill>
              </a:rPr>
              <a:t>For next time – Review Assignments as follows on the Webpage:</a:t>
            </a:r>
          </a:p>
          <a:p>
            <a:pPr marL="342900" indent="-342900">
              <a:spcBef>
                <a:spcPts val="0"/>
              </a:spcBef>
              <a:buFontTx/>
              <a:buChar char="•"/>
            </a:pPr>
            <a:endParaRPr lang="en-US" sz="1000" b="1" dirty="0">
              <a:solidFill>
                <a:srgbClr val="002060"/>
              </a:solidFill>
            </a:endParaRPr>
          </a:p>
          <a:p>
            <a:pPr marL="800100" lvl="1" indent="-342900">
              <a:spcBef>
                <a:spcPts val="0"/>
              </a:spcBef>
              <a:buFontTx/>
              <a:buChar char="•"/>
            </a:pPr>
            <a:r>
              <a:rPr lang="en-US" sz="2400" b="1" i="1" dirty="0">
                <a:solidFill>
                  <a:srgbClr val="C00000"/>
                </a:solidFill>
              </a:rPr>
              <a:t>Lecture Slides</a:t>
            </a:r>
          </a:p>
          <a:p>
            <a:pPr marL="800100" lvl="1" indent="-342900">
              <a:spcBef>
                <a:spcPts val="0"/>
              </a:spcBef>
              <a:buFontTx/>
              <a:buChar char="•"/>
            </a:pPr>
            <a:r>
              <a:rPr lang="en-US" sz="2400" b="1" i="1" dirty="0">
                <a:solidFill>
                  <a:srgbClr val="C00000"/>
                </a:solidFill>
              </a:rPr>
              <a:t>Selected Readings</a:t>
            </a:r>
          </a:p>
          <a:p>
            <a:pPr marL="800100" lvl="1" indent="-342900">
              <a:spcBef>
                <a:spcPts val="0"/>
              </a:spcBef>
              <a:buFontTx/>
              <a:buChar char="•"/>
            </a:pPr>
            <a:r>
              <a:rPr lang="en-US" sz="2400" b="1" i="1" dirty="0">
                <a:solidFill>
                  <a:srgbClr val="C00000"/>
                </a:solidFill>
              </a:rPr>
              <a:t>Cases and Exercises</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We are a hot bench.</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Questions?</a:t>
            </a:r>
          </a:p>
          <a:p>
            <a:pPr marL="341313" indent="-341313">
              <a:spcBef>
                <a:spcPct val="20000"/>
              </a:spcBef>
            </a:pPr>
            <a:endParaRPr lang="en-US" sz="2400" dirty="0">
              <a:solidFill>
                <a:srgbClr val="0033CC"/>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4" name="TextBox 8"/>
          <p:cNvSpPr txBox="1"/>
          <p:nvPr/>
        </p:nvSpPr>
        <p:spPr>
          <a:xfrm>
            <a:off x="724619" y="1447800"/>
            <a:ext cx="7694762" cy="4612032"/>
          </a:xfrm>
          <a:prstGeom prst="rect">
            <a:avLst/>
          </a:prstGeom>
          <a:solidFill>
            <a:schemeClr val="accent3"/>
          </a:solidFill>
        </p:spPr>
        <p:txBody>
          <a:bodyPr wrap="square">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nSpc>
                <a:spcPct val="90000"/>
              </a:lnSpc>
              <a:defRPr/>
            </a:pPr>
            <a:r>
              <a:rPr lang="en-US" sz="3200" b="1" dirty="0"/>
              <a:t>Tonight We Will Speak About:</a:t>
            </a:r>
          </a:p>
          <a:p>
            <a:pPr>
              <a:lnSpc>
                <a:spcPct val="90000"/>
              </a:lnSpc>
              <a:defRPr/>
            </a:pPr>
            <a:endParaRPr lang="en-US" sz="600" b="1" dirty="0"/>
          </a:p>
          <a:p>
            <a:pPr>
              <a:lnSpc>
                <a:spcPct val="90000"/>
              </a:lnSpc>
              <a:defRPr/>
            </a:pPr>
            <a:endParaRPr lang="en-US" sz="600" b="1" dirty="0"/>
          </a:p>
          <a:p>
            <a:pPr>
              <a:lnSpc>
                <a:spcPct val="90000"/>
              </a:lnSpc>
              <a:defRPr/>
            </a:pPr>
            <a:r>
              <a:rPr lang="en-US" sz="2800" b="1" i="1" dirty="0">
                <a:solidFill>
                  <a:srgbClr val="006666"/>
                </a:solidFill>
              </a:rPr>
              <a:t>Securities Regulation</a:t>
            </a:r>
          </a:p>
          <a:p>
            <a:pPr>
              <a:lnSpc>
                <a:spcPct val="90000"/>
              </a:lnSpc>
              <a:defRPr/>
            </a:pPr>
            <a:endParaRPr lang="en-US" sz="1000" b="1" i="1" dirty="0">
              <a:solidFill>
                <a:srgbClr val="006666"/>
              </a:solidFill>
            </a:endParaRPr>
          </a:p>
          <a:p>
            <a:pPr>
              <a:lnSpc>
                <a:spcPct val="110000"/>
              </a:lnSpc>
              <a:buFont typeface="Arial" pitchFamily="34" charset="0"/>
              <a:buChar char="•"/>
              <a:defRPr/>
            </a:pPr>
            <a:r>
              <a:rPr lang="en-US" sz="2400" b="1" dirty="0">
                <a:solidFill>
                  <a:srgbClr val="002060"/>
                </a:solidFill>
              </a:rPr>
              <a:t> State Regulation</a:t>
            </a:r>
          </a:p>
          <a:p>
            <a:pPr>
              <a:lnSpc>
                <a:spcPct val="110000"/>
              </a:lnSpc>
              <a:defRPr/>
            </a:pPr>
            <a:r>
              <a:rPr lang="en-US" sz="1400" b="1" i="1" dirty="0">
                <a:solidFill>
                  <a:srgbClr val="C00000"/>
                </a:solidFill>
              </a:rPr>
              <a:t>Part One: Generally / Jurisdiction / Blue Sky Laws / The Martin Act</a:t>
            </a:r>
          </a:p>
          <a:p>
            <a:pPr>
              <a:lnSpc>
                <a:spcPct val="110000"/>
              </a:lnSpc>
              <a:defRPr/>
            </a:pPr>
            <a:endParaRPr lang="en-US" sz="1000" b="1" i="1" dirty="0">
              <a:solidFill>
                <a:srgbClr val="C00000"/>
              </a:solidFill>
            </a:endParaRPr>
          </a:p>
          <a:p>
            <a:pPr>
              <a:lnSpc>
                <a:spcPct val="110000"/>
              </a:lnSpc>
              <a:buFont typeface="Arial" pitchFamily="34" charset="0"/>
              <a:buChar char="•"/>
              <a:defRPr/>
            </a:pPr>
            <a:r>
              <a:rPr lang="en-US" sz="2400" b="1" dirty="0">
                <a:solidFill>
                  <a:srgbClr val="002060"/>
                </a:solidFill>
              </a:rPr>
              <a:t> Federal Regulation</a:t>
            </a:r>
          </a:p>
          <a:p>
            <a:pPr>
              <a:lnSpc>
                <a:spcPct val="110000"/>
              </a:lnSpc>
              <a:defRPr/>
            </a:pPr>
            <a:r>
              <a:rPr lang="en-US" sz="1400" b="1" i="1" dirty="0">
                <a:solidFill>
                  <a:srgbClr val="C00000"/>
                </a:solidFill>
              </a:rPr>
              <a:t>Part Two: Generally / Jurisdiction / Federal Regulatory Statutes</a:t>
            </a:r>
          </a:p>
          <a:p>
            <a:pPr>
              <a:lnSpc>
                <a:spcPct val="110000"/>
              </a:lnSpc>
              <a:defRPr/>
            </a:pPr>
            <a:r>
              <a:rPr lang="en-US" sz="500" b="1" i="1" dirty="0">
                <a:solidFill>
                  <a:srgbClr val="C00000"/>
                </a:solidFill>
              </a:rPr>
              <a:t> </a:t>
            </a:r>
          </a:p>
          <a:p>
            <a:pPr marL="173038" indent="-173038">
              <a:lnSpc>
                <a:spcPct val="110000"/>
              </a:lnSpc>
              <a:buFont typeface="Arial" panose="020B0604020202020204" pitchFamily="34" charset="0"/>
              <a:buChar char="•"/>
              <a:defRPr/>
            </a:pPr>
            <a:r>
              <a:rPr lang="en-US" sz="2400" b="1" dirty="0">
                <a:solidFill>
                  <a:srgbClr val="002060"/>
                </a:solidFill>
              </a:rPr>
              <a:t>Industry Self Regulation</a:t>
            </a:r>
          </a:p>
          <a:p>
            <a:pPr>
              <a:lnSpc>
                <a:spcPct val="110000"/>
              </a:lnSpc>
              <a:defRPr/>
            </a:pPr>
            <a:r>
              <a:rPr lang="en-US" sz="1400" b="1" i="1" dirty="0">
                <a:solidFill>
                  <a:srgbClr val="C00000"/>
                </a:solidFill>
              </a:rPr>
              <a:t>Part Three: Generally / Definitions / Effectiveness</a:t>
            </a:r>
          </a:p>
          <a:p>
            <a:pPr>
              <a:lnSpc>
                <a:spcPct val="110000"/>
              </a:lnSpc>
              <a:defRPr/>
            </a:pPr>
            <a:endParaRPr lang="en-US" sz="1000" b="1" dirty="0">
              <a:solidFill>
                <a:srgbClr val="002060"/>
              </a:solidFill>
            </a:endParaRPr>
          </a:p>
          <a:p>
            <a:pPr>
              <a:lnSpc>
                <a:spcPct val="110000"/>
              </a:lnSpc>
              <a:buFont typeface="Arial" pitchFamily="34" charset="0"/>
              <a:buChar char="•"/>
              <a:defRPr/>
            </a:pPr>
            <a:r>
              <a:rPr lang="en-US" sz="2400" b="1" dirty="0">
                <a:solidFill>
                  <a:srgbClr val="002060"/>
                </a:solidFill>
              </a:rPr>
              <a:t> Class Case – SEC v. W.J. Howey Company</a:t>
            </a:r>
          </a:p>
          <a:p>
            <a:pPr algn="ctr">
              <a:lnSpc>
                <a:spcPct val="110000"/>
              </a:lnSpc>
              <a:defRPr/>
            </a:pPr>
            <a:r>
              <a:rPr lang="en-US" sz="1400" b="1" i="1" dirty="0">
                <a:solidFill>
                  <a:srgbClr val="C00000"/>
                </a:solidFill>
              </a:rPr>
              <a:t>     The Scope of Federal Regulation</a:t>
            </a:r>
          </a:p>
          <a:p>
            <a:pPr algn="ctr">
              <a:lnSpc>
                <a:spcPct val="90000"/>
              </a:lnSpc>
              <a:defRPr/>
            </a:pPr>
            <a:endParaRPr lang="en-US" sz="1400" b="1" i="1" dirty="0">
              <a:solidFill>
                <a:srgbClr val="C00000"/>
              </a:solidFill>
            </a:endParaRPr>
          </a:p>
          <a:p>
            <a:pPr algn="ctr">
              <a:lnSpc>
                <a:spcPct val="90000"/>
              </a:lnSpc>
              <a:defRPr/>
            </a:pPr>
            <a:endParaRPr lang="en-US" sz="1400" b="1" dirty="0">
              <a:solidFill>
                <a:srgbClr val="C00000"/>
              </a:solidFill>
            </a:endParaRPr>
          </a:p>
        </p:txBody>
      </p:sp>
    </p:spTree>
    <p:extLst>
      <p:ext uri="{BB962C8B-B14F-4D97-AF65-F5344CB8AC3E}">
        <p14:creationId xmlns:p14="http://schemas.microsoft.com/office/powerpoint/2010/main" val="13715257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629400" y="6477000"/>
            <a:ext cx="2133600" cy="381000"/>
          </a:xfrm>
        </p:spPr>
        <p:txBody>
          <a:bodyPr/>
          <a:lstStyle/>
          <a:p>
            <a:pPr>
              <a:defRPr/>
            </a:pPr>
            <a:fld id="{F712E8CE-F6E0-4286-8AF3-16BEE5B4A027}" type="slidenum">
              <a:rPr lang="en-US" smtClean="0"/>
              <a:pPr>
                <a:defRPr/>
              </a:pPr>
              <a:t>4</a:t>
            </a:fld>
            <a:endParaRPr lang="en-US"/>
          </a:p>
        </p:txBody>
      </p:sp>
      <p:sp>
        <p:nvSpPr>
          <p:cNvPr id="79873" name="Rectangle 1"/>
          <p:cNvSpPr>
            <a:spLocks noChangeArrowheads="1"/>
          </p:cNvSpPr>
          <p:nvPr/>
        </p:nvSpPr>
        <p:spPr bwMode="auto">
          <a:xfrm>
            <a:off x="381000" y="2354232"/>
            <a:ext cx="8382000" cy="23637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5400" b="1" dirty="0">
                <a:solidFill>
                  <a:srgbClr val="A50021"/>
                </a:solidFill>
              </a:rPr>
              <a:t>Part One:</a:t>
            </a:r>
          </a:p>
          <a:p>
            <a:pPr marL="342900" indent="-342900" algn="ctr">
              <a:lnSpc>
                <a:spcPct val="90000"/>
              </a:lnSpc>
              <a:spcBef>
                <a:spcPts val="0"/>
              </a:spcBef>
              <a:defRPr/>
            </a:pPr>
            <a:r>
              <a:rPr lang="en-US" sz="5400" b="1" dirty="0">
                <a:solidFill>
                  <a:srgbClr val="0033CC"/>
                </a:solidFill>
              </a:rPr>
              <a:t>Securities Regulation</a:t>
            </a:r>
          </a:p>
          <a:p>
            <a:pPr marL="342900" indent="-342900" algn="ctr">
              <a:lnSpc>
                <a:spcPct val="90000"/>
              </a:lnSpc>
              <a:spcBef>
                <a:spcPts val="0"/>
              </a:spcBef>
              <a:defRPr/>
            </a:pPr>
            <a:r>
              <a:rPr lang="en-US" sz="4000" b="1" i="1" dirty="0">
                <a:solidFill>
                  <a:srgbClr val="006600"/>
                </a:solidFill>
              </a:rPr>
              <a:t>Generally – Federal Regulation</a:t>
            </a: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0" u="none" strike="noStrike" cap="none" normalizeH="0" baseline="0" dirty="0">
              <a:ln>
                <a:noFill/>
              </a:ln>
              <a:solidFill>
                <a:srgbClr val="4F6228"/>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41414826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28600" y="836944"/>
            <a:ext cx="8610600" cy="4909036"/>
          </a:xfrm>
          <a:prstGeom prst="rect">
            <a:avLst/>
          </a:prstGeom>
        </p:spPr>
        <p:txBody>
          <a:bodyPr wrap="square">
            <a:spAutoFit/>
          </a:bodyPr>
          <a:lstStyle/>
          <a:p>
            <a:pPr marL="342900" indent="-342900" algn="ctr">
              <a:spcBef>
                <a:spcPts val="0"/>
              </a:spcBef>
              <a:defRPr/>
            </a:pPr>
            <a:r>
              <a:rPr lang="en-US" sz="3600" b="1" dirty="0">
                <a:solidFill>
                  <a:srgbClr val="0033CC"/>
                </a:solidFill>
              </a:rPr>
              <a:t>Securities Regulation</a:t>
            </a:r>
          </a:p>
          <a:p>
            <a:pPr marL="342900" indent="-342900" algn="ctr">
              <a:spcBef>
                <a:spcPts val="0"/>
              </a:spcBef>
              <a:defRPr/>
            </a:pPr>
            <a:r>
              <a:rPr lang="en-US" sz="2800" b="1" i="1" dirty="0">
                <a:solidFill>
                  <a:srgbClr val="006600"/>
                </a:solidFill>
              </a:rPr>
              <a:t>Generally</a:t>
            </a:r>
          </a:p>
          <a:p>
            <a:pPr marL="401638" lvl="1" indent="0">
              <a:spcBef>
                <a:spcPts val="0"/>
              </a:spcBef>
              <a:defRPr/>
            </a:pPr>
            <a:endParaRPr lang="en-US" sz="500" b="1" i="1" dirty="0"/>
          </a:p>
          <a:p>
            <a:pPr marL="401638" lvl="1" indent="0">
              <a:spcBef>
                <a:spcPts val="0"/>
              </a:spcBef>
              <a:defRPr/>
            </a:pPr>
            <a:endParaRPr lang="en-US" sz="500" b="1" i="1" dirty="0"/>
          </a:p>
          <a:p>
            <a:pPr marL="0" lvl="1" indent="0">
              <a:spcBef>
                <a:spcPts val="0"/>
              </a:spcBef>
              <a:defRPr/>
            </a:pPr>
            <a:r>
              <a:rPr lang="en-US" sz="2400" b="1" i="1" dirty="0">
                <a:solidFill>
                  <a:srgbClr val="A50021"/>
                </a:solidFill>
              </a:rPr>
              <a:t>Federal Security Regulation:</a:t>
            </a:r>
          </a:p>
          <a:p>
            <a:pPr lvl="1">
              <a:spcBef>
                <a:spcPts val="0"/>
              </a:spcBef>
              <a:defRPr/>
            </a:pPr>
            <a:endParaRPr lang="en-US" sz="1000" dirty="0"/>
          </a:p>
          <a:p>
            <a:pPr algn="just">
              <a:spcBef>
                <a:spcPts val="0"/>
              </a:spcBef>
            </a:pPr>
            <a:r>
              <a:rPr lang="en-US" sz="1600" b="1" i="1" dirty="0">
                <a:solidFill>
                  <a:srgbClr val="0000FF"/>
                </a:solidFill>
              </a:rPr>
              <a:t>Generally:</a:t>
            </a:r>
            <a:r>
              <a:rPr lang="en-US" sz="1600" dirty="0"/>
              <a:t> Each state in the United States, including New York, has its own securities act, known as </a:t>
            </a:r>
            <a:r>
              <a:rPr lang="en-US" sz="1600" b="1" dirty="0"/>
              <a:t>“blue sky laws”</a:t>
            </a:r>
            <a:r>
              <a:rPr lang="en-US" sz="1600" dirty="0"/>
              <a:t>, which regulates both the offer and sale of securities.</a:t>
            </a:r>
          </a:p>
          <a:p>
            <a:pPr algn="just">
              <a:spcBef>
                <a:spcPts val="0"/>
              </a:spcBef>
            </a:pPr>
            <a:endParaRPr lang="en-US" sz="1000" b="1" i="1" dirty="0"/>
          </a:p>
          <a:p>
            <a:pPr algn="just">
              <a:spcBef>
                <a:spcPts val="0"/>
              </a:spcBef>
              <a:defRPr/>
            </a:pPr>
            <a:r>
              <a:rPr lang="en-US" sz="1600" b="1" i="1" dirty="0">
                <a:solidFill>
                  <a:srgbClr val="0000FF"/>
                </a:solidFill>
              </a:rPr>
              <a:t>Federal Security Regulations Laws: </a:t>
            </a:r>
            <a:r>
              <a:rPr lang="en-US" sz="1600" dirty="0"/>
              <a:t>These are federal laws that apply to securities transactions, and protect the public from the sale of fraudulent securities. Four principal laws provide the framework for federal regulation of the sale of securities in interstate commerce.  These laws include:</a:t>
            </a:r>
          </a:p>
          <a:p>
            <a:pPr lvl="1">
              <a:spcBef>
                <a:spcPts val="0"/>
              </a:spcBef>
              <a:defRPr/>
            </a:pPr>
            <a:endParaRPr lang="en-US" sz="1000" dirty="0"/>
          </a:p>
          <a:p>
            <a:pPr marL="687388" lvl="1" indent="-285750">
              <a:spcBef>
                <a:spcPts val="0"/>
              </a:spcBef>
              <a:buFont typeface="Arial" panose="020B0604020202020204" pitchFamily="34" charset="0"/>
              <a:buChar char="•"/>
              <a:defRPr/>
            </a:pPr>
            <a:r>
              <a:rPr lang="en-US" sz="1600" b="1" i="1" dirty="0"/>
              <a:t>The Securities Act of 1933;</a:t>
            </a:r>
          </a:p>
          <a:p>
            <a:pPr marL="401638" lvl="1" indent="0">
              <a:spcBef>
                <a:spcPts val="0"/>
              </a:spcBef>
              <a:defRPr/>
            </a:pPr>
            <a:endParaRPr lang="en-US" sz="500" b="1" i="1" dirty="0"/>
          </a:p>
          <a:p>
            <a:pPr marL="687388" lvl="1" indent="-285750">
              <a:spcBef>
                <a:spcPts val="0"/>
              </a:spcBef>
              <a:buFont typeface="Arial" panose="020B0604020202020204" pitchFamily="34" charset="0"/>
              <a:buChar char="•"/>
              <a:defRPr/>
            </a:pPr>
            <a:r>
              <a:rPr lang="en-US" sz="1600" b="1" i="1" dirty="0"/>
              <a:t>The Securities Exchange Act of 1934;</a:t>
            </a:r>
          </a:p>
          <a:p>
            <a:pPr marL="401638" lvl="1" indent="0">
              <a:spcBef>
                <a:spcPts val="0"/>
              </a:spcBef>
              <a:defRPr/>
            </a:pPr>
            <a:endParaRPr lang="en-US" sz="500" b="1" i="1" dirty="0"/>
          </a:p>
          <a:p>
            <a:pPr marL="687388" lvl="1" indent="-285750">
              <a:spcBef>
                <a:spcPts val="0"/>
              </a:spcBef>
              <a:buFont typeface="Arial" panose="020B0604020202020204" pitchFamily="34" charset="0"/>
              <a:buChar char="•"/>
              <a:defRPr/>
            </a:pPr>
            <a:r>
              <a:rPr lang="en-US" sz="1600" b="1" i="1" dirty="0"/>
              <a:t>The Sarbanes-Oxley of 2002; and</a:t>
            </a:r>
          </a:p>
          <a:p>
            <a:pPr marL="401638" lvl="1" indent="0">
              <a:spcBef>
                <a:spcPts val="0"/>
              </a:spcBef>
              <a:defRPr/>
            </a:pPr>
            <a:endParaRPr lang="en-US" sz="500" b="1" i="1" dirty="0"/>
          </a:p>
          <a:p>
            <a:pPr marL="687388" lvl="1" indent="-285750">
              <a:spcBef>
                <a:spcPts val="0"/>
              </a:spcBef>
              <a:buFont typeface="Arial" panose="020B0604020202020204" pitchFamily="34" charset="0"/>
              <a:buChar char="•"/>
              <a:defRPr/>
            </a:pPr>
            <a:r>
              <a:rPr lang="en-US" sz="1600" b="1" i="1" dirty="0"/>
              <a:t>The Dodd-Frank Act of 2010</a:t>
            </a:r>
          </a:p>
          <a:p>
            <a:pPr marL="687388" lvl="1" indent="-285750">
              <a:lnSpc>
                <a:spcPct val="80000"/>
              </a:lnSpc>
              <a:spcBef>
                <a:spcPts val="0"/>
              </a:spcBef>
              <a:buFont typeface="Arial" panose="020B0604020202020204" pitchFamily="34" charset="0"/>
              <a:buChar char="•"/>
              <a:defRPr/>
            </a:pPr>
            <a:endParaRPr lang="en-US" sz="500" b="1" i="1" dirty="0"/>
          </a:p>
        </p:txBody>
      </p:sp>
    </p:spTree>
    <p:extLst>
      <p:ext uri="{BB962C8B-B14F-4D97-AF65-F5344CB8AC3E}">
        <p14:creationId xmlns:p14="http://schemas.microsoft.com/office/powerpoint/2010/main" val="21941123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28600" y="836944"/>
            <a:ext cx="8610600" cy="5723105"/>
          </a:xfrm>
          <a:prstGeom prst="rect">
            <a:avLst/>
          </a:prstGeom>
        </p:spPr>
        <p:txBody>
          <a:bodyPr wrap="square">
            <a:spAutoFit/>
          </a:bodyPr>
          <a:lstStyle/>
          <a:p>
            <a:pPr marL="342900" indent="-342900" algn="ctr">
              <a:lnSpc>
                <a:spcPct val="80000"/>
              </a:lnSpc>
              <a:spcBef>
                <a:spcPts val="0"/>
              </a:spcBef>
              <a:defRPr/>
            </a:pPr>
            <a:r>
              <a:rPr lang="en-US" sz="3600" b="1" dirty="0">
                <a:solidFill>
                  <a:srgbClr val="0033CC"/>
                </a:solidFill>
              </a:rPr>
              <a:t>Securities Regulation</a:t>
            </a:r>
          </a:p>
          <a:p>
            <a:pPr marL="342900" indent="-342900" algn="ctr">
              <a:lnSpc>
                <a:spcPct val="80000"/>
              </a:lnSpc>
              <a:spcBef>
                <a:spcPts val="0"/>
              </a:spcBef>
              <a:defRPr/>
            </a:pPr>
            <a:r>
              <a:rPr lang="en-US" sz="2800" b="1" i="1" dirty="0">
                <a:solidFill>
                  <a:srgbClr val="006600"/>
                </a:solidFill>
              </a:rPr>
              <a:t>Generally</a:t>
            </a:r>
          </a:p>
          <a:p>
            <a:pPr marL="401638" lvl="1" indent="0">
              <a:spcBef>
                <a:spcPts val="0"/>
              </a:spcBef>
              <a:defRPr/>
            </a:pPr>
            <a:endParaRPr lang="en-US" sz="500" b="1" i="1" dirty="0"/>
          </a:p>
          <a:p>
            <a:pPr marL="0" lvl="1" indent="0">
              <a:lnSpc>
                <a:spcPct val="95000"/>
              </a:lnSpc>
              <a:spcBef>
                <a:spcPts val="0"/>
              </a:spcBef>
              <a:defRPr/>
            </a:pPr>
            <a:r>
              <a:rPr lang="en-US" sz="2400" b="1" i="1" dirty="0">
                <a:solidFill>
                  <a:srgbClr val="A50021"/>
                </a:solidFill>
              </a:rPr>
              <a:t>Federal Security Regulation Continued:</a:t>
            </a:r>
          </a:p>
          <a:p>
            <a:pPr marL="687388" lvl="1" indent="-285750">
              <a:lnSpc>
                <a:spcPct val="95000"/>
              </a:lnSpc>
              <a:spcBef>
                <a:spcPts val="0"/>
              </a:spcBef>
              <a:buFont typeface="Arial" panose="020B0604020202020204" pitchFamily="34" charset="0"/>
              <a:buChar char="•"/>
              <a:defRPr/>
            </a:pPr>
            <a:endParaRPr lang="en-US" sz="500" b="1" i="1" dirty="0"/>
          </a:p>
          <a:p>
            <a:pPr marL="0" lvl="1" indent="0" algn="just">
              <a:lnSpc>
                <a:spcPct val="95000"/>
              </a:lnSpc>
              <a:spcBef>
                <a:spcPts val="0"/>
              </a:spcBef>
              <a:defRPr/>
            </a:pPr>
            <a:r>
              <a:rPr lang="en-US" sz="1600" b="1" i="1" dirty="0">
                <a:solidFill>
                  <a:srgbClr val="0000FF"/>
                </a:solidFill>
              </a:rPr>
              <a:t>Definition of Security: </a:t>
            </a:r>
            <a:r>
              <a:rPr lang="en-US" sz="1600" dirty="0"/>
              <a:t>The term “security” has defined under the Securities Act of 1933, to mean: </a:t>
            </a:r>
          </a:p>
          <a:p>
            <a:pPr marL="0" lvl="1" indent="0" algn="just">
              <a:lnSpc>
                <a:spcPct val="95000"/>
              </a:lnSpc>
              <a:spcBef>
                <a:spcPts val="0"/>
              </a:spcBef>
              <a:defRPr/>
            </a:pPr>
            <a:endParaRPr lang="en-US" sz="500" b="1" i="1" dirty="0"/>
          </a:p>
          <a:p>
            <a:pPr marL="0" lvl="1" indent="0" algn="just">
              <a:lnSpc>
                <a:spcPct val="95000"/>
              </a:lnSpc>
              <a:spcBef>
                <a:spcPts val="0"/>
              </a:spcBef>
              <a:defRPr/>
            </a:pPr>
            <a:r>
              <a:rPr lang="en-US" sz="1600" b="1" i="1" dirty="0"/>
              <a:t>“any note, stock, treasury stock, security future, security-based swap, bond, debenture, evidence of indebtedness, certificate of interest or participation in any profit-sharing agreement, collateral-trust certificate, preorganization certificate or subscription, transferable share, investment contract, voting-trust certificate, certificate of deposit for a security, fractional undivided interest in oil, gas, or other mineral rights, any put, call, straddle, option, or privilege on any security, certificate of deposit, or group or index of securities (including any interest therein or based on the value thereof), or any put, call, straddle, option, or privilege entered into on a national securities exchange relating to foreign currency, or, in general, any interest or instrument commonly known as a "security", or any certificate of interest or participation in, temporary or interim certificate for, receipt for, guarantee of, or warrant or right to subscribe to or purchase, any of the foregoing”.</a:t>
            </a:r>
            <a:r>
              <a:rPr lang="en-US" sz="1600" dirty="0"/>
              <a:t> </a:t>
            </a:r>
          </a:p>
          <a:p>
            <a:pPr marL="0" lvl="1" indent="0" algn="just">
              <a:lnSpc>
                <a:spcPct val="95000"/>
              </a:lnSpc>
              <a:spcBef>
                <a:spcPts val="0"/>
              </a:spcBef>
              <a:defRPr/>
            </a:pPr>
            <a:endParaRPr lang="en-US" sz="1000" dirty="0"/>
          </a:p>
          <a:p>
            <a:pPr marL="0" lvl="1" indent="0" algn="just">
              <a:lnSpc>
                <a:spcPct val="95000"/>
              </a:lnSpc>
              <a:spcBef>
                <a:spcPts val="0"/>
              </a:spcBef>
              <a:defRPr/>
            </a:pPr>
            <a:r>
              <a:rPr lang="en-US" sz="1600" dirty="0"/>
              <a:t>A less inclusive definition is </a:t>
            </a:r>
            <a:r>
              <a:rPr lang="en-US" sz="1600" b="1" i="1" dirty="0"/>
              <a:t>“any stock or bond issued by a corporation”</a:t>
            </a:r>
            <a:r>
              <a:rPr lang="en-US" sz="1600" dirty="0"/>
              <a:t>. </a:t>
            </a:r>
          </a:p>
          <a:p>
            <a:pPr marL="0" lvl="1" indent="0" algn="just">
              <a:lnSpc>
                <a:spcPct val="95000"/>
              </a:lnSpc>
              <a:spcBef>
                <a:spcPts val="0"/>
              </a:spcBef>
              <a:defRPr/>
            </a:pPr>
            <a:endParaRPr lang="en-US" sz="1000" dirty="0"/>
          </a:p>
          <a:p>
            <a:pPr marL="0" lvl="1" indent="0" algn="just">
              <a:lnSpc>
                <a:spcPct val="95000"/>
              </a:lnSpc>
              <a:spcBef>
                <a:spcPts val="0"/>
              </a:spcBef>
              <a:defRPr/>
            </a:pPr>
            <a:r>
              <a:rPr lang="en-US" sz="1600" dirty="0"/>
              <a:t>Another broader definition includes any financial product interests that seeks to provide unearned income.</a:t>
            </a:r>
            <a:endParaRPr lang="en-US" sz="1600" b="1" i="1" dirty="0"/>
          </a:p>
        </p:txBody>
      </p:sp>
    </p:spTree>
    <p:extLst>
      <p:ext uri="{BB962C8B-B14F-4D97-AF65-F5344CB8AC3E}">
        <p14:creationId xmlns:p14="http://schemas.microsoft.com/office/powerpoint/2010/main" val="29168989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629400" y="6477000"/>
            <a:ext cx="2133600" cy="381000"/>
          </a:xfrm>
        </p:spPr>
        <p:txBody>
          <a:bodyPr/>
          <a:lstStyle/>
          <a:p>
            <a:pPr>
              <a:defRPr/>
            </a:pPr>
            <a:fld id="{F712E8CE-F6E0-4286-8AF3-16BEE5B4A027}" type="slidenum">
              <a:rPr lang="en-US" smtClean="0"/>
              <a:pPr>
                <a:defRPr/>
              </a:pPr>
              <a:t>7</a:t>
            </a:fld>
            <a:endParaRPr lang="en-US"/>
          </a:p>
        </p:txBody>
      </p:sp>
      <p:sp>
        <p:nvSpPr>
          <p:cNvPr id="79873" name="Rectangle 1"/>
          <p:cNvSpPr>
            <a:spLocks noChangeArrowheads="1"/>
          </p:cNvSpPr>
          <p:nvPr/>
        </p:nvSpPr>
        <p:spPr bwMode="auto">
          <a:xfrm>
            <a:off x="381000" y="2437331"/>
            <a:ext cx="8382000" cy="21975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5400" b="1" dirty="0">
                <a:solidFill>
                  <a:srgbClr val="A50021"/>
                </a:solidFill>
              </a:rPr>
              <a:t>Part Two:</a:t>
            </a:r>
          </a:p>
          <a:p>
            <a:pPr marL="342900" indent="-342900" algn="ctr">
              <a:lnSpc>
                <a:spcPct val="90000"/>
              </a:lnSpc>
              <a:spcBef>
                <a:spcPts val="0"/>
              </a:spcBef>
              <a:defRPr/>
            </a:pPr>
            <a:r>
              <a:rPr lang="en-US" sz="5400" b="1" dirty="0">
                <a:solidFill>
                  <a:srgbClr val="0033CC"/>
                </a:solidFill>
              </a:rPr>
              <a:t>Securities Regulation</a:t>
            </a:r>
          </a:p>
          <a:p>
            <a:pPr marL="342900" indent="-342900" algn="ctr">
              <a:lnSpc>
                <a:spcPct val="90000"/>
              </a:lnSpc>
              <a:spcBef>
                <a:spcPts val="0"/>
              </a:spcBef>
              <a:defRPr/>
            </a:pPr>
            <a:r>
              <a:rPr lang="en-US" sz="2800" b="1" i="1" dirty="0">
                <a:solidFill>
                  <a:srgbClr val="006600"/>
                </a:solidFill>
              </a:rPr>
              <a:t>Federal Regulation – Securities Act of 1933</a:t>
            </a: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0" u="none" strike="noStrike" cap="none" normalizeH="0" baseline="0" dirty="0">
              <a:ln>
                <a:noFill/>
              </a:ln>
              <a:solidFill>
                <a:srgbClr val="4F6228"/>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3971746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28600" y="832300"/>
            <a:ext cx="8686800" cy="5797100"/>
          </a:xfrm>
          <a:prstGeom prst="rect">
            <a:avLst/>
          </a:prstGeom>
        </p:spPr>
        <p:txBody>
          <a:bodyPr wrap="square">
            <a:spAutoFit/>
          </a:bodyPr>
          <a:lstStyle/>
          <a:p>
            <a:pPr marL="342900" indent="-342900" algn="ctr">
              <a:lnSpc>
                <a:spcPct val="90000"/>
              </a:lnSpc>
              <a:spcBef>
                <a:spcPts val="0"/>
              </a:spcBef>
              <a:defRPr/>
            </a:pPr>
            <a:r>
              <a:rPr lang="en-US" sz="3600" b="1" dirty="0">
                <a:solidFill>
                  <a:srgbClr val="0033CC"/>
                </a:solidFill>
              </a:rPr>
              <a:t>Securities Regulation</a:t>
            </a:r>
          </a:p>
          <a:p>
            <a:pPr marL="342900" indent="-342900" algn="ctr">
              <a:lnSpc>
                <a:spcPct val="90000"/>
              </a:lnSpc>
              <a:spcBef>
                <a:spcPts val="0"/>
              </a:spcBef>
              <a:defRPr/>
            </a:pPr>
            <a:r>
              <a:rPr lang="en-US" sz="2800" b="1" i="1" dirty="0">
                <a:solidFill>
                  <a:srgbClr val="006600"/>
                </a:solidFill>
              </a:rPr>
              <a:t>Federal Regulation – Securities Act of 1933</a:t>
            </a:r>
          </a:p>
          <a:p>
            <a:pPr>
              <a:lnSpc>
                <a:spcPct val="90000"/>
              </a:lnSpc>
              <a:defRPr/>
            </a:pPr>
            <a:endParaRPr lang="en-US" sz="1000" b="1" dirty="0">
              <a:solidFill>
                <a:srgbClr val="C00000"/>
              </a:solidFill>
            </a:endParaRPr>
          </a:p>
          <a:p>
            <a:pPr>
              <a:lnSpc>
                <a:spcPct val="84000"/>
              </a:lnSpc>
              <a:defRPr/>
            </a:pPr>
            <a:r>
              <a:rPr lang="en-US" sz="2400" b="1" dirty="0">
                <a:solidFill>
                  <a:srgbClr val="C00000"/>
                </a:solidFill>
              </a:rPr>
              <a:t>Federal Securities Regulation</a:t>
            </a:r>
          </a:p>
          <a:p>
            <a:pPr marL="0" lvl="1" indent="0">
              <a:lnSpc>
                <a:spcPct val="84000"/>
              </a:lnSpc>
              <a:defRPr/>
            </a:pPr>
            <a:endParaRPr lang="en-US" sz="1000" b="1" i="1" dirty="0">
              <a:solidFill>
                <a:srgbClr val="0000FF"/>
              </a:solidFill>
            </a:endParaRPr>
          </a:p>
          <a:p>
            <a:pPr marL="0" lvl="1" indent="0" algn="just">
              <a:lnSpc>
                <a:spcPct val="84000"/>
              </a:lnSpc>
              <a:defRPr/>
            </a:pPr>
            <a:r>
              <a:rPr lang="en-US" sz="1600" b="1" i="1" dirty="0">
                <a:solidFill>
                  <a:srgbClr val="0000FF"/>
                </a:solidFill>
              </a:rPr>
              <a:t>The Securities Act of 1933</a:t>
            </a:r>
            <a:r>
              <a:rPr lang="en-US" sz="1600" b="1" dirty="0">
                <a:solidFill>
                  <a:srgbClr val="0000FF"/>
                </a:solidFill>
              </a:rPr>
              <a:t>: </a:t>
            </a:r>
            <a:r>
              <a:rPr lang="en-US" sz="1600" dirty="0"/>
              <a:t>The federal Securities Act of 1933 was enacted by Congress, in accordance with the Interstate Commerce Clause of the United States Constitution, to require every offer or sale a security, which uses the means and instrumentalities of interstate commerce to be registered with Federal Authorities.</a:t>
            </a:r>
          </a:p>
          <a:p>
            <a:pPr marL="0" lvl="1" indent="0" algn="just">
              <a:lnSpc>
                <a:spcPct val="84000"/>
              </a:lnSpc>
              <a:defRPr/>
            </a:pPr>
            <a:endParaRPr lang="en-US" sz="1000" dirty="0">
              <a:solidFill>
                <a:srgbClr val="0000FF"/>
              </a:solidFill>
            </a:endParaRPr>
          </a:p>
          <a:p>
            <a:pPr marL="0" lvl="1" indent="0" algn="just">
              <a:lnSpc>
                <a:spcPct val="84000"/>
              </a:lnSpc>
              <a:defRPr/>
            </a:pPr>
            <a:r>
              <a:rPr lang="en-US" sz="1600" b="1" i="1" dirty="0">
                <a:solidFill>
                  <a:srgbClr val="0000FF"/>
                </a:solidFill>
              </a:rPr>
              <a:t>Reaction to the Stock Market Crash of 1929: </a:t>
            </a:r>
            <a:r>
              <a:rPr lang="en-US" sz="1600" dirty="0"/>
              <a:t>The Securities Act of 1933 was enacted by Congress as a part of the New Deal reforms after the great stock market crash of 1929.</a:t>
            </a:r>
          </a:p>
          <a:p>
            <a:pPr>
              <a:lnSpc>
                <a:spcPct val="84000"/>
              </a:lnSpc>
              <a:defRPr/>
            </a:pPr>
            <a:endParaRPr lang="en-US" sz="1000" dirty="0"/>
          </a:p>
          <a:p>
            <a:pPr algn="just">
              <a:lnSpc>
                <a:spcPct val="84000"/>
              </a:lnSpc>
              <a:defRPr/>
            </a:pPr>
            <a:r>
              <a:rPr lang="en-US" sz="1600" b="1" i="1" dirty="0">
                <a:solidFill>
                  <a:srgbClr val="0000FF"/>
                </a:solidFill>
              </a:rPr>
              <a:t>Compatible with State Blue Skies Laws:</a:t>
            </a:r>
            <a:r>
              <a:rPr lang="en-US" sz="1600" dirty="0"/>
              <a:t> The 1933 Act was the first major federal legislation to regulate the offer and sale of securities. Legally founded in the ability of the Federal government to regulate “interstate commerce”, this statute was designed to be compatible with state blue sky laws, and accordingly does not pre-empt state law. </a:t>
            </a:r>
          </a:p>
          <a:p>
            <a:pPr>
              <a:lnSpc>
                <a:spcPct val="84000"/>
              </a:lnSpc>
              <a:defRPr/>
            </a:pPr>
            <a:endParaRPr lang="en-US" sz="1000" dirty="0"/>
          </a:p>
          <a:p>
            <a:pPr algn="just">
              <a:lnSpc>
                <a:spcPct val="84000"/>
              </a:lnSpc>
              <a:defRPr/>
            </a:pPr>
            <a:r>
              <a:rPr lang="en-US" sz="1600" b="1" i="1" dirty="0">
                <a:solidFill>
                  <a:srgbClr val="0000FF"/>
                </a:solidFill>
              </a:rPr>
              <a:t>Seeks Accurate Disclosure of Information Concerning the Security Traded:</a:t>
            </a:r>
            <a:r>
              <a:rPr lang="en-US" sz="1600" dirty="0"/>
              <a:t> Its provisions regulate the issue or original distribution of securities by issuing corporations, with its primary purpose to ensure that buyers of securities receive complete and accurate information before they invest. </a:t>
            </a:r>
          </a:p>
          <a:p>
            <a:pPr>
              <a:lnSpc>
                <a:spcPct val="84000"/>
              </a:lnSpc>
              <a:defRPr/>
            </a:pPr>
            <a:endParaRPr lang="en-US" sz="1000" dirty="0"/>
          </a:p>
          <a:p>
            <a:pPr algn="just">
              <a:lnSpc>
                <a:spcPct val="84000"/>
              </a:lnSpc>
              <a:defRPr/>
            </a:pPr>
            <a:r>
              <a:rPr lang="en-US" sz="1600" b="1" i="1" dirty="0">
                <a:solidFill>
                  <a:srgbClr val="0000FF"/>
                </a:solidFill>
              </a:rPr>
              <a:t>What the Act Does: </a:t>
            </a:r>
            <a:r>
              <a:rPr lang="en-US" sz="1600" dirty="0"/>
              <a:t>Except for certain private and limited offerings, the 1933 Act requires that a </a:t>
            </a:r>
            <a:r>
              <a:rPr lang="en-US" sz="1600" b="1" dirty="0"/>
              <a:t>Registration Statement </a:t>
            </a:r>
            <a:r>
              <a:rPr lang="en-US" sz="1600" dirty="0"/>
              <a:t>be filed with the federally established Securities and Exchange Commission (originally the FTC) and that a </a:t>
            </a:r>
            <a:r>
              <a:rPr lang="en-US" sz="1600" b="1" dirty="0"/>
              <a:t>Prospectus</a:t>
            </a:r>
            <a:r>
              <a:rPr lang="en-US" sz="1600" dirty="0"/>
              <a:t> be provided to each potential purchaser. </a:t>
            </a:r>
          </a:p>
        </p:txBody>
      </p:sp>
    </p:spTree>
    <p:extLst>
      <p:ext uri="{BB962C8B-B14F-4D97-AF65-F5344CB8AC3E}">
        <p14:creationId xmlns:p14="http://schemas.microsoft.com/office/powerpoint/2010/main" val="30644010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28600" y="762000"/>
            <a:ext cx="8686800" cy="1892826"/>
          </a:xfrm>
          <a:prstGeom prst="rect">
            <a:avLst/>
          </a:prstGeom>
        </p:spPr>
        <p:txBody>
          <a:bodyPr wrap="square">
            <a:spAutoFit/>
          </a:bodyPr>
          <a:lstStyle/>
          <a:p>
            <a:pPr marL="342900" indent="-342900" algn="ctr">
              <a:lnSpc>
                <a:spcPct val="90000"/>
              </a:lnSpc>
              <a:spcBef>
                <a:spcPts val="0"/>
              </a:spcBef>
              <a:defRPr/>
            </a:pPr>
            <a:r>
              <a:rPr lang="en-US" sz="3600" b="1" dirty="0">
                <a:solidFill>
                  <a:srgbClr val="0033CC"/>
                </a:solidFill>
              </a:rPr>
              <a:t>Securities Regulation</a:t>
            </a:r>
          </a:p>
          <a:p>
            <a:pPr marL="342900" indent="-342900" algn="ctr">
              <a:lnSpc>
                <a:spcPct val="90000"/>
              </a:lnSpc>
              <a:spcBef>
                <a:spcPts val="0"/>
              </a:spcBef>
              <a:defRPr/>
            </a:pPr>
            <a:r>
              <a:rPr lang="en-US" sz="2800" b="1" i="1" dirty="0">
                <a:solidFill>
                  <a:srgbClr val="006600"/>
                </a:solidFill>
              </a:rPr>
              <a:t>Federal Regulation – Securities Act of 1933</a:t>
            </a:r>
          </a:p>
          <a:p>
            <a:pPr>
              <a:lnSpc>
                <a:spcPct val="90000"/>
              </a:lnSpc>
              <a:defRPr/>
            </a:pPr>
            <a:endParaRPr lang="en-US" sz="1000" b="1" dirty="0">
              <a:solidFill>
                <a:srgbClr val="C00000"/>
              </a:solidFill>
            </a:endParaRPr>
          </a:p>
          <a:p>
            <a:pPr>
              <a:lnSpc>
                <a:spcPct val="90000"/>
              </a:lnSpc>
              <a:defRPr/>
            </a:pPr>
            <a:r>
              <a:rPr lang="en-US" sz="2400" b="1" dirty="0">
                <a:solidFill>
                  <a:srgbClr val="C00000"/>
                </a:solidFill>
              </a:rPr>
              <a:t>Federal Securities Regulation Continued</a:t>
            </a:r>
          </a:p>
          <a:p>
            <a:pPr>
              <a:lnSpc>
                <a:spcPct val="90000"/>
              </a:lnSpc>
              <a:defRPr/>
            </a:pPr>
            <a:endParaRPr lang="en-US" sz="300" b="1" dirty="0">
              <a:solidFill>
                <a:srgbClr val="C00000"/>
              </a:solidFill>
            </a:endParaRPr>
          </a:p>
          <a:p>
            <a:pPr lvl="1">
              <a:lnSpc>
                <a:spcPct val="90000"/>
              </a:lnSpc>
              <a:buFont typeface="Arial" pitchFamily="34" charset="0"/>
              <a:buChar char="•"/>
              <a:defRPr/>
            </a:pPr>
            <a:r>
              <a:rPr lang="en-US" sz="2400" dirty="0"/>
              <a:t> </a:t>
            </a:r>
            <a:r>
              <a:rPr lang="en-US" sz="2400" b="1" i="1" dirty="0"/>
              <a:t>The Securities Act of 1933 – Registration Statement</a:t>
            </a:r>
            <a:endParaRPr lang="en-US" sz="2400" dirty="0"/>
          </a:p>
        </p:txBody>
      </p:sp>
      <p:graphicFrame>
        <p:nvGraphicFramePr>
          <p:cNvPr id="1005570" name="Object 2"/>
          <p:cNvGraphicFramePr>
            <a:graphicFrameLocks noChangeAspect="1"/>
          </p:cNvGraphicFramePr>
          <p:nvPr/>
        </p:nvGraphicFramePr>
        <p:xfrm>
          <a:off x="533400" y="2590800"/>
          <a:ext cx="7907338" cy="3886200"/>
        </p:xfrm>
        <a:graphic>
          <a:graphicData uri="http://schemas.openxmlformats.org/presentationml/2006/ole">
            <mc:AlternateContent xmlns:mc="http://schemas.openxmlformats.org/markup-compatibility/2006">
              <mc:Choice xmlns:v="urn:schemas-microsoft-com:vml" Requires="v">
                <p:oleObj name="Document" r:id="rId2" imgW="7915275" imgH="4467225" progId="">
                  <p:embed/>
                </p:oleObj>
              </mc:Choice>
              <mc:Fallback>
                <p:oleObj name="Document" r:id="rId2" imgW="7915275" imgH="4467225" progId="">
                  <p:embed/>
                  <p:pic>
                    <p:nvPicPr>
                      <p:cNvPr id="1005570"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2590800"/>
                        <a:ext cx="7907338" cy="3886200"/>
                      </a:xfrm>
                      <a:prstGeom prst="rect">
                        <a:avLst/>
                      </a:prstGeom>
                      <a:solidFill>
                        <a:srgbClr val="FFFFCC"/>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6" name="Straight Connector 5"/>
          <p:cNvCxnSpPr/>
          <p:nvPr/>
        </p:nvCxnSpPr>
        <p:spPr>
          <a:xfrm flipH="1">
            <a:off x="609600" y="3505200"/>
            <a:ext cx="1828800"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6681591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005570"/>
                                        </p:tgtEl>
                                        <p:attrNameLst>
                                          <p:attrName>style.visibility</p:attrName>
                                        </p:attrNameLst>
                                      </p:cBhvr>
                                      <p:to>
                                        <p:strVal val="visible"/>
                                      </p:to>
                                    </p:set>
                                    <p:animEffect transition="in" filter="checkerboard(across)">
                                      <p:cBhvr>
                                        <p:cTn id="7" dur="500"/>
                                        <p:tgtEl>
                                          <p:spTgt spid="10055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9664</TotalTime>
  <Words>2694</Words>
  <Application>Microsoft Office PowerPoint</Application>
  <PresentationFormat>On-screen Show (4:3)</PresentationFormat>
  <Paragraphs>243</Paragraphs>
  <Slides>23</Slides>
  <Notes>0</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1</vt:i4>
      </vt:variant>
      <vt:variant>
        <vt:lpstr>Slide Titles</vt:lpstr>
      </vt:variant>
      <vt:variant>
        <vt:i4>23</vt:i4>
      </vt:variant>
    </vt:vector>
  </HeadingPairs>
  <TitlesOfParts>
    <vt:vector size="27" baseType="lpstr">
      <vt:lpstr>Arial</vt:lpstr>
      <vt:lpstr>Calibri</vt:lpstr>
      <vt:lpstr>Default Design</vt:lpstr>
      <vt:lpstr>Document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 T. Farley</dc:creator>
  <cp:lastModifiedBy>Robert Farley</cp:lastModifiedBy>
  <cp:revision>497</cp:revision>
  <cp:lastPrinted>2020-09-23T14:11:20Z</cp:lastPrinted>
  <dcterms:created xsi:type="dcterms:W3CDTF">2007-08-27T19:04:39Z</dcterms:created>
  <dcterms:modified xsi:type="dcterms:W3CDTF">2021-09-05T16:26:18Z</dcterms:modified>
</cp:coreProperties>
</file>