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409" r:id="rId2"/>
    <p:sldId id="580" r:id="rId3"/>
    <p:sldId id="543" r:id="rId4"/>
    <p:sldId id="583" r:id="rId5"/>
    <p:sldId id="582" r:id="rId6"/>
    <p:sldId id="584" r:id="rId7"/>
    <p:sldId id="581" r:id="rId8"/>
    <p:sldId id="439" r:id="rId9"/>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64" d="100"/>
          <a:sy n="64"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7</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8155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Six C:</a:t>
            </a:r>
          </a:p>
          <a:p>
            <a:pPr marL="342889" indent="-342889" algn="ctr">
              <a:spcBef>
                <a:spcPct val="20000"/>
              </a:spcBef>
              <a:defRPr/>
            </a:pPr>
            <a:r>
              <a:rPr lang="en-US" sz="3200" b="1" kern="0" dirty="0">
                <a:solidFill>
                  <a:srgbClr val="FFFF00"/>
                </a:solidFill>
                <a:latin typeface="+mn-lt"/>
              </a:rPr>
              <a:t>Industry Self Regulation Regulation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412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Shareholder’s Rights</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Corporate Finance</a:t>
            </a:r>
          </a:p>
          <a:p>
            <a:pPr>
              <a:lnSpc>
                <a:spcPct val="90000"/>
              </a:lnSpc>
              <a:defRPr/>
            </a:pPr>
            <a:r>
              <a:rPr lang="en-US" sz="1400" b="1" i="1" dirty="0">
                <a:solidFill>
                  <a:srgbClr val="C00000"/>
                </a:solidFill>
              </a:rPr>
              <a:t>Part One: Generally / Definitions / Shares / Bonds / Other Income</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Shareholders</a:t>
            </a:r>
          </a:p>
          <a:p>
            <a:pPr>
              <a:lnSpc>
                <a:spcPct val="90000"/>
              </a:lnSpc>
              <a:defRPr/>
            </a:pPr>
            <a:r>
              <a:rPr lang="en-US" sz="1400" b="1" i="1" dirty="0">
                <a:solidFill>
                  <a:srgbClr val="C00000"/>
                </a:solidFill>
              </a:rPr>
              <a:t>Part Two: Generally / Definitions / Rights / Liabilities / Voting</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Case – Beaumont v. American Can Co.</a:t>
            </a:r>
          </a:p>
          <a:p>
            <a:pPr algn="ctr">
              <a:lnSpc>
                <a:spcPct val="90000"/>
              </a:lnSpc>
              <a:defRPr/>
            </a:pPr>
            <a:r>
              <a:rPr lang="en-US" sz="1400" b="1" i="1" dirty="0">
                <a:solidFill>
                  <a:srgbClr val="C00000"/>
                </a:solidFill>
              </a:rPr>
              <a:t>     Importance of Share Non-Diminishment</a:t>
            </a: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2062381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6120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Securities Regulation</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State Regulation</a:t>
            </a:r>
          </a:p>
          <a:p>
            <a:pPr>
              <a:lnSpc>
                <a:spcPct val="110000"/>
              </a:lnSpc>
              <a:defRPr/>
            </a:pPr>
            <a:r>
              <a:rPr lang="en-US" sz="1400" b="1" i="1" dirty="0">
                <a:solidFill>
                  <a:srgbClr val="C00000"/>
                </a:solidFill>
              </a:rPr>
              <a:t>Part One: Generally / Jurisdiction / Blue Sky Laws / The Martin Act</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Federal Regulation</a:t>
            </a:r>
          </a:p>
          <a:p>
            <a:pPr>
              <a:lnSpc>
                <a:spcPct val="110000"/>
              </a:lnSpc>
              <a:defRPr/>
            </a:pPr>
            <a:r>
              <a:rPr lang="en-US" sz="1400" b="1" i="1" dirty="0">
                <a:solidFill>
                  <a:srgbClr val="C00000"/>
                </a:solidFill>
              </a:rPr>
              <a:t>Part Two: Generally / Jurisdiction / Federal Regulatory Statutes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Industry Self Regulation</a:t>
            </a:r>
          </a:p>
          <a:p>
            <a:pPr>
              <a:lnSpc>
                <a:spcPct val="110000"/>
              </a:lnSpc>
              <a:defRPr/>
            </a:pPr>
            <a:r>
              <a:rPr lang="en-US" sz="1400" b="1" i="1" dirty="0">
                <a:solidFill>
                  <a:srgbClr val="C00000"/>
                </a:solidFill>
              </a:rPr>
              <a:t>Part Three: Generally / Definitions / Effectiveness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SEC v. W.J. Howey Company</a:t>
            </a:r>
          </a:p>
          <a:p>
            <a:pPr algn="ctr">
              <a:lnSpc>
                <a:spcPct val="110000"/>
              </a:lnSpc>
              <a:defRPr/>
            </a:pPr>
            <a:r>
              <a:rPr lang="en-US" sz="1400" b="1" i="1" dirty="0">
                <a:solidFill>
                  <a:srgbClr val="C00000"/>
                </a:solidFill>
              </a:rPr>
              <a:t>     The Scope of Federal Regulation</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381932"/>
            <a:ext cx="8382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Securities Regulation</a:t>
            </a:r>
          </a:p>
          <a:p>
            <a:pPr marL="342900" indent="-342900" algn="ctr">
              <a:lnSpc>
                <a:spcPct val="90000"/>
              </a:lnSpc>
              <a:spcBef>
                <a:spcPts val="0"/>
              </a:spcBef>
              <a:defRPr/>
            </a:pPr>
            <a:r>
              <a:rPr lang="en-US" sz="3600" b="1" i="1" dirty="0">
                <a:solidFill>
                  <a:srgbClr val="006600"/>
                </a:solidFill>
              </a:rPr>
              <a:t>Generally – Industry Self Regulation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838200"/>
            <a:ext cx="8382000" cy="5816079"/>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Generally – Industry Self Regulation</a:t>
            </a:r>
          </a:p>
          <a:p>
            <a:pPr>
              <a:lnSpc>
                <a:spcPct val="90000"/>
              </a:lnSpc>
              <a:defRPr/>
            </a:pPr>
            <a:endParaRPr lang="en-US" sz="1000" b="1" dirty="0">
              <a:solidFill>
                <a:srgbClr val="C00000"/>
              </a:solidFill>
            </a:endParaRPr>
          </a:p>
          <a:p>
            <a:pPr>
              <a:lnSpc>
                <a:spcPct val="81000"/>
              </a:lnSpc>
              <a:defRPr/>
            </a:pPr>
            <a:r>
              <a:rPr lang="en-US" sz="2400" b="1" dirty="0">
                <a:solidFill>
                  <a:srgbClr val="C00000"/>
                </a:solidFill>
              </a:rPr>
              <a:t>Industry Self – Regulation- Generally:</a:t>
            </a:r>
          </a:p>
          <a:p>
            <a:pPr algn="just">
              <a:lnSpc>
                <a:spcPct val="81000"/>
              </a:lnSpc>
              <a:defRPr/>
            </a:pPr>
            <a:endParaRPr lang="en-US" sz="500" b="1" i="1" dirty="0">
              <a:solidFill>
                <a:srgbClr val="0000FF"/>
              </a:solidFill>
            </a:endParaRPr>
          </a:p>
          <a:p>
            <a:pPr algn="just">
              <a:lnSpc>
                <a:spcPct val="81000"/>
              </a:lnSpc>
              <a:defRPr/>
            </a:pPr>
            <a:r>
              <a:rPr lang="en-US" sz="1600" b="1" i="1" dirty="0">
                <a:solidFill>
                  <a:srgbClr val="0000FF"/>
                </a:solidFill>
              </a:rPr>
              <a:t>FINRA: </a:t>
            </a:r>
            <a:r>
              <a:rPr lang="en-US" sz="1600" dirty="0"/>
              <a:t>The Financial Industry Regulatory Authority (FINRA) is the largest independent, not for profit regulator for all securities firms doing business in the United States. </a:t>
            </a:r>
          </a:p>
          <a:p>
            <a:pPr algn="just">
              <a:lnSpc>
                <a:spcPct val="81000"/>
              </a:lnSpc>
              <a:defRPr/>
            </a:pPr>
            <a:endParaRPr lang="en-US" sz="1000" dirty="0"/>
          </a:p>
          <a:p>
            <a:pPr algn="just">
              <a:lnSpc>
                <a:spcPct val="81000"/>
              </a:lnSpc>
              <a:defRPr/>
            </a:pPr>
            <a:r>
              <a:rPr lang="en-US" sz="1600" dirty="0"/>
              <a:t>The National Association of Securities Dealers (NASD) and the New York Stock Exchange, merged their member regulation functions into this one self-regulatory organization, in 2007, in order to provide effective, dependable industry self-regulation of securities and their trading.</a:t>
            </a:r>
          </a:p>
          <a:p>
            <a:pPr algn="just">
              <a:lnSpc>
                <a:spcPct val="81000"/>
              </a:lnSpc>
              <a:defRPr/>
            </a:pPr>
            <a:endParaRPr lang="en-US" sz="1000" dirty="0"/>
          </a:p>
          <a:p>
            <a:pPr algn="just">
              <a:lnSpc>
                <a:spcPct val="81000"/>
              </a:lnSpc>
              <a:defRPr/>
            </a:pPr>
            <a:r>
              <a:rPr lang="en-US" sz="1600" dirty="0"/>
              <a:t>FINRA's mission is to protect investors by making sure the United States securities industry operates fairly and honestly. FINRA oversees 4,250 brokerage firms, 162,155 branch offices and 629,525 registered securities representatives.</a:t>
            </a:r>
          </a:p>
          <a:p>
            <a:pPr>
              <a:lnSpc>
                <a:spcPct val="81000"/>
              </a:lnSpc>
              <a:defRPr/>
            </a:pPr>
            <a:endParaRPr lang="en-US" sz="1000" dirty="0"/>
          </a:p>
          <a:p>
            <a:pPr algn="just">
              <a:lnSpc>
                <a:spcPct val="81000"/>
              </a:lnSpc>
            </a:pPr>
            <a:r>
              <a:rPr lang="en-US" sz="1600" b="1" i="1" dirty="0">
                <a:solidFill>
                  <a:srgbClr val="0000FF"/>
                </a:solidFill>
              </a:rPr>
              <a:t>Congressionally Authorized:</a:t>
            </a:r>
            <a:r>
              <a:rPr lang="en-US" sz="1600" dirty="0"/>
              <a:t> FINRA is authorized by Congress to protect investors by ensuring that the securities industry is fair and honest.  This organization:</a:t>
            </a:r>
          </a:p>
          <a:p>
            <a:pPr algn="just">
              <a:lnSpc>
                <a:spcPct val="81000"/>
              </a:lnSpc>
            </a:pPr>
            <a:r>
              <a:rPr lang="en-US" sz="500" dirty="0"/>
              <a:t> </a:t>
            </a:r>
          </a:p>
          <a:p>
            <a:pPr marL="457200" indent="-168275" algn="just">
              <a:lnSpc>
                <a:spcPct val="81000"/>
              </a:lnSpc>
              <a:buFont typeface="Arial" panose="020B0604020202020204" pitchFamily="34" charset="0"/>
              <a:buChar char="•"/>
            </a:pPr>
            <a:r>
              <a:rPr lang="en-US" sz="1600" b="1" dirty="0"/>
              <a:t>Writes and enforces rules for securities firms and brokers;</a:t>
            </a:r>
          </a:p>
          <a:p>
            <a:pPr marL="288925" algn="just">
              <a:lnSpc>
                <a:spcPct val="81000"/>
              </a:lnSpc>
            </a:pPr>
            <a:r>
              <a:rPr lang="en-US" sz="500" b="1" dirty="0"/>
              <a:t> </a:t>
            </a:r>
          </a:p>
          <a:p>
            <a:pPr marL="457200" indent="-168275" algn="just">
              <a:lnSpc>
                <a:spcPct val="81000"/>
              </a:lnSpc>
              <a:buFont typeface="Arial" panose="020B0604020202020204" pitchFamily="34" charset="0"/>
              <a:buChar char="•"/>
            </a:pPr>
            <a:r>
              <a:rPr lang="en-US" sz="1600" b="1" dirty="0"/>
              <a:t>Monitors compliance with its rules;</a:t>
            </a:r>
          </a:p>
          <a:p>
            <a:pPr marL="288925" algn="just">
              <a:lnSpc>
                <a:spcPct val="81000"/>
              </a:lnSpc>
            </a:pPr>
            <a:r>
              <a:rPr lang="en-US" sz="500" b="1" dirty="0"/>
              <a:t> </a:t>
            </a:r>
          </a:p>
          <a:p>
            <a:pPr marL="457200" indent="-168275" algn="just">
              <a:lnSpc>
                <a:spcPct val="81000"/>
              </a:lnSpc>
              <a:buFont typeface="Arial" panose="020B0604020202020204" pitchFamily="34" charset="0"/>
              <a:buChar char="•"/>
            </a:pPr>
            <a:r>
              <a:rPr lang="en-US" sz="1600" b="1" dirty="0"/>
              <a:t>Fosters market transparency;</a:t>
            </a:r>
          </a:p>
          <a:p>
            <a:pPr marL="457200" indent="-168275" algn="just">
              <a:lnSpc>
                <a:spcPct val="81000"/>
              </a:lnSpc>
              <a:buFont typeface="Arial" panose="020B0604020202020204" pitchFamily="34" charset="0"/>
              <a:buChar char="•"/>
            </a:pPr>
            <a:endParaRPr lang="en-US" sz="500" b="1" dirty="0"/>
          </a:p>
          <a:p>
            <a:pPr marL="457200" indent="-168275" algn="just">
              <a:lnSpc>
                <a:spcPct val="81000"/>
              </a:lnSpc>
              <a:buFont typeface="Arial" panose="020B0604020202020204" pitchFamily="34" charset="0"/>
              <a:buChar char="•"/>
            </a:pPr>
            <a:r>
              <a:rPr lang="en-US" sz="1600" b="1" dirty="0"/>
              <a:t>Educates investors;</a:t>
            </a:r>
          </a:p>
          <a:p>
            <a:pPr marL="288925" algn="just">
              <a:lnSpc>
                <a:spcPct val="81000"/>
              </a:lnSpc>
            </a:pPr>
            <a:endParaRPr lang="en-US" sz="500" b="1" dirty="0"/>
          </a:p>
          <a:p>
            <a:pPr marL="457200" indent="-168275" algn="just">
              <a:lnSpc>
                <a:spcPct val="81000"/>
              </a:lnSpc>
              <a:buFont typeface="Arial" panose="020B0604020202020204" pitchFamily="34" charset="0"/>
              <a:buChar char="•"/>
            </a:pPr>
            <a:r>
              <a:rPr lang="en-US" sz="1600" b="1" dirty="0"/>
              <a:t>Provides a </a:t>
            </a:r>
            <a:r>
              <a:rPr lang="en-US" sz="1600" b="1" dirty="0" err="1"/>
              <a:t>BrokerCheck</a:t>
            </a:r>
            <a:r>
              <a:rPr lang="en-US" sz="1600" b="1" dirty="0"/>
              <a:t> system, which allows investors to check out the professional and disciplinary backgrounds of firms and brokers online; and</a:t>
            </a:r>
          </a:p>
          <a:p>
            <a:pPr marL="288925" algn="just">
              <a:lnSpc>
                <a:spcPct val="81000"/>
              </a:lnSpc>
            </a:pPr>
            <a:endParaRPr lang="en-US" sz="500" b="1" dirty="0"/>
          </a:p>
          <a:p>
            <a:pPr marL="457200" indent="-168275" algn="just">
              <a:lnSpc>
                <a:spcPct val="81000"/>
              </a:lnSpc>
              <a:buFont typeface="Arial" panose="020B0604020202020204" pitchFamily="34" charset="0"/>
              <a:buChar char="•"/>
            </a:pPr>
            <a:r>
              <a:rPr lang="en-US" sz="1600" b="1" dirty="0"/>
              <a:t>Refers fraud and insider trading cases to the SEC for investigation.</a:t>
            </a:r>
            <a:endParaRPr lang="en-US" dirty="0"/>
          </a:p>
        </p:txBody>
      </p:sp>
    </p:spTree>
    <p:extLst>
      <p:ext uri="{BB962C8B-B14F-4D97-AF65-F5344CB8AC3E}">
        <p14:creationId xmlns:p14="http://schemas.microsoft.com/office/powerpoint/2010/main" val="1464466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838200"/>
            <a:ext cx="8534400" cy="5781583"/>
          </a:xfrm>
          <a:prstGeom prst="rect">
            <a:avLst/>
          </a:prstGeom>
        </p:spPr>
        <p:txBody>
          <a:bodyPr wrap="square">
            <a:spAutoFit/>
          </a:bodyPr>
          <a:lstStyle/>
          <a:p>
            <a:pPr marL="342900" indent="-342900" algn="ctr">
              <a:lnSpc>
                <a:spcPct val="90000"/>
              </a:lnSpc>
              <a:spcBef>
                <a:spcPts val="0"/>
              </a:spcBef>
              <a:defRPr/>
            </a:pPr>
            <a:r>
              <a:rPr lang="en-US" sz="3600" b="1" dirty="0">
                <a:solidFill>
                  <a:srgbClr val="0033CC"/>
                </a:solidFill>
              </a:rPr>
              <a:t>Securities Regulation</a:t>
            </a:r>
          </a:p>
          <a:p>
            <a:pPr marL="342900" indent="-342900" algn="ctr">
              <a:lnSpc>
                <a:spcPct val="90000"/>
              </a:lnSpc>
              <a:spcBef>
                <a:spcPts val="0"/>
              </a:spcBef>
              <a:defRPr/>
            </a:pPr>
            <a:r>
              <a:rPr lang="en-US" sz="2800" b="1" i="1" dirty="0">
                <a:solidFill>
                  <a:srgbClr val="006600"/>
                </a:solidFill>
              </a:rPr>
              <a:t>Generally – Industry Self Regulation</a:t>
            </a:r>
          </a:p>
          <a:p>
            <a:pPr>
              <a:lnSpc>
                <a:spcPct val="81000"/>
              </a:lnSpc>
              <a:defRPr/>
            </a:pPr>
            <a:endParaRPr lang="en-US" sz="1000" b="1" dirty="0">
              <a:solidFill>
                <a:srgbClr val="C00000"/>
              </a:solidFill>
            </a:endParaRPr>
          </a:p>
          <a:p>
            <a:pPr>
              <a:defRPr/>
            </a:pPr>
            <a:r>
              <a:rPr lang="en-US" sz="2400" b="1" dirty="0">
                <a:solidFill>
                  <a:srgbClr val="C00000"/>
                </a:solidFill>
              </a:rPr>
              <a:t>Industry Self – Regulation- Generally:</a:t>
            </a:r>
          </a:p>
          <a:p>
            <a:pPr algn="just">
              <a:defRPr/>
            </a:pPr>
            <a:endParaRPr lang="en-US" sz="500" b="1" i="1" dirty="0">
              <a:solidFill>
                <a:srgbClr val="0000FF"/>
              </a:solidFill>
            </a:endParaRPr>
          </a:p>
          <a:p>
            <a:pPr algn="just">
              <a:defRPr/>
            </a:pPr>
            <a:endParaRPr lang="en-US" sz="500" b="1" i="1" dirty="0">
              <a:solidFill>
                <a:srgbClr val="0000FF"/>
              </a:solidFill>
            </a:endParaRPr>
          </a:p>
          <a:p>
            <a:pPr algn="just">
              <a:defRPr/>
            </a:pPr>
            <a:r>
              <a:rPr lang="en-US" sz="1600" b="1" i="1" dirty="0">
                <a:solidFill>
                  <a:srgbClr val="0000FF"/>
                </a:solidFill>
              </a:rPr>
              <a:t>FINRA Arbitration: </a:t>
            </a:r>
            <a:r>
              <a:rPr lang="en-US" sz="1600" dirty="0"/>
              <a:t>The Financial Industry Regulatory Authority also administers the largest dispute resolution forum for investors and registered firms.  This dispute resolution forum is done by means of an arbitration process.</a:t>
            </a:r>
          </a:p>
          <a:p>
            <a:endParaRPr lang="en-US" sz="1000" dirty="0"/>
          </a:p>
          <a:p>
            <a:pPr algn="just"/>
            <a:r>
              <a:rPr lang="en-US" sz="1600" b="1" i="1" dirty="0">
                <a:solidFill>
                  <a:srgbClr val="0000FF"/>
                </a:solidFill>
              </a:rPr>
              <a:t>Security Investment Firm Arbitration: </a:t>
            </a:r>
            <a:r>
              <a:rPr lang="en-US" sz="1600" dirty="0"/>
              <a:t>Most agreements between investors and stockbrokers include mandatory arbitration agreements.  Additionally, many securities investment firms have also adopted a code of arbitration, giving customers a contractual right to settle disputes through arbitration.</a:t>
            </a:r>
          </a:p>
          <a:p>
            <a:pPr>
              <a:defRPr/>
            </a:pPr>
            <a:endParaRPr lang="en-US" sz="1000" dirty="0"/>
          </a:p>
          <a:p>
            <a:pPr algn="just">
              <a:defRPr/>
            </a:pPr>
            <a:r>
              <a:rPr lang="en-US" sz="1600" b="1" i="1" dirty="0">
                <a:solidFill>
                  <a:srgbClr val="0000FF"/>
                </a:solidFill>
              </a:rPr>
              <a:t>Arbitration Decisions Rarely Overturned:</a:t>
            </a:r>
            <a:r>
              <a:rPr lang="en-US" sz="1600" dirty="0"/>
              <a:t> Courts rarely overturn the decisions of an arbitrator in security (or other) cases, as due process and an opportunity to be heard for both sides is afforded.</a:t>
            </a:r>
          </a:p>
          <a:p>
            <a:pPr algn="just">
              <a:defRPr/>
            </a:pPr>
            <a:endParaRPr lang="en-US" sz="1000" dirty="0"/>
          </a:p>
          <a:p>
            <a:pPr algn="just">
              <a:defRPr/>
            </a:pPr>
            <a:r>
              <a:rPr lang="en-US" sz="1600" b="1" i="1" dirty="0">
                <a:solidFill>
                  <a:srgbClr val="0000FF"/>
                </a:solidFill>
              </a:rPr>
              <a:t>Who Arbitrators Are:</a:t>
            </a:r>
            <a:r>
              <a:rPr lang="en-US" sz="1600" dirty="0"/>
              <a:t> Most Arbitrators are trained professionals and members of the American Arbitration Association.  Arbitrators, who are generally part of a panel, are most often selected with one by each of the parties, with the third selected by the two Arbitrators selected by the parties.  On occasion Arbitrators are also generally selected pursuant to contract.</a:t>
            </a:r>
          </a:p>
        </p:txBody>
      </p:sp>
    </p:spTree>
    <p:extLst>
      <p:ext uri="{BB962C8B-B14F-4D97-AF65-F5344CB8AC3E}">
        <p14:creationId xmlns:p14="http://schemas.microsoft.com/office/powerpoint/2010/main" val="3713565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36430" y="990600"/>
            <a:ext cx="8522898" cy="5259901"/>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a:solidFill>
                  <a:schemeClr val="tx2"/>
                </a:solidFill>
              </a:rPr>
              <a:t>Case Study:</a:t>
            </a:r>
            <a:endParaRPr lang="en-US" sz="3600" dirty="0">
              <a:solidFill>
                <a:schemeClr val="tx2"/>
              </a:solidFill>
            </a:endParaRPr>
          </a:p>
          <a:p>
            <a:pPr>
              <a:lnSpc>
                <a:spcPct val="90000"/>
              </a:lnSpc>
              <a:defRPr/>
            </a:pPr>
            <a:endParaRPr lang="en-US" sz="1000" b="1" dirty="0">
              <a:solidFill>
                <a:srgbClr val="002060"/>
              </a:solidFill>
            </a:endParaRPr>
          </a:p>
          <a:p>
            <a:pPr algn="ctr">
              <a:lnSpc>
                <a:spcPct val="90000"/>
              </a:lnSpc>
              <a:defRPr/>
            </a:pPr>
            <a:r>
              <a:rPr lang="en-US" sz="4000" b="1" dirty="0">
                <a:solidFill>
                  <a:srgbClr val="A50021"/>
                </a:solidFill>
              </a:rPr>
              <a:t>SEC v. W.J. Howey Company</a:t>
            </a:r>
            <a:endParaRPr lang="en-US" sz="4000" b="1" dirty="0">
              <a:solidFill>
                <a:srgbClr val="002060"/>
              </a:solidFill>
            </a:endParaRPr>
          </a:p>
          <a:p>
            <a:pPr marL="342900" indent="-342900" algn="ctr">
              <a:lnSpc>
                <a:spcPct val="80000"/>
              </a:lnSpc>
              <a:spcBef>
                <a:spcPct val="20000"/>
              </a:spcBef>
            </a:pPr>
            <a:r>
              <a:rPr lang="en-US" sz="3000" b="1" dirty="0">
                <a:solidFill>
                  <a:srgbClr val="002060"/>
                </a:solidFill>
              </a:rPr>
              <a:t>The Scope of Federal Regulation</a:t>
            </a:r>
          </a:p>
          <a:p>
            <a:pPr marL="342900" indent="-342900" algn="ctr">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a:t>The case that arose from the pursuit of Orange Juice</a:t>
            </a:r>
            <a:endParaRPr lang="en-US" sz="2000" b="1" dirty="0">
              <a:solidFill>
                <a:srgbClr val="CC000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6579" y="2667000"/>
            <a:ext cx="5562600" cy="3129534"/>
          </a:xfrm>
          <a:prstGeom prst="rect">
            <a:avLst/>
          </a:prstGeom>
        </p:spPr>
      </p:pic>
    </p:spTree>
    <p:extLst>
      <p:ext uri="{BB962C8B-B14F-4D97-AF65-F5344CB8AC3E}">
        <p14:creationId xmlns:p14="http://schemas.microsoft.com/office/powerpoint/2010/main" val="2446320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Six C</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9471</TotalTime>
  <Words>597</Words>
  <Application>Microsoft Office PowerPoint</Application>
  <PresentationFormat>On-screen Show (4:3)</PresentationFormat>
  <Paragraphs>100</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474</cp:revision>
  <cp:lastPrinted>2020-09-23T14:11:20Z</cp:lastPrinted>
  <dcterms:created xsi:type="dcterms:W3CDTF">2007-08-27T19:04:39Z</dcterms:created>
  <dcterms:modified xsi:type="dcterms:W3CDTF">2021-09-05T16:27:20Z</dcterms:modified>
</cp:coreProperties>
</file>