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09" r:id="rId2"/>
    <p:sldId id="585" r:id="rId3"/>
    <p:sldId id="543" r:id="rId4"/>
    <p:sldId id="634" r:id="rId5"/>
    <p:sldId id="633" r:id="rId6"/>
    <p:sldId id="624" r:id="rId7"/>
    <p:sldId id="625" r:id="rId8"/>
    <p:sldId id="628" r:id="rId9"/>
    <p:sldId id="631" r:id="rId10"/>
    <p:sldId id="630" r:id="rId11"/>
    <p:sldId id="632" r:id="rId12"/>
    <p:sldId id="590" r:id="rId13"/>
    <p:sldId id="439" r:id="rId14"/>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0000FF"/>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A74A92CA-A5A0-41DE-8390-631EFEBAAB3A}"/>
    <pc:docChg chg="modSld">
      <pc:chgData name="Robert Farley" userId="1b2cfada0102257f" providerId="LiveId" clId="{A74A92CA-A5A0-41DE-8390-631EFEBAAB3A}" dt="2021-10-05T13:55:21.381" v="29" actId="20577"/>
      <pc:docMkLst>
        <pc:docMk/>
      </pc:docMkLst>
      <pc:sldChg chg="modSp mod">
        <pc:chgData name="Robert Farley" userId="1b2cfada0102257f" providerId="LiveId" clId="{A74A92CA-A5A0-41DE-8390-631EFEBAAB3A}" dt="2021-10-05T13:54:56.823" v="9" actId="20577"/>
        <pc:sldMkLst>
          <pc:docMk/>
          <pc:sldMk cId="0" sldId="409"/>
        </pc:sldMkLst>
        <pc:spChg chg="mod">
          <ac:chgData name="Robert Farley" userId="1b2cfada0102257f" providerId="LiveId" clId="{A74A92CA-A5A0-41DE-8390-631EFEBAAB3A}" dt="2021-10-05T13:54:56.823" v="9" actId="20577"/>
          <ac:spMkLst>
            <pc:docMk/>
            <pc:sldMk cId="0" sldId="409"/>
            <ac:spMk id="8" creationId="{00000000-0000-0000-0000-000000000000}"/>
          </ac:spMkLst>
        </pc:spChg>
      </pc:sldChg>
      <pc:sldChg chg="modSp mod">
        <pc:chgData name="Robert Farley" userId="1b2cfada0102257f" providerId="LiveId" clId="{A74A92CA-A5A0-41DE-8390-631EFEBAAB3A}" dt="2021-10-05T13:55:21.381" v="29" actId="20577"/>
        <pc:sldMkLst>
          <pc:docMk/>
          <pc:sldMk cId="0" sldId="439"/>
        </pc:sldMkLst>
        <pc:spChg chg="mod">
          <ac:chgData name="Robert Farley" userId="1b2cfada0102257f" providerId="LiveId" clId="{A74A92CA-A5A0-41DE-8390-631EFEBAAB3A}" dt="2021-10-05T13:55:21.381" v="29" actId="20577"/>
          <ac:spMkLst>
            <pc:docMk/>
            <pc:sldMk cId="0" sldId="439"/>
            <ac:spMk id="21506"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10/5/2021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10/5/2021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7"/>
          <p:cNvSpPr>
            <a:spLocks noGrp="1" noChangeArrowheads="1"/>
          </p:cNvSpPr>
          <p:nvPr>
            <p:ph type="sldNum" sz="quarter" idx="5"/>
          </p:nvPr>
        </p:nvSpPr>
        <p:spPr>
          <a:noFill/>
        </p:spPr>
        <p:txBody>
          <a:bodyPr/>
          <a:lstStyle/>
          <a:p>
            <a:fld id="{8B5CACC1-D5C1-48E5-BC10-DD05A3FF332A}" type="slidenum">
              <a:rPr lang="en-US" smtClean="0"/>
              <a:pPr/>
              <a:t>5</a:t>
            </a:fld>
            <a:endParaRPr lang="en-US"/>
          </a:p>
        </p:txBody>
      </p:sp>
      <p:sp>
        <p:nvSpPr>
          <p:cNvPr id="214019" name="Rectangle 2"/>
          <p:cNvSpPr>
            <a:spLocks noGrp="1" noRot="1" noChangeAspect="1" noChangeArrowheads="1" noTextEdit="1"/>
          </p:cNvSpPr>
          <p:nvPr>
            <p:ph type="sldImg"/>
          </p:nvPr>
        </p:nvSpPr>
        <p:spPr>
          <a:ln/>
        </p:spPr>
      </p:sp>
      <p:sp>
        <p:nvSpPr>
          <p:cNvPr id="21402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905820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7"/>
          <p:cNvSpPr>
            <a:spLocks noGrp="1" noChangeArrowheads="1"/>
          </p:cNvSpPr>
          <p:nvPr>
            <p:ph type="sldNum" sz="quarter" idx="5"/>
          </p:nvPr>
        </p:nvSpPr>
        <p:spPr>
          <a:noFill/>
        </p:spPr>
        <p:txBody>
          <a:bodyPr/>
          <a:lstStyle/>
          <a:p>
            <a:fld id="{8B5CACC1-D5C1-48E5-BC10-DD05A3FF332A}" type="slidenum">
              <a:rPr lang="en-US" smtClean="0"/>
              <a:pPr/>
              <a:t>7</a:t>
            </a:fld>
            <a:endParaRPr lang="en-US"/>
          </a:p>
        </p:txBody>
      </p:sp>
      <p:sp>
        <p:nvSpPr>
          <p:cNvPr id="214019" name="Rectangle 2"/>
          <p:cNvSpPr>
            <a:spLocks noGrp="1" noRot="1" noChangeAspect="1" noChangeArrowheads="1" noTextEdit="1"/>
          </p:cNvSpPr>
          <p:nvPr>
            <p:ph type="sldImg"/>
          </p:nvPr>
        </p:nvSpPr>
        <p:spPr>
          <a:ln/>
        </p:spPr>
      </p:sp>
      <p:sp>
        <p:nvSpPr>
          <p:cNvPr id="21402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845852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7"/>
          <p:cNvSpPr>
            <a:spLocks noGrp="1" noChangeArrowheads="1"/>
          </p:cNvSpPr>
          <p:nvPr>
            <p:ph type="sldNum" sz="quarter" idx="5"/>
          </p:nvPr>
        </p:nvSpPr>
        <p:spPr>
          <a:noFill/>
        </p:spPr>
        <p:txBody>
          <a:bodyPr/>
          <a:lstStyle/>
          <a:p>
            <a:fld id="{8B5CACC1-D5C1-48E5-BC10-DD05A3FF332A}" type="slidenum">
              <a:rPr lang="en-US" smtClean="0"/>
              <a:pPr/>
              <a:t>8</a:t>
            </a:fld>
            <a:endParaRPr lang="en-US"/>
          </a:p>
        </p:txBody>
      </p:sp>
      <p:sp>
        <p:nvSpPr>
          <p:cNvPr id="214019" name="Rectangle 2"/>
          <p:cNvSpPr>
            <a:spLocks noGrp="1" noRot="1" noChangeAspect="1" noChangeArrowheads="1" noTextEdit="1"/>
          </p:cNvSpPr>
          <p:nvPr>
            <p:ph type="sldImg"/>
          </p:nvPr>
        </p:nvSpPr>
        <p:spPr>
          <a:ln/>
        </p:spPr>
      </p:sp>
      <p:sp>
        <p:nvSpPr>
          <p:cNvPr id="21402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1289906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7"/>
          <p:cNvSpPr>
            <a:spLocks noGrp="1" noChangeArrowheads="1"/>
          </p:cNvSpPr>
          <p:nvPr>
            <p:ph type="sldNum" sz="quarter" idx="5"/>
          </p:nvPr>
        </p:nvSpPr>
        <p:spPr>
          <a:noFill/>
        </p:spPr>
        <p:txBody>
          <a:bodyPr/>
          <a:lstStyle/>
          <a:p>
            <a:fld id="{8B5CACC1-D5C1-48E5-BC10-DD05A3FF332A}" type="slidenum">
              <a:rPr lang="en-US" smtClean="0"/>
              <a:pPr/>
              <a:t>10</a:t>
            </a:fld>
            <a:endParaRPr lang="en-US"/>
          </a:p>
        </p:txBody>
      </p:sp>
      <p:sp>
        <p:nvSpPr>
          <p:cNvPr id="214019" name="Rectangle 2"/>
          <p:cNvSpPr>
            <a:spLocks noGrp="1" noRot="1" noChangeAspect="1" noChangeArrowheads="1" noTextEdit="1"/>
          </p:cNvSpPr>
          <p:nvPr>
            <p:ph type="sldImg"/>
          </p:nvPr>
        </p:nvSpPr>
        <p:spPr>
          <a:ln/>
        </p:spPr>
      </p:sp>
      <p:sp>
        <p:nvSpPr>
          <p:cNvPr id="21402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1604325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7"/>
          <p:cNvSpPr>
            <a:spLocks noGrp="1" noChangeArrowheads="1"/>
          </p:cNvSpPr>
          <p:nvPr>
            <p:ph type="sldNum" sz="quarter" idx="5"/>
          </p:nvPr>
        </p:nvSpPr>
        <p:spPr>
          <a:noFill/>
        </p:spPr>
        <p:txBody>
          <a:bodyPr/>
          <a:lstStyle/>
          <a:p>
            <a:fld id="{8B5CACC1-D5C1-48E5-BC10-DD05A3FF332A}" type="slidenum">
              <a:rPr lang="en-US" smtClean="0"/>
              <a:pPr/>
              <a:t>12</a:t>
            </a:fld>
            <a:endParaRPr lang="en-US"/>
          </a:p>
        </p:txBody>
      </p:sp>
      <p:sp>
        <p:nvSpPr>
          <p:cNvPr id="214019" name="Rectangle 2"/>
          <p:cNvSpPr>
            <a:spLocks noGrp="1" noRot="1" noChangeAspect="1" noChangeArrowheads="1" noTextEdit="1"/>
          </p:cNvSpPr>
          <p:nvPr>
            <p:ph type="sldImg"/>
          </p:nvPr>
        </p:nvSpPr>
        <p:spPr>
          <a:ln/>
        </p:spPr>
      </p:sp>
      <p:sp>
        <p:nvSpPr>
          <p:cNvPr id="21402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018139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381000" y="5394325"/>
            <a:ext cx="8305800"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Seven B:</a:t>
            </a:r>
          </a:p>
          <a:p>
            <a:pPr marL="342889" indent="-342889" algn="ctr">
              <a:spcBef>
                <a:spcPct val="20000"/>
              </a:spcBef>
              <a:defRPr/>
            </a:pPr>
            <a:r>
              <a:rPr lang="en-US" sz="2800" b="1" kern="0" dirty="0">
                <a:solidFill>
                  <a:srgbClr val="FFFF00"/>
                </a:solidFill>
                <a:latin typeface="+mn-lt"/>
              </a:rPr>
              <a:t>Corporate Governance – Board Powers</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p:cNvSpPr txBox="1">
            <a:spLocks/>
          </p:cNvSpPr>
          <p:nvPr/>
        </p:nvSpPr>
        <p:spPr bwMode="auto">
          <a:xfrm>
            <a:off x="304800" y="838200"/>
            <a:ext cx="8458200" cy="58674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rPr>
              <a:t>Corporate Governance</a:t>
            </a:r>
          </a:p>
          <a:p>
            <a:pPr marL="342900" indent="-342900" algn="ctr">
              <a:lnSpc>
                <a:spcPct val="80000"/>
              </a:lnSpc>
              <a:spcBef>
                <a:spcPts val="0"/>
              </a:spcBef>
              <a:defRPr/>
            </a:pPr>
            <a:r>
              <a:rPr lang="en-US" sz="2800" b="1" i="1" dirty="0">
                <a:solidFill>
                  <a:srgbClr val="006600"/>
                </a:solidFill>
              </a:rPr>
              <a:t>Boards of Directors – Defined Role</a:t>
            </a:r>
          </a:p>
          <a:p>
            <a:pPr algn="ctr">
              <a:lnSpc>
                <a:spcPct val="80000"/>
              </a:lnSpc>
              <a:spcBef>
                <a:spcPts val="0"/>
              </a:spcBef>
              <a:defRPr/>
            </a:pPr>
            <a:endParaRPr lang="en-US" sz="700" b="1" kern="0" dirty="0">
              <a:solidFill>
                <a:srgbClr val="313D99"/>
              </a:solidFill>
              <a:effectLst>
                <a:outerShdw blurRad="38100" dist="38100" dir="2700000" algn="tl">
                  <a:srgbClr val="C0C0C0"/>
                </a:outerShdw>
              </a:effectLst>
              <a:latin typeface="Arial" pitchFamily="34" charset="0"/>
            </a:endParaRPr>
          </a:p>
          <a:p>
            <a:pPr lvl="0">
              <a:lnSpc>
                <a:spcPct val="78000"/>
              </a:lnSpc>
              <a:spcBef>
                <a:spcPts val="0"/>
              </a:spcBef>
            </a:pPr>
            <a:r>
              <a:rPr lang="en-US" sz="2000" b="1" dirty="0">
                <a:solidFill>
                  <a:srgbClr val="C00000"/>
                </a:solidFill>
              </a:rPr>
              <a:t>Corporation Board of Directors:</a:t>
            </a:r>
          </a:p>
          <a:p>
            <a:pPr lvl="0">
              <a:lnSpc>
                <a:spcPct val="78000"/>
              </a:lnSpc>
              <a:spcBef>
                <a:spcPts val="0"/>
              </a:spcBef>
            </a:pPr>
            <a:endParaRPr lang="en-US" sz="500" b="1" dirty="0">
              <a:solidFill>
                <a:srgbClr val="C00000"/>
              </a:solidFill>
            </a:endParaRPr>
          </a:p>
          <a:p>
            <a:pPr lvl="0" algn="just">
              <a:lnSpc>
                <a:spcPct val="78000"/>
              </a:lnSpc>
              <a:spcBef>
                <a:spcPts val="0"/>
              </a:spcBef>
            </a:pPr>
            <a:r>
              <a:rPr lang="en-US" sz="1600" b="1" i="1" dirty="0">
                <a:solidFill>
                  <a:srgbClr val="0000FF"/>
                </a:solidFill>
              </a:rPr>
              <a:t>Defined Powers and Role: </a:t>
            </a:r>
            <a:r>
              <a:rPr lang="en-US" sz="1600" dirty="0">
                <a:solidFill>
                  <a:schemeClr val="tx1">
                    <a:lumMod val="95000"/>
                    <a:lumOff val="5000"/>
                  </a:schemeClr>
                </a:solidFill>
              </a:rPr>
              <a:t>Pursuant to Article 7 of the Business Corporation Law, establishes the power</a:t>
            </a:r>
            <a:r>
              <a:rPr lang="en-US" sz="1600" dirty="0"/>
              <a:t>s and role of </a:t>
            </a:r>
            <a:r>
              <a:rPr lang="en-US" sz="1600" dirty="0">
                <a:solidFill>
                  <a:schemeClr val="tx1">
                    <a:lumMod val="95000"/>
                    <a:lumOff val="5000"/>
                  </a:schemeClr>
                </a:solidFill>
              </a:rPr>
              <a:t>a Corporations Board of Directors </a:t>
            </a:r>
            <a:r>
              <a:rPr lang="en-US" sz="1600" dirty="0"/>
              <a:t>as follows:</a:t>
            </a:r>
          </a:p>
          <a:p>
            <a:pPr marL="228600" lvl="1" indent="-228600">
              <a:lnSpc>
                <a:spcPct val="78000"/>
              </a:lnSpc>
              <a:spcBef>
                <a:spcPts val="0"/>
              </a:spcBef>
              <a:defRPr/>
            </a:pPr>
            <a:endParaRPr lang="en-US" sz="500" b="1" i="1" dirty="0">
              <a:solidFill>
                <a:srgbClr val="0000FF"/>
              </a:solidFill>
            </a:endParaRPr>
          </a:p>
          <a:p>
            <a:pPr marL="228600" lvl="1" indent="-228600">
              <a:lnSpc>
                <a:spcPct val="84000"/>
              </a:lnSpc>
              <a:spcBef>
                <a:spcPts val="0"/>
              </a:spcBef>
              <a:defRPr/>
            </a:pPr>
            <a:r>
              <a:rPr lang="en-US" sz="500" b="1" i="1" dirty="0">
                <a:solidFill>
                  <a:srgbClr val="0000FF"/>
                </a:solidFill>
              </a:rPr>
              <a:t> </a:t>
            </a:r>
            <a:endParaRPr lang="en-US" sz="500" b="1" i="1" kern="0" dirty="0">
              <a:solidFill>
                <a:srgbClr val="000000"/>
              </a:solidFill>
              <a:effectLst>
                <a:outerShdw blurRad="38100" dist="38100" dir="2700000" algn="tl">
                  <a:srgbClr val="C0C0C0"/>
                </a:outerShdw>
              </a:effectLst>
              <a:latin typeface="Arial" pitchFamily="34" charset="0"/>
              <a:cs typeface="Arial" pitchFamily="34" charset="0"/>
            </a:endParaRPr>
          </a:p>
          <a:p>
            <a:pPr marL="228600" lvl="2" indent="0" algn="just">
              <a:lnSpc>
                <a:spcPct val="84000"/>
              </a:lnSpc>
              <a:spcBef>
                <a:spcPts val="0"/>
              </a:spcBef>
              <a:defRPr/>
            </a:pPr>
            <a:r>
              <a:rPr lang="en-US" sz="1300" b="1" i="1" dirty="0">
                <a:solidFill>
                  <a:srgbClr val="C00000"/>
                </a:solidFill>
                <a:latin typeface="Arial" pitchFamily="34" charset="0"/>
                <a:cs typeface="Arial" pitchFamily="34" charset="0"/>
              </a:rPr>
              <a:t>Operates By Means of Resolutions: </a:t>
            </a:r>
            <a:r>
              <a:rPr lang="en-US" sz="1300" dirty="0">
                <a:latin typeface="Arial" pitchFamily="34" charset="0"/>
                <a:cs typeface="Arial" pitchFamily="34" charset="0"/>
              </a:rPr>
              <a:t>The principal power of a corporation’s board of directors is to operate as the Corporation’s governing body, by considering, debating and enacting resolutions, at board meetings, to establish the policies and directive of the Corporation.</a:t>
            </a:r>
          </a:p>
          <a:p>
            <a:pPr marL="228600" lvl="2" indent="0" algn="just">
              <a:lnSpc>
                <a:spcPct val="84000"/>
              </a:lnSpc>
              <a:spcBef>
                <a:spcPts val="0"/>
              </a:spcBef>
              <a:defRPr/>
            </a:pPr>
            <a:endParaRPr lang="en-US" sz="800" b="1" i="1" dirty="0">
              <a:solidFill>
                <a:srgbClr val="C00000"/>
              </a:solidFill>
              <a:latin typeface="Arial" pitchFamily="34" charset="0"/>
              <a:cs typeface="Arial" pitchFamily="34" charset="0"/>
            </a:endParaRPr>
          </a:p>
          <a:p>
            <a:pPr marL="228600" lvl="2" indent="0" algn="just">
              <a:lnSpc>
                <a:spcPct val="84000"/>
              </a:lnSpc>
              <a:spcBef>
                <a:spcPts val="0"/>
              </a:spcBef>
              <a:defRPr/>
            </a:pPr>
            <a:r>
              <a:rPr lang="en-US" sz="1300" b="1" i="1" dirty="0">
                <a:solidFill>
                  <a:srgbClr val="C00000"/>
                </a:solidFill>
                <a:latin typeface="Arial" pitchFamily="34" charset="0"/>
                <a:cs typeface="Arial" pitchFamily="34" charset="0"/>
              </a:rPr>
              <a:t>Meets Regularly to Govern the Corporation:</a:t>
            </a:r>
            <a:r>
              <a:rPr lang="en-US" sz="1300" dirty="0">
                <a:latin typeface="Arial" pitchFamily="34" charset="0"/>
                <a:cs typeface="Arial" pitchFamily="34" charset="0"/>
              </a:rPr>
              <a:t> The Members of a corporation’s board of directors are the elected representatives of the shareholders, and as such, they meet regularly to govern the corporation by means of the passing of resolutions.</a:t>
            </a:r>
          </a:p>
          <a:p>
            <a:pPr marL="228600" lvl="2" indent="0" algn="just">
              <a:lnSpc>
                <a:spcPct val="84000"/>
              </a:lnSpc>
              <a:spcBef>
                <a:spcPts val="0"/>
              </a:spcBef>
              <a:defRPr/>
            </a:pPr>
            <a:endParaRPr lang="en-US" sz="800" kern="0" dirty="0">
              <a:solidFill>
                <a:srgbClr val="000000"/>
              </a:solidFill>
              <a:effectLst>
                <a:outerShdw blurRad="38100" dist="38100" dir="2700000" algn="tl">
                  <a:srgbClr val="C0C0C0"/>
                </a:outerShdw>
              </a:effectLst>
              <a:latin typeface="Arial" pitchFamily="34" charset="0"/>
              <a:cs typeface="Arial" pitchFamily="34" charset="0"/>
            </a:endParaRPr>
          </a:p>
          <a:p>
            <a:pPr marL="228600" lvl="2" indent="0" algn="just">
              <a:lnSpc>
                <a:spcPct val="84000"/>
              </a:lnSpc>
              <a:spcBef>
                <a:spcPts val="0"/>
              </a:spcBef>
              <a:defRPr/>
            </a:pPr>
            <a:r>
              <a:rPr lang="en-US" sz="1300" b="1" i="1" kern="0" dirty="0">
                <a:solidFill>
                  <a:srgbClr val="C00000"/>
                </a:solidFill>
                <a:latin typeface="Arial" pitchFamily="34" charset="0"/>
                <a:cs typeface="Arial" pitchFamily="34" charset="0"/>
              </a:rPr>
              <a:t>Provide Oversight for, and Make Policy of, the Corporation: </a:t>
            </a:r>
            <a:r>
              <a:rPr lang="en-US" sz="1300" dirty="0">
                <a:latin typeface="Arial" pitchFamily="34" charset="0"/>
                <a:cs typeface="Arial" pitchFamily="34" charset="0"/>
              </a:rPr>
              <a:t>The members of a corporation’s board of directors provide general oversight and make policy of the corporation (similar to that of political system’s republican, representative government) so as to serve as the governance power of the corporation.   All policy decisions are thus under the dominion and control of the board of directors, and are effectuated by means of a majority vote on resolutions.  </a:t>
            </a:r>
          </a:p>
          <a:p>
            <a:pPr marL="228600" lvl="2" indent="0" algn="just">
              <a:lnSpc>
                <a:spcPct val="84000"/>
              </a:lnSpc>
              <a:spcBef>
                <a:spcPts val="0"/>
              </a:spcBef>
              <a:defRPr/>
            </a:pPr>
            <a:endParaRPr lang="en-US" sz="800" b="1" i="1" dirty="0">
              <a:solidFill>
                <a:srgbClr val="0000FF"/>
              </a:solidFill>
            </a:endParaRPr>
          </a:p>
          <a:p>
            <a:pPr marL="228600" lvl="2" indent="0" algn="just">
              <a:lnSpc>
                <a:spcPct val="84000"/>
              </a:lnSpc>
              <a:spcBef>
                <a:spcPts val="0"/>
              </a:spcBef>
              <a:defRPr/>
            </a:pPr>
            <a:r>
              <a:rPr lang="en-US" sz="1300" b="1" i="1" dirty="0">
                <a:solidFill>
                  <a:srgbClr val="C00000"/>
                </a:solidFill>
                <a:latin typeface="Arial" pitchFamily="34" charset="0"/>
                <a:cs typeface="Arial" pitchFamily="34" charset="0"/>
              </a:rPr>
              <a:t>Board Meetings: </a:t>
            </a:r>
            <a:r>
              <a:rPr lang="en-US" sz="1300" dirty="0"/>
              <a:t>The board of directors conduct its meetings according to the rules and procedures contained in the corporation’s governing documents (the certificate of incorporation or the bylaws). The agenda for the meeting is generally prepared by the Chair of the Board (most often with assistance of the secretary of the corporation), but many of the procedures (including the items that must be considered on an agenda) may be contained in the corporate bylaws.  These procedures include things like quorums, order (and types) of meeting business, and board voting and attendance procedures (including electronic and proxy appearance and voting). </a:t>
            </a:r>
            <a:endParaRPr lang="en-US" sz="1300" b="1" i="1" dirty="0">
              <a:solidFill>
                <a:srgbClr val="C00000"/>
              </a:solidFill>
              <a:latin typeface="Arial" pitchFamily="34" charset="0"/>
              <a:cs typeface="Arial" pitchFamily="34" charset="0"/>
            </a:endParaRPr>
          </a:p>
          <a:p>
            <a:pPr marL="228600" lvl="0" algn="just">
              <a:lnSpc>
                <a:spcPct val="84000"/>
              </a:lnSpc>
              <a:spcBef>
                <a:spcPts val="0"/>
              </a:spcBef>
            </a:pPr>
            <a:endParaRPr lang="en-US" sz="800" b="1" i="1" dirty="0">
              <a:solidFill>
                <a:srgbClr val="A50021"/>
              </a:solidFill>
            </a:endParaRPr>
          </a:p>
          <a:p>
            <a:pPr marL="228600" lvl="0" algn="just">
              <a:lnSpc>
                <a:spcPct val="84000"/>
              </a:lnSpc>
              <a:spcBef>
                <a:spcPts val="0"/>
              </a:spcBef>
            </a:pPr>
            <a:r>
              <a:rPr lang="en-US" sz="1300" b="1" i="1" dirty="0">
                <a:solidFill>
                  <a:srgbClr val="A50021"/>
                </a:solidFill>
              </a:rPr>
              <a:t>Vote of the Board:</a:t>
            </a:r>
            <a:r>
              <a:rPr lang="en-US" sz="1300" dirty="0"/>
              <a:t> Resolutions of the board of directors are enacted by a majority vote. The Chair of the Board is the person responsible for presiding over the meetings of the board of directors, and announces the votes of the board and the passage of resolutions.  Each board member is entitled to cast one vote.</a:t>
            </a:r>
            <a:endParaRPr lang="en-US" sz="1600" b="1" i="1" dirty="0">
              <a:solidFill>
                <a:schemeClr val="tx1">
                  <a:lumMod val="95000"/>
                  <a:lumOff val="5000"/>
                </a:schemeClr>
              </a:solidFill>
            </a:endParaRPr>
          </a:p>
          <a:p>
            <a:pPr lvl="0" algn="just">
              <a:lnSpc>
                <a:spcPct val="80000"/>
              </a:lnSpc>
              <a:spcBef>
                <a:spcPts val="0"/>
              </a:spcBef>
            </a:pPr>
            <a:endParaRPr lang="en-US" sz="1600" b="1" i="1" dirty="0">
              <a:solidFill>
                <a:srgbClr val="C00000"/>
              </a:solidFill>
            </a:endParaRPr>
          </a:p>
        </p:txBody>
      </p:sp>
    </p:spTree>
    <p:extLst>
      <p:ext uri="{BB962C8B-B14F-4D97-AF65-F5344CB8AC3E}">
        <p14:creationId xmlns:p14="http://schemas.microsoft.com/office/powerpoint/2010/main" val="86251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37332"/>
            <a:ext cx="8382000" cy="21975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Four:</a:t>
            </a:r>
          </a:p>
          <a:p>
            <a:pPr marL="342900" indent="-342900" algn="ctr">
              <a:lnSpc>
                <a:spcPct val="90000"/>
              </a:lnSpc>
              <a:spcBef>
                <a:spcPts val="0"/>
              </a:spcBef>
              <a:defRPr/>
            </a:pPr>
            <a:r>
              <a:rPr lang="en-US" sz="5400" b="1" dirty="0">
                <a:solidFill>
                  <a:srgbClr val="0033CC"/>
                </a:solidFill>
              </a:rPr>
              <a:t>Corporate Governance</a:t>
            </a:r>
          </a:p>
          <a:p>
            <a:pPr marL="342900" indent="-342900" algn="ctr">
              <a:lnSpc>
                <a:spcPct val="90000"/>
              </a:lnSpc>
              <a:spcBef>
                <a:spcPts val="0"/>
              </a:spcBef>
              <a:defRPr/>
            </a:pPr>
            <a:r>
              <a:rPr lang="en-US" sz="2800" b="1" i="1" dirty="0">
                <a:solidFill>
                  <a:srgbClr val="006600"/>
                </a:solidFill>
              </a:rPr>
              <a:t>Boards of Directors – Committees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911110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p:cNvSpPr txBox="1">
            <a:spLocks/>
          </p:cNvSpPr>
          <p:nvPr/>
        </p:nvSpPr>
        <p:spPr bwMode="auto">
          <a:xfrm>
            <a:off x="304800" y="762000"/>
            <a:ext cx="8458200" cy="57150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rPr>
              <a:t>Corporate Governance</a:t>
            </a:r>
          </a:p>
          <a:p>
            <a:pPr marL="342900" indent="-342900" algn="ctr">
              <a:lnSpc>
                <a:spcPct val="80000"/>
              </a:lnSpc>
              <a:spcBef>
                <a:spcPts val="0"/>
              </a:spcBef>
              <a:defRPr/>
            </a:pPr>
            <a:r>
              <a:rPr lang="en-US" sz="2800" b="1" i="1" dirty="0">
                <a:solidFill>
                  <a:srgbClr val="006600"/>
                </a:solidFill>
              </a:rPr>
              <a:t>Boards of Directors – Role</a:t>
            </a:r>
          </a:p>
          <a:p>
            <a:pPr algn="ctr">
              <a:lnSpc>
                <a:spcPct val="80000"/>
              </a:lnSpc>
              <a:spcBef>
                <a:spcPts val="0"/>
              </a:spcBef>
              <a:defRPr/>
            </a:pPr>
            <a:endParaRPr lang="en-US" sz="500" b="1" kern="0" dirty="0">
              <a:solidFill>
                <a:srgbClr val="313D99"/>
              </a:solidFill>
              <a:effectLst>
                <a:outerShdw blurRad="38100" dist="38100" dir="2700000" algn="tl">
                  <a:srgbClr val="C0C0C0"/>
                </a:outerShdw>
              </a:effectLst>
              <a:latin typeface="Arial" pitchFamily="34" charset="0"/>
            </a:endParaRPr>
          </a:p>
          <a:p>
            <a:pPr lvl="0">
              <a:lnSpc>
                <a:spcPct val="80000"/>
              </a:lnSpc>
              <a:spcBef>
                <a:spcPts val="0"/>
              </a:spcBef>
            </a:pPr>
            <a:r>
              <a:rPr lang="en-US" sz="2000" b="1" dirty="0">
                <a:solidFill>
                  <a:srgbClr val="C00000"/>
                </a:solidFill>
              </a:rPr>
              <a:t>Corporation Board of Directors:</a:t>
            </a:r>
          </a:p>
          <a:p>
            <a:pPr lvl="0" algn="just">
              <a:lnSpc>
                <a:spcPct val="80000"/>
              </a:lnSpc>
              <a:spcBef>
                <a:spcPts val="0"/>
              </a:spcBef>
            </a:pPr>
            <a:endParaRPr lang="en-US" sz="500" b="1" dirty="0">
              <a:solidFill>
                <a:srgbClr val="C00000"/>
              </a:solidFill>
            </a:endParaRPr>
          </a:p>
          <a:p>
            <a:pPr marL="0" lvl="1" indent="0" algn="just">
              <a:lnSpc>
                <a:spcPct val="70000"/>
              </a:lnSpc>
              <a:spcBef>
                <a:spcPts val="0"/>
              </a:spcBef>
              <a:defRPr/>
            </a:pPr>
            <a:r>
              <a:rPr lang="en-US" sz="1600" b="1" i="1" dirty="0">
                <a:solidFill>
                  <a:srgbClr val="0000FF"/>
                </a:solidFill>
              </a:rPr>
              <a:t>Committees: </a:t>
            </a:r>
            <a:r>
              <a:rPr lang="en-US" sz="1600" dirty="0"/>
              <a:t>The members of the board of directors are often asked to serve on committees. </a:t>
            </a:r>
          </a:p>
          <a:p>
            <a:pPr marL="0" lvl="1" indent="0" algn="just">
              <a:lnSpc>
                <a:spcPct val="70000"/>
              </a:lnSpc>
              <a:spcBef>
                <a:spcPts val="0"/>
              </a:spcBef>
              <a:defRPr/>
            </a:pPr>
            <a:endParaRPr lang="en-US" sz="800" dirty="0">
              <a:latin typeface="Arial" pitchFamily="34" charset="0"/>
              <a:cs typeface="Arial" pitchFamily="34" charset="0"/>
            </a:endParaRPr>
          </a:p>
          <a:p>
            <a:pPr marL="233363" lvl="1" indent="0" algn="just">
              <a:lnSpc>
                <a:spcPct val="70000"/>
              </a:lnSpc>
              <a:spcBef>
                <a:spcPts val="0"/>
              </a:spcBef>
              <a:defRPr/>
            </a:pPr>
            <a:r>
              <a:rPr lang="en-US" sz="1400" b="1" i="1" dirty="0">
                <a:solidFill>
                  <a:srgbClr val="A50021"/>
                </a:solidFill>
                <a:latin typeface="Arial" pitchFamily="34" charset="0"/>
                <a:cs typeface="Arial" pitchFamily="34" charset="0"/>
              </a:rPr>
              <a:t>Standing Committees and Ad Hoc Committees:</a:t>
            </a:r>
            <a:r>
              <a:rPr lang="en-US" sz="1400" dirty="0">
                <a:latin typeface="Arial" pitchFamily="34" charset="0"/>
                <a:cs typeface="Arial" pitchFamily="34" charset="0"/>
              </a:rPr>
              <a:t> Committees can be standing committees, used on a regular and continuing basis by the board and set forth in the certificate of incorporation or the corporate bylaws, or they can be ad hoc committees, created on a singular basis by vote of the board.  </a:t>
            </a:r>
          </a:p>
          <a:p>
            <a:pPr marL="233363" lvl="1" indent="0" algn="just">
              <a:lnSpc>
                <a:spcPct val="70000"/>
              </a:lnSpc>
              <a:spcBef>
                <a:spcPts val="0"/>
              </a:spcBef>
              <a:defRPr/>
            </a:pPr>
            <a:endParaRPr lang="en-US" sz="800" dirty="0">
              <a:latin typeface="Arial" pitchFamily="34" charset="0"/>
              <a:cs typeface="Arial" pitchFamily="34" charset="0"/>
            </a:endParaRPr>
          </a:p>
          <a:p>
            <a:pPr marL="233363" lvl="1" indent="0" algn="just">
              <a:lnSpc>
                <a:spcPct val="70000"/>
              </a:lnSpc>
              <a:spcBef>
                <a:spcPts val="0"/>
              </a:spcBef>
              <a:defRPr/>
            </a:pPr>
            <a:r>
              <a:rPr lang="en-US" sz="1300" b="1" i="1" dirty="0">
                <a:solidFill>
                  <a:srgbClr val="A50021"/>
                </a:solidFill>
                <a:latin typeface="Arial" pitchFamily="34" charset="0"/>
                <a:cs typeface="Arial" pitchFamily="34" charset="0"/>
              </a:rPr>
              <a:t>Chairs and Members:</a:t>
            </a:r>
            <a:r>
              <a:rPr lang="en-US" sz="1300" dirty="0">
                <a:latin typeface="Arial" pitchFamily="34" charset="0"/>
                <a:cs typeface="Arial" pitchFamily="34" charset="0"/>
              </a:rPr>
              <a:t>  Each committee will have a chair and members, usually all appointed by the chair of the entire board of directors.  Committee chairs and members usually have an expertise in the subject matter of the committee.</a:t>
            </a:r>
          </a:p>
          <a:p>
            <a:pPr marL="233363" lvl="1" indent="0" algn="just">
              <a:lnSpc>
                <a:spcPct val="70000"/>
              </a:lnSpc>
              <a:spcBef>
                <a:spcPts val="0"/>
              </a:spcBef>
              <a:defRPr/>
            </a:pPr>
            <a:endParaRPr lang="en-US" sz="800" dirty="0">
              <a:latin typeface="Arial" pitchFamily="34" charset="0"/>
              <a:cs typeface="Arial" pitchFamily="34" charset="0"/>
            </a:endParaRPr>
          </a:p>
          <a:p>
            <a:pPr marL="233363" lvl="1" indent="0" algn="just">
              <a:lnSpc>
                <a:spcPct val="70000"/>
              </a:lnSpc>
              <a:spcBef>
                <a:spcPts val="0"/>
              </a:spcBef>
              <a:defRPr/>
            </a:pPr>
            <a:r>
              <a:rPr lang="en-US" sz="1300" b="1" i="1" dirty="0">
                <a:solidFill>
                  <a:srgbClr val="A50021"/>
                </a:solidFill>
                <a:latin typeface="Arial" pitchFamily="34" charset="0"/>
                <a:cs typeface="Arial" pitchFamily="34" charset="0"/>
              </a:rPr>
              <a:t>Purpose of the Committee:</a:t>
            </a:r>
            <a:r>
              <a:rPr lang="en-US" sz="1300" dirty="0">
                <a:latin typeface="Arial" pitchFamily="34" charset="0"/>
                <a:cs typeface="Arial" pitchFamily="34" charset="0"/>
              </a:rPr>
              <a:t> The purpose of the Committees is to advise the full board of directors, and make recommendations on issues within the Committee’s oversight.  Committees will issue and vote on reports and recommendations, prior to advising and reporting to the full board.</a:t>
            </a:r>
          </a:p>
          <a:p>
            <a:pPr marL="233363" lvl="1" indent="0" algn="just">
              <a:lnSpc>
                <a:spcPct val="70000"/>
              </a:lnSpc>
              <a:spcBef>
                <a:spcPts val="0"/>
              </a:spcBef>
              <a:defRPr/>
            </a:pPr>
            <a:endParaRPr lang="en-US" sz="800" dirty="0">
              <a:latin typeface="Arial" pitchFamily="34" charset="0"/>
              <a:cs typeface="Arial" pitchFamily="34" charset="0"/>
            </a:endParaRPr>
          </a:p>
          <a:p>
            <a:pPr marL="233363" lvl="1" indent="0" algn="just">
              <a:lnSpc>
                <a:spcPct val="70000"/>
              </a:lnSpc>
              <a:spcBef>
                <a:spcPts val="0"/>
              </a:spcBef>
              <a:defRPr/>
            </a:pPr>
            <a:r>
              <a:rPr lang="en-US" sz="1300" b="1" i="1" dirty="0">
                <a:solidFill>
                  <a:srgbClr val="A50021"/>
                </a:solidFill>
                <a:latin typeface="Arial" pitchFamily="34" charset="0"/>
                <a:cs typeface="Arial" pitchFamily="34" charset="0"/>
              </a:rPr>
              <a:t>Standing committees often include:</a:t>
            </a:r>
          </a:p>
          <a:p>
            <a:pPr marL="228600" lvl="2" indent="0" algn="just">
              <a:lnSpc>
                <a:spcPct val="70000"/>
              </a:lnSpc>
              <a:spcBef>
                <a:spcPts val="0"/>
              </a:spcBef>
              <a:defRPr/>
            </a:pPr>
            <a:endParaRPr lang="en-US" sz="500" dirty="0">
              <a:latin typeface="Arial" pitchFamily="34" charset="0"/>
              <a:cs typeface="Arial" pitchFamily="34" charset="0"/>
            </a:endParaRPr>
          </a:p>
          <a:p>
            <a:pPr marL="685800" lvl="2" indent="-228600" algn="just">
              <a:lnSpc>
                <a:spcPct val="70000"/>
              </a:lnSpc>
              <a:spcBef>
                <a:spcPts val="0"/>
              </a:spcBef>
              <a:buFont typeface="Arial" panose="020B0604020202020204" pitchFamily="34" charset="0"/>
              <a:buChar char="•"/>
              <a:defRPr/>
            </a:pPr>
            <a:r>
              <a:rPr lang="en-US" sz="1200" b="1" dirty="0">
                <a:latin typeface="Arial" pitchFamily="34" charset="0"/>
                <a:cs typeface="Arial" pitchFamily="34" charset="0"/>
              </a:rPr>
              <a:t>The Executive Committee: </a:t>
            </a:r>
            <a:r>
              <a:rPr lang="en-US" sz="1200" dirty="0">
                <a:latin typeface="Arial" pitchFamily="34" charset="0"/>
                <a:cs typeface="Arial" pitchFamily="34" charset="0"/>
              </a:rPr>
              <a:t>Usually chaired by the chair of the entire board, which is generally delegated to meet and take action for the corporation between full meetings of the entire board of directors;</a:t>
            </a:r>
          </a:p>
          <a:p>
            <a:pPr marL="685800" lvl="2" indent="-228600" algn="just">
              <a:lnSpc>
                <a:spcPct val="70000"/>
              </a:lnSpc>
              <a:spcBef>
                <a:spcPts val="0"/>
              </a:spcBef>
              <a:buFont typeface="Arial" panose="020B0604020202020204" pitchFamily="34" charset="0"/>
              <a:buChar char="•"/>
              <a:defRPr/>
            </a:pPr>
            <a:endParaRPr lang="en-US" sz="500" b="1" dirty="0">
              <a:latin typeface="Arial" pitchFamily="34" charset="0"/>
              <a:cs typeface="Arial" pitchFamily="34" charset="0"/>
            </a:endParaRPr>
          </a:p>
          <a:p>
            <a:pPr marL="685800" lvl="2" indent="-228600" algn="just">
              <a:lnSpc>
                <a:spcPct val="70000"/>
              </a:lnSpc>
              <a:spcBef>
                <a:spcPts val="0"/>
              </a:spcBef>
              <a:buFont typeface="Arial" panose="020B0604020202020204" pitchFamily="34" charset="0"/>
              <a:buChar char="•"/>
              <a:defRPr/>
            </a:pPr>
            <a:r>
              <a:rPr lang="en-US" sz="1200" b="1" dirty="0">
                <a:latin typeface="Arial" pitchFamily="34" charset="0"/>
                <a:cs typeface="Arial" pitchFamily="34" charset="0"/>
              </a:rPr>
              <a:t>Audit Committee: </a:t>
            </a:r>
            <a:r>
              <a:rPr lang="en-US" sz="1200" dirty="0">
                <a:latin typeface="Arial" pitchFamily="34" charset="0"/>
                <a:cs typeface="Arial" pitchFamily="34" charset="0"/>
              </a:rPr>
              <a:t>This committee is tasked with </a:t>
            </a:r>
            <a:r>
              <a:rPr lang="en-US" sz="1200" dirty="0"/>
              <a:t>selecting the outside auditor of the corporation, meets with the auditor to receive the audit report and management letter, reports to the full board of directors on the annual audit and the management letter, and often is charged with auditing the expenses of the board and the chief executive officer;</a:t>
            </a:r>
          </a:p>
          <a:p>
            <a:pPr marL="685800" lvl="2" indent="-228600" algn="just">
              <a:lnSpc>
                <a:spcPct val="70000"/>
              </a:lnSpc>
              <a:spcBef>
                <a:spcPts val="0"/>
              </a:spcBef>
              <a:buFont typeface="Arial" panose="020B0604020202020204" pitchFamily="34" charset="0"/>
              <a:buChar char="•"/>
              <a:defRPr/>
            </a:pPr>
            <a:endParaRPr lang="en-US" sz="500" dirty="0"/>
          </a:p>
          <a:p>
            <a:pPr marL="685800" lvl="2" indent="-228600" algn="just">
              <a:lnSpc>
                <a:spcPct val="70000"/>
              </a:lnSpc>
              <a:spcBef>
                <a:spcPts val="0"/>
              </a:spcBef>
              <a:buFont typeface="Arial" panose="020B0604020202020204" pitchFamily="34" charset="0"/>
              <a:buChar char="•"/>
              <a:defRPr/>
            </a:pPr>
            <a:r>
              <a:rPr lang="en-US" sz="1200" b="1" dirty="0"/>
              <a:t>The Governance Committee: </a:t>
            </a:r>
            <a:r>
              <a:rPr lang="en-US" sz="1200" dirty="0"/>
              <a:t>This committee is charged with the care and feeding of the board itself, and its responsibilities generally include board recruitment, orientation, board and director self-assessment, continuing education, and board management;</a:t>
            </a:r>
          </a:p>
          <a:p>
            <a:pPr marL="685800" lvl="2" indent="-228600" algn="just">
              <a:lnSpc>
                <a:spcPct val="70000"/>
              </a:lnSpc>
              <a:spcBef>
                <a:spcPts val="0"/>
              </a:spcBef>
              <a:buFont typeface="Arial" panose="020B0604020202020204" pitchFamily="34" charset="0"/>
              <a:buChar char="•"/>
              <a:defRPr/>
            </a:pPr>
            <a:endParaRPr lang="en-US" sz="500" dirty="0"/>
          </a:p>
          <a:p>
            <a:pPr marL="685800" lvl="2" indent="-228600" algn="just">
              <a:lnSpc>
                <a:spcPct val="70000"/>
              </a:lnSpc>
              <a:spcBef>
                <a:spcPts val="0"/>
              </a:spcBef>
              <a:buFont typeface="Arial" panose="020B0604020202020204" pitchFamily="34" charset="0"/>
              <a:buChar char="•"/>
              <a:defRPr/>
            </a:pPr>
            <a:r>
              <a:rPr lang="en-US" sz="1200" b="1" dirty="0"/>
              <a:t>Finance Committee: </a:t>
            </a:r>
            <a:r>
              <a:rPr lang="en-US" sz="1200" dirty="0"/>
              <a:t>Sometimes called a Budget Committee or a Budget and Finance Committee, this committee oversees staff’s preparation of the corporation’s annual budget and the performance of the corporation in meeting its budgeted revenues and expenses;</a:t>
            </a:r>
          </a:p>
          <a:p>
            <a:pPr marL="457200" lvl="2" indent="0" algn="just">
              <a:lnSpc>
                <a:spcPct val="70000"/>
              </a:lnSpc>
              <a:spcBef>
                <a:spcPts val="0"/>
              </a:spcBef>
              <a:defRPr/>
            </a:pPr>
            <a:endParaRPr lang="en-US" sz="500" dirty="0"/>
          </a:p>
          <a:p>
            <a:pPr marL="685800" lvl="2" indent="-228600" algn="just">
              <a:lnSpc>
                <a:spcPct val="70000"/>
              </a:lnSpc>
              <a:spcBef>
                <a:spcPts val="0"/>
              </a:spcBef>
              <a:buFont typeface="Arial" panose="020B0604020202020204" pitchFamily="34" charset="0"/>
              <a:buChar char="•"/>
              <a:defRPr/>
            </a:pPr>
            <a:r>
              <a:rPr lang="en-US" sz="1200" b="1" dirty="0"/>
              <a:t>Membership Committee: </a:t>
            </a:r>
            <a:r>
              <a:rPr lang="en-US" sz="1200" dirty="0"/>
              <a:t>This committee is most often tasked with developing criteria for membership, credentialing members, overseeing elections, or developing and delivering programs for members; and</a:t>
            </a:r>
          </a:p>
          <a:p>
            <a:pPr marL="685800" lvl="2" indent="-228600" algn="just">
              <a:lnSpc>
                <a:spcPct val="70000"/>
              </a:lnSpc>
              <a:spcBef>
                <a:spcPts val="0"/>
              </a:spcBef>
              <a:buFont typeface="Arial" panose="020B0604020202020204" pitchFamily="34" charset="0"/>
              <a:buChar char="•"/>
              <a:defRPr/>
            </a:pPr>
            <a:endParaRPr lang="en-US" sz="500" dirty="0"/>
          </a:p>
          <a:p>
            <a:pPr marL="685800" lvl="2" indent="-228600" algn="just">
              <a:lnSpc>
                <a:spcPct val="70000"/>
              </a:lnSpc>
              <a:spcBef>
                <a:spcPts val="0"/>
              </a:spcBef>
              <a:buFont typeface="Arial" panose="020B0604020202020204" pitchFamily="34" charset="0"/>
              <a:buChar char="•"/>
              <a:defRPr/>
            </a:pPr>
            <a:r>
              <a:rPr lang="en-US" sz="1200" b="1" dirty="0"/>
              <a:t>Program or Personnel Committee: </a:t>
            </a:r>
            <a:r>
              <a:rPr lang="en-US" sz="1200" dirty="0"/>
              <a:t>This committee also sometimes known as the planning committee, often considers programs and development plans of the corporation, personnel issues and policies, and future corporate goals and policies.</a:t>
            </a:r>
          </a:p>
          <a:p>
            <a:pPr marL="685800" lvl="2" indent="-228600" algn="just">
              <a:lnSpc>
                <a:spcPct val="70000"/>
              </a:lnSpc>
              <a:spcBef>
                <a:spcPts val="0"/>
              </a:spcBef>
              <a:buFont typeface="Arial" panose="020B0604020202020204" pitchFamily="34" charset="0"/>
              <a:buChar char="•"/>
              <a:defRPr/>
            </a:pPr>
            <a:endParaRPr lang="en-US" sz="1200" dirty="0"/>
          </a:p>
          <a:p>
            <a:pPr marL="685800" lvl="2" indent="-228600" algn="just">
              <a:lnSpc>
                <a:spcPct val="70000"/>
              </a:lnSpc>
              <a:spcBef>
                <a:spcPts val="0"/>
              </a:spcBef>
              <a:buFont typeface="Arial" panose="020B0604020202020204" pitchFamily="34" charset="0"/>
              <a:buChar char="•"/>
              <a:defRPr/>
            </a:pPr>
            <a:endParaRPr lang="en-US" sz="1200" dirty="0"/>
          </a:p>
        </p:txBody>
      </p:sp>
    </p:spTree>
    <p:extLst>
      <p:ext uri="{BB962C8B-B14F-4D97-AF65-F5344CB8AC3E}">
        <p14:creationId xmlns:p14="http://schemas.microsoft.com/office/powerpoint/2010/main" val="1648461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Seven B</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for the midterm:</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61203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800" b="1" i="1" dirty="0">
                <a:solidFill>
                  <a:srgbClr val="006666"/>
                </a:solidFill>
              </a:rPr>
              <a:t>Securities Regulation</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State Regulation</a:t>
            </a:r>
          </a:p>
          <a:p>
            <a:pPr>
              <a:lnSpc>
                <a:spcPct val="110000"/>
              </a:lnSpc>
              <a:defRPr/>
            </a:pPr>
            <a:r>
              <a:rPr lang="en-US" sz="1400" b="1" i="1" dirty="0">
                <a:solidFill>
                  <a:srgbClr val="C00000"/>
                </a:solidFill>
              </a:rPr>
              <a:t>Part One: Generally / Jurisdiction / Blue Sky Laws / The Martin Act</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Federal Regulation</a:t>
            </a:r>
          </a:p>
          <a:p>
            <a:pPr>
              <a:lnSpc>
                <a:spcPct val="110000"/>
              </a:lnSpc>
              <a:defRPr/>
            </a:pPr>
            <a:r>
              <a:rPr lang="en-US" sz="1400" b="1" i="1" dirty="0">
                <a:solidFill>
                  <a:srgbClr val="C00000"/>
                </a:solidFill>
              </a:rPr>
              <a:t>Part Two: Generally / Jurisdiction / Federal Regulatory Statutes</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Industry Self Regulation</a:t>
            </a:r>
          </a:p>
          <a:p>
            <a:pPr>
              <a:lnSpc>
                <a:spcPct val="110000"/>
              </a:lnSpc>
              <a:defRPr/>
            </a:pPr>
            <a:r>
              <a:rPr lang="en-US" sz="1400" b="1" i="1" dirty="0">
                <a:solidFill>
                  <a:srgbClr val="C00000"/>
                </a:solidFill>
              </a:rPr>
              <a:t>Part Three: Generally / Definitions / Effectiveness</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SEC v. W.J. Howey Company</a:t>
            </a:r>
          </a:p>
          <a:p>
            <a:pPr algn="ctr">
              <a:lnSpc>
                <a:spcPct val="110000"/>
              </a:lnSpc>
              <a:defRPr/>
            </a:pPr>
            <a:r>
              <a:rPr lang="en-US" sz="1400" b="1" i="1" dirty="0">
                <a:solidFill>
                  <a:srgbClr val="C00000"/>
                </a:solidFill>
              </a:rPr>
              <a:t>     The Scope of Federal Regulation</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3213261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59818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700" b="1" i="1" dirty="0">
                <a:solidFill>
                  <a:srgbClr val="006666"/>
                </a:solidFill>
              </a:rPr>
              <a:t>Corporate Governance – Boards of Directors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Board Members</a:t>
            </a:r>
          </a:p>
          <a:p>
            <a:pPr>
              <a:lnSpc>
                <a:spcPct val="110000"/>
              </a:lnSpc>
              <a:defRPr/>
            </a:pPr>
            <a:r>
              <a:rPr lang="en-US" sz="1400" b="1" i="1" dirty="0">
                <a:solidFill>
                  <a:srgbClr val="C00000"/>
                </a:solidFill>
              </a:rPr>
              <a:t>Part One: Definitions / Roles / Obligations and Duties / Liabilities</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Board Member Powers</a:t>
            </a:r>
          </a:p>
          <a:p>
            <a:pPr>
              <a:lnSpc>
                <a:spcPct val="110000"/>
              </a:lnSpc>
              <a:defRPr/>
            </a:pPr>
            <a:r>
              <a:rPr lang="en-US" sz="1400" b="1" i="1" dirty="0">
                <a:solidFill>
                  <a:srgbClr val="C00000"/>
                </a:solidFill>
              </a:rPr>
              <a:t>Part Two: Generally / Chairman / Board Members / Committees</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Corporate Personhood</a:t>
            </a:r>
          </a:p>
          <a:p>
            <a:pPr>
              <a:lnSpc>
                <a:spcPct val="110000"/>
              </a:lnSpc>
              <a:defRPr/>
            </a:pPr>
            <a:r>
              <a:rPr lang="en-US" sz="1400" b="1" i="1" dirty="0">
                <a:solidFill>
                  <a:srgbClr val="C00000"/>
                </a:solidFill>
              </a:rPr>
              <a:t>Part Three: Generally / Fiduciary Responsibilities / Personhood Interests</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Citizen United v. FEC</a:t>
            </a:r>
          </a:p>
          <a:p>
            <a:pPr algn="ctr">
              <a:lnSpc>
                <a:spcPct val="110000"/>
              </a:lnSpc>
              <a:defRPr/>
            </a:pPr>
            <a:r>
              <a:rPr lang="en-US" sz="1400" b="1" i="1" dirty="0">
                <a:solidFill>
                  <a:srgbClr val="C00000"/>
                </a:solidFill>
              </a:rPr>
              <a:t>     The Constitutional Rights of Corporations</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1371525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37332"/>
            <a:ext cx="8382000" cy="21975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One:</a:t>
            </a:r>
          </a:p>
          <a:p>
            <a:pPr marL="342900" indent="-342900" algn="ctr">
              <a:lnSpc>
                <a:spcPct val="90000"/>
              </a:lnSpc>
              <a:spcBef>
                <a:spcPts val="0"/>
              </a:spcBef>
              <a:defRPr/>
            </a:pPr>
            <a:r>
              <a:rPr lang="en-US" sz="5400" b="1" dirty="0">
                <a:solidFill>
                  <a:srgbClr val="0033CC"/>
                </a:solidFill>
              </a:rPr>
              <a:t>Corporate Governance</a:t>
            </a:r>
          </a:p>
          <a:p>
            <a:pPr marL="342900" indent="-342900" algn="ctr">
              <a:lnSpc>
                <a:spcPct val="90000"/>
              </a:lnSpc>
              <a:spcBef>
                <a:spcPts val="0"/>
              </a:spcBef>
              <a:defRPr/>
            </a:pPr>
            <a:r>
              <a:rPr lang="en-US" sz="2800" b="1" i="1" dirty="0">
                <a:solidFill>
                  <a:srgbClr val="006600"/>
                </a:solidFill>
              </a:rPr>
              <a:t>Chair of the Board of Directors – Powers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638315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p:cNvSpPr txBox="1">
            <a:spLocks/>
          </p:cNvSpPr>
          <p:nvPr/>
        </p:nvSpPr>
        <p:spPr bwMode="auto">
          <a:xfrm>
            <a:off x="304800" y="838200"/>
            <a:ext cx="8458200" cy="58674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rPr>
              <a:t>Corporate Governance</a:t>
            </a:r>
          </a:p>
          <a:p>
            <a:pPr marL="342900" indent="-342900" algn="ctr">
              <a:lnSpc>
                <a:spcPct val="80000"/>
              </a:lnSpc>
              <a:spcBef>
                <a:spcPts val="0"/>
              </a:spcBef>
              <a:defRPr/>
            </a:pPr>
            <a:r>
              <a:rPr lang="en-US" sz="2800" b="1" i="1" dirty="0">
                <a:solidFill>
                  <a:srgbClr val="006600"/>
                </a:solidFill>
              </a:rPr>
              <a:t>Chair of Board of Directors – Powers</a:t>
            </a:r>
          </a:p>
          <a:p>
            <a:pPr algn="ctr">
              <a:lnSpc>
                <a:spcPct val="83000"/>
              </a:lnSpc>
              <a:spcBef>
                <a:spcPts val="0"/>
              </a:spcBef>
              <a:defRPr/>
            </a:pPr>
            <a:endParaRPr lang="en-US" sz="700" b="1" kern="0" dirty="0">
              <a:solidFill>
                <a:srgbClr val="313D99"/>
              </a:solidFill>
              <a:effectLst>
                <a:outerShdw blurRad="38100" dist="38100" dir="2700000" algn="tl">
                  <a:srgbClr val="C0C0C0"/>
                </a:outerShdw>
              </a:effectLst>
              <a:latin typeface="Arial" pitchFamily="34" charset="0"/>
            </a:endParaRPr>
          </a:p>
          <a:p>
            <a:pPr lvl="0">
              <a:lnSpc>
                <a:spcPct val="83000"/>
              </a:lnSpc>
              <a:spcBef>
                <a:spcPts val="0"/>
              </a:spcBef>
            </a:pPr>
            <a:r>
              <a:rPr lang="en-US" sz="2000" b="1" dirty="0">
                <a:solidFill>
                  <a:srgbClr val="C00000"/>
                </a:solidFill>
              </a:rPr>
              <a:t>Chair of the Board of Directors:</a:t>
            </a:r>
          </a:p>
          <a:p>
            <a:pPr lvl="0">
              <a:lnSpc>
                <a:spcPct val="83000"/>
              </a:lnSpc>
              <a:spcBef>
                <a:spcPts val="0"/>
              </a:spcBef>
            </a:pPr>
            <a:endParaRPr lang="en-US" sz="500" b="1" dirty="0">
              <a:solidFill>
                <a:srgbClr val="C00000"/>
              </a:solidFill>
            </a:endParaRPr>
          </a:p>
          <a:p>
            <a:pPr marL="0" lvl="2" indent="0" algn="just">
              <a:lnSpc>
                <a:spcPct val="83000"/>
              </a:lnSpc>
              <a:spcBef>
                <a:spcPts val="0"/>
              </a:spcBef>
              <a:defRPr/>
            </a:pPr>
            <a:r>
              <a:rPr lang="en-US" sz="1600" b="1" i="1" dirty="0">
                <a:solidFill>
                  <a:srgbClr val="0000FF"/>
                </a:solidFill>
              </a:rPr>
              <a:t>Chair of the Board:</a:t>
            </a:r>
            <a:r>
              <a:rPr lang="en-US" sz="1600" dirty="0">
                <a:solidFill>
                  <a:srgbClr val="0000FF"/>
                </a:solidFill>
              </a:rPr>
              <a:t> </a:t>
            </a:r>
            <a:r>
              <a:rPr lang="en-US" sz="1600" dirty="0"/>
              <a:t>The Board of a Corporation is led by a Chair.  </a:t>
            </a:r>
          </a:p>
          <a:p>
            <a:pPr marL="0" lvl="2" indent="0" algn="just">
              <a:lnSpc>
                <a:spcPct val="83000"/>
              </a:lnSpc>
              <a:spcBef>
                <a:spcPts val="0"/>
              </a:spcBef>
              <a:defRPr/>
            </a:pPr>
            <a:endParaRPr lang="en-US" sz="500" dirty="0"/>
          </a:p>
          <a:p>
            <a:pPr marL="228600" lvl="2" indent="4763" algn="just">
              <a:lnSpc>
                <a:spcPct val="83000"/>
              </a:lnSpc>
              <a:spcBef>
                <a:spcPts val="0"/>
              </a:spcBef>
              <a:defRPr/>
            </a:pPr>
            <a:r>
              <a:rPr lang="en-US" sz="1400" b="1" i="1" dirty="0">
                <a:solidFill>
                  <a:srgbClr val="A50021"/>
                </a:solidFill>
              </a:rPr>
              <a:t>Chosen by the Members:</a:t>
            </a:r>
            <a:r>
              <a:rPr lang="en-US" sz="1400" dirty="0"/>
              <a:t> Typically, the Board of Directors chooses, by majority vote, one of its members, to be the Chair of the Board.  </a:t>
            </a:r>
          </a:p>
          <a:p>
            <a:pPr marL="228600" lvl="2" indent="4763" algn="just">
              <a:lnSpc>
                <a:spcPct val="83000"/>
              </a:lnSpc>
              <a:spcBef>
                <a:spcPts val="0"/>
              </a:spcBef>
              <a:defRPr/>
            </a:pPr>
            <a:endParaRPr lang="en-US" sz="500" dirty="0"/>
          </a:p>
          <a:p>
            <a:pPr marL="228600" lvl="2" indent="4763" algn="just">
              <a:lnSpc>
                <a:spcPct val="83000"/>
              </a:lnSpc>
              <a:spcBef>
                <a:spcPts val="0"/>
              </a:spcBef>
              <a:defRPr/>
            </a:pPr>
            <a:r>
              <a:rPr lang="en-US" sz="1400" b="1" i="1" dirty="0">
                <a:solidFill>
                  <a:srgbClr val="A50021"/>
                </a:solidFill>
              </a:rPr>
              <a:t>Presides Over Meetings of the Board:</a:t>
            </a:r>
            <a:r>
              <a:rPr lang="en-US" sz="1400" dirty="0"/>
              <a:t> The Chair is the person responsible for presiding over the meetings of the Board.</a:t>
            </a:r>
          </a:p>
          <a:p>
            <a:pPr marL="228600" lvl="2" indent="4763" algn="just">
              <a:lnSpc>
                <a:spcPct val="83000"/>
              </a:lnSpc>
              <a:spcBef>
                <a:spcPts val="0"/>
              </a:spcBef>
              <a:defRPr/>
            </a:pPr>
            <a:endParaRPr lang="en-US" sz="500" b="1" i="1" dirty="0">
              <a:solidFill>
                <a:srgbClr val="0000FF"/>
              </a:solidFill>
            </a:endParaRPr>
          </a:p>
          <a:p>
            <a:pPr marL="457200" lvl="2" indent="0" algn="just">
              <a:lnSpc>
                <a:spcPct val="83000"/>
              </a:lnSpc>
              <a:spcBef>
                <a:spcPts val="0"/>
              </a:spcBef>
              <a:defRPr/>
            </a:pPr>
            <a:r>
              <a:rPr lang="en-US" sz="1200" b="1" i="1" dirty="0">
                <a:solidFill>
                  <a:srgbClr val="0000FF"/>
                </a:solidFill>
              </a:rPr>
              <a:t>Board Meetings Conducted Pursuant to Adopted Procedures:</a:t>
            </a:r>
            <a:r>
              <a:rPr lang="en-US" sz="1200" dirty="0"/>
              <a:t> The board of directors conduct its meetings according to the rules and procedures contained in the corporation’s governing documents (the certificate of incorporation or the bylaws). These procedures include things like quorums, order (and types) of meeting business, and board voting and attendance procedures (including electronic and proxy appearance and voting). </a:t>
            </a:r>
            <a:endParaRPr lang="en-US" sz="1200" b="1" i="1" dirty="0">
              <a:solidFill>
                <a:srgbClr val="C00000"/>
              </a:solidFill>
              <a:latin typeface="Arial" pitchFamily="34" charset="0"/>
              <a:cs typeface="Arial" pitchFamily="34" charset="0"/>
            </a:endParaRPr>
          </a:p>
          <a:p>
            <a:pPr marL="457200" lvl="2" indent="0" algn="just">
              <a:lnSpc>
                <a:spcPct val="83000"/>
              </a:lnSpc>
              <a:spcBef>
                <a:spcPts val="0"/>
              </a:spcBef>
              <a:defRPr/>
            </a:pPr>
            <a:endParaRPr lang="en-US" sz="500" dirty="0"/>
          </a:p>
          <a:p>
            <a:pPr marL="457200" lvl="2" indent="0" algn="just">
              <a:lnSpc>
                <a:spcPct val="83000"/>
              </a:lnSpc>
              <a:spcBef>
                <a:spcPts val="0"/>
              </a:spcBef>
              <a:defRPr/>
            </a:pPr>
            <a:endParaRPr lang="en-US" sz="500" dirty="0"/>
          </a:p>
          <a:p>
            <a:pPr marL="457200" lvl="2" indent="0" algn="just">
              <a:lnSpc>
                <a:spcPct val="83000"/>
              </a:lnSpc>
              <a:spcBef>
                <a:spcPts val="0"/>
              </a:spcBef>
              <a:defRPr/>
            </a:pPr>
            <a:r>
              <a:rPr lang="en-US" sz="1200" b="1" i="1" dirty="0">
                <a:solidFill>
                  <a:srgbClr val="0000FF"/>
                </a:solidFill>
              </a:rPr>
              <a:t>Board Meeting Agenda Established by the Chair: </a:t>
            </a:r>
            <a:r>
              <a:rPr lang="en-US" sz="1200" dirty="0"/>
              <a:t>The agenda for the meeting is generally prepared by the Chair of the Board (most often with assistance of the secretary of the corporation), but many of the procedures (including the items that must be considered on an agenda) may be contained in the corporate bylaws</a:t>
            </a:r>
            <a:endParaRPr lang="en-US" sz="1200" b="1" i="1" dirty="0">
              <a:solidFill>
                <a:srgbClr val="0000FF"/>
              </a:solidFill>
            </a:endParaRPr>
          </a:p>
          <a:p>
            <a:pPr marL="228600" lvl="2" indent="4763" algn="just">
              <a:lnSpc>
                <a:spcPct val="83000"/>
              </a:lnSpc>
              <a:spcBef>
                <a:spcPts val="0"/>
              </a:spcBef>
              <a:defRPr/>
            </a:pPr>
            <a:endParaRPr lang="en-US" sz="500" dirty="0"/>
          </a:p>
          <a:p>
            <a:pPr marL="228600" lvl="2" indent="4763" algn="just">
              <a:lnSpc>
                <a:spcPct val="83000"/>
              </a:lnSpc>
              <a:spcBef>
                <a:spcPts val="0"/>
              </a:spcBef>
              <a:defRPr/>
            </a:pPr>
            <a:r>
              <a:rPr lang="en-US" sz="1400" b="1" i="1" dirty="0">
                <a:solidFill>
                  <a:srgbClr val="A50021"/>
                </a:solidFill>
              </a:rPr>
              <a:t>Often Acts as Board’s Spokesperson:</a:t>
            </a:r>
            <a:r>
              <a:rPr lang="en-US" sz="1400" dirty="0"/>
              <a:t> The Chair provides leadership of the Board, and often speaks for its actions.</a:t>
            </a:r>
          </a:p>
          <a:p>
            <a:pPr marL="228600" lvl="2" indent="4763" algn="just">
              <a:lnSpc>
                <a:spcPct val="83000"/>
              </a:lnSpc>
              <a:spcBef>
                <a:spcPts val="0"/>
              </a:spcBef>
              <a:defRPr/>
            </a:pPr>
            <a:endParaRPr lang="en-US" sz="500" b="1" i="1" dirty="0">
              <a:solidFill>
                <a:srgbClr val="A50021"/>
              </a:solidFill>
            </a:endParaRPr>
          </a:p>
          <a:p>
            <a:pPr marL="228600" lvl="2" indent="4763" algn="just">
              <a:lnSpc>
                <a:spcPct val="83000"/>
              </a:lnSpc>
              <a:spcBef>
                <a:spcPts val="0"/>
              </a:spcBef>
              <a:defRPr/>
            </a:pPr>
            <a:r>
              <a:rPr lang="en-US" sz="1400" b="1" i="1" dirty="0">
                <a:solidFill>
                  <a:srgbClr val="A50021"/>
                </a:solidFill>
              </a:rPr>
              <a:t>Responsible for Appointing Board’s Committees and Committee Chairs:</a:t>
            </a:r>
            <a:r>
              <a:rPr lang="en-US" sz="1400" dirty="0"/>
              <a:t> The Chair appoints the committees of the board as well as the committee chairs.  The standing committees so appointed, typically include </a:t>
            </a:r>
            <a:r>
              <a:rPr lang="en-US" sz="1400" dirty="0">
                <a:latin typeface="Arial" pitchFamily="34" charset="0"/>
                <a:cs typeface="Arial" pitchFamily="34" charset="0"/>
              </a:rPr>
              <a:t>the executive committee, the audit committee, the governance committee, the finance committee, the membership committee and the program or personnel committee.</a:t>
            </a:r>
          </a:p>
          <a:p>
            <a:pPr marL="228600" lvl="2" indent="4763" algn="just">
              <a:lnSpc>
                <a:spcPct val="83000"/>
              </a:lnSpc>
              <a:spcBef>
                <a:spcPts val="0"/>
              </a:spcBef>
              <a:defRPr/>
            </a:pPr>
            <a:endParaRPr lang="en-US" sz="500" b="1" dirty="0">
              <a:latin typeface="Arial" pitchFamily="34" charset="0"/>
              <a:cs typeface="Arial" pitchFamily="34" charset="0"/>
            </a:endParaRPr>
          </a:p>
          <a:p>
            <a:pPr marL="228600" lvl="2" indent="4763" algn="just">
              <a:lnSpc>
                <a:spcPct val="83000"/>
              </a:lnSpc>
              <a:spcBef>
                <a:spcPts val="0"/>
              </a:spcBef>
              <a:defRPr/>
            </a:pPr>
            <a:r>
              <a:rPr lang="en-US" sz="1400" b="1" i="1" dirty="0">
                <a:solidFill>
                  <a:srgbClr val="A50021"/>
                </a:solidFill>
                <a:latin typeface="Arial" pitchFamily="34" charset="0"/>
                <a:cs typeface="Arial" pitchFamily="34" charset="0"/>
              </a:rPr>
              <a:t>Generally Serves As Chair of the Executive Committee: </a:t>
            </a:r>
            <a:r>
              <a:rPr lang="en-US" sz="1400" dirty="0">
                <a:latin typeface="Arial" pitchFamily="34" charset="0"/>
                <a:cs typeface="Arial" pitchFamily="34" charset="0"/>
              </a:rPr>
              <a:t>The Chair of the Board usually also chairs the Executive Committee, which is generally delegated to meet and take action for the corporation between full meetings of the entire board of directors;</a:t>
            </a:r>
          </a:p>
          <a:p>
            <a:pPr marL="228600" lvl="2" indent="4763" algn="just">
              <a:lnSpc>
                <a:spcPct val="83000"/>
              </a:lnSpc>
              <a:spcBef>
                <a:spcPts val="0"/>
              </a:spcBef>
              <a:defRPr/>
            </a:pPr>
            <a:endParaRPr lang="en-US" sz="500" b="1" i="1" dirty="0">
              <a:solidFill>
                <a:srgbClr val="A50021"/>
              </a:solidFill>
            </a:endParaRPr>
          </a:p>
          <a:p>
            <a:pPr marL="228600" lvl="2" indent="4763" algn="just">
              <a:lnSpc>
                <a:spcPct val="83000"/>
              </a:lnSpc>
              <a:spcBef>
                <a:spcPts val="0"/>
              </a:spcBef>
              <a:defRPr/>
            </a:pPr>
            <a:r>
              <a:rPr lang="en-US" sz="1400" b="1" i="1" dirty="0">
                <a:solidFill>
                  <a:srgbClr val="A50021"/>
                </a:solidFill>
              </a:rPr>
              <a:t>Additional Powers of the Chair: </a:t>
            </a:r>
            <a:r>
              <a:rPr lang="en-US" sz="1400" dirty="0"/>
              <a:t>The Chair will also exercise such additional duties and powers as provided in the Certificate of Incorporation, the Bylaws or by vote of the board.</a:t>
            </a:r>
            <a:endParaRPr lang="en-US" sz="1400" b="1" i="1" dirty="0">
              <a:solidFill>
                <a:srgbClr val="0000FF"/>
              </a:solidFill>
            </a:endParaRPr>
          </a:p>
        </p:txBody>
      </p:sp>
    </p:spTree>
    <p:extLst>
      <p:ext uri="{BB962C8B-B14F-4D97-AF65-F5344CB8AC3E}">
        <p14:creationId xmlns:p14="http://schemas.microsoft.com/office/powerpoint/2010/main" val="1148674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37332"/>
            <a:ext cx="8382000" cy="21975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Two:</a:t>
            </a:r>
          </a:p>
          <a:p>
            <a:pPr marL="342900" indent="-342900" algn="ctr">
              <a:lnSpc>
                <a:spcPct val="90000"/>
              </a:lnSpc>
              <a:spcBef>
                <a:spcPts val="0"/>
              </a:spcBef>
              <a:defRPr/>
            </a:pPr>
            <a:r>
              <a:rPr lang="en-US" sz="5400" b="1" dirty="0">
                <a:solidFill>
                  <a:srgbClr val="0033CC"/>
                </a:solidFill>
              </a:rPr>
              <a:t>Corporate Governance</a:t>
            </a:r>
          </a:p>
          <a:p>
            <a:pPr marL="342900" indent="-342900" algn="ctr">
              <a:lnSpc>
                <a:spcPct val="90000"/>
              </a:lnSpc>
              <a:spcBef>
                <a:spcPts val="0"/>
              </a:spcBef>
              <a:defRPr/>
            </a:pPr>
            <a:r>
              <a:rPr lang="en-US" sz="2800" b="1" i="1" dirty="0">
                <a:solidFill>
                  <a:srgbClr val="006600"/>
                </a:solidFill>
              </a:rPr>
              <a:t>The Board of Directors – What Do they Do?</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595111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p:cNvSpPr txBox="1">
            <a:spLocks/>
          </p:cNvSpPr>
          <p:nvPr/>
        </p:nvSpPr>
        <p:spPr bwMode="auto">
          <a:xfrm>
            <a:off x="304800" y="838200"/>
            <a:ext cx="8458200" cy="58674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rPr>
              <a:t>Corporate Governance</a:t>
            </a:r>
          </a:p>
          <a:p>
            <a:pPr marL="342900" indent="-342900" algn="ctr">
              <a:lnSpc>
                <a:spcPct val="80000"/>
              </a:lnSpc>
              <a:spcBef>
                <a:spcPts val="0"/>
              </a:spcBef>
              <a:defRPr/>
            </a:pPr>
            <a:r>
              <a:rPr lang="en-US" sz="2800" b="1" i="1" dirty="0">
                <a:solidFill>
                  <a:srgbClr val="006600"/>
                </a:solidFill>
              </a:rPr>
              <a:t>Boards of Directors – What Do Boards Do?</a:t>
            </a:r>
          </a:p>
          <a:p>
            <a:pPr algn="ctr">
              <a:lnSpc>
                <a:spcPct val="80000"/>
              </a:lnSpc>
              <a:spcBef>
                <a:spcPts val="0"/>
              </a:spcBef>
              <a:defRPr/>
            </a:pPr>
            <a:endParaRPr lang="en-US" sz="700" b="1" kern="0" dirty="0">
              <a:solidFill>
                <a:srgbClr val="313D99"/>
              </a:solidFill>
              <a:effectLst>
                <a:outerShdw blurRad="38100" dist="38100" dir="2700000" algn="tl">
                  <a:srgbClr val="C0C0C0"/>
                </a:outerShdw>
              </a:effectLst>
              <a:latin typeface="Arial" pitchFamily="34" charset="0"/>
            </a:endParaRPr>
          </a:p>
          <a:p>
            <a:pPr lvl="0">
              <a:lnSpc>
                <a:spcPct val="78000"/>
              </a:lnSpc>
              <a:spcBef>
                <a:spcPts val="0"/>
              </a:spcBef>
            </a:pPr>
            <a:endParaRPr lang="en-US" sz="1000" b="1" dirty="0">
              <a:solidFill>
                <a:srgbClr val="C00000"/>
              </a:solidFill>
            </a:endParaRPr>
          </a:p>
          <a:p>
            <a:pPr lvl="0">
              <a:lnSpc>
                <a:spcPct val="78000"/>
              </a:lnSpc>
              <a:spcBef>
                <a:spcPts val="0"/>
              </a:spcBef>
            </a:pPr>
            <a:r>
              <a:rPr lang="en-US" sz="2000" b="1" dirty="0">
                <a:solidFill>
                  <a:srgbClr val="C00000"/>
                </a:solidFill>
              </a:rPr>
              <a:t>Corporation Board of Directors:</a:t>
            </a:r>
          </a:p>
          <a:p>
            <a:pPr lvl="0">
              <a:lnSpc>
                <a:spcPct val="78000"/>
              </a:lnSpc>
              <a:spcBef>
                <a:spcPts val="0"/>
              </a:spcBef>
            </a:pPr>
            <a:endParaRPr lang="en-US" sz="500" b="1" dirty="0">
              <a:solidFill>
                <a:srgbClr val="C00000"/>
              </a:solidFill>
            </a:endParaRPr>
          </a:p>
          <a:p>
            <a:pPr algn="just"/>
            <a:r>
              <a:rPr lang="en-US" sz="1600" b="1" i="1" dirty="0">
                <a:solidFill>
                  <a:srgbClr val="0000FF"/>
                </a:solidFill>
              </a:rPr>
              <a:t>Generally – What Boards Do: </a:t>
            </a:r>
            <a:r>
              <a:rPr lang="en-US" sz="1600" dirty="0"/>
              <a:t>At the most general level, all boards can be said to share a single, overarching responsibility - To build an effective organization. Everything else is derivative. Essentially, all boards serve ten principal functions:</a:t>
            </a:r>
          </a:p>
          <a:p>
            <a:pPr algn="just"/>
            <a:endParaRPr lang="en-US" sz="500" b="1" i="1" dirty="0">
              <a:solidFill>
                <a:srgbClr val="A50021"/>
              </a:solidFill>
            </a:endParaRPr>
          </a:p>
          <a:p>
            <a:pPr marL="690563" indent="-342900" algn="just">
              <a:buAutoNum type="arabicPeriod"/>
            </a:pPr>
            <a:endParaRPr lang="en-US" sz="500" b="1" dirty="0">
              <a:solidFill>
                <a:srgbClr val="A50021"/>
              </a:solidFill>
            </a:endParaRPr>
          </a:p>
          <a:p>
            <a:pPr marL="576263" indent="-228600" algn="just"/>
            <a:r>
              <a:rPr lang="en-US" sz="1400" b="1" dirty="0">
                <a:solidFill>
                  <a:srgbClr val="A50021"/>
                </a:solidFill>
              </a:rPr>
              <a:t>1. Ensure that the corporation operates effectively, responsibly and in accordance with its  certificate, by creating and approving resolutions, by majority vote, at board meetings;</a:t>
            </a:r>
          </a:p>
          <a:p>
            <a:pPr marL="576263" indent="-228600"/>
            <a:endParaRPr lang="en-US" sz="500" b="1" dirty="0">
              <a:solidFill>
                <a:srgbClr val="A50021"/>
              </a:solidFill>
            </a:endParaRPr>
          </a:p>
          <a:p>
            <a:pPr marL="576263" indent="-228600" algn="just"/>
            <a:r>
              <a:rPr lang="en-US" sz="1400" b="1" dirty="0">
                <a:solidFill>
                  <a:srgbClr val="A50021"/>
                </a:solidFill>
              </a:rPr>
              <a:t>2. Consider, create, discuss, review, and approve strategic directions;</a:t>
            </a:r>
          </a:p>
          <a:p>
            <a:pPr marL="576263" indent="-228600" algn="just"/>
            <a:endParaRPr lang="en-US" sz="500" b="1" dirty="0">
              <a:solidFill>
                <a:srgbClr val="A50021"/>
              </a:solidFill>
            </a:endParaRPr>
          </a:p>
          <a:p>
            <a:pPr marL="576263" indent="-228600" algn="just"/>
            <a:r>
              <a:rPr lang="en-US" sz="1400" b="1" dirty="0">
                <a:solidFill>
                  <a:srgbClr val="A50021"/>
                </a:solidFill>
              </a:rPr>
              <a:t>3. Monitor performance;</a:t>
            </a:r>
          </a:p>
          <a:p>
            <a:pPr marL="576263" indent="-228600" algn="just"/>
            <a:endParaRPr lang="en-US" sz="500" b="1" dirty="0">
              <a:solidFill>
                <a:srgbClr val="A50021"/>
              </a:solidFill>
            </a:endParaRPr>
          </a:p>
          <a:p>
            <a:pPr marL="576263" indent="-228600"/>
            <a:r>
              <a:rPr lang="en-US" sz="1400" b="1" dirty="0">
                <a:solidFill>
                  <a:srgbClr val="A50021"/>
                </a:solidFill>
              </a:rPr>
              <a:t>4. Act on specific policy recommendations and mobilize support for decisions taken;</a:t>
            </a:r>
          </a:p>
          <a:p>
            <a:pPr marL="576263" indent="-228600"/>
            <a:endParaRPr lang="en-US" sz="500" b="1" dirty="0">
              <a:solidFill>
                <a:srgbClr val="A50021"/>
              </a:solidFill>
            </a:endParaRPr>
          </a:p>
          <a:p>
            <a:pPr marL="576263" indent="-228600"/>
            <a:r>
              <a:rPr lang="en-US" sz="1400" b="1" dirty="0">
                <a:solidFill>
                  <a:srgbClr val="A50021"/>
                </a:solidFill>
              </a:rPr>
              <a:t>5. Select, direct, encourage, advise, evaluate, compensate, and, if need be, replace the CEO;</a:t>
            </a:r>
          </a:p>
          <a:p>
            <a:pPr marL="576263" indent="-228600"/>
            <a:endParaRPr lang="en-US" sz="500" b="1" dirty="0">
              <a:solidFill>
                <a:srgbClr val="A50021"/>
              </a:solidFill>
            </a:endParaRPr>
          </a:p>
          <a:p>
            <a:pPr marL="576263" indent="-228600"/>
            <a:r>
              <a:rPr lang="en-US" sz="1400" b="1" dirty="0">
                <a:solidFill>
                  <a:srgbClr val="A50021"/>
                </a:solidFill>
              </a:rPr>
              <a:t>6. Provide a buffer for the CEO—in the vernacular, “take some of the heat”;</a:t>
            </a:r>
          </a:p>
          <a:p>
            <a:pPr marL="576263" indent="-228600" algn="just"/>
            <a:endParaRPr lang="en-US" sz="500" b="1" dirty="0">
              <a:solidFill>
                <a:srgbClr val="A50021"/>
              </a:solidFill>
            </a:endParaRPr>
          </a:p>
          <a:p>
            <a:pPr marL="576263" indent="-228600" algn="just"/>
            <a:r>
              <a:rPr lang="en-US" sz="1400" b="1" dirty="0">
                <a:solidFill>
                  <a:srgbClr val="A50021"/>
                </a:solidFill>
              </a:rPr>
              <a:t>7. Ensure that the necessary resources, both human and financial, will be available to pursue the corporation’s strategies and achieve its objectives; and</a:t>
            </a:r>
          </a:p>
          <a:p>
            <a:pPr marL="576263" indent="-228600"/>
            <a:endParaRPr lang="en-US" sz="500" b="1" dirty="0">
              <a:solidFill>
                <a:srgbClr val="A50021"/>
              </a:solidFill>
            </a:endParaRPr>
          </a:p>
          <a:p>
            <a:pPr marL="576263" indent="-228600" algn="just"/>
            <a:r>
              <a:rPr lang="en-US" sz="1400" b="1" dirty="0">
                <a:solidFill>
                  <a:srgbClr val="A50021"/>
                </a:solidFill>
              </a:rPr>
              <a:t>8. Nominate suitable candidates for election to the board, and establish and carry out an effective system of governance at the board level.</a:t>
            </a:r>
            <a:endParaRPr lang="en-US" sz="1400" b="1" i="1" dirty="0">
              <a:solidFill>
                <a:srgbClr val="A50021"/>
              </a:solidFill>
            </a:endParaRPr>
          </a:p>
        </p:txBody>
      </p:sp>
    </p:spTree>
    <p:extLst>
      <p:ext uri="{BB962C8B-B14F-4D97-AF65-F5344CB8AC3E}">
        <p14:creationId xmlns:p14="http://schemas.microsoft.com/office/powerpoint/2010/main" val="1037549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p:cNvSpPr txBox="1">
            <a:spLocks/>
          </p:cNvSpPr>
          <p:nvPr/>
        </p:nvSpPr>
        <p:spPr bwMode="auto">
          <a:xfrm>
            <a:off x="304800" y="838200"/>
            <a:ext cx="8458200" cy="58674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rPr>
              <a:t>Corporate Governance</a:t>
            </a:r>
          </a:p>
          <a:p>
            <a:pPr marL="342900" indent="-342900" algn="ctr">
              <a:lnSpc>
                <a:spcPct val="80000"/>
              </a:lnSpc>
              <a:spcBef>
                <a:spcPts val="0"/>
              </a:spcBef>
              <a:defRPr/>
            </a:pPr>
            <a:r>
              <a:rPr lang="en-US" sz="2800" b="1" i="1" dirty="0">
                <a:solidFill>
                  <a:srgbClr val="006600"/>
                </a:solidFill>
              </a:rPr>
              <a:t>Boards of Directors – What Do They Do</a:t>
            </a:r>
          </a:p>
          <a:p>
            <a:pPr algn="ctr">
              <a:lnSpc>
                <a:spcPct val="80000"/>
              </a:lnSpc>
              <a:spcBef>
                <a:spcPts val="0"/>
              </a:spcBef>
              <a:defRPr/>
            </a:pPr>
            <a:endParaRPr lang="en-US" sz="700" b="1" kern="0" dirty="0">
              <a:solidFill>
                <a:srgbClr val="313D99"/>
              </a:solidFill>
              <a:effectLst>
                <a:outerShdw blurRad="38100" dist="38100" dir="2700000" algn="tl">
                  <a:srgbClr val="C0C0C0"/>
                </a:outerShdw>
              </a:effectLst>
              <a:latin typeface="Arial" pitchFamily="34" charset="0"/>
            </a:endParaRPr>
          </a:p>
          <a:p>
            <a:pPr lvl="0">
              <a:lnSpc>
                <a:spcPct val="87000"/>
              </a:lnSpc>
              <a:spcBef>
                <a:spcPts val="0"/>
              </a:spcBef>
            </a:pPr>
            <a:r>
              <a:rPr lang="en-US" sz="2000" b="1" dirty="0">
                <a:solidFill>
                  <a:srgbClr val="C00000"/>
                </a:solidFill>
              </a:rPr>
              <a:t>Corporation Board of Directors:</a:t>
            </a:r>
          </a:p>
          <a:p>
            <a:pPr lvl="0">
              <a:lnSpc>
                <a:spcPct val="87000"/>
              </a:lnSpc>
              <a:spcBef>
                <a:spcPts val="0"/>
              </a:spcBef>
            </a:pPr>
            <a:endParaRPr lang="en-US" sz="500" b="1" dirty="0">
              <a:solidFill>
                <a:srgbClr val="C00000"/>
              </a:solidFill>
            </a:endParaRPr>
          </a:p>
          <a:p>
            <a:pPr lvl="0" algn="just">
              <a:lnSpc>
                <a:spcPct val="87000"/>
              </a:lnSpc>
              <a:spcBef>
                <a:spcPts val="0"/>
              </a:spcBef>
            </a:pPr>
            <a:r>
              <a:rPr lang="en-US" sz="1600" b="1" i="1" dirty="0">
                <a:solidFill>
                  <a:srgbClr val="0000FF"/>
                </a:solidFill>
              </a:rPr>
              <a:t>Obligations and Duties: </a:t>
            </a:r>
            <a:r>
              <a:rPr lang="en-US" sz="1600" dirty="0">
                <a:solidFill>
                  <a:schemeClr val="tx1">
                    <a:lumMod val="95000"/>
                    <a:lumOff val="5000"/>
                  </a:schemeClr>
                </a:solidFill>
              </a:rPr>
              <a:t>A Corporation’s Board of Directors have the following obligations and duties:</a:t>
            </a:r>
          </a:p>
          <a:p>
            <a:pPr lvl="0">
              <a:lnSpc>
                <a:spcPct val="87000"/>
              </a:lnSpc>
              <a:spcBef>
                <a:spcPts val="0"/>
              </a:spcBef>
            </a:pPr>
            <a:endParaRPr lang="en-US" sz="500" dirty="0">
              <a:solidFill>
                <a:schemeClr val="tx1">
                  <a:lumMod val="95000"/>
                  <a:lumOff val="5000"/>
                </a:schemeClr>
              </a:solidFill>
            </a:endParaRPr>
          </a:p>
          <a:p>
            <a:pPr marL="685800" lvl="3" indent="-228600">
              <a:lnSpc>
                <a:spcPct val="87000"/>
              </a:lnSpc>
              <a:spcBef>
                <a:spcPts val="0"/>
              </a:spcBef>
              <a:buFont typeface="Arial" pitchFamily="34" charset="0"/>
              <a:buChar char="•"/>
              <a:defRPr/>
            </a:pPr>
            <a:r>
              <a:rPr lang="en-US" sz="1400" b="1" i="1" dirty="0">
                <a:solidFill>
                  <a:srgbClr val="A50021"/>
                </a:solidFill>
                <a:latin typeface="Arial" pitchFamily="34" charset="0"/>
                <a:cs typeface="Arial" pitchFamily="34" charset="0"/>
              </a:rPr>
              <a:t>Establish Ongoing Goals, Missions and Policies of the Corporation; </a:t>
            </a:r>
          </a:p>
          <a:p>
            <a:pPr marL="685800" lvl="3" indent="-228600">
              <a:lnSpc>
                <a:spcPct val="87000"/>
              </a:lnSpc>
              <a:spcBef>
                <a:spcPts val="0"/>
              </a:spcBef>
              <a:buFont typeface="Arial" pitchFamily="34" charset="0"/>
              <a:buChar char="•"/>
              <a:defRPr/>
            </a:pPr>
            <a:endParaRPr lang="en-US" sz="500" b="1" i="1" dirty="0">
              <a:solidFill>
                <a:srgbClr val="A50021"/>
              </a:solidFill>
              <a:latin typeface="Arial" pitchFamily="34" charset="0"/>
              <a:cs typeface="Arial" pitchFamily="34" charset="0"/>
            </a:endParaRPr>
          </a:p>
          <a:p>
            <a:pPr marL="685800" lvl="3" indent="-228600">
              <a:lnSpc>
                <a:spcPct val="87000"/>
              </a:lnSpc>
              <a:spcBef>
                <a:spcPts val="0"/>
              </a:spcBef>
              <a:buFont typeface="Arial" pitchFamily="34" charset="0"/>
              <a:buChar char="•"/>
              <a:defRPr/>
            </a:pPr>
            <a:r>
              <a:rPr lang="en-US" sz="1400" b="1" i="1" dirty="0">
                <a:solidFill>
                  <a:srgbClr val="A50021"/>
                </a:solidFill>
                <a:latin typeface="Arial" pitchFamily="34" charset="0"/>
                <a:cs typeface="Arial" pitchFamily="34" charset="0"/>
              </a:rPr>
              <a:t>Hire and Oversee the Corporate Officers; </a:t>
            </a:r>
          </a:p>
          <a:p>
            <a:pPr marL="685800" lvl="3" indent="-228600">
              <a:lnSpc>
                <a:spcPct val="87000"/>
              </a:lnSpc>
              <a:spcBef>
                <a:spcPts val="0"/>
              </a:spcBef>
              <a:buFont typeface="Arial" pitchFamily="34" charset="0"/>
              <a:buChar char="•"/>
              <a:defRPr/>
            </a:pPr>
            <a:endParaRPr lang="en-US" sz="500" b="1" i="1" dirty="0">
              <a:solidFill>
                <a:srgbClr val="A50021"/>
              </a:solidFill>
              <a:latin typeface="Arial" pitchFamily="34" charset="0"/>
              <a:cs typeface="Arial" pitchFamily="34" charset="0"/>
            </a:endParaRPr>
          </a:p>
          <a:p>
            <a:pPr marL="685800" lvl="3" indent="-228600">
              <a:lnSpc>
                <a:spcPct val="87000"/>
              </a:lnSpc>
              <a:spcBef>
                <a:spcPts val="0"/>
              </a:spcBef>
              <a:buFont typeface="Arial" pitchFamily="34" charset="0"/>
              <a:buChar char="•"/>
              <a:defRPr/>
            </a:pPr>
            <a:r>
              <a:rPr lang="en-US" sz="1400" b="1" i="1" dirty="0">
                <a:solidFill>
                  <a:srgbClr val="A50021"/>
                </a:solidFill>
                <a:latin typeface="Arial" pitchFamily="34" charset="0"/>
                <a:cs typeface="Arial" pitchFamily="34" charset="0"/>
              </a:rPr>
              <a:t>Delegate Duties to Officers, so as to Advance Corporate Policy and Goals;</a:t>
            </a:r>
          </a:p>
          <a:p>
            <a:pPr marL="685800" lvl="3" indent="-228600">
              <a:lnSpc>
                <a:spcPct val="87000"/>
              </a:lnSpc>
              <a:spcBef>
                <a:spcPts val="0"/>
              </a:spcBef>
              <a:buFont typeface="Arial" pitchFamily="34" charset="0"/>
              <a:buChar char="•"/>
              <a:defRPr/>
            </a:pPr>
            <a:endParaRPr lang="en-US" sz="500" b="1" i="1" dirty="0">
              <a:solidFill>
                <a:srgbClr val="A50021"/>
              </a:solidFill>
              <a:latin typeface="Arial" pitchFamily="34" charset="0"/>
              <a:cs typeface="Arial" pitchFamily="34" charset="0"/>
            </a:endParaRPr>
          </a:p>
          <a:p>
            <a:pPr marL="685800" lvl="3" indent="-228600">
              <a:lnSpc>
                <a:spcPct val="87000"/>
              </a:lnSpc>
              <a:spcBef>
                <a:spcPts val="0"/>
              </a:spcBef>
              <a:buFont typeface="Arial" pitchFamily="34" charset="0"/>
              <a:buChar char="•"/>
              <a:defRPr/>
            </a:pPr>
            <a:r>
              <a:rPr lang="en-US" sz="1400" b="1" i="1" dirty="0">
                <a:solidFill>
                  <a:srgbClr val="A50021"/>
                </a:solidFill>
                <a:latin typeface="Arial" pitchFamily="34" charset="0"/>
                <a:cs typeface="Arial" pitchFamily="34" charset="0"/>
              </a:rPr>
              <a:t>Perform Corporate Planning and Strategy Development for Corporate Advancement;</a:t>
            </a:r>
          </a:p>
          <a:p>
            <a:pPr marL="685800" lvl="3" indent="-228600">
              <a:lnSpc>
                <a:spcPct val="87000"/>
              </a:lnSpc>
              <a:spcBef>
                <a:spcPts val="0"/>
              </a:spcBef>
              <a:buFont typeface="Arial" pitchFamily="34" charset="0"/>
              <a:buChar char="•"/>
              <a:defRPr/>
            </a:pPr>
            <a:endParaRPr lang="en-US" sz="500" b="1" i="1" dirty="0">
              <a:solidFill>
                <a:srgbClr val="A50021"/>
              </a:solidFill>
              <a:latin typeface="Arial" pitchFamily="34" charset="0"/>
              <a:cs typeface="Arial" pitchFamily="34" charset="0"/>
            </a:endParaRPr>
          </a:p>
          <a:p>
            <a:pPr marL="685800" lvl="3" indent="-228600">
              <a:lnSpc>
                <a:spcPct val="87000"/>
              </a:lnSpc>
              <a:spcBef>
                <a:spcPts val="0"/>
              </a:spcBef>
              <a:buFont typeface="Arial" pitchFamily="34" charset="0"/>
              <a:buChar char="•"/>
              <a:defRPr/>
            </a:pPr>
            <a:r>
              <a:rPr lang="en-US" sz="1400" b="1" i="1" dirty="0">
                <a:solidFill>
                  <a:srgbClr val="A50021"/>
                </a:solidFill>
                <a:latin typeface="Arial" pitchFamily="34" charset="0"/>
                <a:cs typeface="Arial" pitchFamily="34" charset="0"/>
              </a:rPr>
              <a:t>Provide General Management of the Corporate Business, Policy, and Resources;</a:t>
            </a:r>
          </a:p>
          <a:p>
            <a:pPr marL="685800" lvl="3" indent="-228600">
              <a:lnSpc>
                <a:spcPct val="87000"/>
              </a:lnSpc>
              <a:spcBef>
                <a:spcPts val="0"/>
              </a:spcBef>
              <a:buFont typeface="Arial" pitchFamily="34" charset="0"/>
              <a:buChar char="•"/>
              <a:defRPr/>
            </a:pPr>
            <a:endParaRPr lang="en-US" sz="500" b="1" i="1" dirty="0">
              <a:solidFill>
                <a:srgbClr val="A50021"/>
              </a:solidFill>
            </a:endParaRPr>
          </a:p>
          <a:p>
            <a:pPr marL="685800" lvl="3" indent="-228600">
              <a:lnSpc>
                <a:spcPct val="87000"/>
              </a:lnSpc>
              <a:spcBef>
                <a:spcPts val="0"/>
              </a:spcBef>
              <a:buFont typeface="Arial" pitchFamily="34" charset="0"/>
              <a:buChar char="•"/>
              <a:defRPr/>
            </a:pPr>
            <a:r>
              <a:rPr lang="en-US" sz="1400" b="1" i="1" dirty="0">
                <a:solidFill>
                  <a:srgbClr val="A50021"/>
                </a:solidFill>
              </a:rPr>
              <a:t>Determine and Monitor the Organization's Products, Services and Programs;</a:t>
            </a:r>
          </a:p>
          <a:p>
            <a:pPr marL="685800" lvl="3" indent="-228600">
              <a:lnSpc>
                <a:spcPct val="87000"/>
              </a:lnSpc>
              <a:spcBef>
                <a:spcPts val="0"/>
              </a:spcBef>
              <a:buFont typeface="Arial" pitchFamily="34" charset="0"/>
              <a:buChar char="•"/>
              <a:defRPr/>
            </a:pPr>
            <a:endParaRPr lang="en-US" sz="500" b="1" i="1" dirty="0">
              <a:solidFill>
                <a:srgbClr val="A50021"/>
              </a:solidFill>
            </a:endParaRPr>
          </a:p>
          <a:p>
            <a:pPr marL="685800" lvl="3" indent="-228600">
              <a:lnSpc>
                <a:spcPct val="87000"/>
              </a:lnSpc>
              <a:spcBef>
                <a:spcPts val="0"/>
              </a:spcBef>
              <a:buFont typeface="Arial" pitchFamily="34" charset="0"/>
              <a:buChar char="•"/>
              <a:defRPr/>
            </a:pPr>
            <a:r>
              <a:rPr lang="en-US" sz="1400" b="1" i="1" dirty="0">
                <a:solidFill>
                  <a:srgbClr val="A50021"/>
                </a:solidFill>
              </a:rPr>
              <a:t>Enhance the Corporation's Public Image (so as to improve share value);</a:t>
            </a:r>
          </a:p>
          <a:p>
            <a:pPr marL="685800" lvl="3" indent="-228600">
              <a:lnSpc>
                <a:spcPct val="87000"/>
              </a:lnSpc>
              <a:spcBef>
                <a:spcPts val="0"/>
              </a:spcBef>
              <a:buFont typeface="Arial" pitchFamily="34" charset="0"/>
              <a:buChar char="•"/>
              <a:defRPr/>
            </a:pPr>
            <a:endParaRPr lang="en-US" sz="500" b="1" i="1" dirty="0">
              <a:solidFill>
                <a:srgbClr val="A50021"/>
              </a:solidFill>
            </a:endParaRPr>
          </a:p>
          <a:p>
            <a:pPr marL="685800" lvl="3" indent="-228600">
              <a:lnSpc>
                <a:spcPct val="87000"/>
              </a:lnSpc>
              <a:spcBef>
                <a:spcPts val="0"/>
              </a:spcBef>
              <a:buFont typeface="Arial" pitchFamily="34" charset="0"/>
              <a:buChar char="•"/>
              <a:defRPr/>
            </a:pPr>
            <a:r>
              <a:rPr lang="en-US" sz="1400" b="1" i="1" dirty="0">
                <a:solidFill>
                  <a:srgbClr val="A50021"/>
                </a:solidFill>
              </a:rPr>
              <a:t>Assess the Performance of the Corporation and the Board Itself;</a:t>
            </a:r>
          </a:p>
          <a:p>
            <a:pPr marL="685800" lvl="3" indent="-228600">
              <a:lnSpc>
                <a:spcPct val="87000"/>
              </a:lnSpc>
              <a:spcBef>
                <a:spcPts val="0"/>
              </a:spcBef>
              <a:buFont typeface="Arial" pitchFamily="34" charset="0"/>
              <a:buChar char="•"/>
              <a:defRPr/>
            </a:pPr>
            <a:endParaRPr lang="en-US" sz="500" b="1" i="1" dirty="0">
              <a:solidFill>
                <a:srgbClr val="A50021"/>
              </a:solidFill>
            </a:endParaRPr>
          </a:p>
          <a:p>
            <a:pPr marL="685800" lvl="3" indent="-228600">
              <a:lnSpc>
                <a:spcPct val="87000"/>
              </a:lnSpc>
              <a:spcBef>
                <a:spcPts val="0"/>
              </a:spcBef>
              <a:buFont typeface="Arial" pitchFamily="34" charset="0"/>
              <a:buChar char="•"/>
              <a:defRPr/>
            </a:pPr>
            <a:r>
              <a:rPr lang="en-US" sz="1400" b="1" i="1" dirty="0">
                <a:solidFill>
                  <a:srgbClr val="A50021"/>
                </a:solidFill>
              </a:rPr>
              <a:t>Avoid Conflicts of Interests and Keep Their Fiduciary Duty to Shareholders;</a:t>
            </a:r>
          </a:p>
          <a:p>
            <a:pPr marL="685800" lvl="3" indent="-228600">
              <a:lnSpc>
                <a:spcPct val="87000"/>
              </a:lnSpc>
              <a:spcBef>
                <a:spcPts val="0"/>
              </a:spcBef>
              <a:buFont typeface="Arial" pitchFamily="34" charset="0"/>
              <a:buChar char="•"/>
              <a:defRPr/>
            </a:pPr>
            <a:endParaRPr lang="en-US" sz="500" b="1" i="1" dirty="0">
              <a:solidFill>
                <a:srgbClr val="A50021"/>
              </a:solidFill>
              <a:latin typeface="Arial" pitchFamily="34" charset="0"/>
              <a:cs typeface="Arial" pitchFamily="34" charset="0"/>
            </a:endParaRPr>
          </a:p>
          <a:p>
            <a:pPr marL="685800" lvl="3" indent="-228600">
              <a:lnSpc>
                <a:spcPct val="87000"/>
              </a:lnSpc>
              <a:spcBef>
                <a:spcPts val="0"/>
              </a:spcBef>
              <a:buFont typeface="Arial" pitchFamily="34" charset="0"/>
              <a:buChar char="•"/>
              <a:defRPr/>
            </a:pPr>
            <a:r>
              <a:rPr lang="en-US" sz="1400" b="1" i="1" dirty="0">
                <a:solidFill>
                  <a:srgbClr val="A50021"/>
                </a:solidFill>
                <a:latin typeface="Arial" pitchFamily="34" charset="0"/>
                <a:cs typeface="Arial" pitchFamily="34" charset="0"/>
              </a:rPr>
              <a:t>Provide Continuity of the Corporation;</a:t>
            </a:r>
          </a:p>
          <a:p>
            <a:pPr marL="685800" lvl="3" indent="-228600">
              <a:lnSpc>
                <a:spcPct val="87000"/>
              </a:lnSpc>
              <a:spcBef>
                <a:spcPts val="0"/>
              </a:spcBef>
              <a:buFont typeface="Arial" pitchFamily="34" charset="0"/>
              <a:buChar char="•"/>
              <a:defRPr/>
            </a:pPr>
            <a:endParaRPr lang="en-US" sz="500" b="1" i="1" dirty="0">
              <a:solidFill>
                <a:srgbClr val="A50021"/>
              </a:solidFill>
              <a:latin typeface="Arial" pitchFamily="34" charset="0"/>
              <a:cs typeface="Arial" pitchFamily="34" charset="0"/>
            </a:endParaRPr>
          </a:p>
          <a:p>
            <a:pPr marL="685800" lvl="3" indent="-228600">
              <a:lnSpc>
                <a:spcPct val="87000"/>
              </a:lnSpc>
              <a:spcBef>
                <a:spcPts val="0"/>
              </a:spcBef>
              <a:buFont typeface="Arial" pitchFamily="34" charset="0"/>
              <a:buChar char="•"/>
              <a:defRPr/>
            </a:pPr>
            <a:r>
              <a:rPr lang="en-US" sz="1400" b="1" i="1" dirty="0">
                <a:solidFill>
                  <a:srgbClr val="A50021"/>
                </a:solidFill>
                <a:latin typeface="Arial" pitchFamily="34" charset="0"/>
                <a:cs typeface="Arial" pitchFamily="34" charset="0"/>
              </a:rPr>
              <a:t>Account to Shareholders for the operation and Conduct of Corporate Business;</a:t>
            </a:r>
          </a:p>
          <a:p>
            <a:pPr marL="685800" lvl="3" indent="-228600">
              <a:lnSpc>
                <a:spcPct val="87000"/>
              </a:lnSpc>
              <a:spcBef>
                <a:spcPts val="0"/>
              </a:spcBef>
              <a:buFont typeface="Arial" pitchFamily="34" charset="0"/>
              <a:buChar char="•"/>
              <a:defRPr/>
            </a:pPr>
            <a:endParaRPr lang="en-US" sz="500" b="1" i="1" dirty="0">
              <a:solidFill>
                <a:srgbClr val="A50021"/>
              </a:solidFill>
              <a:latin typeface="Arial" pitchFamily="34" charset="0"/>
              <a:cs typeface="Arial" pitchFamily="34" charset="0"/>
            </a:endParaRPr>
          </a:p>
          <a:p>
            <a:pPr marL="685800" lvl="3" indent="-228600">
              <a:lnSpc>
                <a:spcPct val="87000"/>
              </a:lnSpc>
              <a:spcBef>
                <a:spcPts val="0"/>
              </a:spcBef>
              <a:buFont typeface="Arial" pitchFamily="34" charset="0"/>
              <a:buChar char="•"/>
              <a:defRPr/>
            </a:pPr>
            <a:r>
              <a:rPr lang="en-US" sz="1400" b="1" i="1" dirty="0">
                <a:solidFill>
                  <a:srgbClr val="A50021"/>
                </a:solidFill>
                <a:latin typeface="Arial" pitchFamily="34" charset="0"/>
                <a:cs typeface="Arial" pitchFamily="34" charset="0"/>
              </a:rPr>
              <a:t>Approving Policy Initiatives and Directives of the Corporation;</a:t>
            </a:r>
          </a:p>
          <a:p>
            <a:pPr marL="685800" lvl="3" indent="-228600">
              <a:lnSpc>
                <a:spcPct val="87000"/>
              </a:lnSpc>
              <a:spcBef>
                <a:spcPts val="0"/>
              </a:spcBef>
              <a:buFont typeface="Arial" pitchFamily="34" charset="0"/>
              <a:buChar char="•"/>
              <a:defRPr/>
            </a:pPr>
            <a:endParaRPr lang="en-US" sz="500" b="1" i="1" dirty="0">
              <a:solidFill>
                <a:srgbClr val="A50021"/>
              </a:solidFill>
              <a:latin typeface="Arial" pitchFamily="34" charset="0"/>
              <a:cs typeface="Arial" pitchFamily="34" charset="0"/>
            </a:endParaRPr>
          </a:p>
          <a:p>
            <a:pPr marL="685800" lvl="3" indent="-228600">
              <a:lnSpc>
                <a:spcPct val="87000"/>
              </a:lnSpc>
              <a:spcBef>
                <a:spcPts val="0"/>
              </a:spcBef>
              <a:buFont typeface="Arial" pitchFamily="34" charset="0"/>
              <a:buChar char="•"/>
              <a:defRPr/>
            </a:pPr>
            <a:r>
              <a:rPr lang="en-US" sz="1400" b="1" i="1" dirty="0">
                <a:solidFill>
                  <a:srgbClr val="A50021"/>
                </a:solidFill>
                <a:latin typeface="Arial" pitchFamily="34" charset="0"/>
                <a:cs typeface="Arial" pitchFamily="34" charset="0"/>
              </a:rPr>
              <a:t>Approving SEC Filings and Annual Reports;</a:t>
            </a:r>
          </a:p>
          <a:p>
            <a:pPr marL="685800" lvl="3" indent="-228600">
              <a:lnSpc>
                <a:spcPct val="87000"/>
              </a:lnSpc>
              <a:spcBef>
                <a:spcPts val="0"/>
              </a:spcBef>
              <a:buFont typeface="Arial" pitchFamily="34" charset="0"/>
              <a:buChar char="•"/>
              <a:defRPr/>
            </a:pPr>
            <a:endParaRPr lang="en-US" sz="500" b="1" i="1" dirty="0">
              <a:solidFill>
                <a:srgbClr val="A50021"/>
              </a:solidFill>
              <a:latin typeface="Arial" pitchFamily="34" charset="0"/>
              <a:cs typeface="Arial" pitchFamily="34" charset="0"/>
            </a:endParaRPr>
          </a:p>
          <a:p>
            <a:pPr marL="685800" lvl="3" indent="-228600">
              <a:lnSpc>
                <a:spcPct val="87000"/>
              </a:lnSpc>
              <a:spcBef>
                <a:spcPts val="0"/>
              </a:spcBef>
              <a:buFont typeface="Arial" pitchFamily="34" charset="0"/>
              <a:buChar char="•"/>
              <a:defRPr/>
            </a:pPr>
            <a:r>
              <a:rPr lang="en-US" sz="1400" b="1" i="1" dirty="0">
                <a:solidFill>
                  <a:srgbClr val="A50021"/>
                </a:solidFill>
                <a:latin typeface="Arial" pitchFamily="34" charset="0"/>
                <a:cs typeface="Arial" pitchFamily="34" charset="0"/>
              </a:rPr>
              <a:t>Acting on Mergers, Acquisitions and Dissolutions;</a:t>
            </a:r>
          </a:p>
          <a:p>
            <a:pPr marL="685800" lvl="3" indent="-228600">
              <a:lnSpc>
                <a:spcPct val="87000"/>
              </a:lnSpc>
              <a:spcBef>
                <a:spcPts val="0"/>
              </a:spcBef>
              <a:buFont typeface="Arial" pitchFamily="34" charset="0"/>
              <a:buChar char="•"/>
              <a:defRPr/>
            </a:pPr>
            <a:endParaRPr lang="en-US" sz="500" b="1" i="1" dirty="0">
              <a:solidFill>
                <a:srgbClr val="A50021"/>
              </a:solidFill>
              <a:latin typeface="Arial" pitchFamily="34" charset="0"/>
              <a:cs typeface="Arial" pitchFamily="34" charset="0"/>
            </a:endParaRPr>
          </a:p>
          <a:p>
            <a:pPr marL="685800" lvl="3" indent="-228600">
              <a:lnSpc>
                <a:spcPct val="87000"/>
              </a:lnSpc>
              <a:spcBef>
                <a:spcPts val="0"/>
              </a:spcBef>
              <a:buFont typeface="Arial" pitchFamily="34" charset="0"/>
              <a:buChar char="•"/>
              <a:defRPr/>
            </a:pPr>
            <a:r>
              <a:rPr lang="en-US" sz="1400" b="1" i="1" dirty="0">
                <a:solidFill>
                  <a:srgbClr val="A50021"/>
                </a:solidFill>
                <a:latin typeface="Arial" pitchFamily="34" charset="0"/>
                <a:cs typeface="Arial" pitchFamily="34" charset="0"/>
              </a:rPr>
              <a:t>Approving Annual Budgets and Ensuring the Availability of Financial Resources; and</a:t>
            </a:r>
          </a:p>
          <a:p>
            <a:pPr marL="685800" lvl="3" indent="-228600">
              <a:lnSpc>
                <a:spcPct val="87000"/>
              </a:lnSpc>
              <a:spcBef>
                <a:spcPts val="0"/>
              </a:spcBef>
              <a:buFont typeface="Arial" pitchFamily="34" charset="0"/>
              <a:buChar char="•"/>
              <a:defRPr/>
            </a:pPr>
            <a:endParaRPr lang="en-US" sz="500" b="1" i="1" dirty="0">
              <a:solidFill>
                <a:srgbClr val="A50021"/>
              </a:solidFill>
              <a:latin typeface="Arial" pitchFamily="34" charset="0"/>
              <a:cs typeface="Arial" pitchFamily="34" charset="0"/>
            </a:endParaRPr>
          </a:p>
          <a:p>
            <a:pPr marL="685800" lvl="3" indent="-228600">
              <a:lnSpc>
                <a:spcPct val="87000"/>
              </a:lnSpc>
              <a:spcBef>
                <a:spcPts val="0"/>
              </a:spcBef>
              <a:buFont typeface="Arial" pitchFamily="34" charset="0"/>
              <a:buChar char="•"/>
              <a:defRPr/>
            </a:pPr>
            <a:r>
              <a:rPr lang="en-US" sz="1400" b="1" i="1" dirty="0">
                <a:solidFill>
                  <a:srgbClr val="A50021"/>
                </a:solidFill>
                <a:latin typeface="Arial" pitchFamily="34" charset="0"/>
                <a:cs typeface="Arial" pitchFamily="34" charset="0"/>
              </a:rPr>
              <a:t>Establishing Compensation and Benefits for Officers and Employees.</a:t>
            </a:r>
          </a:p>
          <a:p>
            <a:pPr marL="457200" lvl="3" indent="0">
              <a:spcBef>
                <a:spcPts val="0"/>
              </a:spcBef>
              <a:defRPr/>
            </a:pPr>
            <a:r>
              <a:rPr lang="en-US" sz="1400" b="1" i="1" dirty="0">
                <a:solidFill>
                  <a:srgbClr val="A50021"/>
                </a:solidFill>
                <a:latin typeface="Arial" pitchFamily="34" charset="0"/>
                <a:cs typeface="Arial" pitchFamily="34" charset="0"/>
              </a:rPr>
              <a:t> </a:t>
            </a:r>
            <a:endParaRPr lang="en-US" sz="1400" dirty="0">
              <a:solidFill>
                <a:srgbClr val="A50021"/>
              </a:solidFill>
            </a:endParaRPr>
          </a:p>
        </p:txBody>
      </p:sp>
    </p:spTree>
    <p:extLst>
      <p:ext uri="{BB962C8B-B14F-4D97-AF65-F5344CB8AC3E}">
        <p14:creationId xmlns:p14="http://schemas.microsoft.com/office/powerpoint/2010/main" val="2744083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37332"/>
            <a:ext cx="8382000" cy="21975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Three:</a:t>
            </a:r>
          </a:p>
          <a:p>
            <a:pPr marL="342900" indent="-342900" algn="ctr">
              <a:lnSpc>
                <a:spcPct val="90000"/>
              </a:lnSpc>
              <a:spcBef>
                <a:spcPts val="0"/>
              </a:spcBef>
              <a:defRPr/>
            </a:pPr>
            <a:r>
              <a:rPr lang="en-US" sz="5400" b="1" dirty="0">
                <a:solidFill>
                  <a:srgbClr val="0033CC"/>
                </a:solidFill>
              </a:rPr>
              <a:t>Corporate Governance</a:t>
            </a:r>
          </a:p>
          <a:p>
            <a:pPr marL="342900" indent="-342900" algn="ctr">
              <a:lnSpc>
                <a:spcPct val="90000"/>
              </a:lnSpc>
              <a:spcBef>
                <a:spcPts val="0"/>
              </a:spcBef>
              <a:defRPr/>
            </a:pPr>
            <a:r>
              <a:rPr lang="en-US" sz="2800" b="1" i="1" dirty="0">
                <a:solidFill>
                  <a:srgbClr val="006600"/>
                </a:solidFill>
              </a:rPr>
              <a:t>Boards of Directors – Powers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84560139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11780</TotalTime>
  <Words>1826</Words>
  <Application>Microsoft Office PowerPoint</Application>
  <PresentationFormat>On-screen Show (4:3)</PresentationFormat>
  <Paragraphs>190</Paragraphs>
  <Slides>13</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537</cp:revision>
  <cp:lastPrinted>2020-09-23T14:11:20Z</cp:lastPrinted>
  <dcterms:created xsi:type="dcterms:W3CDTF">2007-08-27T19:04:39Z</dcterms:created>
  <dcterms:modified xsi:type="dcterms:W3CDTF">2021-10-05T13:55:25Z</dcterms:modified>
</cp:coreProperties>
</file>