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409" r:id="rId2"/>
    <p:sldId id="585" r:id="rId3"/>
    <p:sldId id="543" r:id="rId4"/>
    <p:sldId id="583" r:id="rId5"/>
    <p:sldId id="582" r:id="rId6"/>
    <p:sldId id="586" r:id="rId7"/>
    <p:sldId id="589" r:id="rId8"/>
    <p:sldId id="587" r:id="rId9"/>
    <p:sldId id="590" r:id="rId10"/>
    <p:sldId id="581" r:id="rId11"/>
    <p:sldId id="439" r:id="rId12"/>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02190EEF-3FB1-443E-9798-2A3D8D18DDBC}"/>
    <pc:docChg chg="modSld">
      <pc:chgData name="Robert Farley" userId="1b2cfada0102257f" providerId="LiveId" clId="{02190EEF-3FB1-443E-9798-2A3D8D18DDBC}" dt="2021-10-05T13:56:10.941" v="29" actId="20577"/>
      <pc:docMkLst>
        <pc:docMk/>
      </pc:docMkLst>
      <pc:sldChg chg="modSp mod">
        <pc:chgData name="Robert Farley" userId="1b2cfada0102257f" providerId="LiveId" clId="{02190EEF-3FB1-443E-9798-2A3D8D18DDBC}" dt="2021-10-05T13:55:47.870" v="9" actId="20577"/>
        <pc:sldMkLst>
          <pc:docMk/>
          <pc:sldMk cId="0" sldId="409"/>
        </pc:sldMkLst>
        <pc:spChg chg="mod">
          <ac:chgData name="Robert Farley" userId="1b2cfada0102257f" providerId="LiveId" clId="{02190EEF-3FB1-443E-9798-2A3D8D18DDBC}" dt="2021-10-05T13:55:47.870" v="9" actId="20577"/>
          <ac:spMkLst>
            <pc:docMk/>
            <pc:sldMk cId="0" sldId="409"/>
            <ac:spMk id="8" creationId="{00000000-0000-0000-0000-000000000000}"/>
          </ac:spMkLst>
        </pc:spChg>
      </pc:sldChg>
      <pc:sldChg chg="modSp mod">
        <pc:chgData name="Robert Farley" userId="1b2cfada0102257f" providerId="LiveId" clId="{02190EEF-3FB1-443E-9798-2A3D8D18DDBC}" dt="2021-10-05T13:56:10.941" v="29" actId="20577"/>
        <pc:sldMkLst>
          <pc:docMk/>
          <pc:sldMk cId="0" sldId="439"/>
        </pc:sldMkLst>
        <pc:spChg chg="mod">
          <ac:chgData name="Robert Farley" userId="1b2cfada0102257f" providerId="LiveId" clId="{02190EEF-3FB1-443E-9798-2A3D8D18DDBC}" dt="2021-10-05T13:56:10.941" v="29" actId="20577"/>
          <ac:spMkLst>
            <pc:docMk/>
            <pc:sldMk cId="0" sldId="439"/>
            <ac:spMk id="2150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10/5/2021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10/5/2021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7</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82427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10</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81558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Seven C:</a:t>
            </a:r>
          </a:p>
          <a:p>
            <a:pPr marL="342889" indent="-342889" algn="ctr">
              <a:spcBef>
                <a:spcPct val="20000"/>
              </a:spcBef>
              <a:defRPr/>
            </a:pPr>
            <a:r>
              <a:rPr lang="en-US" sz="2700" b="1" kern="0" dirty="0">
                <a:solidFill>
                  <a:srgbClr val="FFFF00"/>
                </a:solidFill>
                <a:latin typeface="+mn-lt"/>
              </a:rPr>
              <a:t>Corporate Governance – Corporate Personhood</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336430" y="990600"/>
            <a:ext cx="8522898" cy="5259901"/>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a:solidFill>
                  <a:schemeClr val="tx2"/>
                </a:solidFill>
              </a:rPr>
              <a:t>Case Study:</a:t>
            </a:r>
            <a:endParaRPr lang="en-US" sz="3600" dirty="0">
              <a:solidFill>
                <a:schemeClr val="tx2"/>
              </a:solidFill>
            </a:endParaRPr>
          </a:p>
          <a:p>
            <a:pPr>
              <a:lnSpc>
                <a:spcPct val="90000"/>
              </a:lnSpc>
              <a:defRPr/>
            </a:pPr>
            <a:endParaRPr lang="en-US" sz="1000" b="1" dirty="0">
              <a:solidFill>
                <a:srgbClr val="002060"/>
              </a:solidFill>
            </a:endParaRPr>
          </a:p>
          <a:p>
            <a:pPr algn="ctr">
              <a:lnSpc>
                <a:spcPct val="90000"/>
              </a:lnSpc>
              <a:defRPr/>
            </a:pPr>
            <a:r>
              <a:rPr lang="en-US" sz="4000" b="1" dirty="0">
                <a:solidFill>
                  <a:srgbClr val="A50021"/>
                </a:solidFill>
              </a:rPr>
              <a:t>Citizens United v. FEC</a:t>
            </a:r>
            <a:endParaRPr lang="en-US" sz="4000" b="1" dirty="0">
              <a:solidFill>
                <a:srgbClr val="002060"/>
              </a:solidFill>
            </a:endParaRPr>
          </a:p>
          <a:p>
            <a:pPr marL="342900" indent="-342900" algn="ctr">
              <a:lnSpc>
                <a:spcPct val="80000"/>
              </a:lnSpc>
              <a:spcBef>
                <a:spcPct val="20000"/>
              </a:spcBef>
            </a:pPr>
            <a:r>
              <a:rPr lang="en-US" sz="3000" b="1" dirty="0">
                <a:solidFill>
                  <a:srgbClr val="002060"/>
                </a:solidFill>
              </a:rPr>
              <a:t>The Constitutional Rights of Corporations</a:t>
            </a:r>
          </a:p>
          <a:p>
            <a:pPr marL="342900" indent="-342900" algn="ctr">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a:solidFill>
                <a:srgbClr val="CC0000"/>
              </a:solidFill>
            </a:endParaRPr>
          </a:p>
          <a:p>
            <a:pPr marL="342900" indent="-342900">
              <a:lnSpc>
                <a:spcPct val="80000"/>
              </a:lnSpc>
              <a:spcBef>
                <a:spcPct val="20000"/>
              </a:spcBef>
            </a:pPr>
            <a:endParaRPr lang="en-US" sz="1600" b="1" dirty="0"/>
          </a:p>
          <a:p>
            <a:pPr marL="342900" indent="-342900" algn="ctr">
              <a:lnSpc>
                <a:spcPct val="80000"/>
              </a:lnSpc>
              <a:spcBef>
                <a:spcPct val="20000"/>
              </a:spcBef>
            </a:pPr>
            <a:r>
              <a:rPr lang="en-US" sz="1600" b="1" dirty="0"/>
              <a:t>The case that fought for freedom of speech</a:t>
            </a:r>
            <a:endParaRPr lang="en-US" sz="2000" b="1" dirty="0">
              <a:solidFill>
                <a:srgbClr val="CC0000"/>
              </a:solidFill>
            </a:endParaRPr>
          </a:p>
        </p:txBody>
      </p:sp>
      <p:pic>
        <p:nvPicPr>
          <p:cNvPr id="6" name="Picture 5"/>
          <p:cNvPicPr>
            <a:picLocks noChangeAspect="1"/>
          </p:cNvPicPr>
          <p:nvPr/>
        </p:nvPicPr>
        <p:blipFill>
          <a:blip r:embed="rId3"/>
          <a:stretch>
            <a:fillRect/>
          </a:stretch>
        </p:blipFill>
        <p:spPr>
          <a:xfrm>
            <a:off x="1828800" y="2819400"/>
            <a:ext cx="5715000" cy="2857500"/>
          </a:xfrm>
          <a:prstGeom prst="rect">
            <a:avLst/>
          </a:prstGeom>
        </p:spPr>
      </p:pic>
    </p:spTree>
    <p:extLst>
      <p:ext uri="{BB962C8B-B14F-4D97-AF65-F5344CB8AC3E}">
        <p14:creationId xmlns:p14="http://schemas.microsoft.com/office/powerpoint/2010/main" val="2446320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Seven C</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for the midterm:</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6120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Securities Regulation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State Regulation</a:t>
            </a:r>
          </a:p>
          <a:p>
            <a:pPr>
              <a:lnSpc>
                <a:spcPct val="110000"/>
              </a:lnSpc>
              <a:defRPr/>
            </a:pPr>
            <a:r>
              <a:rPr lang="en-US" sz="1400" b="1" i="1" dirty="0">
                <a:solidFill>
                  <a:srgbClr val="C00000"/>
                </a:solidFill>
              </a:rPr>
              <a:t>Part One: Generally / Jurisdiction / Blue Sky Laws / The Martin Act</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Federal Regulation</a:t>
            </a:r>
          </a:p>
          <a:p>
            <a:pPr>
              <a:lnSpc>
                <a:spcPct val="110000"/>
              </a:lnSpc>
              <a:defRPr/>
            </a:pPr>
            <a:r>
              <a:rPr lang="en-US" sz="1400" b="1" i="1" dirty="0">
                <a:solidFill>
                  <a:srgbClr val="C00000"/>
                </a:solidFill>
              </a:rPr>
              <a:t>Part Two: Generally / Jurisdiction / Federal Regulatory Statutes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Industry Self Regulation</a:t>
            </a:r>
          </a:p>
          <a:p>
            <a:pPr>
              <a:lnSpc>
                <a:spcPct val="110000"/>
              </a:lnSpc>
              <a:defRPr/>
            </a:pPr>
            <a:r>
              <a:rPr lang="en-US" sz="1400" b="1" i="1" dirty="0">
                <a:solidFill>
                  <a:srgbClr val="C00000"/>
                </a:solidFill>
              </a:rPr>
              <a:t>Part Three: Generally / Definitions / Effectiveness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SEC v. W.J. Howey Company</a:t>
            </a:r>
          </a:p>
          <a:p>
            <a:pPr algn="ctr">
              <a:lnSpc>
                <a:spcPct val="110000"/>
              </a:lnSpc>
              <a:defRPr/>
            </a:pPr>
            <a:r>
              <a:rPr lang="en-US" sz="1400" b="1" i="1" dirty="0">
                <a:solidFill>
                  <a:srgbClr val="C00000"/>
                </a:solidFill>
              </a:rPr>
              <a:t>     The Scope of Federal Regulation</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3213261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981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700" b="1" i="1" dirty="0">
                <a:solidFill>
                  <a:srgbClr val="006666"/>
                </a:solidFill>
              </a:rPr>
              <a:t>Corporate Governance – Boards of Directors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Board Members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Board Member Powers</a:t>
            </a:r>
          </a:p>
          <a:p>
            <a:pPr>
              <a:lnSpc>
                <a:spcPct val="110000"/>
              </a:lnSpc>
              <a:defRPr/>
            </a:pPr>
            <a:r>
              <a:rPr lang="en-US" sz="1400" b="1" i="1" dirty="0">
                <a:solidFill>
                  <a:srgbClr val="C00000"/>
                </a:solidFill>
              </a:rPr>
              <a:t>Part Two: Generally / Chairman / Board Members / Committees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Personhood</a:t>
            </a:r>
          </a:p>
          <a:p>
            <a:pPr>
              <a:lnSpc>
                <a:spcPct val="110000"/>
              </a:lnSpc>
              <a:defRPr/>
            </a:pPr>
            <a:r>
              <a:rPr lang="en-US" sz="1400" b="1" i="1" dirty="0">
                <a:solidFill>
                  <a:srgbClr val="C00000"/>
                </a:solidFill>
              </a:rPr>
              <a:t>Part Three: Generally / Fiduciary Responsibilities / Personhood Interests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Citizen United v. FEC</a:t>
            </a:r>
          </a:p>
          <a:p>
            <a:pPr algn="ctr">
              <a:lnSpc>
                <a:spcPct val="110000"/>
              </a:lnSpc>
              <a:defRPr/>
            </a:pPr>
            <a:r>
              <a:rPr lang="en-US" sz="1400" b="1" i="1" dirty="0">
                <a:solidFill>
                  <a:srgbClr val="C00000"/>
                </a:solidFill>
              </a:rPr>
              <a:t>     The Constitutional Rights of Corporations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381932"/>
            <a:ext cx="8382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3600" b="1" i="1" dirty="0">
                <a:solidFill>
                  <a:srgbClr val="006600"/>
                </a:solidFill>
              </a:rPr>
              <a:t>Generally – Corporate Personhood</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838200"/>
            <a:ext cx="8382000" cy="6140014"/>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Corporate Governance</a:t>
            </a:r>
          </a:p>
          <a:p>
            <a:pPr marL="342900" indent="-342900" algn="ctr">
              <a:lnSpc>
                <a:spcPct val="90000"/>
              </a:lnSpc>
              <a:spcBef>
                <a:spcPts val="0"/>
              </a:spcBef>
              <a:defRPr/>
            </a:pPr>
            <a:r>
              <a:rPr lang="en-US" sz="2800" b="1" i="1" dirty="0">
                <a:solidFill>
                  <a:srgbClr val="006600"/>
                </a:solidFill>
              </a:rPr>
              <a:t>Generally – Corporate Personhood</a:t>
            </a:r>
          </a:p>
          <a:p>
            <a:pPr>
              <a:lnSpc>
                <a:spcPct val="90000"/>
              </a:lnSpc>
              <a:defRPr/>
            </a:pPr>
            <a:endParaRPr lang="en-US" sz="1000" b="1" dirty="0">
              <a:solidFill>
                <a:srgbClr val="C00000"/>
              </a:solidFill>
            </a:endParaRPr>
          </a:p>
          <a:p>
            <a:pPr>
              <a:lnSpc>
                <a:spcPct val="81000"/>
              </a:lnSpc>
              <a:defRPr/>
            </a:pPr>
            <a:r>
              <a:rPr lang="en-US" sz="2400" b="1" dirty="0">
                <a:solidFill>
                  <a:srgbClr val="C00000"/>
                </a:solidFill>
              </a:rPr>
              <a:t>An Artificial Person Under the Law:</a:t>
            </a:r>
          </a:p>
          <a:p>
            <a:pPr algn="just">
              <a:lnSpc>
                <a:spcPct val="81000"/>
              </a:lnSpc>
              <a:defRPr/>
            </a:pPr>
            <a:endParaRPr lang="en-US" sz="500" b="1" i="1" dirty="0">
              <a:solidFill>
                <a:srgbClr val="0000FF"/>
              </a:solidFill>
            </a:endParaRPr>
          </a:p>
          <a:p>
            <a:pPr algn="just">
              <a:lnSpc>
                <a:spcPct val="81000"/>
              </a:lnSpc>
              <a:defRPr/>
            </a:pPr>
            <a:r>
              <a:rPr lang="en-US" sz="1600" b="1" i="1" dirty="0">
                <a:solidFill>
                  <a:srgbClr val="0000FF"/>
                </a:solidFill>
              </a:rPr>
              <a:t>Corporate Personhood: </a:t>
            </a:r>
            <a:r>
              <a:rPr lang="en-US" sz="1600" dirty="0"/>
              <a:t>As declared since the famous case of Dartmouth College v. Woodward, is the legal principle that a corporation is an Artificial Person under the law, with many of the same rights and privileges as a natural person. </a:t>
            </a:r>
          </a:p>
          <a:p>
            <a:pPr algn="just">
              <a:lnSpc>
                <a:spcPct val="81000"/>
              </a:lnSpc>
              <a:defRPr/>
            </a:pPr>
            <a:endParaRPr lang="en-US" sz="500" dirty="0"/>
          </a:p>
          <a:p>
            <a:pPr algn="just">
              <a:lnSpc>
                <a:spcPct val="81000"/>
              </a:lnSpc>
              <a:defRPr/>
            </a:pPr>
            <a:r>
              <a:rPr lang="en-US" sz="1600" b="1" i="1" dirty="0">
                <a:solidFill>
                  <a:srgbClr val="0000FF"/>
                </a:solidFill>
              </a:rPr>
              <a:t>Corporations Have Their Own Separate Legal Status:</a:t>
            </a:r>
            <a:r>
              <a:rPr lang="en-US" sz="1600" b="1" dirty="0"/>
              <a:t> </a:t>
            </a:r>
            <a:r>
              <a:rPr lang="en-US" sz="1600" dirty="0"/>
              <a:t>Pursuant to the concept of corporate personhood, corporations are deemed as legally separate from their associated human beings (shareholders, directors, officers and employees), and have their own constitutionally protected rights.</a:t>
            </a:r>
          </a:p>
          <a:p>
            <a:pPr>
              <a:lnSpc>
                <a:spcPct val="81000"/>
              </a:lnSpc>
              <a:defRPr/>
            </a:pPr>
            <a:endParaRPr lang="en-US" sz="500" dirty="0"/>
          </a:p>
          <a:p>
            <a:pPr algn="just">
              <a:lnSpc>
                <a:spcPct val="81000"/>
              </a:lnSpc>
              <a:defRPr/>
            </a:pPr>
            <a:r>
              <a:rPr lang="en-US" sz="1600" b="1" i="1" dirty="0">
                <a:solidFill>
                  <a:srgbClr val="0000FF"/>
                </a:solidFill>
              </a:rPr>
              <a:t>Rights of the Corporation: </a:t>
            </a:r>
            <a:r>
              <a:rPr lang="en-US" sz="1600" dirty="0"/>
              <a:t>As separate legal persons, corporations have a right to enter into contracts with other parties, to sue or be sued in court in the same way as natural persons, and enjoy most constitutional rights traditionally associated with natural persons.  The constitutional rights they </a:t>
            </a:r>
            <a:r>
              <a:rPr lang="en-US" sz="1600" b="1" dirty="0"/>
              <a:t>DO NOT</a:t>
            </a:r>
            <a:r>
              <a:rPr lang="en-US" sz="1600" dirty="0"/>
              <a:t> have include:</a:t>
            </a:r>
          </a:p>
          <a:p>
            <a:pPr algn="just">
              <a:lnSpc>
                <a:spcPct val="81000"/>
              </a:lnSpc>
              <a:defRPr/>
            </a:pPr>
            <a:endParaRPr lang="en-US" sz="1600" dirty="0"/>
          </a:p>
          <a:p>
            <a:pPr marL="285750" indent="-285750" algn="just">
              <a:lnSpc>
                <a:spcPct val="81000"/>
              </a:lnSpc>
              <a:buFont typeface="Arial" panose="020B0604020202020204" pitchFamily="34" charset="0"/>
              <a:buChar char="•"/>
              <a:defRPr/>
            </a:pPr>
            <a:r>
              <a:rPr lang="en-US" sz="1600" b="1" dirty="0"/>
              <a:t>Corporations cannot vote in political elections;</a:t>
            </a:r>
          </a:p>
          <a:p>
            <a:pPr marL="285750" indent="-285750" algn="just">
              <a:lnSpc>
                <a:spcPct val="81000"/>
              </a:lnSpc>
              <a:buFont typeface="Arial" panose="020B0604020202020204" pitchFamily="34" charset="0"/>
              <a:buChar char="•"/>
              <a:defRPr/>
            </a:pPr>
            <a:endParaRPr lang="en-US" sz="300" b="1" dirty="0"/>
          </a:p>
          <a:p>
            <a:pPr marL="285750" indent="-285750" algn="just">
              <a:lnSpc>
                <a:spcPct val="81000"/>
              </a:lnSpc>
              <a:buFont typeface="Arial" panose="020B0604020202020204" pitchFamily="34" charset="0"/>
              <a:buChar char="•"/>
              <a:defRPr/>
            </a:pPr>
            <a:r>
              <a:rPr lang="en-US" sz="1600" b="1" dirty="0"/>
              <a:t>Corporations are not citizens under the Fourteenth Amendment;</a:t>
            </a:r>
          </a:p>
          <a:p>
            <a:pPr marL="285750" indent="-285750" algn="just">
              <a:lnSpc>
                <a:spcPct val="81000"/>
              </a:lnSpc>
              <a:buFont typeface="Arial" panose="020B0604020202020204" pitchFamily="34" charset="0"/>
              <a:buChar char="•"/>
              <a:defRPr/>
            </a:pPr>
            <a:endParaRPr lang="en-US" sz="300" b="1" dirty="0"/>
          </a:p>
          <a:p>
            <a:pPr marL="285750" indent="-285750" algn="just">
              <a:lnSpc>
                <a:spcPct val="81000"/>
              </a:lnSpc>
              <a:buFont typeface="Arial" panose="020B0604020202020204" pitchFamily="34" charset="0"/>
              <a:buChar char="•"/>
              <a:defRPr/>
            </a:pPr>
            <a:r>
              <a:rPr lang="en-US" sz="1600" b="1" dirty="0"/>
              <a:t>Corporations lack Fifth Amendment self-incrimination rights;</a:t>
            </a:r>
          </a:p>
          <a:p>
            <a:pPr marL="285750" indent="-285750" algn="just">
              <a:lnSpc>
                <a:spcPct val="81000"/>
              </a:lnSpc>
              <a:buFont typeface="Arial" panose="020B0604020202020204" pitchFamily="34" charset="0"/>
              <a:buChar char="•"/>
              <a:defRPr/>
            </a:pPr>
            <a:endParaRPr lang="en-US" sz="300" b="1" dirty="0"/>
          </a:p>
          <a:p>
            <a:pPr marL="285750" indent="-285750" algn="just">
              <a:lnSpc>
                <a:spcPct val="81000"/>
              </a:lnSpc>
              <a:buFont typeface="Arial" panose="020B0604020202020204" pitchFamily="34" charset="0"/>
              <a:buChar char="•"/>
              <a:defRPr/>
            </a:pPr>
            <a:r>
              <a:rPr lang="en-US" sz="1600" b="1" dirty="0"/>
              <a:t>Corporations are not given Privileges and Immunities under Article IV;</a:t>
            </a:r>
          </a:p>
          <a:p>
            <a:pPr marL="285750" indent="-285750" algn="just">
              <a:lnSpc>
                <a:spcPct val="81000"/>
              </a:lnSpc>
              <a:buFont typeface="Arial" panose="020B0604020202020204" pitchFamily="34" charset="0"/>
              <a:buChar char="•"/>
              <a:defRPr/>
            </a:pPr>
            <a:endParaRPr lang="en-US" sz="300" b="1" dirty="0"/>
          </a:p>
          <a:p>
            <a:pPr marL="285750" indent="-285750" algn="just">
              <a:lnSpc>
                <a:spcPct val="81000"/>
              </a:lnSpc>
              <a:buFont typeface="Arial" panose="020B0604020202020204" pitchFamily="34" charset="0"/>
              <a:buChar char="•"/>
              <a:defRPr/>
            </a:pPr>
            <a:r>
              <a:rPr lang="en-US" sz="1600" b="1" dirty="0"/>
              <a:t>Corporations are not afforded Due Process Clause Liberty Rights; and</a:t>
            </a:r>
          </a:p>
          <a:p>
            <a:pPr algn="just">
              <a:lnSpc>
                <a:spcPct val="81000"/>
              </a:lnSpc>
              <a:defRPr/>
            </a:pPr>
            <a:endParaRPr lang="en-US" sz="500" b="1" dirty="0"/>
          </a:p>
          <a:p>
            <a:pPr marL="285750" indent="-285750" algn="just">
              <a:lnSpc>
                <a:spcPct val="81000"/>
              </a:lnSpc>
              <a:buFont typeface="Arial" panose="020B0604020202020204" pitchFamily="34" charset="0"/>
              <a:buChar char="•"/>
              <a:defRPr/>
            </a:pPr>
            <a:r>
              <a:rPr lang="en-US" sz="1600" b="1" dirty="0"/>
              <a:t>Corporations obviously due not have the human rights to serve on juries, run for political office, marry, procreate, or travel. </a:t>
            </a:r>
          </a:p>
          <a:p>
            <a:pPr algn="just">
              <a:lnSpc>
                <a:spcPct val="81000"/>
              </a:lnSpc>
              <a:defRPr/>
            </a:pPr>
            <a:endParaRPr lang="en-US" sz="1600" dirty="0"/>
          </a:p>
          <a:p>
            <a:pPr algn="just">
              <a:lnSpc>
                <a:spcPct val="81000"/>
              </a:lnSpc>
              <a:defRPr/>
            </a:pPr>
            <a:r>
              <a:rPr lang="en-US" sz="1600" dirty="0"/>
              <a:t>  </a:t>
            </a:r>
            <a:endParaRPr lang="en-US" dirty="0"/>
          </a:p>
        </p:txBody>
      </p:sp>
    </p:spTree>
    <p:extLst>
      <p:ext uri="{BB962C8B-B14F-4D97-AF65-F5344CB8AC3E}">
        <p14:creationId xmlns:p14="http://schemas.microsoft.com/office/powerpoint/2010/main" val="1464466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1181"/>
            <a:ext cx="8382000"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600" b="1" i="1" dirty="0">
                <a:solidFill>
                  <a:srgbClr val="006600"/>
                </a:solidFill>
              </a:rPr>
              <a:t>Corporate Personhood – Fiduciary Responsibilities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36936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90000"/>
              </a:lnSpc>
              <a:spcBef>
                <a:spcPts val="0"/>
              </a:spcBef>
              <a:defRPr/>
            </a:pPr>
            <a:r>
              <a:rPr lang="en-US" sz="2400" b="1" i="1" dirty="0">
                <a:solidFill>
                  <a:srgbClr val="006600"/>
                </a:solidFill>
              </a:rPr>
              <a:t>Corporate Personhood – Fiduciary Responsibilities</a:t>
            </a:r>
          </a:p>
          <a:p>
            <a:pPr algn="ctr">
              <a:lnSpc>
                <a:spcPct val="80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80000"/>
              </a:lnSpc>
              <a:spcBef>
                <a:spcPts val="0"/>
              </a:spcBef>
            </a:pPr>
            <a:r>
              <a:rPr lang="en-US" sz="2000" b="1" dirty="0">
                <a:solidFill>
                  <a:srgbClr val="C00000"/>
                </a:solidFill>
              </a:rPr>
              <a:t>Corporate Personhood:</a:t>
            </a:r>
          </a:p>
          <a:p>
            <a:pPr lvl="0">
              <a:lnSpc>
                <a:spcPct val="80000"/>
              </a:lnSpc>
              <a:spcBef>
                <a:spcPts val="0"/>
              </a:spcBef>
            </a:pPr>
            <a:endParaRPr lang="en-US" sz="500" b="1" dirty="0">
              <a:solidFill>
                <a:srgbClr val="C00000"/>
              </a:solidFill>
            </a:endParaRPr>
          </a:p>
          <a:p>
            <a:pPr>
              <a:lnSpc>
                <a:spcPct val="73000"/>
              </a:lnSpc>
              <a:spcBef>
                <a:spcPts val="0"/>
              </a:spcBef>
            </a:pPr>
            <a:r>
              <a:rPr lang="en-US" sz="1600" b="1" i="1" dirty="0">
                <a:solidFill>
                  <a:srgbClr val="0000FF"/>
                </a:solidFill>
              </a:rPr>
              <a:t>Fiduciary Duties and the Corporation:</a:t>
            </a:r>
          </a:p>
          <a:p>
            <a:pPr marL="228600" algn="just">
              <a:lnSpc>
                <a:spcPct val="73000"/>
              </a:lnSpc>
              <a:spcBef>
                <a:spcPts val="0"/>
              </a:spcBef>
            </a:pPr>
            <a:r>
              <a:rPr lang="en-US" sz="1200" b="1" i="1" dirty="0">
                <a:solidFill>
                  <a:srgbClr val="A50021"/>
                </a:solidFill>
              </a:rPr>
              <a:t>Fiduciary Duty: </a:t>
            </a:r>
            <a:r>
              <a:rPr lang="en-US" sz="1200" dirty="0"/>
              <a:t>The members of a corporation’s board directors hold fiduciary duties to the corporation itself, as an artificial person under the law.  These duties require board directors to place the best interests of the company ahead of their own. Directors must make decisions for the company and act in a manner that an ordinary, prudent person would. These fiduciary rules thus proceed from a theory of maximizing corporate financial well-being by focusing on shareholder wealth maximization.</a:t>
            </a:r>
            <a:endParaRPr lang="en-US" sz="1200" dirty="0">
              <a:latin typeface="Arial" pitchFamily="34" charset="0"/>
              <a:cs typeface="Arial" pitchFamily="34" charset="0"/>
            </a:endParaRPr>
          </a:p>
          <a:p>
            <a:pPr marL="228600" algn="just">
              <a:lnSpc>
                <a:spcPct val="73000"/>
              </a:lnSpc>
              <a:spcBef>
                <a:spcPts val="0"/>
              </a:spcBef>
            </a:pPr>
            <a:endParaRPr lang="en-US" sz="500" b="1" i="1" dirty="0">
              <a:solidFill>
                <a:srgbClr val="A50021"/>
              </a:solidFill>
            </a:endParaRPr>
          </a:p>
          <a:p>
            <a:pPr marL="228600" algn="just">
              <a:lnSpc>
                <a:spcPct val="73000"/>
              </a:lnSpc>
              <a:spcBef>
                <a:spcPts val="0"/>
              </a:spcBef>
            </a:pPr>
            <a:r>
              <a:rPr lang="en-US" sz="1200" b="1" i="1" dirty="0">
                <a:solidFill>
                  <a:srgbClr val="A50021"/>
                </a:solidFill>
              </a:rPr>
              <a:t>Oversee a Financially Sound Corporation: </a:t>
            </a:r>
            <a:r>
              <a:rPr lang="en-US" sz="1200" dirty="0"/>
              <a:t>Part of this fiduciary duty to the corporation is to assure that it is  financially strong and will continue to grow and prosper. The board of directors has an explicit responsibility to form a short-term plan of one to two years to ensure sustainability of the corporation.  In addition, the directors must also plan for long-term growth to promote continued security and prosperity.</a:t>
            </a:r>
          </a:p>
          <a:p>
            <a:pPr marL="228600" algn="just">
              <a:lnSpc>
                <a:spcPct val="73000"/>
              </a:lnSpc>
              <a:spcBef>
                <a:spcPts val="0"/>
              </a:spcBef>
            </a:pPr>
            <a:endParaRPr lang="en-US" sz="500" b="1" i="1" dirty="0">
              <a:solidFill>
                <a:srgbClr val="A50021"/>
              </a:solidFill>
            </a:endParaRPr>
          </a:p>
          <a:p>
            <a:pPr marL="228600" algn="just">
              <a:lnSpc>
                <a:spcPct val="73000"/>
              </a:lnSpc>
              <a:spcBef>
                <a:spcPts val="0"/>
              </a:spcBef>
            </a:pPr>
            <a:r>
              <a:rPr lang="en-US" sz="1200" b="1" i="1" dirty="0">
                <a:solidFill>
                  <a:srgbClr val="A50021"/>
                </a:solidFill>
              </a:rPr>
              <a:t>Assure that the Corporation Operates Consistently With Policy Goals:</a:t>
            </a:r>
            <a:r>
              <a:rPr lang="en-US" sz="1200" dirty="0"/>
              <a:t> Members of a corporation’s board of directors also have a responsibility to oversee all departments and aspects of the corporation. This responsibility includes making sure operations are running efficiently, company operations are in alignment with the organization’s purpose, that there are no incidences of fraud, that adequate communication takes place throughout the corporation, and that sufficient oversight is provided over all departments and operations of the company.</a:t>
            </a:r>
          </a:p>
          <a:p>
            <a:pPr marL="228600" algn="just">
              <a:lnSpc>
                <a:spcPct val="73000"/>
              </a:lnSpc>
              <a:spcBef>
                <a:spcPts val="0"/>
              </a:spcBef>
            </a:pPr>
            <a:endParaRPr lang="en-US" sz="500" dirty="0"/>
          </a:p>
          <a:p>
            <a:pPr algn="just">
              <a:lnSpc>
                <a:spcPct val="73000"/>
              </a:lnSpc>
              <a:spcBef>
                <a:spcPts val="0"/>
              </a:spcBef>
            </a:pPr>
            <a:r>
              <a:rPr lang="en-US" sz="1400" b="1" i="1" dirty="0">
                <a:solidFill>
                  <a:srgbClr val="0000FF"/>
                </a:solidFill>
              </a:rPr>
              <a:t>Duties of Care and Loyalty:</a:t>
            </a:r>
            <a:r>
              <a:rPr lang="en-US" sz="1400" dirty="0"/>
              <a:t> According to traditional fiduciary analysis, corporate Directors owe two duties to the corporation: care and loyalty. Each duty describes standards for judicial review of corporate decision-making and fiduciary activities.</a:t>
            </a:r>
          </a:p>
          <a:p>
            <a:pPr algn="just">
              <a:lnSpc>
                <a:spcPct val="73000"/>
              </a:lnSpc>
              <a:spcBef>
                <a:spcPts val="0"/>
              </a:spcBef>
            </a:pPr>
            <a:endParaRPr lang="en-US" sz="500" dirty="0">
              <a:latin typeface="Arial" pitchFamily="34" charset="0"/>
              <a:cs typeface="Arial" pitchFamily="34" charset="0"/>
            </a:endParaRPr>
          </a:p>
          <a:p>
            <a:pPr marL="228600" algn="just">
              <a:lnSpc>
                <a:spcPct val="73000"/>
              </a:lnSpc>
              <a:spcBef>
                <a:spcPts val="0"/>
              </a:spcBef>
            </a:pPr>
            <a:r>
              <a:rPr lang="en-US" sz="1200" b="1" i="1" dirty="0">
                <a:solidFill>
                  <a:srgbClr val="C00000"/>
                </a:solidFill>
              </a:rPr>
              <a:t>Duty of Care: </a:t>
            </a:r>
            <a:r>
              <a:rPr lang="en-US" sz="1200" dirty="0"/>
              <a:t>The duty of care addresses the attentiveness and prudence of Directors in performing their decision-making and oversight functions. The famous </a:t>
            </a:r>
            <a:r>
              <a:rPr lang="en-US" sz="1200" b="1" i="1" dirty="0"/>
              <a:t>“business judgment rule” </a:t>
            </a:r>
            <a:r>
              <a:rPr lang="en-US" sz="1200" dirty="0"/>
              <a:t>presumes that directors carry out their functions in good faith, after sufficient investigation, and for acceptable reasons. Unless this presumption is overcome, courts abstain from second guessing well-meaning business decisions even when they are flops. This is a risk that shareholders take when they make a corporate investment. Thus, to encourage directors to take business risks without fear of personal liability, corporate law protects well-meaning Directors, through exculpation provisions in the corporation’s articles and Bylaws, as well as  through directors’ and officers’ insurance. </a:t>
            </a:r>
          </a:p>
          <a:p>
            <a:pPr marL="228600" algn="just">
              <a:lnSpc>
                <a:spcPct val="73000"/>
              </a:lnSpc>
              <a:spcBef>
                <a:spcPts val="0"/>
              </a:spcBef>
            </a:pPr>
            <a:endParaRPr lang="en-US" sz="500" dirty="0"/>
          </a:p>
          <a:p>
            <a:pPr marL="228600" algn="just">
              <a:lnSpc>
                <a:spcPct val="73000"/>
              </a:lnSpc>
              <a:spcBef>
                <a:spcPts val="0"/>
              </a:spcBef>
            </a:pPr>
            <a:r>
              <a:rPr lang="en-US" sz="1200" b="1" i="1" dirty="0">
                <a:solidFill>
                  <a:srgbClr val="C00000"/>
                </a:solidFill>
              </a:rPr>
              <a:t>Duty of Loyalty: </a:t>
            </a:r>
            <a:r>
              <a:rPr lang="en-US" sz="1200" dirty="0"/>
              <a:t>The duty of loyalty addresses fiduciaries’ conflicts of interest. This duty requires fiduciaries to put the corporation’s interests ahead of their own.  This means that fiduciaries cannot serve two masters. Corporate fiduciaries breach their duty of loyalty when they divert corporate assets, business opportunities, or proprietary information for personal gain.  Accordingly, c</a:t>
            </a:r>
            <a:r>
              <a:rPr lang="en-US" sz="1200" dirty="0">
                <a:latin typeface="Arial" pitchFamily="34" charset="0"/>
                <a:cs typeface="Arial" pitchFamily="34" charset="0"/>
              </a:rPr>
              <a:t>ourts will not interfere with the board’s judgment in the absence of unusual conduct such as fraud, and a Director has a duty of loyalty, and is disqualified from taking part in corporate action, when they have a conflict of interest.</a:t>
            </a:r>
            <a:endParaRPr lang="en-US" sz="1200" b="1" i="1" dirty="0">
              <a:latin typeface="Arial" pitchFamily="34" charset="0"/>
              <a:cs typeface="Arial" pitchFamily="34" charset="0"/>
            </a:endParaRPr>
          </a:p>
          <a:p>
            <a:pPr marL="228600" algn="just"/>
            <a:endParaRPr lang="en-US" sz="1200" dirty="0"/>
          </a:p>
        </p:txBody>
      </p:sp>
    </p:spTree>
    <p:extLst>
      <p:ext uri="{BB962C8B-B14F-4D97-AF65-F5344CB8AC3E}">
        <p14:creationId xmlns:p14="http://schemas.microsoft.com/office/powerpoint/2010/main" val="2485852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65031"/>
            <a:ext cx="8382000" cy="2142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400" b="1" i="1" dirty="0">
                <a:solidFill>
                  <a:srgbClr val="006600"/>
                </a:solidFill>
              </a:rPr>
              <a:t>Corporate Personhood – Separate Personhood Interests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974308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1017046"/>
            <a:ext cx="8458200" cy="53122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80000"/>
              </a:lnSpc>
              <a:spcBef>
                <a:spcPts val="0"/>
              </a:spcBef>
              <a:defRPr/>
            </a:pPr>
            <a:r>
              <a:rPr lang="en-US" sz="2400" b="1" i="1" dirty="0">
                <a:solidFill>
                  <a:srgbClr val="006600"/>
                </a:solidFill>
              </a:rPr>
              <a:t>Corporate Personhood – Separate Personhood Interests</a:t>
            </a: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dirty="0">
                <a:solidFill>
                  <a:srgbClr val="C00000"/>
                </a:solidFill>
                <a:latin typeface="Arial" pitchFamily="34" charset="0"/>
                <a:cs typeface="Arial" pitchFamily="34" charset="0"/>
              </a:rPr>
              <a:t>An Artificial Person under the Law</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kumimoji="0" lang="en-US" sz="1600" b="1" i="0" u="none" strike="noStrike" cap="none" normalizeH="0" baseline="0" dirty="0">
                <a:ln>
                  <a:noFill/>
                </a:ln>
                <a:solidFill>
                  <a:srgbClr val="0000FF"/>
                </a:solidFill>
                <a:effectLst/>
                <a:latin typeface="Arial" pitchFamily="34" charset="0"/>
                <a:ea typeface="Calibri" pitchFamily="34" charset="0"/>
                <a:cs typeface="Arial" pitchFamily="34" charset="0"/>
              </a:rPr>
              <a:t>Corporate Personhood:</a:t>
            </a:r>
            <a:r>
              <a:rPr lang="en-US" sz="1600" dirty="0">
                <a:solidFill>
                  <a:srgbClr val="0000FF"/>
                </a:solidFill>
                <a:latin typeface="Arial" pitchFamily="34" charset="0"/>
                <a:cs typeface="Arial" pitchFamily="34" charset="0"/>
              </a:rPr>
              <a:t>  </a:t>
            </a: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Since the time of their establishment under Roman Law,</a:t>
            </a:r>
            <a:r>
              <a:rPr kumimoji="0" lang="en-US" sz="1600" b="0" i="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rPr>
              <a:t> Corporations have been held to be, and have been viewed as, an Artificial Person Under the Law.  </a:t>
            </a: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This Corporate “Personhood” means that the corporation is viewed as a separate entity, distinct from its shareholder owners, and managing board of directors and officers.</a:t>
            </a:r>
          </a:p>
          <a:p>
            <a:pPr marL="0" marR="0" lvl="0" indent="0" algn="just" defTabSz="914400" rtl="0" eaLnBrk="0" fontAlgn="base" latinLnBrk="0" hangingPunct="0">
              <a:lnSpc>
                <a:spcPct val="8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Powers of a Corporation: </a:t>
            </a:r>
            <a:r>
              <a:rPr kumimoji="0" lang="en-US" sz="1600" u="none" strike="noStrike" cap="none" normalizeH="0" baseline="0" dirty="0">
                <a:ln>
                  <a:noFill/>
                </a:ln>
                <a:effectLst/>
                <a:latin typeface="Arial" pitchFamily="34" charset="0"/>
                <a:ea typeface="Calibri" pitchFamily="34" charset="0"/>
                <a:cs typeface="Arial" pitchFamily="34" charset="0"/>
              </a:rPr>
              <a:t>Because of its status as an</a:t>
            </a:r>
            <a:r>
              <a:rPr kumimoji="0" lang="en-US" sz="1600" u="none" strike="noStrike" cap="none" normalizeH="0" dirty="0">
                <a:ln>
                  <a:noFill/>
                </a:ln>
                <a:effectLst/>
                <a:latin typeface="Arial" pitchFamily="34" charset="0"/>
                <a:ea typeface="Calibri" pitchFamily="34" charset="0"/>
                <a:cs typeface="Arial" pitchFamily="34" charset="0"/>
              </a:rPr>
              <a:t> artificial person under the law, corporations have many, distinct entity powers.  This means </a:t>
            </a: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corporation can contract in its own name, sue or be sued, own or convey property, and be held criminally liable for crimes that it commits. (BCL §202</a:t>
            </a:r>
            <a:r>
              <a:rPr lang="en-US" sz="1600" dirty="0">
                <a:solidFill>
                  <a:schemeClr val="tx1">
                    <a:lumMod val="95000"/>
                    <a:lumOff val="5000"/>
                  </a:schemeClr>
                </a:solidFill>
                <a:latin typeface="Arial" pitchFamily="34" charset="0"/>
                <a:ea typeface="Calibri" pitchFamily="34" charset="0"/>
                <a:cs typeface="Arial" pitchFamily="34" charset="0"/>
              </a:rPr>
              <a:t>).</a:t>
            </a: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1000" b="0"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algn="just">
              <a:lnSpc>
                <a:spcPct val="80000"/>
              </a:lnSpc>
              <a:spcBef>
                <a:spcPts val="0"/>
              </a:spcBef>
            </a:pPr>
            <a:r>
              <a:rPr lang="en-US" sz="1600" b="1" i="1" dirty="0">
                <a:solidFill>
                  <a:srgbClr val="0000FF"/>
                </a:solidFill>
                <a:latin typeface="Arial" pitchFamily="34" charset="0"/>
                <a:cs typeface="Arial" pitchFamily="34" charset="0"/>
              </a:rPr>
              <a:t>Certificate of Incorporation:</a:t>
            </a:r>
            <a:r>
              <a:rPr lang="en-US" sz="2000" dirty="0">
                <a:solidFill>
                  <a:schemeClr val="tx1">
                    <a:lumMod val="95000"/>
                    <a:lumOff val="5000"/>
                  </a:schemeClr>
                </a:solidFill>
                <a:latin typeface="Arial" pitchFamily="34" charset="0"/>
                <a:cs typeface="Arial" pitchFamily="34" charset="0"/>
              </a:rPr>
              <a:t> </a:t>
            </a:r>
            <a:r>
              <a:rPr lang="en-US" sz="1600" dirty="0"/>
              <a:t>Unless the certificate of incorporation expressly limits the corporation’s powers, it will be deemed to have the power to engage in any lawful business activity.</a:t>
            </a:r>
          </a:p>
          <a:p>
            <a:pPr algn="just">
              <a:lnSpc>
                <a:spcPct val="80000"/>
              </a:lnSpc>
              <a:spcBef>
                <a:spcPts val="0"/>
              </a:spcBef>
            </a:pPr>
            <a:endParaRPr kumimoji="0" lang="en-US" sz="1000" u="none" strike="noStrike" cap="none" normalizeH="0" baseline="0" dirty="0">
              <a:ln>
                <a:noFill/>
              </a:ln>
              <a:solidFill>
                <a:schemeClr val="tx1">
                  <a:lumMod val="95000"/>
                  <a:lumOff val="5000"/>
                </a:schemeClr>
              </a:solidFill>
              <a:effectLst/>
              <a:latin typeface="Arial" pitchFamily="34" charset="0"/>
              <a:cs typeface="Arial" pitchFamily="34" charset="0"/>
            </a:endParaRPr>
          </a:p>
          <a:p>
            <a:pPr algn="just">
              <a:lnSpc>
                <a:spcPct val="80000"/>
              </a:lnSpc>
              <a:spcBef>
                <a:spcPts val="0"/>
              </a:spcBef>
            </a:pPr>
            <a:r>
              <a:rPr lang="en-US" sz="1600" b="1" i="1" dirty="0">
                <a:solidFill>
                  <a:srgbClr val="0000FF"/>
                </a:solidFill>
              </a:rPr>
              <a:t>Meaning of Corporate Rights:</a:t>
            </a:r>
            <a:r>
              <a:rPr lang="en-US" sz="1600" dirty="0"/>
              <a:t> Corporate personhood refers to the ability of corporations to be recognized by law as an artificial person under the law, with certain constitutionally protected rights. One of these critical rights is the power to act as a person under the law, thereby enter into contractual agreements and to bring and defend litigation in its own name in a court of law. Corporate personhood is also linked to the concept of limited liability, as its is the corporation that enters into contracts and take on debt and risk, not the individuals who work for the corporation or the shareholders who own its stock.</a:t>
            </a:r>
            <a:endParaRPr kumimoji="0" lang="en-US" sz="1600" u="none" strike="noStrike" cap="none" normalizeH="0" baseline="0" dirty="0">
              <a:ln>
                <a:noFill/>
              </a:ln>
              <a:solidFill>
                <a:schemeClr val="tx1">
                  <a:lumMod val="95000"/>
                  <a:lumOff val="5000"/>
                </a:schemeClr>
              </a:solidFill>
              <a:effectLst/>
              <a:latin typeface="Arial" pitchFamily="34" charset="0"/>
              <a:cs typeface="Arial" pitchFamily="34" charset="0"/>
            </a:endParaRPr>
          </a:p>
        </p:txBody>
      </p:sp>
    </p:spTree>
    <p:extLst>
      <p:ext uri="{BB962C8B-B14F-4D97-AF65-F5344CB8AC3E}">
        <p14:creationId xmlns:p14="http://schemas.microsoft.com/office/powerpoint/2010/main" val="106397163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9636</TotalTime>
  <Words>1274</Words>
  <Application>Microsoft Office PowerPoint</Application>
  <PresentationFormat>On-screen Show (4:3)</PresentationFormat>
  <Paragraphs>121</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488</cp:revision>
  <cp:lastPrinted>2020-09-23T14:11:20Z</cp:lastPrinted>
  <dcterms:created xsi:type="dcterms:W3CDTF">2007-08-27T19:04:39Z</dcterms:created>
  <dcterms:modified xsi:type="dcterms:W3CDTF">2021-10-05T13:56:14Z</dcterms:modified>
</cp:coreProperties>
</file>