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409" r:id="rId2"/>
    <p:sldId id="543" r:id="rId3"/>
    <p:sldId id="635" r:id="rId4"/>
    <p:sldId id="583" r:id="rId5"/>
    <p:sldId id="660" r:id="rId6"/>
    <p:sldId id="663" r:id="rId7"/>
    <p:sldId id="664" r:id="rId8"/>
    <p:sldId id="655" r:id="rId9"/>
    <p:sldId id="611" r:id="rId10"/>
    <p:sldId id="439" r:id="rId11"/>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950B8BB0-A2F4-4D8E-9378-A0E6FEAB637B}"/>
    <pc:docChg chg="addSld delSld modSld">
      <pc:chgData name="Robert Farley" userId="1b2cfada0102257f" providerId="LiveId" clId="{950B8BB0-A2F4-4D8E-9378-A0E6FEAB637B}" dt="2021-10-23T19:39:29.905" v="145" actId="20577"/>
      <pc:docMkLst>
        <pc:docMk/>
      </pc:docMkLst>
      <pc:sldChg chg="modSp mod">
        <pc:chgData name="Robert Farley" userId="1b2cfada0102257f" providerId="LiveId" clId="{950B8BB0-A2F4-4D8E-9378-A0E6FEAB637B}" dt="2021-10-23T19:31:44.016" v="23" actId="20577"/>
        <pc:sldMkLst>
          <pc:docMk/>
          <pc:sldMk cId="0" sldId="409"/>
        </pc:sldMkLst>
        <pc:spChg chg="mod">
          <ac:chgData name="Robert Farley" userId="1b2cfada0102257f" providerId="LiveId" clId="{950B8BB0-A2F4-4D8E-9378-A0E6FEAB637B}" dt="2021-10-23T19:31:44.016" v="23" actId="20577"/>
          <ac:spMkLst>
            <pc:docMk/>
            <pc:sldMk cId="0" sldId="409"/>
            <ac:spMk id="8" creationId="{00000000-0000-0000-0000-000000000000}"/>
          </ac:spMkLst>
        </pc:spChg>
      </pc:sldChg>
      <pc:sldChg chg="modSp mod">
        <pc:chgData name="Robert Farley" userId="1b2cfada0102257f" providerId="LiveId" clId="{950B8BB0-A2F4-4D8E-9378-A0E6FEAB637B}" dt="2021-10-23T19:39:29.905" v="145" actId="20577"/>
        <pc:sldMkLst>
          <pc:docMk/>
          <pc:sldMk cId="0" sldId="439"/>
        </pc:sldMkLst>
        <pc:spChg chg="mod">
          <ac:chgData name="Robert Farley" userId="1b2cfada0102257f" providerId="LiveId" clId="{950B8BB0-A2F4-4D8E-9378-A0E6FEAB637B}" dt="2021-10-23T19:39:29.905" v="145" actId="20577"/>
          <ac:spMkLst>
            <pc:docMk/>
            <pc:sldMk cId="0" sldId="439"/>
            <ac:spMk id="21506" creationId="{00000000-0000-0000-0000-000000000000}"/>
          </ac:spMkLst>
        </pc:spChg>
      </pc:sldChg>
      <pc:sldChg chg="del">
        <pc:chgData name="Robert Farley" userId="1b2cfada0102257f" providerId="LiveId" clId="{950B8BB0-A2F4-4D8E-9378-A0E6FEAB637B}" dt="2021-10-23T19:39:25.084" v="143" actId="47"/>
        <pc:sldMkLst>
          <pc:docMk/>
          <pc:sldMk cId="2446320244" sldId="581"/>
        </pc:sldMkLst>
      </pc:sldChg>
      <pc:sldChg chg="modSp mod">
        <pc:chgData name="Robert Farley" userId="1b2cfada0102257f" providerId="LiveId" clId="{950B8BB0-A2F4-4D8E-9378-A0E6FEAB637B}" dt="2021-10-23T19:35:46.384" v="53" actId="20577"/>
        <pc:sldMkLst>
          <pc:docMk/>
          <pc:sldMk cId="3198942143" sldId="583"/>
        </pc:sldMkLst>
        <pc:spChg chg="mod">
          <ac:chgData name="Robert Farley" userId="1b2cfada0102257f" providerId="LiveId" clId="{950B8BB0-A2F4-4D8E-9378-A0E6FEAB637B}" dt="2021-10-23T19:35:46.384" v="53" actId="20577"/>
          <ac:spMkLst>
            <pc:docMk/>
            <pc:sldMk cId="3198942143" sldId="583"/>
            <ac:spMk id="79873" creationId="{00000000-0000-0000-0000-000000000000}"/>
          </ac:spMkLst>
        </pc:spChg>
      </pc:sldChg>
      <pc:sldChg chg="del">
        <pc:chgData name="Robert Farley" userId="1b2cfada0102257f" providerId="LiveId" clId="{950B8BB0-A2F4-4D8E-9378-A0E6FEAB637B}" dt="2021-10-23T19:36:18.053" v="56" actId="47"/>
        <pc:sldMkLst>
          <pc:docMk/>
          <pc:sldMk cId="2485282883" sldId="634"/>
        </pc:sldMkLst>
      </pc:sldChg>
      <pc:sldChg chg="del">
        <pc:chgData name="Robert Farley" userId="1b2cfada0102257f" providerId="LiveId" clId="{950B8BB0-A2F4-4D8E-9378-A0E6FEAB637B}" dt="2021-10-23T19:36:15.696" v="55" actId="47"/>
        <pc:sldMkLst>
          <pc:docMk/>
          <pc:sldMk cId="1423062453" sldId="638"/>
        </pc:sldMkLst>
      </pc:sldChg>
      <pc:sldChg chg="modSp mod">
        <pc:chgData name="Robert Farley" userId="1b2cfada0102257f" providerId="LiveId" clId="{950B8BB0-A2F4-4D8E-9378-A0E6FEAB637B}" dt="2021-10-23T19:36:36.832" v="71" actId="20577"/>
        <pc:sldMkLst>
          <pc:docMk/>
          <pc:sldMk cId="751622504" sldId="655"/>
        </pc:sldMkLst>
        <pc:spChg chg="mod">
          <ac:chgData name="Robert Farley" userId="1b2cfada0102257f" providerId="LiveId" clId="{950B8BB0-A2F4-4D8E-9378-A0E6FEAB637B}" dt="2021-10-23T19:36:36.832" v="71" actId="20577"/>
          <ac:spMkLst>
            <pc:docMk/>
            <pc:sldMk cId="751622504" sldId="655"/>
            <ac:spMk id="79873" creationId="{00000000-0000-0000-0000-000000000000}"/>
          </ac:spMkLst>
        </pc:spChg>
      </pc:sldChg>
      <pc:sldChg chg="del">
        <pc:chgData name="Robert Farley" userId="1b2cfada0102257f" providerId="LiveId" clId="{950B8BB0-A2F4-4D8E-9378-A0E6FEAB637B}" dt="2021-10-23T19:35:54.905" v="54" actId="47"/>
        <pc:sldMkLst>
          <pc:docMk/>
          <pc:sldMk cId="4107634573" sldId="659"/>
        </pc:sldMkLst>
      </pc:sldChg>
      <pc:sldChg chg="modSp mod">
        <pc:chgData name="Robert Farley" userId="1b2cfada0102257f" providerId="LiveId" clId="{950B8BB0-A2F4-4D8E-9378-A0E6FEAB637B}" dt="2021-10-23T19:34:38.849" v="31" actId="948"/>
        <pc:sldMkLst>
          <pc:docMk/>
          <pc:sldMk cId="219622788" sldId="660"/>
        </pc:sldMkLst>
        <pc:spChg chg="mod">
          <ac:chgData name="Robert Farley" userId="1b2cfada0102257f" providerId="LiveId" clId="{950B8BB0-A2F4-4D8E-9378-A0E6FEAB637B}" dt="2021-10-23T19:34:38.849" v="31" actId="948"/>
          <ac:spMkLst>
            <pc:docMk/>
            <pc:sldMk cId="219622788" sldId="660"/>
            <ac:spMk id="3" creationId="{00000000-0000-0000-0000-000000000000}"/>
          </ac:spMkLst>
        </pc:spChg>
      </pc:sldChg>
      <pc:sldChg chg="modSp mod">
        <pc:chgData name="Robert Farley" userId="1b2cfada0102257f" providerId="LiveId" clId="{950B8BB0-A2F4-4D8E-9378-A0E6FEAB637B}" dt="2021-10-23T19:38:01.424" v="119" actId="948"/>
        <pc:sldMkLst>
          <pc:docMk/>
          <pc:sldMk cId="2151880643" sldId="663"/>
        </pc:sldMkLst>
        <pc:spChg chg="mod">
          <ac:chgData name="Robert Farley" userId="1b2cfada0102257f" providerId="LiveId" clId="{950B8BB0-A2F4-4D8E-9378-A0E6FEAB637B}" dt="2021-10-23T19:38:01.424" v="119" actId="948"/>
          <ac:spMkLst>
            <pc:docMk/>
            <pc:sldMk cId="2151880643" sldId="663"/>
            <ac:spMk id="3" creationId="{00000000-0000-0000-0000-000000000000}"/>
          </ac:spMkLst>
        </pc:spChg>
      </pc:sldChg>
      <pc:sldChg chg="modSp add mod">
        <pc:chgData name="Robert Farley" userId="1b2cfada0102257f" providerId="LiveId" clId="{950B8BB0-A2F4-4D8E-9378-A0E6FEAB637B}" dt="2021-10-23T19:38:59.574" v="142" actId="948"/>
        <pc:sldMkLst>
          <pc:docMk/>
          <pc:sldMk cId="1098107484" sldId="664"/>
        </pc:sldMkLst>
        <pc:spChg chg="mod">
          <ac:chgData name="Robert Farley" userId="1b2cfada0102257f" providerId="LiveId" clId="{950B8BB0-A2F4-4D8E-9378-A0E6FEAB637B}" dt="2021-10-23T19:38:59.574" v="142" actId="948"/>
          <ac:spMkLst>
            <pc:docMk/>
            <pc:sldMk cId="1098107484" sldId="664"/>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10/23/2021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10/23/2021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5A1D999-1AA3-4AF7-B474-A087E9E088D0}" type="slidenum">
              <a:rPr lang="en-US" smtClean="0"/>
              <a:pPr>
                <a:defRPr/>
              </a:pPr>
              <a:t>1</a:t>
            </a:fld>
            <a:endParaRPr lang="en-US" dirty="0"/>
          </a:p>
        </p:txBody>
      </p:sp>
    </p:spTree>
    <p:extLst>
      <p:ext uri="{BB962C8B-B14F-4D97-AF65-F5344CB8AC3E}">
        <p14:creationId xmlns:p14="http://schemas.microsoft.com/office/powerpoint/2010/main" val="2433810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3"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Nine B:</a:t>
            </a:r>
          </a:p>
          <a:p>
            <a:pPr marL="342889" indent="-342889" algn="ctr">
              <a:spcBef>
                <a:spcPct val="20000"/>
              </a:spcBef>
              <a:defRPr/>
            </a:pPr>
            <a:r>
              <a:rPr lang="en-US" sz="2800" b="1" kern="0" dirty="0">
                <a:solidFill>
                  <a:srgbClr val="FFFF00"/>
                </a:solidFill>
                <a:latin typeface="+mn-lt"/>
              </a:rPr>
              <a:t>Officer Administration</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a:t>
            </a:r>
            <a:r>
              <a:rPr lang="en-US" sz="4400" b="1" i="1">
                <a:solidFill>
                  <a:srgbClr val="C00000"/>
                </a:solidFill>
              </a:rPr>
              <a:t>Nine B</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59818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700" b="1" i="1" dirty="0">
                <a:solidFill>
                  <a:srgbClr val="006666"/>
                </a:solidFill>
              </a:rPr>
              <a:t>Corporate Governance – Boards of Directors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Board Members</a:t>
            </a:r>
          </a:p>
          <a:p>
            <a:pPr>
              <a:lnSpc>
                <a:spcPct val="110000"/>
              </a:lnSpc>
              <a:defRPr/>
            </a:pPr>
            <a:r>
              <a:rPr lang="en-US" sz="1400" b="1" i="1" dirty="0">
                <a:solidFill>
                  <a:srgbClr val="C00000"/>
                </a:solidFill>
              </a:rPr>
              <a:t>Part One: Definitions / Roles / Obligations and Duties / Liabilities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Board Member Powers</a:t>
            </a:r>
          </a:p>
          <a:p>
            <a:pPr>
              <a:lnSpc>
                <a:spcPct val="110000"/>
              </a:lnSpc>
              <a:defRPr/>
            </a:pPr>
            <a:r>
              <a:rPr lang="en-US" sz="1400" b="1" i="1" dirty="0">
                <a:solidFill>
                  <a:srgbClr val="C00000"/>
                </a:solidFill>
              </a:rPr>
              <a:t>Part Two: Generally / Chairman / Board Members / Committees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Corporate Personhood</a:t>
            </a:r>
          </a:p>
          <a:p>
            <a:pPr>
              <a:lnSpc>
                <a:spcPct val="110000"/>
              </a:lnSpc>
              <a:defRPr/>
            </a:pPr>
            <a:r>
              <a:rPr lang="en-US" sz="1400" b="1" i="1" dirty="0">
                <a:solidFill>
                  <a:srgbClr val="C00000"/>
                </a:solidFill>
              </a:rPr>
              <a:t>Part Three: Generally / Fiduciary Responsibilities / Personhood Interests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Citizen United v. FEC</a:t>
            </a:r>
          </a:p>
          <a:p>
            <a:pPr algn="ctr">
              <a:lnSpc>
                <a:spcPct val="110000"/>
              </a:lnSpc>
              <a:defRPr/>
            </a:pPr>
            <a:r>
              <a:rPr lang="en-US" sz="1400" b="1" i="1" dirty="0">
                <a:solidFill>
                  <a:srgbClr val="C00000"/>
                </a:solidFill>
              </a:rPr>
              <a:t>     The Constitutional Rights of Corporations</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
        <p:nvSpPr>
          <p:cNvPr id="5" name="TextBox 8">
            <a:extLst>
              <a:ext uri="{FF2B5EF4-FFF2-40B4-BE49-F238E27FC236}">
                <a16:creationId xmlns:a16="http://schemas.microsoft.com/office/drawing/2014/main" id="{579E98B0-B5C9-48DC-AF96-97D8CBC158EE}"/>
              </a:ext>
            </a:extLst>
          </p:cNvPr>
          <p:cNvSpPr txBox="1"/>
          <p:nvPr/>
        </p:nvSpPr>
        <p:spPr>
          <a:xfrm>
            <a:off x="724619" y="1447800"/>
            <a:ext cx="7694762" cy="455663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Governance – Officers and Employees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Corporate Officers</a:t>
            </a:r>
          </a:p>
          <a:p>
            <a:pPr>
              <a:lnSpc>
                <a:spcPct val="110000"/>
              </a:lnSpc>
              <a:defRPr/>
            </a:pPr>
            <a:r>
              <a:rPr lang="en-US" sz="1400" b="1" i="1" dirty="0">
                <a:solidFill>
                  <a:srgbClr val="C00000"/>
                </a:solidFill>
              </a:rPr>
              <a:t>Part One: Definitions / Roles / Obligations and Duties / Liabilities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Specific Officers</a:t>
            </a:r>
          </a:p>
          <a:p>
            <a:pPr>
              <a:lnSpc>
                <a:spcPct val="110000"/>
              </a:lnSpc>
              <a:defRPr/>
            </a:pPr>
            <a:r>
              <a:rPr lang="en-US" sz="1400" b="1" i="1" dirty="0">
                <a:solidFill>
                  <a:srgbClr val="C00000"/>
                </a:solidFill>
              </a:rPr>
              <a:t>Part Two: CEO / President / Vice President / CFO / Treasurer / Secretary</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Employees and Agents</a:t>
            </a:r>
          </a:p>
          <a:p>
            <a:pPr>
              <a:lnSpc>
                <a:spcPct val="110000"/>
              </a:lnSpc>
              <a:defRPr/>
            </a:pPr>
            <a:r>
              <a:rPr lang="en-US" sz="1400" b="1" i="1" dirty="0">
                <a:solidFill>
                  <a:srgbClr val="C00000"/>
                </a:solidFill>
              </a:rPr>
              <a:t>Part Three: Definitions / Employees / Agents</a:t>
            </a: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Miller v. McDonald</a:t>
            </a:r>
          </a:p>
          <a:p>
            <a:pPr algn="ctr">
              <a:lnSpc>
                <a:spcPct val="110000"/>
              </a:lnSpc>
              <a:defRPr/>
            </a:pPr>
            <a:r>
              <a:rPr lang="en-US" sz="1400" b="1" i="1" dirty="0">
                <a:solidFill>
                  <a:srgbClr val="C00000"/>
                </a:solidFill>
              </a:rPr>
              <a:t>     Compliance and Internal Control Enforcement</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1371525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807470"/>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Governance – Officers and Employees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Governing the Corporation</a:t>
            </a:r>
          </a:p>
          <a:p>
            <a:pPr>
              <a:lnSpc>
                <a:spcPct val="110000"/>
              </a:lnSpc>
              <a:defRPr/>
            </a:pPr>
            <a:r>
              <a:rPr lang="en-US" sz="1400" b="1" i="1" dirty="0">
                <a:solidFill>
                  <a:srgbClr val="C00000"/>
                </a:solidFill>
              </a:rPr>
              <a:t>Part One: Board of Director Meetings / Board Actions / Business Judgment Rule/</a:t>
            </a:r>
          </a:p>
          <a:p>
            <a:pPr>
              <a:lnSpc>
                <a:spcPct val="110000"/>
              </a:lnSpc>
              <a:defRPr/>
            </a:pPr>
            <a:r>
              <a:rPr lang="en-US" sz="1400" b="1" i="1" dirty="0">
                <a:solidFill>
                  <a:srgbClr val="C00000"/>
                </a:solidFill>
              </a:rPr>
              <a:t>                  Shareholder Derivative Lawsuits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Administration</a:t>
            </a:r>
          </a:p>
          <a:p>
            <a:pPr>
              <a:lnSpc>
                <a:spcPct val="110000"/>
              </a:lnSpc>
              <a:defRPr/>
            </a:pPr>
            <a:r>
              <a:rPr lang="en-US" sz="1400" b="1" i="1" dirty="0">
                <a:solidFill>
                  <a:srgbClr val="C00000"/>
                </a:solidFill>
              </a:rPr>
              <a:t>Part Two: Running the Corporation / Enforcement of Policies / Employment Management</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Loyalty</a:t>
            </a:r>
          </a:p>
          <a:p>
            <a:pPr>
              <a:lnSpc>
                <a:spcPct val="110000"/>
              </a:lnSpc>
              <a:defRPr/>
            </a:pPr>
            <a:r>
              <a:rPr lang="en-US" sz="1400" b="1" i="1" dirty="0">
                <a:solidFill>
                  <a:srgbClr val="C00000"/>
                </a:solidFill>
              </a:rPr>
              <a:t>Part Three: Directors / Officers / Employees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In Re Caremark International</a:t>
            </a:r>
          </a:p>
          <a:p>
            <a:pPr algn="ctr">
              <a:lnSpc>
                <a:spcPct val="110000"/>
              </a:lnSpc>
              <a:defRPr/>
            </a:pPr>
            <a:r>
              <a:rPr lang="en-US" sz="1400" b="1" i="1" dirty="0">
                <a:solidFill>
                  <a:srgbClr val="C00000"/>
                </a:solidFill>
              </a:rPr>
              <a:t>     Directors Duty of Oversight Care</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0741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71187"/>
            <a:ext cx="8382000" cy="212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80000"/>
              </a:lnSpc>
              <a:spcBef>
                <a:spcPts val="0"/>
              </a:spcBef>
              <a:defRPr/>
            </a:pPr>
            <a:r>
              <a:rPr lang="en-US" sz="2600" b="1" i="1" dirty="0">
                <a:solidFill>
                  <a:srgbClr val="006600"/>
                </a:solidFill>
              </a:rPr>
              <a:t>Officer Administration</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19894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762000"/>
            <a:ext cx="8382000" cy="5486400"/>
          </a:xfrm>
          <a:prstGeom prst="rect">
            <a:avLst/>
          </a:prstGeom>
          <a:noFill/>
          <a:ln w="9525">
            <a:noFill/>
            <a:miter lim="800000"/>
            <a:headEnd/>
            <a:tailEnd/>
          </a:ln>
        </p:spPr>
        <p:txBody>
          <a:bodyPr/>
          <a:lstStyle/>
          <a:p>
            <a:pPr marL="342900" indent="-342900" algn="ctr">
              <a:spcBef>
                <a:spcPts val="0"/>
              </a:spcBef>
              <a:defRPr/>
            </a:pPr>
            <a:r>
              <a:rPr lang="en-US" sz="4000" b="1" dirty="0">
                <a:solidFill>
                  <a:srgbClr val="0033CC"/>
                </a:solidFill>
              </a:rPr>
              <a:t>Corporate Governance</a:t>
            </a:r>
          </a:p>
          <a:p>
            <a:pPr marL="342900" indent="-342900" algn="ctr">
              <a:spcBef>
                <a:spcPts val="0"/>
              </a:spcBef>
              <a:defRPr/>
            </a:pPr>
            <a:r>
              <a:rPr lang="en-US" sz="2600" b="1" i="1" dirty="0">
                <a:solidFill>
                  <a:srgbClr val="006600"/>
                </a:solidFill>
              </a:rPr>
              <a:t>Corporate Governance – Running the Corporation</a:t>
            </a:r>
          </a:p>
          <a:p>
            <a:pPr marL="342900" indent="-342900" algn="ctr">
              <a:spcBef>
                <a:spcPts val="0"/>
              </a:spcBef>
              <a:defRPr/>
            </a:pPr>
            <a:endParaRPr lang="en-US" sz="500" b="1" i="1" dirty="0">
              <a:solidFill>
                <a:srgbClr val="006600"/>
              </a:solidFill>
            </a:endParaRPr>
          </a:p>
          <a:p>
            <a:pPr algn="l">
              <a:spcBef>
                <a:spcPts val="0"/>
              </a:spcBef>
            </a:pPr>
            <a:r>
              <a:rPr lang="en-US" sz="2400" b="1" i="0" u="none" strike="noStrike" baseline="0" dirty="0">
                <a:solidFill>
                  <a:srgbClr val="C00000"/>
                </a:solidFill>
                <a:latin typeface="Calibri" panose="020F0502020204030204" pitchFamily="34" charset="0"/>
                <a:cs typeface="Calibri" panose="020F0502020204030204" pitchFamily="34" charset="0"/>
              </a:rPr>
              <a:t>Running the Corporation:</a:t>
            </a:r>
          </a:p>
          <a:p>
            <a:pPr algn="just">
              <a:spcBef>
                <a:spcPts val="0"/>
              </a:spcBef>
            </a:pPr>
            <a:endParaRPr lang="en-US" sz="500" b="1" i="0" u="none" strike="noStrike" baseline="0" dirty="0">
              <a:solidFill>
                <a:srgbClr val="0000FF"/>
              </a:solidFill>
              <a:latin typeface="Calibri" panose="020F0502020204030204" pitchFamily="34" charset="0"/>
              <a:cs typeface="Calibri" panose="020F0502020204030204" pitchFamily="34" charset="0"/>
            </a:endParaRPr>
          </a:p>
          <a:p>
            <a:pPr algn="just">
              <a:spcBef>
                <a:spcPts val="0"/>
              </a:spcBef>
            </a:pPr>
            <a:r>
              <a:rPr lang="en-US" b="1" i="0" u="none" strike="noStrike" baseline="0" dirty="0">
                <a:solidFill>
                  <a:srgbClr val="0000FF"/>
                </a:solidFill>
                <a:latin typeface="Calibri" panose="020F0502020204030204" pitchFamily="34" charset="0"/>
                <a:cs typeface="Calibri" panose="020F0502020204030204" pitchFamily="34" charset="0"/>
              </a:rPr>
              <a:t>Officers: </a:t>
            </a:r>
            <a:r>
              <a:rPr lang="en-US" b="0" i="0" u="none" strike="noStrike" baseline="0" dirty="0">
                <a:solidFill>
                  <a:srgbClr val="211808"/>
                </a:solidFill>
                <a:latin typeface="Calibri" panose="020F0502020204030204" pitchFamily="34" charset="0"/>
                <a:cs typeface="Calibri" panose="020F0502020204030204" pitchFamily="34" charset="0"/>
              </a:rPr>
              <a:t>The board of directors appoints officers and other agents to act for the company, to do the day to day work of the corporation, in accordance with board directives and policies. </a:t>
            </a:r>
          </a:p>
          <a:p>
            <a:pPr algn="just">
              <a:spcBef>
                <a:spcPts val="0"/>
              </a:spcBef>
            </a:pPr>
            <a:endParaRPr lang="en-US" dirty="0">
              <a:solidFill>
                <a:srgbClr val="211808"/>
              </a:solidFill>
              <a:latin typeface="Calibri" panose="020F0502020204030204" pitchFamily="34" charset="0"/>
              <a:cs typeface="Calibri" panose="020F0502020204030204" pitchFamily="34" charset="0"/>
            </a:endParaRPr>
          </a:p>
          <a:p>
            <a:pPr algn="just">
              <a:spcBef>
                <a:spcPts val="0"/>
              </a:spcBef>
            </a:pPr>
            <a:r>
              <a:rPr lang="en-US" b="0" i="0" u="none" strike="noStrike" baseline="0" dirty="0">
                <a:solidFill>
                  <a:srgbClr val="211808"/>
                </a:solidFill>
                <a:latin typeface="Calibri" panose="020F0502020204030204" pitchFamily="34" charset="0"/>
                <a:cs typeface="Calibri" panose="020F0502020204030204" pitchFamily="34" charset="0"/>
              </a:rPr>
              <a:t>To accomplish the work of the corporation, the board grants broad powers to its officers to do the work they are assigned.  </a:t>
            </a:r>
          </a:p>
          <a:p>
            <a:pPr algn="just">
              <a:spcBef>
                <a:spcPts val="0"/>
              </a:spcBef>
            </a:pPr>
            <a:endParaRPr lang="en-US" dirty="0">
              <a:solidFill>
                <a:srgbClr val="211808"/>
              </a:solidFill>
              <a:latin typeface="Calibri" panose="020F0502020204030204" pitchFamily="34" charset="0"/>
              <a:cs typeface="Calibri" panose="020F0502020204030204" pitchFamily="34" charset="0"/>
            </a:endParaRPr>
          </a:p>
          <a:p>
            <a:pPr algn="just">
              <a:spcBef>
                <a:spcPts val="0"/>
              </a:spcBef>
            </a:pPr>
            <a:r>
              <a:rPr lang="en-US" b="0" i="0" u="none" strike="noStrike" baseline="0" dirty="0">
                <a:solidFill>
                  <a:srgbClr val="211808"/>
                </a:solidFill>
                <a:latin typeface="Calibri" panose="020F0502020204030204" pitchFamily="34" charset="0"/>
                <a:cs typeface="Calibri" panose="020F0502020204030204" pitchFamily="34" charset="0"/>
              </a:rPr>
              <a:t>The </a:t>
            </a:r>
            <a:r>
              <a:rPr lang="en-US" b="1" i="0" u="none" strike="noStrike" baseline="0" dirty="0">
                <a:solidFill>
                  <a:schemeClr val="tx1">
                    <a:lumMod val="95000"/>
                    <a:lumOff val="5000"/>
                  </a:schemeClr>
                </a:solidFill>
                <a:latin typeface="Calibri" panose="020F0502020204030204" pitchFamily="34" charset="0"/>
                <a:cs typeface="Calibri" panose="020F0502020204030204" pitchFamily="34" charset="0"/>
              </a:rPr>
              <a:t>Chief Executive Officer,</a:t>
            </a:r>
            <a:r>
              <a:rPr lang="en-US" b="0" i="0" u="none" strike="noStrike" baseline="0" dirty="0">
                <a:solidFill>
                  <a:srgbClr val="211808"/>
                </a:solidFill>
                <a:latin typeface="Calibri" panose="020F0502020204030204" pitchFamily="34" charset="0"/>
                <a:cs typeface="Calibri" panose="020F0502020204030204" pitchFamily="34" charset="0"/>
              </a:rPr>
              <a:t> is the primary corporate manager, and pursuant to board policy and directive, is the person responsible for carrying out the day to day responsibilities of the company, and assuring that the purposes and goals of the corporation are achieved.</a:t>
            </a:r>
            <a:endParaRPr lang="en-US" dirty="0"/>
          </a:p>
        </p:txBody>
      </p:sp>
    </p:spTree>
    <p:extLst>
      <p:ext uri="{BB962C8B-B14F-4D97-AF65-F5344CB8AC3E}">
        <p14:creationId xmlns:p14="http://schemas.microsoft.com/office/powerpoint/2010/main" val="219622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762000"/>
            <a:ext cx="8382000" cy="5486400"/>
          </a:xfrm>
          <a:prstGeom prst="rect">
            <a:avLst/>
          </a:prstGeom>
          <a:noFill/>
          <a:ln w="9525">
            <a:noFill/>
            <a:miter lim="800000"/>
            <a:headEnd/>
            <a:tailEnd/>
          </a:ln>
        </p:spPr>
        <p:txBody>
          <a:bodyPr/>
          <a:lstStyle/>
          <a:p>
            <a:pPr marL="342900" indent="-342900" algn="ctr">
              <a:spcBef>
                <a:spcPts val="0"/>
              </a:spcBef>
              <a:defRPr/>
            </a:pPr>
            <a:r>
              <a:rPr lang="en-US" sz="4000" b="1" dirty="0">
                <a:solidFill>
                  <a:srgbClr val="0033CC"/>
                </a:solidFill>
              </a:rPr>
              <a:t>Corporate Governance</a:t>
            </a:r>
          </a:p>
          <a:p>
            <a:pPr marL="342900" indent="-342900" algn="ctr">
              <a:spcBef>
                <a:spcPts val="0"/>
              </a:spcBef>
              <a:defRPr/>
            </a:pPr>
            <a:r>
              <a:rPr lang="en-US" sz="2000" b="1" i="1" dirty="0">
                <a:solidFill>
                  <a:srgbClr val="006600"/>
                </a:solidFill>
              </a:rPr>
              <a:t>Corporate Governance – Board Policy Enforcement</a:t>
            </a:r>
          </a:p>
          <a:p>
            <a:pPr marL="342900" indent="-342900" algn="ctr">
              <a:spcBef>
                <a:spcPts val="0"/>
              </a:spcBef>
              <a:defRPr/>
            </a:pPr>
            <a:endParaRPr lang="en-US" sz="500" b="1" i="1" dirty="0">
              <a:solidFill>
                <a:srgbClr val="006600"/>
              </a:solidFill>
            </a:endParaRPr>
          </a:p>
          <a:p>
            <a:pPr algn="l">
              <a:spcBef>
                <a:spcPts val="0"/>
              </a:spcBef>
            </a:pPr>
            <a:r>
              <a:rPr lang="en-US" sz="2400" b="1" i="0" u="none" strike="noStrike" baseline="0" dirty="0">
                <a:solidFill>
                  <a:srgbClr val="C00000"/>
                </a:solidFill>
                <a:latin typeface="Calibri" panose="020F0502020204030204" pitchFamily="34" charset="0"/>
                <a:cs typeface="Calibri" panose="020F0502020204030204" pitchFamily="34" charset="0"/>
              </a:rPr>
              <a:t>Enforcement of Board Policies:</a:t>
            </a:r>
          </a:p>
          <a:p>
            <a:pPr algn="just">
              <a:spcBef>
                <a:spcPts val="0"/>
              </a:spcBef>
            </a:pPr>
            <a:r>
              <a:rPr lang="en-US" b="1" i="0" u="none" strike="noStrike" baseline="0" dirty="0">
                <a:solidFill>
                  <a:srgbClr val="0000FF"/>
                </a:solidFill>
                <a:latin typeface="Calibri" panose="020F0502020204030204" pitchFamily="34" charset="0"/>
                <a:cs typeface="Calibri" panose="020F0502020204030204" pitchFamily="34" charset="0"/>
              </a:rPr>
              <a:t>Board Policies: </a:t>
            </a:r>
            <a:r>
              <a:rPr lang="en-US" dirty="0">
                <a:solidFill>
                  <a:schemeClr val="tx1">
                    <a:lumMod val="95000"/>
                    <a:lumOff val="5000"/>
                  </a:schemeClr>
                </a:solidFill>
                <a:latin typeface="Calibri" panose="020F0502020204030204" pitchFamily="34" charset="0"/>
                <a:cs typeface="Calibri" panose="020F0502020204030204" pitchFamily="34" charset="0"/>
              </a:rPr>
              <a:t>The Corporate Officers are the persons most generally responsible for the implementation and enforcement of policies adopted by the Corporation’s Board of Directors</a:t>
            </a:r>
            <a:r>
              <a:rPr lang="en-US" b="0" i="0" u="none" strike="noStrike" baseline="0" dirty="0">
                <a:solidFill>
                  <a:schemeClr val="tx1">
                    <a:lumMod val="95000"/>
                    <a:lumOff val="5000"/>
                  </a:schemeClr>
                </a:solidFill>
                <a:latin typeface="Calibri" panose="020F0502020204030204" pitchFamily="34" charset="0"/>
                <a:cs typeface="Calibri" panose="020F0502020204030204" pitchFamily="34" charset="0"/>
              </a:rPr>
              <a:t>.  As the day to day managers of the Corporation, the Officers are responsible for the board policies under their area of responsibility, and are overseen and held accountable by the board of directors for their performance  </a:t>
            </a:r>
          </a:p>
          <a:p>
            <a:pPr algn="l">
              <a:spcBef>
                <a:spcPts val="0"/>
              </a:spcBef>
            </a:pPr>
            <a:endParaRPr lang="en-US" dirty="0">
              <a:solidFill>
                <a:srgbClr val="211808"/>
              </a:solidFill>
              <a:latin typeface="Calibri" panose="020F0502020204030204" pitchFamily="34" charset="0"/>
              <a:cs typeface="Calibri" panose="020F0502020204030204" pitchFamily="34" charset="0"/>
            </a:endParaRPr>
          </a:p>
          <a:p>
            <a:pPr algn="just">
              <a:spcBef>
                <a:spcPts val="0"/>
              </a:spcBef>
            </a:pPr>
            <a:r>
              <a:rPr lang="en-US" b="1" i="0" u="none" strike="noStrike" baseline="0" dirty="0">
                <a:solidFill>
                  <a:srgbClr val="0000FF"/>
                </a:solidFill>
                <a:latin typeface="Calibri" panose="020F0502020204030204" pitchFamily="34" charset="0"/>
                <a:cs typeface="Calibri" panose="020F0502020204030204" pitchFamily="34" charset="0"/>
              </a:rPr>
              <a:t>Execution of Board Action:</a:t>
            </a:r>
            <a:r>
              <a:rPr lang="en-US" b="1" i="0" u="none" strike="noStrike" baseline="0" dirty="0">
                <a:solidFill>
                  <a:srgbClr val="5E804A"/>
                </a:solidFill>
                <a:latin typeface="Calibri" panose="020F0502020204030204" pitchFamily="34" charset="0"/>
                <a:cs typeface="Calibri" panose="020F0502020204030204" pitchFamily="34" charset="0"/>
              </a:rPr>
              <a:t>  </a:t>
            </a:r>
            <a:r>
              <a:rPr lang="en-US" dirty="0">
                <a:solidFill>
                  <a:schemeClr val="tx1">
                    <a:lumMod val="95000"/>
                    <a:lumOff val="5000"/>
                  </a:schemeClr>
                </a:solidFill>
                <a:latin typeface="Calibri" panose="020F0502020204030204" pitchFamily="34" charset="0"/>
                <a:cs typeface="Calibri" panose="020F0502020204030204" pitchFamily="34" charset="0"/>
              </a:rPr>
              <a:t>If t</a:t>
            </a:r>
            <a:r>
              <a:rPr lang="en-US" i="0" u="none" strike="noStrike" baseline="0" dirty="0">
                <a:solidFill>
                  <a:schemeClr val="tx1">
                    <a:lumMod val="95000"/>
                    <a:lumOff val="5000"/>
                  </a:schemeClr>
                </a:solidFill>
                <a:latin typeface="Calibri" panose="020F0502020204030204" pitchFamily="34" charset="0"/>
                <a:cs typeface="Calibri" panose="020F0502020204030204" pitchFamily="34" charset="0"/>
              </a:rPr>
              <a:t>he </a:t>
            </a:r>
            <a:r>
              <a:rPr lang="en-US" dirty="0">
                <a:solidFill>
                  <a:schemeClr val="tx1">
                    <a:lumMod val="95000"/>
                    <a:lumOff val="5000"/>
                  </a:schemeClr>
                </a:solidFill>
                <a:latin typeface="Calibri" panose="020F0502020204030204" pitchFamily="34" charset="0"/>
                <a:cs typeface="Calibri" panose="020F0502020204030204" pitchFamily="34" charset="0"/>
              </a:rPr>
              <a:t>Board of Directors decides to expand into a new product line or area, or discontinue a previously authorized corporate activity or mission, it is the officers of the corporation that must act to make this decision a reality, including the purchase or sale of materials and expansion or reduction of employees incumbent with such a directive.  Officers are generally given broad discretion as to how to accomplish these board directives and policies.</a:t>
            </a:r>
            <a:endParaRPr lang="en-US" dirty="0">
              <a:latin typeface="Calibri" panose="020F0502020204030204" pitchFamily="34" charset="0"/>
              <a:cs typeface="Calibri" panose="020F0502020204030204" pitchFamily="34" charset="0"/>
            </a:endParaRPr>
          </a:p>
          <a:p>
            <a:pPr algn="just">
              <a:lnSpc>
                <a:spcPct val="80000"/>
              </a:lnSpc>
              <a:spcBef>
                <a:spcPts val="0"/>
              </a:spcBef>
            </a:pPr>
            <a:endParaRPr lang="en-US" sz="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51880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762000"/>
            <a:ext cx="8382000" cy="5486400"/>
          </a:xfrm>
          <a:prstGeom prst="rect">
            <a:avLst/>
          </a:prstGeom>
          <a:noFill/>
          <a:ln w="9525">
            <a:noFill/>
            <a:miter lim="800000"/>
            <a:headEnd/>
            <a:tailEnd/>
          </a:ln>
        </p:spPr>
        <p:txBody>
          <a:bodyPr/>
          <a:lstStyle/>
          <a:p>
            <a:pPr marL="342900" indent="-342900" algn="ctr">
              <a:spcBef>
                <a:spcPts val="0"/>
              </a:spcBef>
              <a:defRPr/>
            </a:pPr>
            <a:r>
              <a:rPr lang="en-US" sz="4000" b="1" dirty="0">
                <a:solidFill>
                  <a:srgbClr val="0033CC"/>
                </a:solidFill>
              </a:rPr>
              <a:t>Corporate Governance</a:t>
            </a:r>
          </a:p>
          <a:p>
            <a:pPr marL="342900" indent="-342900" algn="ctr">
              <a:spcBef>
                <a:spcPts val="0"/>
              </a:spcBef>
              <a:defRPr/>
            </a:pPr>
            <a:r>
              <a:rPr lang="en-US" sz="2000" b="1" i="1" dirty="0">
                <a:solidFill>
                  <a:srgbClr val="006600"/>
                </a:solidFill>
              </a:rPr>
              <a:t>Corporate Governance – Employee Management</a:t>
            </a:r>
          </a:p>
          <a:p>
            <a:pPr marL="342900" indent="-342900" algn="ctr">
              <a:spcBef>
                <a:spcPts val="0"/>
              </a:spcBef>
              <a:defRPr/>
            </a:pPr>
            <a:endParaRPr lang="en-US" sz="500" b="1" i="1" dirty="0">
              <a:solidFill>
                <a:srgbClr val="006600"/>
              </a:solidFill>
            </a:endParaRPr>
          </a:p>
          <a:p>
            <a:pPr algn="l">
              <a:spcBef>
                <a:spcPts val="0"/>
              </a:spcBef>
            </a:pPr>
            <a:r>
              <a:rPr lang="en-US" sz="2400" b="1" i="0" u="none" strike="noStrike" baseline="0" dirty="0">
                <a:solidFill>
                  <a:srgbClr val="C00000"/>
                </a:solidFill>
                <a:latin typeface="Calibri" panose="020F0502020204030204" pitchFamily="34" charset="0"/>
                <a:cs typeface="Calibri" panose="020F0502020204030204" pitchFamily="34" charset="0"/>
              </a:rPr>
              <a:t>Employee Management:</a:t>
            </a:r>
          </a:p>
          <a:p>
            <a:pPr algn="just">
              <a:spcBef>
                <a:spcPts val="0"/>
              </a:spcBef>
            </a:pPr>
            <a:r>
              <a:rPr lang="en-US" b="1" i="0" u="none" strike="noStrike" baseline="0" dirty="0">
                <a:solidFill>
                  <a:srgbClr val="0000FF"/>
                </a:solidFill>
                <a:latin typeface="Calibri" panose="020F0502020204030204" pitchFamily="34" charset="0"/>
                <a:cs typeface="Calibri" panose="020F0502020204030204" pitchFamily="34" charset="0"/>
              </a:rPr>
              <a:t>Oversight of Corporate Employees: </a:t>
            </a:r>
            <a:r>
              <a:rPr lang="en-US" dirty="0">
                <a:solidFill>
                  <a:schemeClr val="tx1">
                    <a:lumMod val="95000"/>
                    <a:lumOff val="5000"/>
                  </a:schemeClr>
                </a:solidFill>
                <a:latin typeface="Calibri" panose="020F0502020204030204" pitchFamily="34" charset="0"/>
                <a:cs typeface="Calibri" panose="020F0502020204030204" pitchFamily="34" charset="0"/>
              </a:rPr>
              <a:t>The Corporate Officers are the persons responsible for the oversight and management of all the corporate employees.  The officers hire, fire and manage the corporation’s employees so as to carry out the corporation’s purposes and accomplish the directive and policies of the board of directors.</a:t>
            </a:r>
          </a:p>
          <a:p>
            <a:pPr algn="just">
              <a:spcBef>
                <a:spcPts val="0"/>
              </a:spcBef>
            </a:pPr>
            <a:endParaRPr lang="en-US" b="1" i="0" u="none" strike="noStrike" baseline="0" dirty="0">
              <a:solidFill>
                <a:srgbClr val="0000FF"/>
              </a:solidFill>
              <a:latin typeface="Calibri" panose="020F0502020204030204" pitchFamily="34" charset="0"/>
              <a:cs typeface="Calibri" panose="020F0502020204030204" pitchFamily="34" charset="0"/>
            </a:endParaRPr>
          </a:p>
          <a:p>
            <a:pPr algn="just">
              <a:spcBef>
                <a:spcPts val="0"/>
              </a:spcBef>
            </a:pPr>
            <a:r>
              <a:rPr lang="en-US" b="1" dirty="0">
                <a:solidFill>
                  <a:srgbClr val="0000FF"/>
                </a:solidFill>
                <a:latin typeface="Calibri" panose="020F0502020204030204" pitchFamily="34" charset="0"/>
                <a:cs typeface="Calibri" panose="020F0502020204030204" pitchFamily="34" charset="0"/>
              </a:rPr>
              <a:t>Employee Administration</a:t>
            </a:r>
            <a:r>
              <a:rPr lang="en-US" b="1" i="0" u="none" strike="noStrike" baseline="0" dirty="0">
                <a:solidFill>
                  <a:srgbClr val="0000FF"/>
                </a:solidFill>
                <a:latin typeface="Calibri" panose="020F0502020204030204" pitchFamily="34" charset="0"/>
                <a:cs typeface="Calibri" panose="020F0502020204030204" pitchFamily="34" charset="0"/>
              </a:rPr>
              <a:t>: </a:t>
            </a:r>
            <a:r>
              <a:rPr lang="en-US" b="0" i="0" u="none" strike="noStrike" baseline="0" dirty="0">
                <a:solidFill>
                  <a:srgbClr val="211808"/>
                </a:solidFill>
                <a:latin typeface="Calibri" panose="020F0502020204030204" pitchFamily="34" charset="0"/>
                <a:cs typeface="Calibri" panose="020F0502020204030204" pitchFamily="34" charset="0"/>
              </a:rPr>
              <a:t>Corporate Officers, especially the Chief Executive Officer, provide employee administration, including tasking employees, defining employee roles, establishing and administering employee salaries, wages and benefits, granting employee raises, levying employee discipline, determining workforce strength, directing employee missions, and examining and reporting on employee productivity.</a:t>
            </a:r>
            <a:endParaRPr lang="en-US" dirty="0"/>
          </a:p>
        </p:txBody>
      </p:sp>
    </p:spTree>
    <p:extLst>
      <p:ext uri="{BB962C8B-B14F-4D97-AF65-F5344CB8AC3E}">
        <p14:creationId xmlns:p14="http://schemas.microsoft.com/office/powerpoint/2010/main" val="1098107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78882"/>
            <a:ext cx="8382000" cy="21144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90000"/>
              </a:lnSpc>
              <a:spcBef>
                <a:spcPts val="0"/>
              </a:spcBef>
              <a:defRPr/>
            </a:pPr>
            <a:r>
              <a:rPr lang="en-US" sz="2200" b="1" i="1" dirty="0">
                <a:solidFill>
                  <a:srgbClr val="006600"/>
                </a:solidFill>
              </a:rPr>
              <a:t>Corporate Governance – Structure</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751622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1" descr="Management of A Corporation.tif"/>
          <p:cNvPicPr>
            <a:picLocks noChangeAspect="1"/>
          </p:cNvPicPr>
          <p:nvPr/>
        </p:nvPicPr>
        <p:blipFill>
          <a:blip r:embed="rId2" cstate="print"/>
          <a:srcRect/>
          <a:stretch>
            <a:fillRect/>
          </a:stretch>
        </p:blipFill>
        <p:spPr bwMode="auto">
          <a:xfrm>
            <a:off x="1828800" y="1140941"/>
            <a:ext cx="5486400" cy="5412259"/>
          </a:xfrm>
          <a:prstGeom prst="rect">
            <a:avLst/>
          </a:prstGeom>
          <a:noFill/>
          <a:ln w="9525">
            <a:noFill/>
            <a:miter lim="800000"/>
            <a:headEnd/>
            <a:tailEnd/>
          </a:ln>
        </p:spPr>
      </p:pic>
    </p:spTree>
    <p:extLst>
      <p:ext uri="{BB962C8B-B14F-4D97-AF65-F5344CB8AC3E}">
        <p14:creationId xmlns:p14="http://schemas.microsoft.com/office/powerpoint/2010/main" val="307261463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10429</TotalTime>
  <Words>674</Words>
  <Application>Microsoft Office PowerPoint</Application>
  <PresentationFormat>On-screen Show (4:3)</PresentationFormat>
  <Paragraphs>91</Paragraphs>
  <Slides>10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546</cp:revision>
  <cp:lastPrinted>2020-09-23T14:11:20Z</cp:lastPrinted>
  <dcterms:created xsi:type="dcterms:W3CDTF">2007-08-27T19:04:39Z</dcterms:created>
  <dcterms:modified xsi:type="dcterms:W3CDTF">2021-10-23T19:39:34Z</dcterms:modified>
</cp:coreProperties>
</file>