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409" r:id="rId2"/>
    <p:sldId id="543" r:id="rId3"/>
    <p:sldId id="635" r:id="rId4"/>
    <p:sldId id="583" r:id="rId5"/>
    <p:sldId id="636" r:id="rId6"/>
    <p:sldId id="589" r:id="rId7"/>
    <p:sldId id="634" r:id="rId8"/>
    <p:sldId id="611" r:id="rId9"/>
    <p:sldId id="581" r:id="rId10"/>
    <p:sldId id="439" r:id="rId11"/>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A50021"/>
    <a:srgbClr val="006666"/>
    <a:srgbClr val="0033CC"/>
    <a:srgbClr val="C81204"/>
    <a:srgbClr val="4C1441"/>
    <a:srgbClr val="FFFF00"/>
    <a:srgbClr val="CC0000"/>
    <a:srgbClr val="0066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7" autoAdjust="0"/>
    <p:restoredTop sz="94664" autoAdjust="0"/>
  </p:normalViewPr>
  <p:slideViewPr>
    <p:cSldViewPr>
      <p:cViewPr varScale="1">
        <p:scale>
          <a:sx n="104" d="100"/>
          <a:sy n="104" d="100"/>
        </p:scale>
        <p:origin x="172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355299B8-1848-476B-A614-7605E6A185DF}"/>
    <pc:docChg chg="undo custSel addSld delSld modSld sldOrd">
      <pc:chgData name="Robert Farley" userId="1b2cfada0102257f" providerId="LiveId" clId="{355299B8-1848-476B-A614-7605E6A185DF}" dt="2021-10-23T19:54:14.673" v="79" actId="255"/>
      <pc:docMkLst>
        <pc:docMk/>
      </pc:docMkLst>
      <pc:sldChg chg="modSp mod">
        <pc:chgData name="Robert Farley" userId="1b2cfada0102257f" providerId="LiveId" clId="{355299B8-1848-476B-A614-7605E6A185DF}" dt="2021-10-23T19:45:55.268" v="1" actId="20577"/>
        <pc:sldMkLst>
          <pc:docMk/>
          <pc:sldMk cId="0" sldId="409"/>
        </pc:sldMkLst>
        <pc:spChg chg="mod">
          <ac:chgData name="Robert Farley" userId="1b2cfada0102257f" providerId="LiveId" clId="{355299B8-1848-476B-A614-7605E6A185DF}" dt="2021-10-23T19:45:55.268" v="1" actId="20577"/>
          <ac:spMkLst>
            <pc:docMk/>
            <pc:sldMk cId="0" sldId="409"/>
            <ac:spMk id="8" creationId="{00000000-0000-0000-0000-000000000000}"/>
          </ac:spMkLst>
        </pc:spChg>
      </pc:sldChg>
      <pc:sldChg chg="modSp mod">
        <pc:chgData name="Robert Farley" userId="1b2cfada0102257f" providerId="LiveId" clId="{355299B8-1848-476B-A614-7605E6A185DF}" dt="2021-10-23T19:46:09.160" v="8" actId="20577"/>
        <pc:sldMkLst>
          <pc:docMk/>
          <pc:sldMk cId="3198942143" sldId="583"/>
        </pc:sldMkLst>
        <pc:spChg chg="mod">
          <ac:chgData name="Robert Farley" userId="1b2cfada0102257f" providerId="LiveId" clId="{355299B8-1848-476B-A614-7605E6A185DF}" dt="2021-10-23T19:46:09.160" v="8" actId="20577"/>
          <ac:spMkLst>
            <pc:docMk/>
            <pc:sldMk cId="3198942143" sldId="583"/>
            <ac:spMk id="79873" creationId="{00000000-0000-0000-0000-000000000000}"/>
          </ac:spMkLst>
        </pc:spChg>
      </pc:sldChg>
      <pc:sldChg chg="modSp add mod">
        <pc:chgData name="Robert Farley" userId="1b2cfada0102257f" providerId="LiveId" clId="{355299B8-1848-476B-A614-7605E6A185DF}" dt="2021-10-23T19:54:14.673" v="79" actId="255"/>
        <pc:sldMkLst>
          <pc:docMk/>
          <pc:sldMk cId="2485852016" sldId="589"/>
        </pc:sldMkLst>
        <pc:spChg chg="mod">
          <ac:chgData name="Robert Farley" userId="1b2cfada0102257f" providerId="LiveId" clId="{355299B8-1848-476B-A614-7605E6A185DF}" dt="2021-10-23T19:54:14.673" v="79" actId="255"/>
          <ac:spMkLst>
            <pc:docMk/>
            <pc:sldMk cId="2485852016" sldId="589"/>
            <ac:spMk id="6" creationId="{00000000-0000-0000-0000-000000000000}"/>
          </ac:spMkLst>
        </pc:spChg>
      </pc:sldChg>
      <pc:sldChg chg="modSp add del mod">
        <pc:chgData name="Robert Farley" userId="1b2cfada0102257f" providerId="LiveId" clId="{355299B8-1848-476B-A614-7605E6A185DF}" dt="2021-10-23T19:46:46.736" v="22" actId="20577"/>
        <pc:sldMkLst>
          <pc:docMk/>
          <pc:sldMk cId="2485282883" sldId="634"/>
        </pc:sldMkLst>
        <pc:spChg chg="mod">
          <ac:chgData name="Robert Farley" userId="1b2cfada0102257f" providerId="LiveId" clId="{355299B8-1848-476B-A614-7605E6A185DF}" dt="2021-10-23T19:46:46.736" v="22" actId="20577"/>
          <ac:spMkLst>
            <pc:docMk/>
            <pc:sldMk cId="2485282883" sldId="634"/>
            <ac:spMk id="79873" creationId="{00000000-0000-0000-0000-000000000000}"/>
          </ac:spMkLst>
        </pc:spChg>
      </pc:sldChg>
      <pc:sldChg chg="modSp add mod ord">
        <pc:chgData name="Robert Farley" userId="1b2cfada0102257f" providerId="LiveId" clId="{355299B8-1848-476B-A614-7605E6A185DF}" dt="2021-10-23T19:53:17.154" v="62" actId="20577"/>
        <pc:sldMkLst>
          <pc:docMk/>
          <pc:sldMk cId="1525952590" sldId="636"/>
        </pc:sldMkLst>
        <pc:spChg chg="mod">
          <ac:chgData name="Robert Farley" userId="1b2cfada0102257f" providerId="LiveId" clId="{355299B8-1848-476B-A614-7605E6A185DF}" dt="2021-10-23T19:53:17.154" v="62" actId="20577"/>
          <ac:spMkLst>
            <pc:docMk/>
            <pc:sldMk cId="1525952590" sldId="636"/>
            <ac:spMk id="6" creationId="{00000000-0000-0000-0000-000000000000}"/>
          </ac:spMkLst>
        </pc:spChg>
      </pc:sldChg>
      <pc:sldChg chg="del">
        <pc:chgData name="Robert Farley" userId="1b2cfada0102257f" providerId="LiveId" clId="{355299B8-1848-476B-A614-7605E6A185DF}" dt="2021-10-23T19:46:27.214" v="13" actId="47"/>
        <pc:sldMkLst>
          <pc:docMk/>
          <pc:sldMk cId="1423062453" sldId="638"/>
        </pc:sldMkLst>
      </pc:sldChg>
      <pc:sldChg chg="del">
        <pc:chgData name="Robert Farley" userId="1b2cfada0102257f" providerId="LiveId" clId="{355299B8-1848-476B-A614-7605E6A185DF}" dt="2021-10-23T19:46:24.131" v="12" actId="47"/>
        <pc:sldMkLst>
          <pc:docMk/>
          <pc:sldMk cId="751622504" sldId="655"/>
        </pc:sldMkLst>
      </pc:sldChg>
      <pc:sldChg chg="del">
        <pc:chgData name="Robert Farley" userId="1b2cfada0102257f" providerId="LiveId" clId="{355299B8-1848-476B-A614-7605E6A185DF}" dt="2021-10-23T19:46:19.208" v="10" actId="47"/>
        <pc:sldMkLst>
          <pc:docMk/>
          <pc:sldMk cId="4107634573" sldId="659"/>
        </pc:sldMkLst>
      </pc:sldChg>
      <pc:sldChg chg="del">
        <pc:chgData name="Robert Farley" userId="1b2cfada0102257f" providerId="LiveId" clId="{355299B8-1848-476B-A614-7605E6A185DF}" dt="2021-10-23T19:46:17.560" v="9" actId="47"/>
        <pc:sldMkLst>
          <pc:docMk/>
          <pc:sldMk cId="219622788" sldId="660"/>
        </pc:sldMkLst>
      </pc:sldChg>
      <pc:sldChg chg="del">
        <pc:chgData name="Robert Farley" userId="1b2cfada0102257f" providerId="LiveId" clId="{355299B8-1848-476B-A614-7605E6A185DF}" dt="2021-10-23T19:46:21.895" v="11" actId="47"/>
        <pc:sldMkLst>
          <pc:docMk/>
          <pc:sldMk cId="2151880643" sldId="663"/>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10/23/2021</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10/23/2021</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95A1D999-1AA3-4AF7-B474-A087E9E088D0}" type="slidenum">
              <a:rPr lang="en-US" smtClean="0"/>
              <a:pPr>
                <a:defRPr/>
              </a:pPr>
              <a:t>1</a:t>
            </a:fld>
            <a:endParaRPr lang="en-US" dirty="0"/>
          </a:p>
        </p:txBody>
      </p:sp>
    </p:spTree>
    <p:extLst>
      <p:ext uri="{BB962C8B-B14F-4D97-AF65-F5344CB8AC3E}">
        <p14:creationId xmlns:p14="http://schemas.microsoft.com/office/powerpoint/2010/main" val="24338103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7"/>
          <p:cNvSpPr>
            <a:spLocks noGrp="1" noChangeArrowheads="1"/>
          </p:cNvSpPr>
          <p:nvPr>
            <p:ph type="sldNum" sz="quarter" idx="5"/>
          </p:nvPr>
        </p:nvSpPr>
        <p:spPr>
          <a:noFill/>
        </p:spPr>
        <p:txBody>
          <a:bodyPr/>
          <a:lstStyle/>
          <a:p>
            <a:fld id="{8B5CACC1-D5C1-48E5-BC10-DD05A3FF332A}" type="slidenum">
              <a:rPr lang="en-US" smtClean="0"/>
              <a:pPr/>
              <a:t>5</a:t>
            </a:fld>
            <a:endParaRPr lang="en-US"/>
          </a:p>
        </p:txBody>
      </p:sp>
      <p:sp>
        <p:nvSpPr>
          <p:cNvPr id="214019" name="Rectangle 2"/>
          <p:cNvSpPr>
            <a:spLocks noGrp="1" noRot="1" noChangeAspect="1" noChangeArrowheads="1" noTextEdit="1"/>
          </p:cNvSpPr>
          <p:nvPr>
            <p:ph type="sldImg"/>
          </p:nvPr>
        </p:nvSpPr>
        <p:spPr>
          <a:ln/>
        </p:spPr>
      </p:sp>
      <p:sp>
        <p:nvSpPr>
          <p:cNvPr id="21402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2355494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7"/>
          <p:cNvSpPr>
            <a:spLocks noGrp="1" noChangeArrowheads="1"/>
          </p:cNvSpPr>
          <p:nvPr>
            <p:ph type="sldNum" sz="quarter" idx="5"/>
          </p:nvPr>
        </p:nvSpPr>
        <p:spPr>
          <a:noFill/>
        </p:spPr>
        <p:txBody>
          <a:bodyPr/>
          <a:lstStyle/>
          <a:p>
            <a:fld id="{8B5CACC1-D5C1-48E5-BC10-DD05A3FF332A}" type="slidenum">
              <a:rPr lang="en-US" smtClean="0"/>
              <a:pPr/>
              <a:t>6</a:t>
            </a:fld>
            <a:endParaRPr lang="en-US"/>
          </a:p>
        </p:txBody>
      </p:sp>
      <p:sp>
        <p:nvSpPr>
          <p:cNvPr id="214019" name="Rectangle 2"/>
          <p:cNvSpPr>
            <a:spLocks noGrp="1" noRot="1" noChangeAspect="1" noChangeArrowheads="1" noTextEdit="1"/>
          </p:cNvSpPr>
          <p:nvPr>
            <p:ph type="sldImg"/>
          </p:nvPr>
        </p:nvSpPr>
        <p:spPr>
          <a:ln/>
        </p:spPr>
      </p:sp>
      <p:sp>
        <p:nvSpPr>
          <p:cNvPr id="21402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1824277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7"/>
          <p:cNvSpPr>
            <a:spLocks noGrp="1" noChangeArrowheads="1"/>
          </p:cNvSpPr>
          <p:nvPr>
            <p:ph type="sldNum" sz="quarter" idx="5"/>
          </p:nvPr>
        </p:nvSpPr>
        <p:spPr>
          <a:noFill/>
        </p:spPr>
        <p:txBody>
          <a:bodyPr/>
          <a:lstStyle/>
          <a:p>
            <a:fld id="{E9C263BA-2FCB-43A4-89F2-BC9171239475}" type="slidenum">
              <a:rPr lang="en-US" smtClean="0"/>
              <a:pPr/>
              <a:t>9</a:t>
            </a:fld>
            <a:endParaRPr lang="en-US"/>
          </a:p>
        </p:txBody>
      </p:sp>
      <p:sp>
        <p:nvSpPr>
          <p:cNvPr id="154627" name="Rectangle 2"/>
          <p:cNvSpPr>
            <a:spLocks noGrp="1" noRot="1" noChangeAspect="1" noChangeArrowheads="1" noTextEdit="1"/>
          </p:cNvSpPr>
          <p:nvPr>
            <p:ph type="sldImg"/>
          </p:nvPr>
        </p:nvSpPr>
        <p:spPr>
          <a:ln/>
        </p:spPr>
      </p:sp>
      <p:sp>
        <p:nvSpPr>
          <p:cNvPr id="15462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681558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3"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381000" y="5394325"/>
            <a:ext cx="8305800"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Nine C:</a:t>
            </a:r>
          </a:p>
          <a:p>
            <a:pPr marL="342889" indent="-342889" algn="ctr">
              <a:spcBef>
                <a:spcPct val="20000"/>
              </a:spcBef>
              <a:defRPr/>
            </a:pPr>
            <a:r>
              <a:rPr lang="en-US" sz="2800" b="1" kern="0" dirty="0">
                <a:solidFill>
                  <a:srgbClr val="FFFF00"/>
                </a:solidFill>
                <a:latin typeface="+mn-lt"/>
              </a:rPr>
              <a:t>Corporate Governance</a:t>
            </a:r>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90800" y="304800"/>
            <a:ext cx="4315709" cy="914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Nine C</a:t>
            </a:r>
            <a:endParaRPr lang="en-US" sz="4400" i="1" dirty="0">
              <a:solidFill>
                <a:srgbClr val="C0000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598182"/>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90000"/>
              </a:lnSpc>
              <a:defRPr/>
            </a:pPr>
            <a:r>
              <a:rPr lang="en-US" sz="2700" b="1" i="1" dirty="0">
                <a:solidFill>
                  <a:srgbClr val="006666"/>
                </a:solidFill>
              </a:rPr>
              <a:t>Corporate Governance – Boards of Directors</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Board Members</a:t>
            </a:r>
          </a:p>
          <a:p>
            <a:pPr>
              <a:lnSpc>
                <a:spcPct val="110000"/>
              </a:lnSpc>
              <a:defRPr/>
            </a:pPr>
            <a:r>
              <a:rPr lang="en-US" sz="1400" b="1" i="1" dirty="0">
                <a:solidFill>
                  <a:srgbClr val="C00000"/>
                </a:solidFill>
              </a:rPr>
              <a:t>Part One: Definitions / Roles / Obligations and Duties / Liabilities</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Board Member Powers</a:t>
            </a:r>
          </a:p>
          <a:p>
            <a:pPr>
              <a:lnSpc>
                <a:spcPct val="110000"/>
              </a:lnSpc>
              <a:defRPr/>
            </a:pPr>
            <a:r>
              <a:rPr lang="en-US" sz="1400" b="1" i="1" dirty="0">
                <a:solidFill>
                  <a:srgbClr val="C00000"/>
                </a:solidFill>
              </a:rPr>
              <a:t>Part Two: Generally / Chairman / Board Members / Committees</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Corporate Personhood</a:t>
            </a:r>
          </a:p>
          <a:p>
            <a:pPr>
              <a:lnSpc>
                <a:spcPct val="110000"/>
              </a:lnSpc>
              <a:defRPr/>
            </a:pPr>
            <a:r>
              <a:rPr lang="en-US" sz="1400" b="1" i="1" dirty="0">
                <a:solidFill>
                  <a:srgbClr val="C00000"/>
                </a:solidFill>
              </a:rPr>
              <a:t>Part Three: Generally / Fiduciary Responsibilities / Personhood Interests</a:t>
            </a:r>
          </a:p>
          <a:p>
            <a:pPr>
              <a:lnSpc>
                <a:spcPct val="110000"/>
              </a:lnSpc>
              <a:defRPr/>
            </a:pP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Citizen United v. FEC</a:t>
            </a:r>
          </a:p>
          <a:p>
            <a:pPr algn="ctr">
              <a:lnSpc>
                <a:spcPct val="110000"/>
              </a:lnSpc>
              <a:defRPr/>
            </a:pPr>
            <a:r>
              <a:rPr lang="en-US" sz="1400" b="1" i="1" dirty="0">
                <a:solidFill>
                  <a:srgbClr val="C00000"/>
                </a:solidFill>
              </a:rPr>
              <a:t>     The Constitutional Rights of Corporations</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
        <p:nvSpPr>
          <p:cNvPr id="5" name="TextBox 8">
            <a:extLst>
              <a:ext uri="{FF2B5EF4-FFF2-40B4-BE49-F238E27FC236}">
                <a16:creationId xmlns:a16="http://schemas.microsoft.com/office/drawing/2014/main" id="{579E98B0-B5C9-48DC-AF96-97D8CBC158EE}"/>
              </a:ext>
            </a:extLst>
          </p:cNvPr>
          <p:cNvSpPr txBox="1"/>
          <p:nvPr/>
        </p:nvSpPr>
        <p:spPr>
          <a:xfrm>
            <a:off x="724619" y="1447800"/>
            <a:ext cx="7694762" cy="4556632"/>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90000"/>
              </a:lnSpc>
              <a:defRPr/>
            </a:pPr>
            <a:r>
              <a:rPr lang="en-US" sz="2500" b="1" i="1" dirty="0">
                <a:solidFill>
                  <a:srgbClr val="006666"/>
                </a:solidFill>
              </a:rPr>
              <a:t>Corporate Governance – Officers and Employees</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Corporate Officers</a:t>
            </a:r>
          </a:p>
          <a:p>
            <a:pPr>
              <a:lnSpc>
                <a:spcPct val="110000"/>
              </a:lnSpc>
              <a:defRPr/>
            </a:pPr>
            <a:r>
              <a:rPr lang="en-US" sz="1400" b="1" i="1" dirty="0">
                <a:solidFill>
                  <a:srgbClr val="C00000"/>
                </a:solidFill>
              </a:rPr>
              <a:t>Part One: Definitions / Roles / Obligations and Duties / Liabilities</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Specific Officers</a:t>
            </a:r>
          </a:p>
          <a:p>
            <a:pPr>
              <a:lnSpc>
                <a:spcPct val="110000"/>
              </a:lnSpc>
              <a:defRPr/>
            </a:pPr>
            <a:r>
              <a:rPr lang="en-US" sz="1400" b="1" i="1" dirty="0">
                <a:solidFill>
                  <a:srgbClr val="C00000"/>
                </a:solidFill>
              </a:rPr>
              <a:t>Part Two: CEO / President / Vice President / CFO / Treasurer / Secretary</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Employees and Agents</a:t>
            </a:r>
          </a:p>
          <a:p>
            <a:pPr>
              <a:lnSpc>
                <a:spcPct val="110000"/>
              </a:lnSpc>
              <a:defRPr/>
            </a:pPr>
            <a:r>
              <a:rPr lang="en-US" sz="1400" b="1" i="1" dirty="0">
                <a:solidFill>
                  <a:srgbClr val="C00000"/>
                </a:solidFill>
              </a:rPr>
              <a:t>Part Three: Definitions / Employees / Agents</a:t>
            </a: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Miller v. McDonald</a:t>
            </a:r>
          </a:p>
          <a:p>
            <a:pPr algn="ctr">
              <a:lnSpc>
                <a:spcPct val="110000"/>
              </a:lnSpc>
              <a:defRPr/>
            </a:pPr>
            <a:r>
              <a:rPr lang="en-US" sz="1400" b="1" i="1" dirty="0">
                <a:solidFill>
                  <a:srgbClr val="C00000"/>
                </a:solidFill>
              </a:rPr>
              <a:t>     Compliance and Internal Control Enforcement</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1371525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807470"/>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2500" b="1" i="1" dirty="0">
                <a:solidFill>
                  <a:srgbClr val="006666"/>
                </a:solidFill>
              </a:rPr>
              <a:t>Corporate Governance – Officers and Employees</a:t>
            </a:r>
          </a:p>
          <a:p>
            <a:pPr>
              <a:lnSpc>
                <a:spcPct val="90000"/>
              </a:lnSpc>
              <a:defRPr/>
            </a:pPr>
            <a:endParaRPr lang="en-US" sz="1000" b="1" i="1" dirty="0">
              <a:solidFill>
                <a:srgbClr val="006666"/>
              </a:solidFill>
            </a:endParaRPr>
          </a:p>
          <a:p>
            <a:pPr>
              <a:lnSpc>
                <a:spcPct val="110000"/>
              </a:lnSpc>
              <a:buFont typeface="Arial" pitchFamily="34" charset="0"/>
              <a:buChar char="•"/>
              <a:defRPr/>
            </a:pPr>
            <a:r>
              <a:rPr lang="en-US" sz="2400" b="1" dirty="0">
                <a:solidFill>
                  <a:srgbClr val="002060"/>
                </a:solidFill>
              </a:rPr>
              <a:t> Governing the Corporation</a:t>
            </a:r>
          </a:p>
          <a:p>
            <a:pPr>
              <a:lnSpc>
                <a:spcPct val="110000"/>
              </a:lnSpc>
              <a:defRPr/>
            </a:pPr>
            <a:r>
              <a:rPr lang="en-US" sz="1400" b="1" i="1" dirty="0">
                <a:solidFill>
                  <a:srgbClr val="C00000"/>
                </a:solidFill>
              </a:rPr>
              <a:t>Part One: Board of Director Meetings / Board Actions / Business Judgment Rule/</a:t>
            </a:r>
          </a:p>
          <a:p>
            <a:pPr>
              <a:lnSpc>
                <a:spcPct val="110000"/>
              </a:lnSpc>
              <a:defRPr/>
            </a:pPr>
            <a:r>
              <a:rPr lang="en-US" sz="1400" b="1" i="1" dirty="0">
                <a:solidFill>
                  <a:srgbClr val="C00000"/>
                </a:solidFill>
              </a:rPr>
              <a:t>                  Shareholder Derivative Lawsuits</a:t>
            </a:r>
          </a:p>
          <a:p>
            <a:pPr>
              <a:lnSpc>
                <a:spcPct val="110000"/>
              </a:lnSpc>
              <a:defRPr/>
            </a:pPr>
            <a:endParaRPr lang="en-US" sz="1000" b="1" i="1" dirty="0">
              <a:solidFill>
                <a:srgbClr val="C00000"/>
              </a:solidFill>
            </a:endParaRPr>
          </a:p>
          <a:p>
            <a:pPr>
              <a:lnSpc>
                <a:spcPct val="110000"/>
              </a:lnSpc>
              <a:buFont typeface="Arial" pitchFamily="34" charset="0"/>
              <a:buChar char="•"/>
              <a:defRPr/>
            </a:pPr>
            <a:r>
              <a:rPr lang="en-US" sz="2400" b="1" dirty="0">
                <a:solidFill>
                  <a:srgbClr val="002060"/>
                </a:solidFill>
              </a:rPr>
              <a:t> Administration</a:t>
            </a:r>
          </a:p>
          <a:p>
            <a:pPr>
              <a:lnSpc>
                <a:spcPct val="110000"/>
              </a:lnSpc>
              <a:defRPr/>
            </a:pPr>
            <a:r>
              <a:rPr lang="en-US" sz="1400" b="1" i="1" dirty="0">
                <a:solidFill>
                  <a:srgbClr val="C00000"/>
                </a:solidFill>
              </a:rPr>
              <a:t>Part Two: Running the Corporation / Enforcement of Policies / Employment Management</a:t>
            </a:r>
          </a:p>
          <a:p>
            <a:pPr>
              <a:lnSpc>
                <a:spcPct val="110000"/>
              </a:lnSpc>
              <a:defRPr/>
            </a:pPr>
            <a:r>
              <a:rPr lang="en-US" sz="500" b="1" i="1" dirty="0">
                <a:solidFill>
                  <a:srgbClr val="C00000"/>
                </a:solidFill>
              </a:rPr>
              <a:t> </a:t>
            </a:r>
          </a:p>
          <a:p>
            <a:pPr marL="173038" indent="-173038">
              <a:lnSpc>
                <a:spcPct val="110000"/>
              </a:lnSpc>
              <a:buFont typeface="Arial" panose="020B0604020202020204" pitchFamily="34" charset="0"/>
              <a:buChar char="•"/>
              <a:defRPr/>
            </a:pPr>
            <a:r>
              <a:rPr lang="en-US" sz="2400" b="1" dirty="0">
                <a:solidFill>
                  <a:srgbClr val="002060"/>
                </a:solidFill>
              </a:rPr>
              <a:t>Loyalty</a:t>
            </a:r>
          </a:p>
          <a:p>
            <a:pPr>
              <a:lnSpc>
                <a:spcPct val="110000"/>
              </a:lnSpc>
              <a:defRPr/>
            </a:pPr>
            <a:r>
              <a:rPr lang="en-US" sz="1400" b="1" i="1" dirty="0">
                <a:solidFill>
                  <a:srgbClr val="C00000"/>
                </a:solidFill>
              </a:rPr>
              <a:t>Part Three: Directors / Officers / Employees</a:t>
            </a:r>
          </a:p>
          <a:p>
            <a:pPr>
              <a:lnSpc>
                <a:spcPct val="110000"/>
              </a:lnSpc>
              <a:defRPr/>
            </a:pPr>
            <a:endParaRPr lang="en-US" sz="1000" b="1" dirty="0">
              <a:solidFill>
                <a:srgbClr val="002060"/>
              </a:solidFill>
            </a:endParaRPr>
          </a:p>
          <a:p>
            <a:pPr>
              <a:lnSpc>
                <a:spcPct val="110000"/>
              </a:lnSpc>
              <a:buFont typeface="Arial" pitchFamily="34" charset="0"/>
              <a:buChar char="•"/>
              <a:defRPr/>
            </a:pPr>
            <a:r>
              <a:rPr lang="en-US" sz="2400" b="1" dirty="0">
                <a:solidFill>
                  <a:srgbClr val="002060"/>
                </a:solidFill>
              </a:rPr>
              <a:t> Class Case – In Re Caremark International</a:t>
            </a:r>
          </a:p>
          <a:p>
            <a:pPr algn="ctr">
              <a:lnSpc>
                <a:spcPct val="110000"/>
              </a:lnSpc>
              <a:defRPr/>
            </a:pPr>
            <a:r>
              <a:rPr lang="en-US" sz="1400" b="1" i="1" dirty="0">
                <a:solidFill>
                  <a:srgbClr val="C00000"/>
                </a:solidFill>
              </a:rPr>
              <a:t>     Directors Duty of Oversight Care</a:t>
            </a: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507419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526587"/>
            <a:ext cx="8382000" cy="20190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One:</a:t>
            </a:r>
          </a:p>
          <a:p>
            <a:pPr marL="342900" indent="-342900" algn="ctr">
              <a:lnSpc>
                <a:spcPct val="90000"/>
              </a:lnSpc>
              <a:spcBef>
                <a:spcPts val="0"/>
              </a:spcBef>
              <a:defRPr/>
            </a:pPr>
            <a:r>
              <a:rPr lang="en-US" sz="5400" b="1" dirty="0">
                <a:solidFill>
                  <a:srgbClr val="0033CC"/>
                </a:solidFill>
              </a:rPr>
              <a:t>Corporate Governance</a:t>
            </a:r>
          </a:p>
          <a:p>
            <a:pPr marL="342900" indent="-342900" algn="ctr">
              <a:lnSpc>
                <a:spcPct val="80000"/>
              </a:lnSpc>
              <a:spcBef>
                <a:spcPts val="0"/>
              </a:spcBef>
              <a:defRPr/>
            </a:pPr>
            <a:r>
              <a:rPr lang="en-US" sz="2600" b="1" i="1" dirty="0">
                <a:solidFill>
                  <a:srgbClr val="006600"/>
                </a:solidFill>
              </a:rPr>
              <a:t>Loyalty</a:t>
            </a: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198942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2"/>
          <p:cNvSpPr txBox="1">
            <a:spLocks/>
          </p:cNvSpPr>
          <p:nvPr/>
        </p:nvSpPr>
        <p:spPr bwMode="auto">
          <a:xfrm>
            <a:off x="304800" y="838200"/>
            <a:ext cx="8458200" cy="5867400"/>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dirty="0">
                <a:solidFill>
                  <a:srgbClr val="0033CC"/>
                </a:solidFill>
              </a:rPr>
              <a:t>Corporate Governance</a:t>
            </a:r>
          </a:p>
          <a:p>
            <a:pPr marL="342900" indent="-342900" algn="ctr">
              <a:lnSpc>
                <a:spcPct val="90000"/>
              </a:lnSpc>
              <a:spcBef>
                <a:spcPts val="0"/>
              </a:spcBef>
              <a:defRPr/>
            </a:pPr>
            <a:r>
              <a:rPr lang="en-US" sz="2400" b="1" i="1" dirty="0">
                <a:solidFill>
                  <a:srgbClr val="006600"/>
                </a:solidFill>
              </a:rPr>
              <a:t>Loyalty– Fiduciary Responsibilities</a:t>
            </a:r>
          </a:p>
          <a:p>
            <a:pPr algn="ctr">
              <a:lnSpc>
                <a:spcPct val="80000"/>
              </a:lnSpc>
              <a:spcBef>
                <a:spcPts val="0"/>
              </a:spcBef>
              <a:defRPr/>
            </a:pPr>
            <a:endParaRPr lang="en-US" sz="700" b="1" kern="0" dirty="0">
              <a:solidFill>
                <a:srgbClr val="313D99"/>
              </a:solidFill>
              <a:effectLst>
                <a:outerShdw blurRad="38100" dist="38100" dir="2700000" algn="tl">
                  <a:srgbClr val="C0C0C0"/>
                </a:outerShdw>
              </a:effectLst>
              <a:latin typeface="Arial" pitchFamily="34" charset="0"/>
            </a:endParaRPr>
          </a:p>
          <a:p>
            <a:pPr lvl="0">
              <a:lnSpc>
                <a:spcPct val="80000"/>
              </a:lnSpc>
              <a:spcBef>
                <a:spcPts val="0"/>
              </a:spcBef>
            </a:pPr>
            <a:r>
              <a:rPr lang="en-US" sz="2000" b="1" dirty="0">
                <a:solidFill>
                  <a:srgbClr val="C00000"/>
                </a:solidFill>
              </a:rPr>
              <a:t>Loyalty:</a:t>
            </a:r>
          </a:p>
          <a:p>
            <a:pPr lvl="0">
              <a:lnSpc>
                <a:spcPct val="80000"/>
              </a:lnSpc>
              <a:spcBef>
                <a:spcPts val="0"/>
              </a:spcBef>
            </a:pPr>
            <a:endParaRPr lang="en-US" sz="500" b="1" dirty="0">
              <a:solidFill>
                <a:srgbClr val="C00000"/>
              </a:solidFill>
            </a:endParaRPr>
          </a:p>
          <a:p>
            <a:pPr>
              <a:lnSpc>
                <a:spcPct val="73000"/>
              </a:lnSpc>
              <a:spcBef>
                <a:spcPts val="0"/>
              </a:spcBef>
            </a:pPr>
            <a:r>
              <a:rPr lang="en-US" b="1" i="1" dirty="0">
                <a:solidFill>
                  <a:srgbClr val="0000FF"/>
                </a:solidFill>
              </a:rPr>
              <a:t>Fiduciary Duties and the Corporation:</a:t>
            </a:r>
          </a:p>
          <a:p>
            <a:pPr>
              <a:lnSpc>
                <a:spcPct val="73000"/>
              </a:lnSpc>
              <a:spcBef>
                <a:spcPts val="0"/>
              </a:spcBef>
            </a:pPr>
            <a:endParaRPr lang="en-US" sz="1000" b="1" i="1" dirty="0">
              <a:solidFill>
                <a:srgbClr val="0000FF"/>
              </a:solidFill>
            </a:endParaRPr>
          </a:p>
          <a:p>
            <a:pPr marL="228600" algn="just">
              <a:lnSpc>
                <a:spcPct val="73000"/>
              </a:lnSpc>
              <a:spcBef>
                <a:spcPts val="0"/>
              </a:spcBef>
            </a:pPr>
            <a:r>
              <a:rPr lang="en-US" sz="1700" b="1" i="1" dirty="0">
                <a:solidFill>
                  <a:srgbClr val="A50021"/>
                </a:solidFill>
              </a:rPr>
              <a:t>Fiduciary Duty: </a:t>
            </a:r>
            <a:r>
              <a:rPr lang="en-US" sz="1700" dirty="0"/>
              <a:t>The members of a corporation’s board directors and officers hold fiduciary duties to the corporation itself, as an artificial person under the law.  These duties require board directors to place the best interests of the company ahead of their own. Directors must make decisions for the company and act in a manner that an ordinary, prudent person would. These fiduciary rules thus proceed from a theory of maximizing corporate financial well-being by focusing on shareholder wealth maximization.</a:t>
            </a:r>
            <a:endParaRPr lang="en-US" sz="1700" dirty="0">
              <a:latin typeface="Arial" pitchFamily="34" charset="0"/>
              <a:cs typeface="Arial" pitchFamily="34" charset="0"/>
            </a:endParaRPr>
          </a:p>
          <a:p>
            <a:pPr marL="228600" algn="just">
              <a:lnSpc>
                <a:spcPct val="73000"/>
              </a:lnSpc>
              <a:spcBef>
                <a:spcPts val="0"/>
              </a:spcBef>
            </a:pPr>
            <a:endParaRPr lang="en-US" sz="1700" b="1" i="1" dirty="0">
              <a:solidFill>
                <a:srgbClr val="A50021"/>
              </a:solidFill>
            </a:endParaRPr>
          </a:p>
          <a:p>
            <a:pPr marL="228600" algn="just">
              <a:lnSpc>
                <a:spcPct val="73000"/>
              </a:lnSpc>
              <a:spcBef>
                <a:spcPts val="0"/>
              </a:spcBef>
            </a:pPr>
            <a:r>
              <a:rPr lang="en-US" sz="1700" b="1" i="1" dirty="0">
                <a:solidFill>
                  <a:srgbClr val="A50021"/>
                </a:solidFill>
              </a:rPr>
              <a:t>Oversee a Financially Sound Corporation: </a:t>
            </a:r>
            <a:r>
              <a:rPr lang="en-US" sz="1700" dirty="0"/>
              <a:t>Part of this fiduciary duty to the corporation is to assure that it is  financially strong and will continue to grow and prosper. The board of directors has an explicit responsibility to form a short-term plan of one to two years to ensure sustainability of the corporation.  In addition, the directors must also plan for long-term growth to promote continued security and prosperity.</a:t>
            </a:r>
          </a:p>
          <a:p>
            <a:pPr marL="228600" algn="just">
              <a:lnSpc>
                <a:spcPct val="73000"/>
              </a:lnSpc>
              <a:spcBef>
                <a:spcPts val="0"/>
              </a:spcBef>
            </a:pPr>
            <a:endParaRPr lang="en-US" sz="1700" b="1" i="1" dirty="0">
              <a:solidFill>
                <a:srgbClr val="A50021"/>
              </a:solidFill>
            </a:endParaRPr>
          </a:p>
          <a:p>
            <a:pPr marL="228600" algn="just">
              <a:lnSpc>
                <a:spcPct val="73000"/>
              </a:lnSpc>
              <a:spcBef>
                <a:spcPts val="0"/>
              </a:spcBef>
            </a:pPr>
            <a:r>
              <a:rPr lang="en-US" sz="1700" b="1" i="1" dirty="0">
                <a:solidFill>
                  <a:srgbClr val="A50021"/>
                </a:solidFill>
              </a:rPr>
              <a:t>Assure that the Corporation Operates Consistently With Policy Goals:</a:t>
            </a:r>
            <a:r>
              <a:rPr lang="en-US" sz="1700" dirty="0"/>
              <a:t> Members of a corporation’s board of directors also have a responsibility to oversee all departments and aspects of the corporation. This responsibility includes making sure operations are running efficiently, company operations are in alignment with the organization’s purpose, that there are no incidences of fraud, that adequate communication takes place throughout the corporation, and that sufficient oversight is provided over all departments and operations of the company.</a:t>
            </a:r>
          </a:p>
          <a:p>
            <a:pPr marL="228600" algn="just">
              <a:lnSpc>
                <a:spcPct val="73000"/>
              </a:lnSpc>
              <a:spcBef>
                <a:spcPts val="0"/>
              </a:spcBef>
            </a:pPr>
            <a:endParaRPr lang="en-US" sz="500" dirty="0"/>
          </a:p>
          <a:p>
            <a:pPr marL="228600" algn="just"/>
            <a:endParaRPr lang="en-US" sz="1200" dirty="0"/>
          </a:p>
        </p:txBody>
      </p:sp>
    </p:spTree>
    <p:extLst>
      <p:ext uri="{BB962C8B-B14F-4D97-AF65-F5344CB8AC3E}">
        <p14:creationId xmlns:p14="http://schemas.microsoft.com/office/powerpoint/2010/main" val="1525952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2"/>
          <p:cNvSpPr txBox="1">
            <a:spLocks/>
          </p:cNvSpPr>
          <p:nvPr/>
        </p:nvSpPr>
        <p:spPr bwMode="auto">
          <a:xfrm>
            <a:off x="304800" y="838200"/>
            <a:ext cx="8458200" cy="5867400"/>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dirty="0">
                <a:solidFill>
                  <a:srgbClr val="0033CC"/>
                </a:solidFill>
              </a:rPr>
              <a:t>Corporate Governance</a:t>
            </a:r>
          </a:p>
          <a:p>
            <a:pPr marL="342900" indent="-342900" algn="ctr">
              <a:lnSpc>
                <a:spcPct val="90000"/>
              </a:lnSpc>
              <a:spcBef>
                <a:spcPts val="0"/>
              </a:spcBef>
              <a:defRPr/>
            </a:pPr>
            <a:r>
              <a:rPr lang="en-US" sz="2400" b="1" i="1" dirty="0">
                <a:solidFill>
                  <a:srgbClr val="006600"/>
                </a:solidFill>
              </a:rPr>
              <a:t>Loyalty– Fiduciary Responsibilities</a:t>
            </a:r>
          </a:p>
          <a:p>
            <a:pPr algn="ctr">
              <a:lnSpc>
                <a:spcPct val="80000"/>
              </a:lnSpc>
              <a:spcBef>
                <a:spcPts val="0"/>
              </a:spcBef>
              <a:defRPr/>
            </a:pPr>
            <a:endParaRPr lang="en-US" sz="700" b="1" kern="0" dirty="0">
              <a:solidFill>
                <a:srgbClr val="313D99"/>
              </a:solidFill>
              <a:effectLst>
                <a:outerShdw blurRad="38100" dist="38100" dir="2700000" algn="tl">
                  <a:srgbClr val="C0C0C0"/>
                </a:outerShdw>
              </a:effectLst>
              <a:latin typeface="Arial" pitchFamily="34" charset="0"/>
            </a:endParaRPr>
          </a:p>
          <a:p>
            <a:pPr lvl="0">
              <a:lnSpc>
                <a:spcPct val="80000"/>
              </a:lnSpc>
              <a:spcBef>
                <a:spcPts val="0"/>
              </a:spcBef>
            </a:pPr>
            <a:r>
              <a:rPr lang="en-US" sz="2000" b="1" dirty="0">
                <a:solidFill>
                  <a:srgbClr val="C00000"/>
                </a:solidFill>
              </a:rPr>
              <a:t>Loyalty:</a:t>
            </a:r>
          </a:p>
          <a:p>
            <a:pPr lvl="0">
              <a:lnSpc>
                <a:spcPct val="80000"/>
              </a:lnSpc>
              <a:spcBef>
                <a:spcPts val="0"/>
              </a:spcBef>
            </a:pPr>
            <a:endParaRPr lang="en-US" sz="500" b="1" dirty="0">
              <a:solidFill>
                <a:srgbClr val="C00000"/>
              </a:solidFill>
            </a:endParaRPr>
          </a:p>
          <a:p>
            <a:pPr marL="228600" algn="just">
              <a:lnSpc>
                <a:spcPct val="73000"/>
              </a:lnSpc>
              <a:spcBef>
                <a:spcPts val="0"/>
              </a:spcBef>
            </a:pPr>
            <a:endParaRPr lang="en-US" sz="500" dirty="0"/>
          </a:p>
          <a:p>
            <a:pPr algn="just">
              <a:lnSpc>
                <a:spcPct val="73000"/>
              </a:lnSpc>
              <a:spcBef>
                <a:spcPts val="0"/>
              </a:spcBef>
            </a:pPr>
            <a:r>
              <a:rPr lang="en-US" sz="1700" b="1" i="1" dirty="0">
                <a:solidFill>
                  <a:srgbClr val="0000FF"/>
                </a:solidFill>
              </a:rPr>
              <a:t>Duties of Care and Loyalty:</a:t>
            </a:r>
            <a:r>
              <a:rPr lang="en-US" sz="1700" dirty="0"/>
              <a:t> According to traditional fiduciary analysis, corporate directors and officers owe two duties to the corporation: care and loyalty. Each duty describes standards for judicial review of corporate decision-making and fiduciary activities.</a:t>
            </a:r>
          </a:p>
          <a:p>
            <a:pPr algn="just">
              <a:lnSpc>
                <a:spcPct val="73000"/>
              </a:lnSpc>
              <a:spcBef>
                <a:spcPts val="0"/>
              </a:spcBef>
            </a:pPr>
            <a:endParaRPr lang="en-US" sz="1200" dirty="0">
              <a:latin typeface="Arial" pitchFamily="34" charset="0"/>
              <a:cs typeface="Arial" pitchFamily="34" charset="0"/>
            </a:endParaRPr>
          </a:p>
          <a:p>
            <a:pPr marL="228600" algn="just">
              <a:lnSpc>
                <a:spcPct val="73000"/>
              </a:lnSpc>
              <a:spcBef>
                <a:spcPts val="0"/>
              </a:spcBef>
            </a:pPr>
            <a:r>
              <a:rPr lang="en-US" sz="1700" b="1" i="1" dirty="0">
                <a:solidFill>
                  <a:srgbClr val="C00000"/>
                </a:solidFill>
              </a:rPr>
              <a:t>Duty of Care: </a:t>
            </a:r>
            <a:r>
              <a:rPr lang="en-US" sz="1700" dirty="0"/>
              <a:t>The duty of care addresses the attentiveness and prudence of Directors in performing their decision-making and oversight functions. The famous </a:t>
            </a:r>
            <a:r>
              <a:rPr lang="en-US" sz="1700" b="1" i="1" dirty="0"/>
              <a:t>“business judgment rule” </a:t>
            </a:r>
            <a:r>
              <a:rPr lang="en-US" sz="1700" dirty="0"/>
              <a:t>presumes that directors carry out their functions in good faith, after sufficient investigation, and for acceptable reasons. Unless this presumption is overcome, courts abstain from second guessing well-meaning business decisions even when they are flops. This is a risk that shareholders take when they make a corporate investment. Thus, to encourage directors to take business risks without fear of personal liability, corporate law protects well-meaning Directors, through exculpation provisions in the corporation’s articles and Bylaws, as well as  through directors’ and officers’ insurance. </a:t>
            </a:r>
          </a:p>
          <a:p>
            <a:pPr marL="228600" algn="just">
              <a:lnSpc>
                <a:spcPct val="73000"/>
              </a:lnSpc>
              <a:spcBef>
                <a:spcPts val="0"/>
              </a:spcBef>
            </a:pPr>
            <a:endParaRPr lang="en-US" sz="1200" dirty="0"/>
          </a:p>
          <a:p>
            <a:pPr marL="228600" algn="just">
              <a:lnSpc>
                <a:spcPct val="73000"/>
              </a:lnSpc>
              <a:spcBef>
                <a:spcPts val="0"/>
              </a:spcBef>
            </a:pPr>
            <a:r>
              <a:rPr lang="en-US" sz="1700" b="1" i="1" dirty="0">
                <a:solidFill>
                  <a:srgbClr val="C00000"/>
                </a:solidFill>
              </a:rPr>
              <a:t>Duty of Loyalty: </a:t>
            </a:r>
            <a:r>
              <a:rPr lang="en-US" sz="1700" dirty="0"/>
              <a:t>The duty of loyalty addresses fiduciaries’ conflicts of interest. This duty requires fiduciaries to put the corporation’s interests ahead of their own.  This means that fiduciaries cannot serve two masters. Corporate fiduciaries breach their duty of loyalty when they divert corporate assets, business opportunities, or proprietary information for personal gain.  Accordingly, c</a:t>
            </a:r>
            <a:r>
              <a:rPr lang="en-US" sz="1700" dirty="0">
                <a:latin typeface="Arial" pitchFamily="34" charset="0"/>
                <a:cs typeface="Arial" pitchFamily="34" charset="0"/>
              </a:rPr>
              <a:t>ourts will not interfere with the board’s judgment in the absence of unusual conduct such as fraud, and a Director has a duty of loyalty, and is disqualified from taking part in corporate action, when they have a conflict of interest.</a:t>
            </a:r>
            <a:endParaRPr lang="en-US" sz="1700" b="1" i="1" dirty="0">
              <a:latin typeface="Arial" pitchFamily="34" charset="0"/>
              <a:cs typeface="Arial" pitchFamily="34" charset="0"/>
            </a:endParaRPr>
          </a:p>
          <a:p>
            <a:pPr marL="228600" algn="just"/>
            <a:endParaRPr lang="en-US" sz="1200" dirty="0"/>
          </a:p>
        </p:txBody>
      </p:sp>
    </p:spTree>
    <p:extLst>
      <p:ext uri="{BB962C8B-B14F-4D97-AF65-F5344CB8AC3E}">
        <p14:creationId xmlns:p14="http://schemas.microsoft.com/office/powerpoint/2010/main" val="2485852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465033"/>
            <a:ext cx="8382000" cy="21421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Two:</a:t>
            </a:r>
          </a:p>
          <a:p>
            <a:pPr marL="342900" indent="-342900" algn="ctr">
              <a:lnSpc>
                <a:spcPct val="90000"/>
              </a:lnSpc>
              <a:spcBef>
                <a:spcPts val="0"/>
              </a:spcBef>
              <a:defRPr/>
            </a:pPr>
            <a:r>
              <a:rPr lang="en-US" sz="5400" b="1" dirty="0">
                <a:solidFill>
                  <a:srgbClr val="0033CC"/>
                </a:solidFill>
              </a:rPr>
              <a:t>Corporate Governance</a:t>
            </a:r>
          </a:p>
          <a:p>
            <a:pPr marL="342900" indent="-342900" algn="ctr">
              <a:lnSpc>
                <a:spcPct val="90000"/>
              </a:lnSpc>
              <a:spcBef>
                <a:spcPts val="0"/>
              </a:spcBef>
              <a:defRPr/>
            </a:pPr>
            <a:r>
              <a:rPr lang="en-US" sz="2400" b="1" i="1" dirty="0">
                <a:solidFill>
                  <a:srgbClr val="006600"/>
                </a:solidFill>
              </a:rPr>
              <a:t>Corporate Governance – Management of Corporation</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2485282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0" name="Picture 1" descr="Management of A Corporation.tif"/>
          <p:cNvPicPr>
            <a:picLocks noChangeAspect="1"/>
          </p:cNvPicPr>
          <p:nvPr/>
        </p:nvPicPr>
        <p:blipFill>
          <a:blip r:embed="rId2" cstate="print"/>
          <a:srcRect/>
          <a:stretch>
            <a:fillRect/>
          </a:stretch>
        </p:blipFill>
        <p:spPr bwMode="auto">
          <a:xfrm>
            <a:off x="1828800" y="1140941"/>
            <a:ext cx="5486400" cy="5412259"/>
          </a:xfrm>
          <a:prstGeom prst="rect">
            <a:avLst/>
          </a:prstGeom>
          <a:noFill/>
          <a:ln w="9525">
            <a:noFill/>
            <a:miter lim="800000"/>
            <a:headEnd/>
            <a:tailEnd/>
          </a:ln>
        </p:spPr>
      </p:pic>
    </p:spTree>
    <p:extLst>
      <p:ext uri="{BB962C8B-B14F-4D97-AF65-F5344CB8AC3E}">
        <p14:creationId xmlns:p14="http://schemas.microsoft.com/office/powerpoint/2010/main" val="3072614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Rectangle 3"/>
          <p:cNvSpPr>
            <a:spLocks noChangeArrowheads="1"/>
          </p:cNvSpPr>
          <p:nvPr/>
        </p:nvSpPr>
        <p:spPr bwMode="auto">
          <a:xfrm>
            <a:off x="431680" y="933450"/>
            <a:ext cx="8522898" cy="5259901"/>
          </a:xfrm>
          <a:prstGeom prst="rect">
            <a:avLst/>
          </a:prstGeom>
          <a:noFill/>
          <a:ln w="9525">
            <a:noFill/>
            <a:miter lim="800000"/>
            <a:headEnd/>
            <a:tailEnd/>
          </a:ln>
        </p:spPr>
        <p:txBody>
          <a:bodyPr wrap="square">
            <a:spAutoFit/>
          </a:bodyPr>
          <a:lstStyle/>
          <a:p>
            <a:pPr marL="342900" indent="-342900" algn="ctr">
              <a:lnSpc>
                <a:spcPct val="80000"/>
              </a:lnSpc>
              <a:spcBef>
                <a:spcPct val="20000"/>
              </a:spcBef>
            </a:pPr>
            <a:r>
              <a:rPr lang="en-US" sz="3600" b="1" dirty="0">
                <a:solidFill>
                  <a:schemeClr val="tx2"/>
                </a:solidFill>
              </a:rPr>
              <a:t>Case Study:</a:t>
            </a:r>
            <a:endParaRPr lang="en-US" sz="3600" dirty="0">
              <a:solidFill>
                <a:schemeClr val="tx2"/>
              </a:solidFill>
            </a:endParaRPr>
          </a:p>
          <a:p>
            <a:pPr>
              <a:lnSpc>
                <a:spcPct val="90000"/>
              </a:lnSpc>
              <a:defRPr/>
            </a:pPr>
            <a:endParaRPr lang="en-US" sz="1000" b="1" dirty="0">
              <a:solidFill>
                <a:srgbClr val="002060"/>
              </a:solidFill>
            </a:endParaRPr>
          </a:p>
          <a:p>
            <a:pPr algn="ctr">
              <a:lnSpc>
                <a:spcPct val="90000"/>
              </a:lnSpc>
              <a:defRPr/>
            </a:pPr>
            <a:r>
              <a:rPr lang="en-US" sz="4000" b="1" dirty="0">
                <a:solidFill>
                  <a:srgbClr val="A50021"/>
                </a:solidFill>
              </a:rPr>
              <a:t>In Re: Caremark International</a:t>
            </a:r>
            <a:endParaRPr lang="en-US" sz="4000" b="1" dirty="0">
              <a:solidFill>
                <a:srgbClr val="002060"/>
              </a:solidFill>
            </a:endParaRPr>
          </a:p>
          <a:p>
            <a:pPr marL="342900" indent="-342900" algn="ctr">
              <a:lnSpc>
                <a:spcPct val="80000"/>
              </a:lnSpc>
              <a:spcBef>
                <a:spcPct val="20000"/>
              </a:spcBef>
            </a:pPr>
            <a:r>
              <a:rPr lang="en-US" sz="3000" b="1" dirty="0">
                <a:solidFill>
                  <a:srgbClr val="002060"/>
                </a:solidFill>
              </a:rPr>
              <a:t>Director’s Duty of Oversight Care</a:t>
            </a:r>
          </a:p>
          <a:p>
            <a:pPr marL="342900" indent="-342900" algn="ctr">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3600" b="1" dirty="0">
              <a:solidFill>
                <a:srgbClr val="002060"/>
              </a:solidFill>
            </a:endParaRPr>
          </a:p>
          <a:p>
            <a:pPr marL="342900" indent="-342900">
              <a:lnSpc>
                <a:spcPct val="80000"/>
              </a:lnSpc>
              <a:spcBef>
                <a:spcPct val="20000"/>
              </a:spcBef>
            </a:pPr>
            <a:endParaRPr lang="en-US" sz="1000" b="1" dirty="0"/>
          </a:p>
          <a:p>
            <a:pPr marL="342900" indent="-342900">
              <a:lnSpc>
                <a:spcPct val="80000"/>
              </a:lnSpc>
              <a:spcBef>
                <a:spcPct val="20000"/>
              </a:spcBef>
            </a:pPr>
            <a:endParaRPr lang="en-US" sz="1000" b="1" dirty="0">
              <a:solidFill>
                <a:srgbClr val="CC0000"/>
              </a:solidFill>
            </a:endParaRPr>
          </a:p>
          <a:p>
            <a:pPr marL="342900" indent="-342900">
              <a:lnSpc>
                <a:spcPct val="80000"/>
              </a:lnSpc>
              <a:spcBef>
                <a:spcPct val="20000"/>
              </a:spcBef>
            </a:pPr>
            <a:endParaRPr lang="en-US" sz="1600" b="1" dirty="0"/>
          </a:p>
          <a:p>
            <a:pPr marL="342900" indent="-342900" algn="ctr">
              <a:lnSpc>
                <a:spcPct val="80000"/>
              </a:lnSpc>
              <a:spcBef>
                <a:spcPct val="20000"/>
              </a:spcBef>
            </a:pPr>
            <a:r>
              <a:rPr lang="en-US" sz="1600" b="1" dirty="0"/>
              <a:t>The case that involved payoffs to doctors</a:t>
            </a:r>
            <a:endParaRPr lang="en-US" sz="2000" b="1" dirty="0">
              <a:solidFill>
                <a:srgbClr val="CC0000"/>
              </a:solidFill>
            </a:endParaRPr>
          </a:p>
        </p:txBody>
      </p:sp>
      <p:pic>
        <p:nvPicPr>
          <p:cNvPr id="1026" name="Picture 2" descr="Caremark International - Reviews | Facebook">
            <a:extLst>
              <a:ext uri="{FF2B5EF4-FFF2-40B4-BE49-F238E27FC236}">
                <a16:creationId xmlns:a16="http://schemas.microsoft.com/office/drawing/2014/main" id="{B1E0812C-BA9F-4896-B4AB-4EE0F5CAD8B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2590800"/>
            <a:ext cx="3200400" cy="3200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6320244"/>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10429</TotalTime>
  <Words>834</Words>
  <Application>Microsoft Office PowerPoint</Application>
  <PresentationFormat>On-screen Show (4:3)</PresentationFormat>
  <Paragraphs>106</Paragraphs>
  <Slides>10</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546</cp:revision>
  <cp:lastPrinted>2020-09-23T14:11:20Z</cp:lastPrinted>
  <dcterms:created xsi:type="dcterms:W3CDTF">2007-08-27T19:04:39Z</dcterms:created>
  <dcterms:modified xsi:type="dcterms:W3CDTF">2021-10-23T19:54:33Z</dcterms:modified>
</cp:coreProperties>
</file>