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409" r:id="rId2"/>
    <p:sldId id="635" r:id="rId3"/>
    <p:sldId id="636" r:id="rId4"/>
    <p:sldId id="663" r:id="rId5"/>
    <p:sldId id="660" r:id="rId6"/>
    <p:sldId id="583" r:id="rId7"/>
    <p:sldId id="661" r:id="rId8"/>
    <p:sldId id="662" r:id="rId9"/>
    <p:sldId id="637" r:id="rId10"/>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0000FF"/>
    <a:srgbClr val="006666"/>
    <a:srgbClr val="0033CC"/>
    <a:srgbClr val="C81204"/>
    <a:srgbClr val="4C1441"/>
    <a:srgbClr val="FFFF00"/>
    <a:srgbClr val="CC0000"/>
    <a:srgbClr val="0066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7" autoAdjust="0"/>
    <p:restoredTop sz="94664" autoAdjust="0"/>
  </p:normalViewPr>
  <p:slideViewPr>
    <p:cSldViewPr>
      <p:cViewPr varScale="1">
        <p:scale>
          <a:sx n="105" d="100"/>
          <a:sy n="105" d="100"/>
        </p:scale>
        <p:origin x="169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BF3248E3-9A9E-4BFB-AD96-7742E099EFB3}"/>
    <pc:docChg chg="custSel addSld delSld modSld sldOrd">
      <pc:chgData name="Robert Farley" userId="1b2cfada0102257f" providerId="LiveId" clId="{BF3248E3-9A9E-4BFB-AD96-7742E099EFB3}" dt="2020-11-25T23:51:09.378" v="1108" actId="20577"/>
      <pc:docMkLst>
        <pc:docMk/>
      </pc:docMkLst>
      <pc:sldChg chg="del">
        <pc:chgData name="Robert Farley" userId="1b2cfada0102257f" providerId="LiveId" clId="{BF3248E3-9A9E-4BFB-AD96-7742E099EFB3}" dt="2020-11-25T18:14:30.888" v="1" actId="47"/>
        <pc:sldMkLst>
          <pc:docMk/>
          <pc:sldMk cId="0" sldId="439"/>
        </pc:sldMkLst>
      </pc:sldChg>
      <pc:sldChg chg="del">
        <pc:chgData name="Robert Farley" userId="1b2cfada0102257f" providerId="LiveId" clId="{BF3248E3-9A9E-4BFB-AD96-7742E099EFB3}" dt="2020-11-25T23:46:07.964" v="1088" actId="47"/>
        <pc:sldMkLst>
          <pc:docMk/>
          <pc:sldMk cId="0" sldId="581"/>
        </pc:sldMkLst>
      </pc:sldChg>
      <pc:sldChg chg="modSp add mod ord">
        <pc:chgData name="Robert Farley" userId="1b2cfada0102257f" providerId="LiveId" clId="{BF3248E3-9A9E-4BFB-AD96-7742E099EFB3}" dt="2020-11-25T23:22:19.165" v="453" actId="20577"/>
        <pc:sldMkLst>
          <pc:docMk/>
          <pc:sldMk cId="3198942143" sldId="583"/>
        </pc:sldMkLst>
        <pc:spChg chg="mod">
          <ac:chgData name="Robert Farley" userId="1b2cfada0102257f" providerId="LiveId" clId="{BF3248E3-9A9E-4BFB-AD96-7742E099EFB3}" dt="2020-11-25T23:22:19.165" v="453" actId="20577"/>
          <ac:spMkLst>
            <pc:docMk/>
            <pc:sldMk cId="3198942143" sldId="583"/>
            <ac:spMk id="79873" creationId="{00000000-0000-0000-0000-000000000000}"/>
          </ac:spMkLst>
        </pc:spChg>
      </pc:sldChg>
      <pc:sldChg chg="del">
        <pc:chgData name="Robert Farley" userId="1b2cfada0102257f" providerId="LiveId" clId="{BF3248E3-9A9E-4BFB-AD96-7742E099EFB3}" dt="2020-11-25T23:46:07.964" v="1088" actId="47"/>
        <pc:sldMkLst>
          <pc:docMk/>
          <pc:sldMk cId="0" sldId="587"/>
        </pc:sldMkLst>
      </pc:sldChg>
      <pc:sldChg chg="del">
        <pc:chgData name="Robert Farley" userId="1b2cfada0102257f" providerId="LiveId" clId="{BF3248E3-9A9E-4BFB-AD96-7742E099EFB3}" dt="2020-11-25T23:46:07.964" v="1088" actId="47"/>
        <pc:sldMkLst>
          <pc:docMk/>
          <pc:sldMk cId="0" sldId="589"/>
        </pc:sldMkLst>
      </pc:sldChg>
      <pc:sldChg chg="del">
        <pc:chgData name="Robert Farley" userId="1b2cfada0102257f" providerId="LiveId" clId="{BF3248E3-9A9E-4BFB-AD96-7742E099EFB3}" dt="2020-11-25T23:46:07.964" v="1088" actId="47"/>
        <pc:sldMkLst>
          <pc:docMk/>
          <pc:sldMk cId="0" sldId="590"/>
        </pc:sldMkLst>
      </pc:sldChg>
      <pc:sldChg chg="del">
        <pc:chgData name="Robert Farley" userId="1b2cfada0102257f" providerId="LiveId" clId="{BF3248E3-9A9E-4BFB-AD96-7742E099EFB3}" dt="2020-11-25T23:46:07.964" v="1088" actId="47"/>
        <pc:sldMkLst>
          <pc:docMk/>
          <pc:sldMk cId="0" sldId="591"/>
        </pc:sldMkLst>
      </pc:sldChg>
      <pc:sldChg chg="del">
        <pc:chgData name="Robert Farley" userId="1b2cfada0102257f" providerId="LiveId" clId="{BF3248E3-9A9E-4BFB-AD96-7742E099EFB3}" dt="2020-11-25T23:46:07.964" v="1088" actId="47"/>
        <pc:sldMkLst>
          <pc:docMk/>
          <pc:sldMk cId="0" sldId="592"/>
        </pc:sldMkLst>
      </pc:sldChg>
      <pc:sldChg chg="del">
        <pc:chgData name="Robert Farley" userId="1b2cfada0102257f" providerId="LiveId" clId="{BF3248E3-9A9E-4BFB-AD96-7742E099EFB3}" dt="2020-11-25T23:46:07.964" v="1088" actId="47"/>
        <pc:sldMkLst>
          <pc:docMk/>
          <pc:sldMk cId="0" sldId="593"/>
        </pc:sldMkLst>
      </pc:sldChg>
      <pc:sldChg chg="del">
        <pc:chgData name="Robert Farley" userId="1b2cfada0102257f" providerId="LiveId" clId="{BF3248E3-9A9E-4BFB-AD96-7742E099EFB3}" dt="2020-11-25T23:46:07.964" v="1088" actId="47"/>
        <pc:sldMkLst>
          <pc:docMk/>
          <pc:sldMk cId="0" sldId="594"/>
        </pc:sldMkLst>
      </pc:sldChg>
      <pc:sldChg chg="del">
        <pc:chgData name="Robert Farley" userId="1b2cfada0102257f" providerId="LiveId" clId="{BF3248E3-9A9E-4BFB-AD96-7742E099EFB3}" dt="2020-11-25T23:46:07.964" v="1088" actId="47"/>
        <pc:sldMkLst>
          <pc:docMk/>
          <pc:sldMk cId="0" sldId="595"/>
        </pc:sldMkLst>
      </pc:sldChg>
      <pc:sldChg chg="del">
        <pc:chgData name="Robert Farley" userId="1b2cfada0102257f" providerId="LiveId" clId="{BF3248E3-9A9E-4BFB-AD96-7742E099EFB3}" dt="2020-11-25T23:46:07.964" v="1088" actId="47"/>
        <pc:sldMkLst>
          <pc:docMk/>
          <pc:sldMk cId="0" sldId="596"/>
        </pc:sldMkLst>
      </pc:sldChg>
      <pc:sldChg chg="del">
        <pc:chgData name="Robert Farley" userId="1b2cfada0102257f" providerId="LiveId" clId="{BF3248E3-9A9E-4BFB-AD96-7742E099EFB3}" dt="2020-11-25T23:46:07.964" v="1088" actId="47"/>
        <pc:sldMkLst>
          <pc:docMk/>
          <pc:sldMk cId="0" sldId="597"/>
        </pc:sldMkLst>
      </pc:sldChg>
      <pc:sldChg chg="del">
        <pc:chgData name="Robert Farley" userId="1b2cfada0102257f" providerId="LiveId" clId="{BF3248E3-9A9E-4BFB-AD96-7742E099EFB3}" dt="2020-11-25T23:46:07.964" v="1088" actId="47"/>
        <pc:sldMkLst>
          <pc:docMk/>
          <pc:sldMk cId="0" sldId="599"/>
        </pc:sldMkLst>
      </pc:sldChg>
      <pc:sldChg chg="del">
        <pc:chgData name="Robert Farley" userId="1b2cfada0102257f" providerId="LiveId" clId="{BF3248E3-9A9E-4BFB-AD96-7742E099EFB3}" dt="2020-11-25T23:46:07.964" v="1088" actId="47"/>
        <pc:sldMkLst>
          <pc:docMk/>
          <pc:sldMk cId="0" sldId="600"/>
        </pc:sldMkLst>
      </pc:sldChg>
      <pc:sldChg chg="del">
        <pc:chgData name="Robert Farley" userId="1b2cfada0102257f" providerId="LiveId" clId="{BF3248E3-9A9E-4BFB-AD96-7742E099EFB3}" dt="2020-11-25T23:46:07.964" v="1088" actId="47"/>
        <pc:sldMkLst>
          <pc:docMk/>
          <pc:sldMk cId="0" sldId="601"/>
        </pc:sldMkLst>
      </pc:sldChg>
      <pc:sldChg chg="del">
        <pc:chgData name="Robert Farley" userId="1b2cfada0102257f" providerId="LiveId" clId="{BF3248E3-9A9E-4BFB-AD96-7742E099EFB3}" dt="2020-11-25T23:46:07.964" v="1088" actId="47"/>
        <pc:sldMkLst>
          <pc:docMk/>
          <pc:sldMk cId="0" sldId="602"/>
        </pc:sldMkLst>
      </pc:sldChg>
      <pc:sldChg chg="del">
        <pc:chgData name="Robert Farley" userId="1b2cfada0102257f" providerId="LiveId" clId="{BF3248E3-9A9E-4BFB-AD96-7742E099EFB3}" dt="2020-11-25T23:46:07.964" v="1088" actId="47"/>
        <pc:sldMkLst>
          <pc:docMk/>
          <pc:sldMk cId="0" sldId="603"/>
        </pc:sldMkLst>
      </pc:sldChg>
      <pc:sldChg chg="del">
        <pc:chgData name="Robert Farley" userId="1b2cfada0102257f" providerId="LiveId" clId="{BF3248E3-9A9E-4BFB-AD96-7742E099EFB3}" dt="2020-11-25T23:46:07.964" v="1088" actId="47"/>
        <pc:sldMkLst>
          <pc:docMk/>
          <pc:sldMk cId="0" sldId="604"/>
        </pc:sldMkLst>
      </pc:sldChg>
      <pc:sldChg chg="del">
        <pc:chgData name="Robert Farley" userId="1b2cfada0102257f" providerId="LiveId" clId="{BF3248E3-9A9E-4BFB-AD96-7742E099EFB3}" dt="2020-11-25T23:46:07.964" v="1088" actId="47"/>
        <pc:sldMkLst>
          <pc:docMk/>
          <pc:sldMk cId="0" sldId="605"/>
        </pc:sldMkLst>
      </pc:sldChg>
      <pc:sldChg chg="del">
        <pc:chgData name="Robert Farley" userId="1b2cfada0102257f" providerId="LiveId" clId="{BF3248E3-9A9E-4BFB-AD96-7742E099EFB3}" dt="2020-11-25T23:46:07.964" v="1088" actId="47"/>
        <pc:sldMkLst>
          <pc:docMk/>
          <pc:sldMk cId="0" sldId="606"/>
        </pc:sldMkLst>
      </pc:sldChg>
      <pc:sldChg chg="del">
        <pc:chgData name="Robert Farley" userId="1b2cfada0102257f" providerId="LiveId" clId="{BF3248E3-9A9E-4BFB-AD96-7742E099EFB3}" dt="2020-11-25T23:46:07.964" v="1088" actId="47"/>
        <pc:sldMkLst>
          <pc:docMk/>
          <pc:sldMk cId="0" sldId="607"/>
        </pc:sldMkLst>
      </pc:sldChg>
      <pc:sldChg chg="del">
        <pc:chgData name="Robert Farley" userId="1b2cfada0102257f" providerId="LiveId" clId="{BF3248E3-9A9E-4BFB-AD96-7742E099EFB3}" dt="2020-11-25T23:46:07.964" v="1088" actId="47"/>
        <pc:sldMkLst>
          <pc:docMk/>
          <pc:sldMk cId="0" sldId="608"/>
        </pc:sldMkLst>
      </pc:sldChg>
      <pc:sldChg chg="del">
        <pc:chgData name="Robert Farley" userId="1b2cfada0102257f" providerId="LiveId" clId="{BF3248E3-9A9E-4BFB-AD96-7742E099EFB3}" dt="2020-11-25T23:46:07.964" v="1088" actId="47"/>
        <pc:sldMkLst>
          <pc:docMk/>
          <pc:sldMk cId="0" sldId="609"/>
        </pc:sldMkLst>
      </pc:sldChg>
      <pc:sldChg chg="del">
        <pc:chgData name="Robert Farley" userId="1b2cfada0102257f" providerId="LiveId" clId="{BF3248E3-9A9E-4BFB-AD96-7742E099EFB3}" dt="2020-11-25T23:46:07.964" v="1088" actId="47"/>
        <pc:sldMkLst>
          <pc:docMk/>
          <pc:sldMk cId="0" sldId="610"/>
        </pc:sldMkLst>
      </pc:sldChg>
      <pc:sldChg chg="del">
        <pc:chgData name="Robert Farley" userId="1b2cfada0102257f" providerId="LiveId" clId="{BF3248E3-9A9E-4BFB-AD96-7742E099EFB3}" dt="2020-11-25T23:46:07.964" v="1088" actId="47"/>
        <pc:sldMkLst>
          <pc:docMk/>
          <pc:sldMk cId="0" sldId="611"/>
        </pc:sldMkLst>
      </pc:sldChg>
      <pc:sldChg chg="del">
        <pc:chgData name="Robert Farley" userId="1b2cfada0102257f" providerId="LiveId" clId="{BF3248E3-9A9E-4BFB-AD96-7742E099EFB3}" dt="2020-11-25T23:46:07.964" v="1088" actId="47"/>
        <pc:sldMkLst>
          <pc:docMk/>
          <pc:sldMk cId="0" sldId="612"/>
        </pc:sldMkLst>
      </pc:sldChg>
      <pc:sldChg chg="del">
        <pc:chgData name="Robert Farley" userId="1b2cfada0102257f" providerId="LiveId" clId="{BF3248E3-9A9E-4BFB-AD96-7742E099EFB3}" dt="2020-11-25T23:46:07.964" v="1088" actId="47"/>
        <pc:sldMkLst>
          <pc:docMk/>
          <pc:sldMk cId="0" sldId="613"/>
        </pc:sldMkLst>
      </pc:sldChg>
      <pc:sldChg chg="del">
        <pc:chgData name="Robert Farley" userId="1b2cfada0102257f" providerId="LiveId" clId="{BF3248E3-9A9E-4BFB-AD96-7742E099EFB3}" dt="2020-11-25T23:46:07.964" v="1088" actId="47"/>
        <pc:sldMkLst>
          <pc:docMk/>
          <pc:sldMk cId="0" sldId="614"/>
        </pc:sldMkLst>
      </pc:sldChg>
      <pc:sldChg chg="modSp add mod">
        <pc:chgData name="Robert Farley" userId="1b2cfada0102257f" providerId="LiveId" clId="{BF3248E3-9A9E-4BFB-AD96-7742E099EFB3}" dt="2020-11-25T18:14:42.561" v="6" actId="20577"/>
        <pc:sldMkLst>
          <pc:docMk/>
          <pc:sldMk cId="0" sldId="637"/>
        </pc:sldMkLst>
        <pc:spChg chg="mod">
          <ac:chgData name="Robert Farley" userId="1b2cfada0102257f" providerId="LiveId" clId="{BF3248E3-9A9E-4BFB-AD96-7742E099EFB3}" dt="2020-11-25T18:14:42.561" v="6" actId="20577"/>
          <ac:spMkLst>
            <pc:docMk/>
            <pc:sldMk cId="0" sldId="637"/>
            <ac:spMk id="21506" creationId="{00000000-0000-0000-0000-000000000000}"/>
          </ac:spMkLst>
        </pc:spChg>
      </pc:sldChg>
      <pc:sldChg chg="modSp add mod">
        <pc:chgData name="Robert Farley" userId="1b2cfada0102257f" providerId="LiveId" clId="{BF3248E3-9A9E-4BFB-AD96-7742E099EFB3}" dt="2020-11-25T23:19:14.967" v="430" actId="207"/>
        <pc:sldMkLst>
          <pc:docMk/>
          <pc:sldMk cId="219622788" sldId="660"/>
        </pc:sldMkLst>
        <pc:spChg chg="mod">
          <ac:chgData name="Robert Farley" userId="1b2cfada0102257f" providerId="LiveId" clId="{BF3248E3-9A9E-4BFB-AD96-7742E099EFB3}" dt="2020-11-25T23:19:14.967" v="430" actId="207"/>
          <ac:spMkLst>
            <pc:docMk/>
            <pc:sldMk cId="219622788" sldId="660"/>
            <ac:spMk id="3" creationId="{00000000-0000-0000-0000-000000000000}"/>
          </ac:spMkLst>
        </pc:spChg>
      </pc:sldChg>
      <pc:sldChg chg="modSp add mod">
        <pc:chgData name="Robert Farley" userId="1b2cfada0102257f" providerId="LiveId" clId="{BF3248E3-9A9E-4BFB-AD96-7742E099EFB3}" dt="2020-11-25T23:33:24.588" v="831" actId="1035"/>
        <pc:sldMkLst>
          <pc:docMk/>
          <pc:sldMk cId="1794432430" sldId="661"/>
        </pc:sldMkLst>
        <pc:spChg chg="mod">
          <ac:chgData name="Robert Farley" userId="1b2cfada0102257f" providerId="LiveId" clId="{BF3248E3-9A9E-4BFB-AD96-7742E099EFB3}" dt="2020-11-25T23:33:24.588" v="831" actId="1035"/>
          <ac:spMkLst>
            <pc:docMk/>
            <pc:sldMk cId="1794432430" sldId="661"/>
            <ac:spMk id="3" creationId="{00000000-0000-0000-0000-000000000000}"/>
          </ac:spMkLst>
        </pc:spChg>
      </pc:sldChg>
      <pc:sldChg chg="modSp add mod">
        <pc:chgData name="Robert Farley" userId="1b2cfada0102257f" providerId="LiveId" clId="{BF3248E3-9A9E-4BFB-AD96-7742E099EFB3}" dt="2020-11-25T23:45:45.107" v="1087" actId="948"/>
        <pc:sldMkLst>
          <pc:docMk/>
          <pc:sldMk cId="1386095711" sldId="662"/>
        </pc:sldMkLst>
        <pc:spChg chg="mod">
          <ac:chgData name="Robert Farley" userId="1b2cfada0102257f" providerId="LiveId" clId="{BF3248E3-9A9E-4BFB-AD96-7742E099EFB3}" dt="2020-11-25T23:45:45.107" v="1087" actId="948"/>
          <ac:spMkLst>
            <pc:docMk/>
            <pc:sldMk cId="1386095711" sldId="662"/>
            <ac:spMk id="3" creationId="{00000000-0000-0000-0000-000000000000}"/>
          </ac:spMkLst>
        </pc:spChg>
      </pc:sldChg>
      <pc:sldChg chg="modSp add mod ord">
        <pc:chgData name="Robert Farley" userId="1b2cfada0102257f" providerId="LiveId" clId="{BF3248E3-9A9E-4BFB-AD96-7742E099EFB3}" dt="2020-11-25T23:51:09.378" v="1108" actId="20577"/>
        <pc:sldMkLst>
          <pc:docMk/>
          <pc:sldMk cId="2280588116" sldId="663"/>
        </pc:sldMkLst>
        <pc:spChg chg="mod">
          <ac:chgData name="Robert Farley" userId="1b2cfada0102257f" providerId="LiveId" clId="{BF3248E3-9A9E-4BFB-AD96-7742E099EFB3}" dt="2020-11-25T23:51:09.378" v="1108" actId="20577"/>
          <ac:spMkLst>
            <pc:docMk/>
            <pc:sldMk cId="2280588116" sldId="663"/>
            <ac:spMk id="7987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11/25/2020</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11/25/2020</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5A1D999-1AA3-4AF7-B474-A087E9E088D0}" type="slidenum">
              <a:rPr lang="en-US" smtClean="0"/>
              <a:pPr>
                <a:defRPr/>
              </a:pPr>
              <a:t>1</a:t>
            </a:fld>
            <a:endParaRPr lang="en-US" dirty="0"/>
          </a:p>
        </p:txBody>
      </p:sp>
    </p:spTree>
    <p:extLst>
      <p:ext uri="{BB962C8B-B14F-4D97-AF65-F5344CB8AC3E}">
        <p14:creationId xmlns:p14="http://schemas.microsoft.com/office/powerpoint/2010/main" val="2433810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3"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381000" y="5394325"/>
            <a:ext cx="8305800"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Ten A:</a:t>
            </a:r>
          </a:p>
          <a:p>
            <a:pPr marL="342889" indent="-342889" algn="ctr">
              <a:spcBef>
                <a:spcPct val="20000"/>
              </a:spcBef>
              <a:defRPr/>
            </a:pPr>
            <a:r>
              <a:rPr lang="en-US" sz="2800" b="1" kern="0" dirty="0">
                <a:solidFill>
                  <a:srgbClr val="FFFF00"/>
                </a:solidFill>
                <a:latin typeface="+mn-lt"/>
              </a:rPr>
              <a:t>Corporate Liability</a:t>
            </a: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90800" y="304800"/>
            <a:ext cx="4315709" cy="9144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556632"/>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90000"/>
              </a:lnSpc>
              <a:defRPr/>
            </a:pPr>
            <a:r>
              <a:rPr lang="en-US" sz="2500" b="1" i="1" dirty="0">
                <a:solidFill>
                  <a:srgbClr val="006666"/>
                </a:solidFill>
              </a:rPr>
              <a:t>Corporate Governance – Officers and Employees</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Corporate Officers</a:t>
            </a:r>
          </a:p>
          <a:p>
            <a:pPr>
              <a:lnSpc>
                <a:spcPct val="110000"/>
              </a:lnSpc>
              <a:defRPr/>
            </a:pPr>
            <a:r>
              <a:rPr lang="en-US" sz="1400" b="1" i="1" dirty="0">
                <a:solidFill>
                  <a:srgbClr val="C00000"/>
                </a:solidFill>
              </a:rPr>
              <a:t>Part One: Definitions / Roles / Obligations and Duties / Liabilities</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Employees and Agents</a:t>
            </a:r>
          </a:p>
          <a:p>
            <a:pPr>
              <a:lnSpc>
                <a:spcPct val="110000"/>
              </a:lnSpc>
              <a:defRPr/>
            </a:pPr>
            <a:r>
              <a:rPr lang="en-US" sz="1400" b="1" i="1" dirty="0">
                <a:solidFill>
                  <a:srgbClr val="C00000"/>
                </a:solidFill>
              </a:rPr>
              <a:t>Part Two: Employees and Agents</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Corporate Governance</a:t>
            </a:r>
          </a:p>
          <a:p>
            <a:pPr>
              <a:lnSpc>
                <a:spcPct val="110000"/>
              </a:lnSpc>
              <a:defRPr/>
            </a:pPr>
            <a:r>
              <a:rPr lang="en-US" sz="1400" b="1" i="1" dirty="0">
                <a:solidFill>
                  <a:srgbClr val="C00000"/>
                </a:solidFill>
              </a:rPr>
              <a:t>Part Three: Running the Corporation / Policies / Management / Shareholder Lawsuits</a:t>
            </a:r>
          </a:p>
          <a:p>
            <a:pPr>
              <a:lnSpc>
                <a:spcPct val="110000"/>
              </a:lnSpc>
              <a:defRPr/>
            </a:pP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In Re Caremark International</a:t>
            </a:r>
          </a:p>
          <a:p>
            <a:pPr algn="ctr">
              <a:lnSpc>
                <a:spcPct val="110000"/>
              </a:lnSpc>
              <a:defRPr/>
            </a:pPr>
            <a:r>
              <a:rPr lang="en-US" sz="1400" b="1" i="1" dirty="0">
                <a:solidFill>
                  <a:srgbClr val="C00000"/>
                </a:solidFill>
              </a:rPr>
              <a:t>     Directors Duty of Oversight Care</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507419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262705"/>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2500" b="1" i="1" dirty="0">
                <a:solidFill>
                  <a:srgbClr val="006666"/>
                </a:solidFill>
              </a:rPr>
              <a:t>Corporate Liability</a:t>
            </a: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Piercing the Corporate Veil</a:t>
            </a:r>
          </a:p>
          <a:p>
            <a:pPr>
              <a:lnSpc>
                <a:spcPct val="110000"/>
              </a:lnSpc>
              <a:defRPr/>
            </a:pPr>
            <a:r>
              <a:rPr lang="en-US" sz="1400" b="1" i="1" dirty="0">
                <a:solidFill>
                  <a:srgbClr val="C00000"/>
                </a:solidFill>
              </a:rPr>
              <a:t>Part One: Definitions / Accountability</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Liable Parties </a:t>
            </a:r>
          </a:p>
          <a:p>
            <a:pPr>
              <a:lnSpc>
                <a:spcPct val="110000"/>
              </a:lnSpc>
              <a:defRPr/>
            </a:pPr>
            <a:r>
              <a:rPr lang="en-US" sz="1400" b="1" i="1" dirty="0">
                <a:solidFill>
                  <a:srgbClr val="C00000"/>
                </a:solidFill>
              </a:rPr>
              <a:t>Part Two: Directed Responsibility / Scope of Liability</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Insider Trading</a:t>
            </a:r>
          </a:p>
          <a:p>
            <a:pPr>
              <a:lnSpc>
                <a:spcPct val="110000"/>
              </a:lnSpc>
              <a:defRPr/>
            </a:pPr>
            <a:r>
              <a:rPr lang="en-US" sz="1400" b="1" i="1" dirty="0">
                <a:solidFill>
                  <a:srgbClr val="C00000"/>
                </a:solidFill>
              </a:rPr>
              <a:t>Part Three: Definitions / Liability / Exceptions</a:t>
            </a: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United States v. Martha Stewart</a:t>
            </a:r>
          </a:p>
          <a:p>
            <a:pPr algn="ctr">
              <a:lnSpc>
                <a:spcPct val="110000"/>
              </a:lnSpc>
              <a:defRPr/>
            </a:pPr>
            <a:r>
              <a:rPr lang="en-US" sz="1400" b="1" i="1" dirty="0">
                <a:solidFill>
                  <a:srgbClr val="C00000"/>
                </a:solidFill>
              </a:rPr>
              <a:t>     Insider Trading at ImClone</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4131808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09632"/>
            <a:ext cx="8382000" cy="22529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One:</a:t>
            </a:r>
          </a:p>
          <a:p>
            <a:pPr marL="342900" indent="-342900" algn="ctr">
              <a:lnSpc>
                <a:spcPct val="90000"/>
              </a:lnSpc>
              <a:spcBef>
                <a:spcPts val="0"/>
              </a:spcBef>
              <a:defRPr/>
            </a:pPr>
            <a:r>
              <a:rPr lang="en-US" sz="5400" b="1" dirty="0">
                <a:solidFill>
                  <a:srgbClr val="0033CC"/>
                </a:solidFill>
              </a:rPr>
              <a:t>Corporate Liability</a:t>
            </a:r>
          </a:p>
          <a:p>
            <a:pPr marL="342900" indent="-342900" algn="ctr">
              <a:lnSpc>
                <a:spcPct val="90000"/>
              </a:lnSpc>
              <a:spcBef>
                <a:spcPts val="0"/>
              </a:spcBef>
              <a:defRPr/>
            </a:pPr>
            <a:r>
              <a:rPr lang="en-US" sz="3200" b="1" i="1" dirty="0">
                <a:solidFill>
                  <a:srgbClr val="006600"/>
                </a:solidFill>
              </a:rPr>
              <a:t>Corporate Liability - Definitions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2280588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762000"/>
            <a:ext cx="8382000" cy="5486400"/>
          </a:xfrm>
          <a:prstGeom prst="rect">
            <a:avLst/>
          </a:prstGeom>
          <a:noFill/>
          <a:ln w="9525">
            <a:noFill/>
            <a:miter lim="800000"/>
            <a:headEnd/>
            <a:tailEnd/>
          </a:ln>
        </p:spPr>
        <p:txBody>
          <a:bodyPr/>
          <a:lstStyle/>
          <a:p>
            <a:pPr marL="342900" indent="-342900" algn="ctr">
              <a:lnSpc>
                <a:spcPct val="90000"/>
              </a:lnSpc>
              <a:spcBef>
                <a:spcPts val="0"/>
              </a:spcBef>
              <a:defRPr/>
            </a:pPr>
            <a:r>
              <a:rPr lang="en-US" sz="4000" b="1" dirty="0">
                <a:solidFill>
                  <a:srgbClr val="0033CC"/>
                </a:solidFill>
              </a:rPr>
              <a:t>Corporate Liability</a:t>
            </a:r>
          </a:p>
          <a:p>
            <a:pPr marL="342900" indent="-342900" algn="ctr">
              <a:lnSpc>
                <a:spcPct val="90000"/>
              </a:lnSpc>
              <a:spcBef>
                <a:spcPts val="0"/>
              </a:spcBef>
              <a:defRPr/>
            </a:pPr>
            <a:r>
              <a:rPr lang="en-US" sz="3200" b="1" i="1" dirty="0">
                <a:solidFill>
                  <a:srgbClr val="006600"/>
                </a:solidFill>
              </a:rPr>
              <a:t>Corporate Liability - Definitions</a:t>
            </a:r>
          </a:p>
          <a:p>
            <a:r>
              <a:rPr lang="en-US" sz="2600" b="1" dirty="0">
                <a:solidFill>
                  <a:srgbClr val="C00000"/>
                </a:solidFill>
                <a:latin typeface="Arial" panose="020B0604020202020204" pitchFamily="34" charset="0"/>
                <a:cs typeface="Arial" panose="020B0604020202020204" pitchFamily="34" charset="0"/>
              </a:rPr>
              <a:t>Definitions:</a:t>
            </a:r>
            <a:endParaRPr lang="en-US" sz="1000" b="1" i="1" kern="0" dirty="0">
              <a:solidFill>
                <a:srgbClr val="000000"/>
              </a:solidFill>
              <a:effectLst>
                <a:outerShdw blurRad="38100" dist="38100" dir="2700000" algn="tl">
                  <a:srgbClr val="C0C0C0"/>
                </a:outerShdw>
              </a:effectLst>
              <a:latin typeface="Arial" pitchFamily="34" charset="0"/>
              <a:cs typeface="Arial" pitchFamily="34" charset="0"/>
            </a:endParaRPr>
          </a:p>
          <a:p>
            <a:endParaRPr lang="en-US" sz="500" b="1" kern="0" dirty="0">
              <a:solidFill>
                <a:schemeClr val="accent2">
                  <a:lumMod val="75000"/>
                </a:schemeClr>
              </a:solidFill>
              <a:effectLst>
                <a:outerShdw blurRad="38100" dist="38100" dir="2700000" algn="tl">
                  <a:srgbClr val="C0C0C0"/>
                </a:outerShdw>
              </a:effectLst>
              <a:latin typeface="Arial" pitchFamily="34" charset="0"/>
              <a:cs typeface="Arial" pitchFamily="34" charset="0"/>
            </a:endParaRPr>
          </a:p>
          <a:p>
            <a:pPr marL="457200" lvl="2" indent="-228600" algn="just">
              <a:lnSpc>
                <a:spcPct val="85000"/>
              </a:lnSpc>
              <a:buFont typeface="Arial" pitchFamily="34" charset="0"/>
              <a:buChar char="•"/>
              <a:defRPr/>
            </a:pPr>
            <a:endParaRPr lang="en-US" sz="600" b="1" i="1" kern="0" dirty="0">
              <a:solidFill>
                <a:srgbClr val="000000"/>
              </a:solidFill>
              <a:effectLst>
                <a:outerShdw blurRad="38100" dist="38100" dir="2700000" algn="tl">
                  <a:srgbClr val="C0C0C0"/>
                </a:outerShdw>
              </a:effectLst>
              <a:latin typeface="Arial" pitchFamily="34" charset="0"/>
              <a:cs typeface="Arial" pitchFamily="34" charset="0"/>
            </a:endParaRPr>
          </a:p>
          <a:p>
            <a:r>
              <a:rPr lang="en-US" sz="1600" b="1" dirty="0">
                <a:solidFill>
                  <a:srgbClr val="0000FF"/>
                </a:solidFill>
              </a:rPr>
              <a:t>Piercing the Corporate Veil Defined: </a:t>
            </a:r>
            <a:r>
              <a:rPr lang="en-US" sz="1600" dirty="0"/>
              <a:t>Black’s law dictionary defines the term piercing the corporate veil as:</a:t>
            </a:r>
            <a:br>
              <a:rPr lang="en-US" sz="1600" dirty="0"/>
            </a:br>
            <a:endParaRPr lang="en-US" sz="500" dirty="0"/>
          </a:p>
          <a:p>
            <a:pPr algn="just"/>
            <a:r>
              <a:rPr lang="en-US" sz="1600" b="1" i="1" dirty="0">
                <a:solidFill>
                  <a:srgbClr val="A50021"/>
                </a:solidFill>
              </a:rPr>
              <a:t>“The judicial act of imposing personal liability on otherwise immune corporate directors, officers and shareholders for a corporation’s wrongful acts.</a:t>
            </a:r>
          </a:p>
          <a:p>
            <a:pPr algn="l"/>
            <a:br>
              <a:rPr lang="en-US" sz="500" dirty="0"/>
            </a:br>
            <a:r>
              <a:rPr lang="en-US" sz="1600" b="1" dirty="0">
                <a:solidFill>
                  <a:srgbClr val="0000FF"/>
                </a:solidFill>
              </a:rPr>
              <a:t>Meaning:</a:t>
            </a:r>
            <a:r>
              <a:rPr lang="en-US" sz="1600" dirty="0"/>
              <a:t> The meaning of removing the limited liability of a corporation is as follows:</a:t>
            </a:r>
          </a:p>
          <a:p>
            <a:pPr algn="just"/>
            <a:r>
              <a:rPr lang="en-US" sz="1400" b="1" i="1" u="none" strike="noStrike" baseline="0" dirty="0">
                <a:solidFill>
                  <a:srgbClr val="A50021"/>
                </a:solidFill>
                <a:latin typeface="Arial" panose="020B0604020202020204" pitchFamily="34" charset="0"/>
                <a:cs typeface="Arial" panose="020B0604020202020204" pitchFamily="34" charset="0"/>
              </a:rPr>
              <a:t>Causes:</a:t>
            </a:r>
            <a:r>
              <a:rPr lang="en-US" sz="1400" b="0" i="0" u="none" strike="noStrike" baseline="0" dirty="0">
                <a:latin typeface="Arial" panose="020B0604020202020204" pitchFamily="34" charset="0"/>
                <a:cs typeface="Arial" panose="020B0604020202020204" pitchFamily="34" charset="0"/>
              </a:rPr>
              <a:t> Limited liability can tempt insiders to exploit the corporation’s creditors.  Insiders can use their control to create a false appearance of corporate solvency, engage in self-dealing transactions, distribute corporate funds to themselves, or gamble on high-return corporate projects. In each case, insiders pass (externalize) risks to outsiders, with the gains accruing to the insiders and—because of limited liability—any losses falling on outside creditors.</a:t>
            </a:r>
          </a:p>
          <a:p>
            <a:pPr algn="just"/>
            <a:endParaRPr lang="en-US" sz="500" b="0" i="0" u="none" strike="noStrike" baseline="0" dirty="0">
              <a:latin typeface="Arial" panose="020B0604020202020204" pitchFamily="34" charset="0"/>
              <a:cs typeface="Arial" panose="020B0604020202020204" pitchFamily="34" charset="0"/>
            </a:endParaRPr>
          </a:p>
          <a:p>
            <a:pPr algn="just"/>
            <a:r>
              <a:rPr lang="en-US" sz="1400" b="1" i="1" u="none" strike="noStrike" baseline="0" dirty="0">
                <a:solidFill>
                  <a:srgbClr val="A50021"/>
                </a:solidFill>
                <a:latin typeface="Arial" panose="020B0604020202020204" pitchFamily="34" charset="0"/>
                <a:cs typeface="Arial" panose="020B0604020202020204" pitchFamily="34" charset="0"/>
              </a:rPr>
              <a:t>Prevents Insider Abuse:</a:t>
            </a:r>
            <a:r>
              <a:rPr lang="en-US" sz="1400" b="0" i="0" u="none" strike="noStrike" baseline="0" dirty="0">
                <a:latin typeface="Arial" panose="020B0604020202020204" pitchFamily="34" charset="0"/>
                <a:cs typeface="Arial" panose="020B0604020202020204" pitchFamily="34" charset="0"/>
              </a:rPr>
              <a:t> As a protection against insider abuse, courts sometimes disregard the rule of limited liability and “pierce the corporate veil” to hold shareholders, directors, and officers personally liable for corporate obligations. Piercing is different from other protections afforded corporate creditors. In a piercing case: </a:t>
            </a:r>
            <a:r>
              <a:rPr lang="en-US" sz="1400" b="0" i="0" u="none" strike="noStrike" baseline="0" dirty="0">
                <a:solidFill>
                  <a:srgbClr val="000000"/>
                </a:solidFill>
                <a:latin typeface="Arial" panose="020B0604020202020204" pitchFamily="34" charset="0"/>
                <a:cs typeface="Arial" panose="020B0604020202020204" pitchFamily="34" charset="0"/>
              </a:rPr>
              <a:t>the business has been properly incorporated, the corporation is obligated to the creditor, and any distributions to shareholders have been statutorily proper.</a:t>
            </a:r>
            <a:endParaRPr lang="en-US" sz="1400" b="1" i="1" dirty="0">
              <a:latin typeface="Arial" panose="020B0604020202020204" pitchFamily="34" charset="0"/>
              <a:cs typeface="Arial" panose="020B0604020202020204" pitchFamily="34" charset="0"/>
            </a:endParaRPr>
          </a:p>
          <a:p>
            <a:pPr algn="just"/>
            <a:endParaRPr lang="en-US" sz="1600" b="1" i="1" dirty="0"/>
          </a:p>
          <a:p>
            <a:pPr algn="just"/>
            <a:endParaRPr lang="en-US" sz="1600" dirty="0"/>
          </a:p>
        </p:txBody>
      </p:sp>
    </p:spTree>
    <p:extLst>
      <p:ext uri="{BB962C8B-B14F-4D97-AF65-F5344CB8AC3E}">
        <p14:creationId xmlns:p14="http://schemas.microsoft.com/office/powerpoint/2010/main" val="219622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09632"/>
            <a:ext cx="8382000" cy="22529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Two:</a:t>
            </a:r>
          </a:p>
          <a:p>
            <a:pPr marL="342900" indent="-342900" algn="ctr">
              <a:lnSpc>
                <a:spcPct val="90000"/>
              </a:lnSpc>
              <a:spcBef>
                <a:spcPts val="0"/>
              </a:spcBef>
              <a:defRPr/>
            </a:pPr>
            <a:r>
              <a:rPr lang="en-US" sz="5400" b="1" dirty="0">
                <a:solidFill>
                  <a:srgbClr val="0033CC"/>
                </a:solidFill>
              </a:rPr>
              <a:t>Corporate Liability</a:t>
            </a:r>
          </a:p>
          <a:p>
            <a:pPr marL="342900" indent="-342900" algn="ctr">
              <a:lnSpc>
                <a:spcPct val="90000"/>
              </a:lnSpc>
              <a:spcBef>
                <a:spcPts val="0"/>
              </a:spcBef>
              <a:defRPr/>
            </a:pPr>
            <a:r>
              <a:rPr lang="en-US" sz="3200" b="1" i="1" dirty="0">
                <a:solidFill>
                  <a:srgbClr val="006600"/>
                </a:solidFill>
              </a:rPr>
              <a:t>Corporate Liability - Accountability</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198942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838200"/>
            <a:ext cx="8382000" cy="5486400"/>
          </a:xfrm>
          <a:prstGeom prst="rect">
            <a:avLst/>
          </a:prstGeom>
          <a:noFill/>
          <a:ln w="9525">
            <a:noFill/>
            <a:miter lim="800000"/>
            <a:headEnd/>
            <a:tailEnd/>
          </a:ln>
        </p:spPr>
        <p:txBody>
          <a:bodyPr/>
          <a:lstStyle/>
          <a:p>
            <a:pPr marL="342900" indent="-342900" algn="ctr">
              <a:lnSpc>
                <a:spcPct val="80000"/>
              </a:lnSpc>
              <a:spcBef>
                <a:spcPts val="0"/>
              </a:spcBef>
              <a:defRPr/>
            </a:pPr>
            <a:r>
              <a:rPr lang="en-US" sz="4000" b="1" dirty="0">
                <a:solidFill>
                  <a:srgbClr val="0033CC"/>
                </a:solidFill>
              </a:rPr>
              <a:t>Corporate Liability</a:t>
            </a:r>
          </a:p>
          <a:p>
            <a:pPr marL="342900" indent="-342900" algn="ctr">
              <a:lnSpc>
                <a:spcPct val="80000"/>
              </a:lnSpc>
              <a:spcBef>
                <a:spcPts val="0"/>
              </a:spcBef>
              <a:defRPr/>
            </a:pPr>
            <a:r>
              <a:rPr lang="en-US" sz="3200" b="1" i="1" dirty="0">
                <a:solidFill>
                  <a:srgbClr val="006600"/>
                </a:solidFill>
              </a:rPr>
              <a:t>Corporate Liability - Accountability</a:t>
            </a:r>
          </a:p>
          <a:p>
            <a:pPr algn="l">
              <a:lnSpc>
                <a:spcPct val="80000"/>
              </a:lnSpc>
              <a:spcBef>
                <a:spcPts val="0"/>
              </a:spcBef>
            </a:pPr>
            <a:endParaRPr lang="en-US" sz="500" b="1" i="0" u="none" strike="noStrike" baseline="0" dirty="0">
              <a:solidFill>
                <a:srgbClr val="A50021"/>
              </a:solidFill>
              <a:latin typeface="Arial" panose="020B0604020202020204" pitchFamily="34" charset="0"/>
              <a:cs typeface="Arial" panose="020B0604020202020204" pitchFamily="34" charset="0"/>
            </a:endParaRPr>
          </a:p>
          <a:p>
            <a:pPr algn="l">
              <a:lnSpc>
                <a:spcPct val="80000"/>
              </a:lnSpc>
              <a:spcBef>
                <a:spcPts val="0"/>
              </a:spcBef>
            </a:pPr>
            <a:r>
              <a:rPr lang="en-US" b="1" i="0" u="none" strike="noStrike" baseline="0" dirty="0">
                <a:solidFill>
                  <a:srgbClr val="A50021"/>
                </a:solidFill>
                <a:latin typeface="Arial" panose="020B0604020202020204" pitchFamily="34" charset="0"/>
                <a:cs typeface="Arial" panose="020B0604020202020204" pitchFamily="34" charset="0"/>
              </a:rPr>
              <a:t>Accountability:</a:t>
            </a:r>
            <a:endParaRPr lang="en-US" b="1" i="0" u="none" strike="noStrike" baseline="0" dirty="0">
              <a:solidFill>
                <a:srgbClr val="0000FF"/>
              </a:solidFill>
              <a:latin typeface="Arial" panose="020B0604020202020204" pitchFamily="34" charset="0"/>
              <a:cs typeface="Arial" panose="020B0604020202020204" pitchFamily="34" charset="0"/>
            </a:endParaRPr>
          </a:p>
          <a:p>
            <a:pPr algn="l">
              <a:lnSpc>
                <a:spcPct val="80000"/>
              </a:lnSpc>
              <a:spcBef>
                <a:spcPts val="0"/>
              </a:spcBef>
            </a:pPr>
            <a:endParaRPr lang="en-US" sz="500" b="1" i="0" u="none" strike="noStrike" baseline="0" dirty="0">
              <a:solidFill>
                <a:srgbClr val="0000FF"/>
              </a:solidFill>
              <a:latin typeface="Arial" panose="020B0604020202020204" pitchFamily="34" charset="0"/>
              <a:cs typeface="Arial" panose="020B0604020202020204" pitchFamily="34" charset="0"/>
            </a:endParaRPr>
          </a:p>
          <a:p>
            <a:pPr algn="l">
              <a:lnSpc>
                <a:spcPct val="80000"/>
              </a:lnSpc>
              <a:spcBef>
                <a:spcPts val="0"/>
              </a:spcBef>
            </a:pPr>
            <a:r>
              <a:rPr lang="en-US" sz="1600" b="1" i="0" u="none" strike="noStrike" baseline="0" dirty="0">
                <a:solidFill>
                  <a:srgbClr val="0000FF"/>
                </a:solidFill>
                <a:latin typeface="Arial" panose="020B0604020202020204" pitchFamily="34" charset="0"/>
                <a:cs typeface="Arial" panose="020B0604020202020204" pitchFamily="34" charset="0"/>
              </a:rPr>
              <a:t>Holding a Corporation Accountable by Removing Limited Liability:</a:t>
            </a:r>
          </a:p>
          <a:p>
            <a:pPr algn="just">
              <a:lnSpc>
                <a:spcPct val="80000"/>
              </a:lnSpc>
              <a:spcBef>
                <a:spcPts val="0"/>
              </a:spcBef>
            </a:pPr>
            <a:r>
              <a:rPr lang="en-US" sz="1400" b="1" i="1" u="none" strike="noStrike" baseline="0" dirty="0">
                <a:solidFill>
                  <a:srgbClr val="C00000"/>
                </a:solidFill>
                <a:latin typeface="Arial" panose="020B0604020202020204" pitchFamily="34" charset="0"/>
                <a:cs typeface="Arial" panose="020B0604020202020204" pitchFamily="34" charset="0"/>
              </a:rPr>
              <a:t>An Extreme Remedy Not </a:t>
            </a:r>
            <a:r>
              <a:rPr lang="en-US" sz="1400" b="1" i="1" dirty="0">
                <a:solidFill>
                  <a:srgbClr val="C00000"/>
                </a:solidFill>
                <a:latin typeface="Arial" panose="020B0604020202020204" pitchFamily="34" charset="0"/>
                <a:cs typeface="Arial" panose="020B0604020202020204" pitchFamily="34" charset="0"/>
              </a:rPr>
              <a:t>Readily Given:  </a:t>
            </a:r>
            <a:r>
              <a:rPr lang="en-US" sz="1400" b="0" i="0" u="none" strike="noStrike" baseline="0" dirty="0">
                <a:solidFill>
                  <a:srgbClr val="211808"/>
                </a:solidFill>
                <a:latin typeface="Arial" panose="020B0604020202020204" pitchFamily="34" charset="0"/>
                <a:cs typeface="Arial" panose="020B0604020202020204" pitchFamily="34" charset="0"/>
              </a:rPr>
              <a:t>Ordinarily a corporation is regarded and treated as a separate legal entity, and the law does not look behind a corporation to see who owns or controls it.</a:t>
            </a:r>
          </a:p>
          <a:p>
            <a:pPr algn="just">
              <a:lnSpc>
                <a:spcPct val="80000"/>
              </a:lnSpc>
              <a:spcBef>
                <a:spcPts val="0"/>
              </a:spcBef>
            </a:pPr>
            <a:endParaRPr lang="en-US" sz="500" b="0" i="0" u="none" strike="noStrike" baseline="0" dirty="0">
              <a:solidFill>
                <a:srgbClr val="211808"/>
              </a:solidFill>
              <a:latin typeface="Arial" panose="020B0604020202020204" pitchFamily="34" charset="0"/>
              <a:cs typeface="Arial" panose="020B0604020202020204" pitchFamily="34" charset="0"/>
            </a:endParaRPr>
          </a:p>
          <a:p>
            <a:pPr algn="just">
              <a:lnSpc>
                <a:spcPct val="80000"/>
              </a:lnSpc>
              <a:spcBef>
                <a:spcPts val="0"/>
              </a:spcBef>
            </a:pPr>
            <a:r>
              <a:rPr lang="en-US" sz="1400" b="0" i="0" u="none" strike="noStrike" baseline="0" dirty="0">
                <a:solidFill>
                  <a:srgbClr val="211808"/>
                </a:solidFill>
                <a:latin typeface="Arial" panose="020B0604020202020204" pitchFamily="34" charset="0"/>
                <a:cs typeface="Arial" panose="020B0604020202020204" pitchFamily="34" charset="0"/>
              </a:rPr>
              <a:t>The fact that two corporations have identical shareholders does not justify a court’s regarding the two corporations as one.  </a:t>
            </a:r>
          </a:p>
          <a:p>
            <a:pPr algn="just">
              <a:lnSpc>
                <a:spcPct val="80000"/>
              </a:lnSpc>
              <a:spcBef>
                <a:spcPts val="0"/>
              </a:spcBef>
            </a:pPr>
            <a:endParaRPr lang="en-US" sz="500" dirty="0">
              <a:solidFill>
                <a:srgbClr val="211808"/>
              </a:solidFill>
              <a:latin typeface="Arial" panose="020B0604020202020204" pitchFamily="34" charset="0"/>
              <a:cs typeface="Arial" panose="020B0604020202020204" pitchFamily="34" charset="0"/>
            </a:endParaRPr>
          </a:p>
          <a:p>
            <a:pPr algn="just">
              <a:lnSpc>
                <a:spcPct val="80000"/>
              </a:lnSpc>
              <a:spcBef>
                <a:spcPts val="0"/>
              </a:spcBef>
            </a:pPr>
            <a:r>
              <a:rPr lang="en-US" sz="1400" b="0" i="0" u="none" strike="noStrike" baseline="0" dirty="0">
                <a:solidFill>
                  <a:srgbClr val="211808"/>
                </a:solidFill>
                <a:latin typeface="Arial" panose="020B0604020202020204" pitchFamily="34" charset="0"/>
                <a:cs typeface="Arial" panose="020B0604020202020204" pitchFamily="34" charset="0"/>
              </a:rPr>
              <a:t>Similarly, the fact that there is a close working relationship between two corporations does not in itself constitute any basis for ignoring their separate corporate entities when they in fact are separately run enterprises.</a:t>
            </a:r>
          </a:p>
          <a:p>
            <a:pPr algn="l">
              <a:lnSpc>
                <a:spcPct val="80000"/>
              </a:lnSpc>
              <a:spcBef>
                <a:spcPts val="0"/>
              </a:spcBef>
            </a:pPr>
            <a:endParaRPr lang="en-US" sz="500" b="1" i="0" u="none" strike="noStrike" baseline="0" dirty="0">
              <a:solidFill>
                <a:srgbClr val="0000FF"/>
              </a:solidFill>
              <a:latin typeface="Arial" panose="020B0604020202020204" pitchFamily="34" charset="0"/>
              <a:cs typeface="Arial" panose="020B0604020202020204" pitchFamily="34" charset="0"/>
            </a:endParaRPr>
          </a:p>
          <a:p>
            <a:pPr algn="l">
              <a:lnSpc>
                <a:spcPct val="80000"/>
              </a:lnSpc>
              <a:spcBef>
                <a:spcPts val="0"/>
              </a:spcBef>
            </a:pPr>
            <a:r>
              <a:rPr lang="en-US" sz="1600" b="1" i="0" u="none" strike="noStrike" baseline="0" dirty="0">
                <a:solidFill>
                  <a:srgbClr val="0000FF"/>
                </a:solidFill>
                <a:latin typeface="Arial" panose="020B0604020202020204" pitchFamily="34" charset="0"/>
                <a:cs typeface="Arial" panose="020B0604020202020204" pitchFamily="34" charset="0"/>
              </a:rPr>
              <a:t>Piercing the Corporate Veil:</a:t>
            </a:r>
          </a:p>
          <a:p>
            <a:pPr algn="just">
              <a:lnSpc>
                <a:spcPct val="80000"/>
              </a:lnSpc>
              <a:spcBef>
                <a:spcPts val="0"/>
              </a:spcBef>
            </a:pPr>
            <a:r>
              <a:rPr lang="en-US" sz="1400" b="1" i="1" u="none" strike="noStrike" baseline="0" dirty="0">
                <a:solidFill>
                  <a:srgbClr val="C00000"/>
                </a:solidFill>
                <a:latin typeface="Arial" panose="020B0604020202020204" pitchFamily="34" charset="0"/>
                <a:cs typeface="Arial" panose="020B0604020202020204" pitchFamily="34" charset="0"/>
              </a:rPr>
              <a:t>When A Corporation Should be Held Accountable: </a:t>
            </a:r>
            <a:r>
              <a:rPr lang="en-US" sz="1400" b="0" i="0" u="none" strike="noStrike" baseline="0" dirty="0">
                <a:solidFill>
                  <a:srgbClr val="211808"/>
                </a:solidFill>
                <a:latin typeface="Arial" panose="020B0604020202020204" pitchFamily="34" charset="0"/>
                <a:cs typeface="Arial" panose="020B0604020202020204" pitchFamily="34" charset="0"/>
              </a:rPr>
              <a:t>A court may disregard the corporate entity, or figuratively “pierce the corporate veil,” when exceptional circumstances warrant. </a:t>
            </a:r>
          </a:p>
          <a:p>
            <a:pPr algn="just">
              <a:lnSpc>
                <a:spcPct val="80000"/>
              </a:lnSpc>
              <a:spcBef>
                <a:spcPts val="0"/>
              </a:spcBef>
            </a:pPr>
            <a:endParaRPr lang="en-US" sz="500" dirty="0">
              <a:solidFill>
                <a:srgbClr val="211808"/>
              </a:solidFill>
              <a:latin typeface="Arial" panose="020B0604020202020204" pitchFamily="34" charset="0"/>
              <a:cs typeface="Arial" panose="020B0604020202020204" pitchFamily="34" charset="0"/>
            </a:endParaRPr>
          </a:p>
          <a:p>
            <a:pPr algn="just">
              <a:lnSpc>
                <a:spcPct val="80000"/>
              </a:lnSpc>
              <a:spcBef>
                <a:spcPts val="0"/>
              </a:spcBef>
            </a:pPr>
            <a:r>
              <a:rPr lang="en-US" sz="1400" b="0" i="0" u="none" strike="noStrike" baseline="0" dirty="0">
                <a:solidFill>
                  <a:srgbClr val="211808"/>
                </a:solidFill>
                <a:latin typeface="Arial" panose="020B0604020202020204" pitchFamily="34" charset="0"/>
                <a:cs typeface="Arial" panose="020B0604020202020204" pitchFamily="34" charset="0"/>
              </a:rPr>
              <a:t>The decision whether to disregard the corporate entity is made on a case-by-case basis, weighing all factors before the court. </a:t>
            </a:r>
          </a:p>
          <a:p>
            <a:pPr algn="just">
              <a:lnSpc>
                <a:spcPct val="80000"/>
              </a:lnSpc>
              <a:spcBef>
                <a:spcPts val="0"/>
              </a:spcBef>
            </a:pPr>
            <a:endParaRPr lang="en-US" sz="500" dirty="0">
              <a:solidFill>
                <a:srgbClr val="211808"/>
              </a:solidFill>
              <a:latin typeface="Arial" panose="020B0604020202020204" pitchFamily="34" charset="0"/>
              <a:cs typeface="Arial" panose="020B0604020202020204" pitchFamily="34" charset="0"/>
            </a:endParaRPr>
          </a:p>
          <a:p>
            <a:pPr algn="just">
              <a:lnSpc>
                <a:spcPct val="80000"/>
              </a:lnSpc>
              <a:spcBef>
                <a:spcPts val="0"/>
              </a:spcBef>
            </a:pPr>
            <a:r>
              <a:rPr lang="en-US" sz="1400" b="0" i="0" u="none" strike="noStrike" baseline="0" dirty="0">
                <a:solidFill>
                  <a:srgbClr val="211808"/>
                </a:solidFill>
                <a:latin typeface="Arial" panose="020B0604020202020204" pitchFamily="34" charset="0"/>
                <a:cs typeface="Arial" panose="020B0604020202020204" pitchFamily="34" charset="0"/>
              </a:rPr>
              <a:t>Factors that may lead to piercing the corporate veil and imposing liability on its owners (the shareholders) are:</a:t>
            </a:r>
          </a:p>
          <a:p>
            <a:pPr algn="just">
              <a:lnSpc>
                <a:spcPct val="80000"/>
              </a:lnSpc>
              <a:spcBef>
                <a:spcPts val="0"/>
              </a:spcBef>
            </a:pPr>
            <a:endParaRPr lang="en-US" sz="500" b="1" i="1" dirty="0">
              <a:solidFill>
                <a:srgbClr val="211808"/>
              </a:solidFill>
              <a:latin typeface="Arial" panose="020B0604020202020204" pitchFamily="34" charset="0"/>
              <a:cs typeface="Arial" panose="020B0604020202020204" pitchFamily="34" charset="0"/>
            </a:endParaRPr>
          </a:p>
          <a:p>
            <a:pPr marL="285750" indent="-285750" algn="just">
              <a:lnSpc>
                <a:spcPct val="80000"/>
              </a:lnSpc>
              <a:spcBef>
                <a:spcPts val="0"/>
              </a:spcBef>
              <a:buFont typeface="Arial" panose="020B0604020202020204" pitchFamily="34" charset="0"/>
              <a:buChar char="•"/>
            </a:pPr>
            <a:r>
              <a:rPr lang="en-US" sz="1400" b="1" i="1" dirty="0">
                <a:solidFill>
                  <a:srgbClr val="211808"/>
                </a:solidFill>
                <a:latin typeface="Arial" panose="020B0604020202020204" pitchFamily="34" charset="0"/>
                <a:cs typeface="Arial" panose="020B0604020202020204" pitchFamily="34" charset="0"/>
              </a:rPr>
              <a:t>T</a:t>
            </a:r>
            <a:r>
              <a:rPr lang="en-US" sz="1400" b="1" i="1" u="none" strike="noStrike" baseline="0" dirty="0">
                <a:solidFill>
                  <a:srgbClr val="211808"/>
                </a:solidFill>
                <a:latin typeface="Arial" panose="020B0604020202020204" pitchFamily="34" charset="0"/>
                <a:cs typeface="Arial" panose="020B0604020202020204" pitchFamily="34" charset="0"/>
              </a:rPr>
              <a:t>he failure to maintain adequate corporate records and the commingling of corporate and other funds; </a:t>
            </a:r>
          </a:p>
          <a:p>
            <a:pPr marL="285750" indent="-285750" algn="just">
              <a:lnSpc>
                <a:spcPct val="80000"/>
              </a:lnSpc>
              <a:spcBef>
                <a:spcPts val="0"/>
              </a:spcBef>
              <a:buFont typeface="Arial" panose="020B0604020202020204" pitchFamily="34" charset="0"/>
              <a:buChar char="•"/>
            </a:pPr>
            <a:r>
              <a:rPr lang="en-US" sz="1400" b="1" i="1" dirty="0">
                <a:solidFill>
                  <a:srgbClr val="211808"/>
                </a:solidFill>
                <a:latin typeface="Arial" panose="020B0604020202020204" pitchFamily="34" charset="0"/>
                <a:cs typeface="Arial" panose="020B0604020202020204" pitchFamily="34" charset="0"/>
              </a:rPr>
              <a:t>G</a:t>
            </a:r>
            <a:r>
              <a:rPr lang="en-US" sz="1400" b="1" i="1" u="none" strike="noStrike" baseline="0" dirty="0">
                <a:solidFill>
                  <a:srgbClr val="211808"/>
                </a:solidFill>
                <a:latin typeface="Arial" panose="020B0604020202020204" pitchFamily="34" charset="0"/>
                <a:cs typeface="Arial" panose="020B0604020202020204" pitchFamily="34" charset="0"/>
              </a:rPr>
              <a:t>rossly inadequate capitalization;</a:t>
            </a:r>
          </a:p>
          <a:p>
            <a:pPr marL="285750" indent="-285750" algn="just">
              <a:lnSpc>
                <a:spcPct val="80000"/>
              </a:lnSpc>
              <a:spcBef>
                <a:spcPts val="0"/>
              </a:spcBef>
              <a:buFont typeface="Arial" panose="020B0604020202020204" pitchFamily="34" charset="0"/>
              <a:buChar char="•"/>
            </a:pPr>
            <a:r>
              <a:rPr lang="en-US" sz="1400" b="1" i="1" dirty="0">
                <a:solidFill>
                  <a:srgbClr val="211808"/>
                </a:solidFill>
                <a:latin typeface="Arial" panose="020B0604020202020204" pitchFamily="34" charset="0"/>
                <a:cs typeface="Arial" panose="020B0604020202020204" pitchFamily="34" charset="0"/>
              </a:rPr>
              <a:t>T</a:t>
            </a:r>
            <a:r>
              <a:rPr lang="en-US" sz="1400" b="1" i="1" u="none" strike="noStrike" baseline="0" dirty="0">
                <a:solidFill>
                  <a:srgbClr val="211808"/>
                </a:solidFill>
                <a:latin typeface="Arial" panose="020B0604020202020204" pitchFamily="34" charset="0"/>
                <a:cs typeface="Arial" panose="020B0604020202020204" pitchFamily="34" charset="0"/>
              </a:rPr>
              <a:t>he diversion by shareholders of corporate funds or asset;</a:t>
            </a:r>
          </a:p>
          <a:p>
            <a:pPr marL="285750" indent="-285750" algn="just">
              <a:lnSpc>
                <a:spcPct val="80000"/>
              </a:lnSpc>
              <a:spcBef>
                <a:spcPts val="0"/>
              </a:spcBef>
              <a:buFont typeface="Arial" panose="020B0604020202020204" pitchFamily="34" charset="0"/>
              <a:buChar char="•"/>
            </a:pPr>
            <a:r>
              <a:rPr lang="en-US" sz="1400" b="1" i="1" dirty="0">
                <a:solidFill>
                  <a:srgbClr val="211808"/>
                </a:solidFill>
                <a:latin typeface="Arial" panose="020B0604020202020204" pitchFamily="34" charset="0"/>
                <a:cs typeface="Arial" panose="020B0604020202020204" pitchFamily="34" charset="0"/>
              </a:rPr>
              <a:t>T</a:t>
            </a:r>
            <a:r>
              <a:rPr lang="en-US" sz="1400" b="1" i="1" u="none" strike="noStrike" baseline="0" dirty="0">
                <a:solidFill>
                  <a:srgbClr val="211808"/>
                </a:solidFill>
                <a:latin typeface="Arial" panose="020B0604020202020204" pitchFamily="34" charset="0"/>
                <a:cs typeface="Arial" panose="020B0604020202020204" pitchFamily="34" charset="0"/>
              </a:rPr>
              <a:t>he formation of the corporation to evade an existing obligation;</a:t>
            </a:r>
          </a:p>
          <a:p>
            <a:pPr marL="285750" indent="-285750" algn="just">
              <a:lnSpc>
                <a:spcPct val="80000"/>
              </a:lnSpc>
              <a:spcBef>
                <a:spcPts val="0"/>
              </a:spcBef>
              <a:buFont typeface="Arial" panose="020B0604020202020204" pitchFamily="34" charset="0"/>
              <a:buChar char="•"/>
            </a:pPr>
            <a:r>
              <a:rPr lang="en-US" sz="1400" b="1" i="1" dirty="0">
                <a:solidFill>
                  <a:srgbClr val="211808"/>
                </a:solidFill>
                <a:latin typeface="Arial" panose="020B0604020202020204" pitchFamily="34" charset="0"/>
                <a:cs typeface="Arial" panose="020B0604020202020204" pitchFamily="34" charset="0"/>
              </a:rPr>
              <a:t>T</a:t>
            </a:r>
            <a:r>
              <a:rPr lang="en-US" sz="1400" b="1" i="1" u="none" strike="noStrike" baseline="0" dirty="0">
                <a:solidFill>
                  <a:srgbClr val="211808"/>
                </a:solidFill>
                <a:latin typeface="Arial" panose="020B0604020202020204" pitchFamily="34" charset="0"/>
                <a:cs typeface="Arial" panose="020B0604020202020204" pitchFamily="34" charset="0"/>
              </a:rPr>
              <a:t>he formation of the corporation to perpetrate a fraud or conceal illegality, and </a:t>
            </a:r>
          </a:p>
          <a:p>
            <a:pPr marL="285750" indent="-285750" algn="just">
              <a:lnSpc>
                <a:spcPct val="80000"/>
              </a:lnSpc>
              <a:spcBef>
                <a:spcPts val="0"/>
              </a:spcBef>
              <a:buFont typeface="Arial" panose="020B0604020202020204" pitchFamily="34" charset="0"/>
              <a:buChar char="•"/>
            </a:pPr>
            <a:r>
              <a:rPr lang="en-US" sz="1400" b="1" i="1" u="none" strike="noStrike" baseline="0" dirty="0">
                <a:solidFill>
                  <a:srgbClr val="211808"/>
                </a:solidFill>
                <a:latin typeface="Arial" panose="020B0604020202020204" pitchFamily="34" charset="0"/>
                <a:cs typeface="Arial" panose="020B0604020202020204" pitchFamily="34" charset="0"/>
              </a:rPr>
              <a:t>A determination that injustice and inequitable consequences would result if the corporate entity were recognized.</a:t>
            </a:r>
            <a:endParaRPr lang="en-US" sz="1400" b="1" i="1" dirty="0">
              <a:latin typeface="Arial" panose="020B0604020202020204" pitchFamily="34" charset="0"/>
              <a:cs typeface="Arial" panose="020B0604020202020204" pitchFamily="34" charset="0"/>
            </a:endParaRPr>
          </a:p>
          <a:p>
            <a:pPr algn="just"/>
            <a:endParaRPr lang="en-US" sz="1600" dirty="0"/>
          </a:p>
        </p:txBody>
      </p:sp>
    </p:spTree>
    <p:extLst>
      <p:ext uri="{BB962C8B-B14F-4D97-AF65-F5344CB8AC3E}">
        <p14:creationId xmlns:p14="http://schemas.microsoft.com/office/powerpoint/2010/main" val="1794432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838200"/>
            <a:ext cx="8382000" cy="5486400"/>
          </a:xfrm>
          <a:prstGeom prst="rect">
            <a:avLst/>
          </a:prstGeom>
          <a:noFill/>
          <a:ln w="9525">
            <a:noFill/>
            <a:miter lim="800000"/>
            <a:headEnd/>
            <a:tailEnd/>
          </a:ln>
        </p:spPr>
        <p:txBody>
          <a:bodyPr/>
          <a:lstStyle/>
          <a:p>
            <a:pPr marL="342900" indent="-342900" algn="ctr">
              <a:spcBef>
                <a:spcPts val="0"/>
              </a:spcBef>
              <a:defRPr/>
            </a:pPr>
            <a:r>
              <a:rPr lang="en-US" sz="4000" b="1" dirty="0">
                <a:solidFill>
                  <a:srgbClr val="0033CC"/>
                </a:solidFill>
              </a:rPr>
              <a:t>Corporate Liability</a:t>
            </a:r>
          </a:p>
          <a:p>
            <a:pPr marL="342900" indent="-342900" algn="ctr">
              <a:spcBef>
                <a:spcPts val="0"/>
              </a:spcBef>
              <a:defRPr/>
            </a:pPr>
            <a:r>
              <a:rPr lang="en-US" sz="3200" b="1" i="1" dirty="0">
                <a:solidFill>
                  <a:srgbClr val="006600"/>
                </a:solidFill>
              </a:rPr>
              <a:t>Corporate Liability - Accountability</a:t>
            </a:r>
          </a:p>
          <a:p>
            <a:pPr algn="l">
              <a:spcBef>
                <a:spcPts val="0"/>
              </a:spcBef>
            </a:pPr>
            <a:endParaRPr lang="en-US" sz="500" b="1" i="0" u="none" strike="noStrike" baseline="0" dirty="0">
              <a:solidFill>
                <a:srgbClr val="A50021"/>
              </a:solidFill>
              <a:latin typeface="Arial" panose="020B0604020202020204" pitchFamily="34" charset="0"/>
              <a:cs typeface="Arial" panose="020B0604020202020204" pitchFamily="34" charset="0"/>
            </a:endParaRPr>
          </a:p>
          <a:p>
            <a:pPr algn="l">
              <a:spcBef>
                <a:spcPts val="0"/>
              </a:spcBef>
            </a:pPr>
            <a:r>
              <a:rPr lang="en-US" b="1" i="0" u="none" strike="noStrike" baseline="0" dirty="0">
                <a:solidFill>
                  <a:srgbClr val="A50021"/>
                </a:solidFill>
                <a:latin typeface="Arial" panose="020B0604020202020204" pitchFamily="34" charset="0"/>
                <a:cs typeface="Arial" panose="020B0604020202020204" pitchFamily="34" charset="0"/>
              </a:rPr>
              <a:t>Accountability:</a:t>
            </a:r>
            <a:endParaRPr lang="en-US" b="1" i="0" u="none" strike="noStrike" baseline="0" dirty="0">
              <a:solidFill>
                <a:srgbClr val="0000FF"/>
              </a:solidFill>
              <a:latin typeface="Arial" panose="020B0604020202020204" pitchFamily="34" charset="0"/>
              <a:cs typeface="Arial" panose="020B0604020202020204" pitchFamily="34" charset="0"/>
            </a:endParaRPr>
          </a:p>
          <a:p>
            <a:pPr algn="l">
              <a:spcBef>
                <a:spcPts val="0"/>
              </a:spcBef>
            </a:pPr>
            <a:endParaRPr lang="en-US" sz="500" b="1" i="0" u="none" strike="noStrike" baseline="0" dirty="0">
              <a:solidFill>
                <a:srgbClr val="0000FF"/>
              </a:solidFill>
              <a:latin typeface="Arial" panose="020B0604020202020204" pitchFamily="34" charset="0"/>
              <a:cs typeface="Arial" panose="020B0604020202020204" pitchFamily="34" charset="0"/>
            </a:endParaRPr>
          </a:p>
          <a:p>
            <a:pPr algn="l">
              <a:spcBef>
                <a:spcPts val="0"/>
              </a:spcBef>
            </a:pPr>
            <a:r>
              <a:rPr lang="en-US" sz="1600" b="1" i="0" u="none" strike="noStrike" baseline="0" dirty="0">
                <a:solidFill>
                  <a:srgbClr val="0000FF"/>
                </a:solidFill>
                <a:latin typeface="Arial" panose="020B0604020202020204" pitchFamily="34" charset="0"/>
                <a:cs typeface="Arial" panose="020B0604020202020204" pitchFamily="34" charset="0"/>
              </a:rPr>
              <a:t>Other Exceptions to Limited Liability:</a:t>
            </a:r>
          </a:p>
          <a:p>
            <a:pPr algn="just">
              <a:spcBef>
                <a:spcPts val="0"/>
              </a:spcBef>
            </a:pPr>
            <a:r>
              <a:rPr lang="en-US" sz="1400" b="1" i="1" u="none" strike="noStrike" baseline="0" dirty="0">
                <a:solidFill>
                  <a:srgbClr val="A50021"/>
                </a:solidFill>
                <a:latin typeface="+mj-lt"/>
              </a:rPr>
              <a:t>Improper or Incomplete Corporate Formation: </a:t>
            </a:r>
            <a:r>
              <a:rPr lang="en-US" sz="1400" b="0" i="0" u="none" strike="noStrike" baseline="0" dirty="0">
                <a:solidFill>
                  <a:srgbClr val="211808"/>
                </a:solidFill>
                <a:latin typeface="+mj-lt"/>
              </a:rPr>
              <a:t>Liability may also be imposed on a shareholder as though there were no corporation when the court ignores the corporate entity either because of the particular circumstances of the case or because the corporation is so defectively organized that it is deemed not to exist.</a:t>
            </a:r>
          </a:p>
          <a:p>
            <a:pPr algn="just">
              <a:spcBef>
                <a:spcPts val="0"/>
              </a:spcBef>
            </a:pPr>
            <a:endParaRPr lang="en-US" sz="500" b="1" i="0" u="none" strike="noStrike" baseline="0" dirty="0">
              <a:solidFill>
                <a:srgbClr val="FD3138"/>
              </a:solidFill>
              <a:latin typeface="+mj-lt"/>
            </a:endParaRPr>
          </a:p>
          <a:p>
            <a:pPr algn="just">
              <a:spcBef>
                <a:spcPts val="0"/>
              </a:spcBef>
            </a:pPr>
            <a:r>
              <a:rPr lang="en-US" sz="1400" b="1" i="1" u="none" strike="noStrike" baseline="0" dirty="0">
                <a:solidFill>
                  <a:srgbClr val="A50021"/>
                </a:solidFill>
                <a:latin typeface="+mj-lt"/>
              </a:rPr>
              <a:t>Wage Claims: </a:t>
            </a:r>
            <a:r>
              <a:rPr lang="en-US" sz="1400" u="none" strike="noStrike" baseline="0" dirty="0">
                <a:solidFill>
                  <a:schemeClr val="tx1">
                    <a:lumMod val="95000"/>
                    <a:lumOff val="5000"/>
                  </a:schemeClr>
                </a:solidFill>
                <a:latin typeface="+mj-lt"/>
              </a:rPr>
              <a:t>New York State law also </a:t>
            </a:r>
            <a:r>
              <a:rPr lang="en-US" sz="1400" b="0" i="0" u="none" strike="noStrike" baseline="0" dirty="0">
                <a:solidFill>
                  <a:srgbClr val="211808"/>
                </a:solidFill>
                <a:latin typeface="+mj-lt"/>
              </a:rPr>
              <a:t>provides that the shareholders shall have unlimited liability for the wage claims of corporate employees.  This exception is limited to the ten largest shareholders, pursuant to section 630 of the New York State Business Corporation Law.</a:t>
            </a:r>
          </a:p>
          <a:p>
            <a:pPr algn="just">
              <a:spcBef>
                <a:spcPts val="0"/>
              </a:spcBef>
            </a:pPr>
            <a:endParaRPr lang="en-US" sz="500" b="0" i="0" u="none" strike="noStrike" baseline="0" dirty="0">
              <a:solidFill>
                <a:srgbClr val="211808"/>
              </a:solidFill>
              <a:latin typeface="+mj-lt"/>
            </a:endParaRPr>
          </a:p>
          <a:p>
            <a:pPr algn="just">
              <a:spcBef>
                <a:spcPts val="0"/>
              </a:spcBef>
            </a:pPr>
            <a:r>
              <a:rPr lang="en-US" sz="1400" b="1" i="1" u="none" strike="noStrike" baseline="0" dirty="0">
                <a:solidFill>
                  <a:srgbClr val="A50021"/>
                </a:solidFill>
                <a:latin typeface="+mj-lt"/>
              </a:rPr>
              <a:t>Unpaid Subscriptions:  </a:t>
            </a:r>
            <a:r>
              <a:rPr lang="en-US" sz="1400" b="0" i="0" u="none" strike="noStrike" baseline="0" dirty="0">
                <a:solidFill>
                  <a:srgbClr val="211808"/>
                </a:solidFill>
                <a:latin typeface="+mj-lt"/>
              </a:rPr>
              <a:t>Most states prohibit the issuance of par value shares for less than par or except for “money, labor done, or property actually received.”  Whenever shares issued by a corporation are not fully paid for, the original subscriber receiving the shares, or any transferee who does not give value or who knows that the shares were not fully paid for, is liable for the unpaid balance if the corporation is insolvent and the money is required to pay its creditors.</a:t>
            </a:r>
            <a:endParaRPr lang="en-US" sz="1600" dirty="0"/>
          </a:p>
        </p:txBody>
      </p:sp>
    </p:spTree>
    <p:extLst>
      <p:ext uri="{BB962C8B-B14F-4D97-AF65-F5344CB8AC3E}">
        <p14:creationId xmlns:p14="http://schemas.microsoft.com/office/powerpoint/2010/main" val="1386095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Ten A</a:t>
            </a:r>
            <a:endParaRPr lang="en-US" sz="4400" i="1" dirty="0">
              <a:solidFill>
                <a:srgbClr val="C0000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10290</TotalTime>
  <Words>869</Words>
  <Application>Microsoft Office PowerPoint</Application>
  <PresentationFormat>On-screen Show (4:3)</PresentationFormat>
  <Paragraphs>96</Paragraphs>
  <Slides>9</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548</cp:revision>
  <cp:lastPrinted>2020-09-23T14:11:20Z</cp:lastPrinted>
  <dcterms:created xsi:type="dcterms:W3CDTF">2007-08-27T19:04:39Z</dcterms:created>
  <dcterms:modified xsi:type="dcterms:W3CDTF">2020-11-25T23:51:36Z</dcterms:modified>
</cp:coreProperties>
</file>