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09" r:id="rId2"/>
    <p:sldId id="635" r:id="rId3"/>
    <p:sldId id="636" r:id="rId4"/>
    <p:sldId id="663" r:id="rId5"/>
    <p:sldId id="665" r:id="rId6"/>
    <p:sldId id="664" r:id="rId7"/>
    <p:sldId id="660" r:id="rId8"/>
    <p:sldId id="669" r:id="rId9"/>
    <p:sldId id="668" r:id="rId10"/>
    <p:sldId id="666" r:id="rId11"/>
    <p:sldId id="667" r:id="rId12"/>
    <p:sldId id="581" r:id="rId13"/>
    <p:sldId id="637" r:id="rId14"/>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7" autoAdjust="0"/>
    <p:restoredTop sz="94664" autoAdjust="0"/>
  </p:normalViewPr>
  <p:slideViewPr>
    <p:cSldViewPr>
      <p:cViewPr varScale="1">
        <p:scale>
          <a:sx n="105" d="100"/>
          <a:sy n="105" d="100"/>
        </p:scale>
        <p:origin x="16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0877030D-461D-43A5-86CB-B31E7416921C}"/>
    <pc:docChg chg="undo custSel addSld delSld modSld sldOrd">
      <pc:chgData name="Robert Farley" userId="1b2cfada0102257f" providerId="LiveId" clId="{0877030D-461D-43A5-86CB-B31E7416921C}" dt="2020-11-26T02:55:21.777" v="1399" actId="1076"/>
      <pc:docMkLst>
        <pc:docMk/>
      </pc:docMkLst>
      <pc:sldChg chg="del">
        <pc:chgData name="Robert Farley" userId="1b2cfada0102257f" providerId="LiveId" clId="{0877030D-461D-43A5-86CB-B31E7416921C}" dt="2020-11-26T01:57:06.913" v="722" actId="47"/>
        <pc:sldMkLst>
          <pc:docMk/>
          <pc:sldMk cId="0" sldId="500"/>
        </pc:sldMkLst>
      </pc:sldChg>
      <pc:sldChg chg="del">
        <pc:chgData name="Robert Farley" userId="1b2cfada0102257f" providerId="LiveId" clId="{0877030D-461D-43A5-86CB-B31E7416921C}" dt="2020-11-26T01:57:06.913" v="722" actId="47"/>
        <pc:sldMkLst>
          <pc:docMk/>
          <pc:sldMk cId="0" sldId="501"/>
        </pc:sldMkLst>
      </pc:sldChg>
      <pc:sldChg chg="del">
        <pc:chgData name="Robert Farley" userId="1b2cfada0102257f" providerId="LiveId" clId="{0877030D-461D-43A5-86CB-B31E7416921C}" dt="2020-11-26T01:57:06.913" v="722" actId="47"/>
        <pc:sldMkLst>
          <pc:docMk/>
          <pc:sldMk cId="0" sldId="502"/>
        </pc:sldMkLst>
      </pc:sldChg>
      <pc:sldChg chg="del">
        <pc:chgData name="Robert Farley" userId="1b2cfada0102257f" providerId="LiveId" clId="{0877030D-461D-43A5-86CB-B31E7416921C}" dt="2020-11-26T01:56:39.369" v="708" actId="47"/>
        <pc:sldMkLst>
          <pc:docMk/>
          <pc:sldMk cId="0" sldId="568"/>
        </pc:sldMkLst>
      </pc:sldChg>
      <pc:sldChg chg="del">
        <pc:chgData name="Robert Farley" userId="1b2cfada0102257f" providerId="LiveId" clId="{0877030D-461D-43A5-86CB-B31E7416921C}" dt="2020-11-26T01:41:15.812" v="506" actId="47"/>
        <pc:sldMkLst>
          <pc:docMk/>
          <pc:sldMk cId="0" sldId="569"/>
        </pc:sldMkLst>
      </pc:sldChg>
      <pc:sldChg chg="del">
        <pc:chgData name="Robert Farley" userId="1b2cfada0102257f" providerId="LiveId" clId="{0877030D-461D-43A5-86CB-B31E7416921C}" dt="2020-11-26T01:56:39.369" v="708" actId="47"/>
        <pc:sldMkLst>
          <pc:docMk/>
          <pc:sldMk cId="0" sldId="570"/>
        </pc:sldMkLst>
      </pc:sldChg>
      <pc:sldChg chg="addSp delSp modSp add mod">
        <pc:chgData name="Robert Farley" userId="1b2cfada0102257f" providerId="LiveId" clId="{0877030D-461D-43A5-86CB-B31E7416921C}" dt="2020-11-26T02:55:21.777" v="1399" actId="1076"/>
        <pc:sldMkLst>
          <pc:docMk/>
          <pc:sldMk cId="2446320244" sldId="581"/>
        </pc:sldMkLst>
        <pc:spChg chg="mod">
          <ac:chgData name="Robert Farley" userId="1b2cfada0102257f" providerId="LiveId" clId="{0877030D-461D-43A5-86CB-B31E7416921C}" dt="2020-11-26T02:54:20.307" v="1396" actId="20577"/>
          <ac:spMkLst>
            <pc:docMk/>
            <pc:sldMk cId="2446320244" sldId="581"/>
            <ac:spMk id="56323" creationId="{00000000-0000-0000-0000-000000000000}"/>
          </ac:spMkLst>
        </pc:spChg>
        <pc:picChg chg="add mod">
          <ac:chgData name="Robert Farley" userId="1b2cfada0102257f" providerId="LiveId" clId="{0877030D-461D-43A5-86CB-B31E7416921C}" dt="2020-11-26T02:55:21.777" v="1399" actId="1076"/>
          <ac:picMkLst>
            <pc:docMk/>
            <pc:sldMk cId="2446320244" sldId="581"/>
            <ac:picMk id="3" creationId="{AFB37372-7F23-45CE-98A7-24402F22C2CD}"/>
          </ac:picMkLst>
        </pc:picChg>
        <pc:picChg chg="del">
          <ac:chgData name="Robert Farley" userId="1b2cfada0102257f" providerId="LiveId" clId="{0877030D-461D-43A5-86CB-B31E7416921C}" dt="2020-11-26T02:54:05.290" v="1377" actId="478"/>
          <ac:picMkLst>
            <pc:docMk/>
            <pc:sldMk cId="2446320244" sldId="581"/>
            <ac:picMk id="1026" creationId="{B1E0812C-BA9F-4896-B4AB-4EE0F5CAD8BD}"/>
          </ac:picMkLst>
        </pc:picChg>
      </pc:sldChg>
      <pc:sldChg chg="modSp mod">
        <pc:chgData name="Robert Farley" userId="1b2cfada0102257f" providerId="LiveId" clId="{0877030D-461D-43A5-86CB-B31E7416921C}" dt="2020-11-26T02:35:57.765" v="882" actId="20577"/>
        <pc:sldMkLst>
          <pc:docMk/>
          <pc:sldMk cId="0" sldId="637"/>
        </pc:sldMkLst>
        <pc:spChg chg="mod">
          <ac:chgData name="Robert Farley" userId="1b2cfada0102257f" providerId="LiveId" clId="{0877030D-461D-43A5-86CB-B31E7416921C}" dt="2020-11-26T02:35:57.765" v="882" actId="20577"/>
          <ac:spMkLst>
            <pc:docMk/>
            <pc:sldMk cId="0" sldId="637"/>
            <ac:spMk id="21506" creationId="{00000000-0000-0000-0000-000000000000}"/>
          </ac:spMkLst>
        </pc:spChg>
      </pc:sldChg>
      <pc:sldChg chg="modSp add mod ord">
        <pc:chgData name="Robert Farley" userId="1b2cfada0102257f" providerId="LiveId" clId="{0877030D-461D-43A5-86CB-B31E7416921C}" dt="2020-11-26T02:34:15.480" v="875" actId="255"/>
        <pc:sldMkLst>
          <pc:docMk/>
          <pc:sldMk cId="219622788" sldId="660"/>
        </pc:sldMkLst>
        <pc:spChg chg="mod">
          <ac:chgData name="Robert Farley" userId="1b2cfada0102257f" providerId="LiveId" clId="{0877030D-461D-43A5-86CB-B31E7416921C}" dt="2020-11-26T02:34:15.480" v="875" actId="255"/>
          <ac:spMkLst>
            <pc:docMk/>
            <pc:sldMk cId="219622788" sldId="660"/>
            <ac:spMk id="3" creationId="{00000000-0000-0000-0000-000000000000}"/>
          </ac:spMkLst>
        </pc:spChg>
      </pc:sldChg>
      <pc:sldChg chg="addSp delSp mod">
        <pc:chgData name="Robert Farley" userId="1b2cfada0102257f" providerId="LiveId" clId="{0877030D-461D-43A5-86CB-B31E7416921C}" dt="2020-11-26T01:40:31.997" v="484" actId="22"/>
        <pc:sldMkLst>
          <pc:docMk/>
          <pc:sldMk cId="2280588116" sldId="663"/>
        </pc:sldMkLst>
        <pc:spChg chg="add del">
          <ac:chgData name="Robert Farley" userId="1b2cfada0102257f" providerId="LiveId" clId="{0877030D-461D-43A5-86CB-B31E7416921C}" dt="2020-11-26T01:40:31.997" v="484" actId="22"/>
          <ac:spMkLst>
            <pc:docMk/>
            <pc:sldMk cId="2280588116" sldId="663"/>
            <ac:spMk id="4" creationId="{067D4326-D355-4544-854B-88B6D5FCAFAF}"/>
          </ac:spMkLst>
        </pc:spChg>
      </pc:sldChg>
      <pc:sldChg chg="modSp add mod ord">
        <pc:chgData name="Robert Farley" userId="1b2cfada0102257f" providerId="LiveId" clId="{0877030D-461D-43A5-86CB-B31E7416921C}" dt="2020-11-26T01:40:57.238" v="502" actId="20577"/>
        <pc:sldMkLst>
          <pc:docMk/>
          <pc:sldMk cId="1621246188" sldId="664"/>
        </pc:sldMkLst>
        <pc:spChg chg="mod">
          <ac:chgData name="Robert Farley" userId="1b2cfada0102257f" providerId="LiveId" clId="{0877030D-461D-43A5-86CB-B31E7416921C}" dt="2020-11-26T01:40:57.238" v="502" actId="20577"/>
          <ac:spMkLst>
            <pc:docMk/>
            <pc:sldMk cId="1621246188" sldId="664"/>
            <ac:spMk id="79873" creationId="{00000000-0000-0000-0000-000000000000}"/>
          </ac:spMkLst>
        </pc:spChg>
      </pc:sldChg>
      <pc:sldChg chg="add">
        <pc:chgData name="Robert Farley" userId="1b2cfada0102257f" providerId="LiveId" clId="{0877030D-461D-43A5-86CB-B31E7416921C}" dt="2020-11-26T01:41:04.343" v="503"/>
        <pc:sldMkLst>
          <pc:docMk/>
          <pc:sldMk cId="636067925" sldId="665"/>
        </pc:sldMkLst>
      </pc:sldChg>
      <pc:sldChg chg="modSp add mod ord">
        <pc:chgData name="Robert Farley" userId="1b2cfada0102257f" providerId="LiveId" clId="{0877030D-461D-43A5-86CB-B31E7416921C}" dt="2020-11-26T01:57:14.571" v="728" actId="20577"/>
        <pc:sldMkLst>
          <pc:docMk/>
          <pc:sldMk cId="1929370302" sldId="666"/>
        </pc:sldMkLst>
        <pc:spChg chg="mod">
          <ac:chgData name="Robert Farley" userId="1b2cfada0102257f" providerId="LiveId" clId="{0877030D-461D-43A5-86CB-B31E7416921C}" dt="2020-11-26T01:57:14.571" v="728" actId="20577"/>
          <ac:spMkLst>
            <pc:docMk/>
            <pc:sldMk cId="1929370302" sldId="666"/>
            <ac:spMk id="79873" creationId="{00000000-0000-0000-0000-000000000000}"/>
          </ac:spMkLst>
        </pc:spChg>
      </pc:sldChg>
      <pc:sldChg chg="modSp add mod ord">
        <pc:chgData name="Robert Farley" userId="1b2cfada0102257f" providerId="LiveId" clId="{0877030D-461D-43A5-86CB-B31E7416921C}" dt="2020-11-26T02:52:09.053" v="1316" actId="255"/>
        <pc:sldMkLst>
          <pc:docMk/>
          <pc:sldMk cId="3104582773" sldId="667"/>
        </pc:sldMkLst>
        <pc:spChg chg="mod">
          <ac:chgData name="Robert Farley" userId="1b2cfada0102257f" providerId="LiveId" clId="{0877030D-461D-43A5-86CB-B31E7416921C}" dt="2020-11-26T02:52:09.053" v="1316" actId="255"/>
          <ac:spMkLst>
            <pc:docMk/>
            <pc:sldMk cId="3104582773" sldId="667"/>
            <ac:spMk id="3" creationId="{00000000-0000-0000-0000-000000000000}"/>
          </ac:spMkLst>
        </pc:spChg>
      </pc:sldChg>
      <pc:sldChg chg="add">
        <pc:chgData name="Robert Farley" userId="1b2cfada0102257f" providerId="LiveId" clId="{0877030D-461D-43A5-86CB-B31E7416921C}" dt="2020-11-26T01:59:05.638" v="749"/>
        <pc:sldMkLst>
          <pc:docMk/>
          <pc:sldMk cId="4025540561" sldId="668"/>
        </pc:sldMkLst>
      </pc:sldChg>
      <pc:sldChg chg="modSp add mod">
        <pc:chgData name="Robert Farley" userId="1b2cfada0102257f" providerId="LiveId" clId="{0877030D-461D-43A5-86CB-B31E7416921C}" dt="2020-11-26T02:35:04.544" v="880" actId="123"/>
        <pc:sldMkLst>
          <pc:docMk/>
          <pc:sldMk cId="248776541" sldId="669"/>
        </pc:sldMkLst>
        <pc:spChg chg="mod">
          <ac:chgData name="Robert Farley" userId="1b2cfada0102257f" providerId="LiveId" clId="{0877030D-461D-43A5-86CB-B31E7416921C}" dt="2020-11-26T02:35:04.544" v="880" actId="123"/>
          <ac:spMkLst>
            <pc:docMk/>
            <pc:sldMk cId="248776541" sldId="669"/>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11/25/2020</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11/25/2020</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5A1D999-1AA3-4AF7-B474-A087E9E088D0}" type="slidenum">
              <a:rPr lang="en-US" smtClean="0"/>
              <a:pPr>
                <a:defRPr/>
              </a:pPr>
              <a:t>1</a:t>
            </a:fld>
            <a:endParaRPr lang="en-US" dirty="0"/>
          </a:p>
        </p:txBody>
      </p:sp>
    </p:spTree>
    <p:extLst>
      <p:ext uri="{BB962C8B-B14F-4D97-AF65-F5344CB8AC3E}">
        <p14:creationId xmlns:p14="http://schemas.microsoft.com/office/powerpoint/2010/main" val="2433810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E9C263BA-2FCB-43A4-89F2-BC9171239475}" type="slidenum">
              <a:rPr lang="en-US" smtClean="0"/>
              <a:pPr/>
              <a:t>12</a:t>
            </a:fld>
            <a:endParaRPr lang="en-US"/>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681558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3"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Ten C:</a:t>
            </a:r>
          </a:p>
          <a:p>
            <a:pPr marL="342889" indent="-342889" algn="ctr">
              <a:spcBef>
                <a:spcPct val="20000"/>
              </a:spcBef>
              <a:defRPr/>
            </a:pPr>
            <a:r>
              <a:rPr lang="en-US" sz="2800" b="1" kern="0" dirty="0">
                <a:solidFill>
                  <a:srgbClr val="FFFF00"/>
                </a:solidFill>
                <a:latin typeface="+mn-lt"/>
              </a:rPr>
              <a:t>Insider Trading</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37331"/>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Three</a:t>
            </a:r>
          </a:p>
          <a:p>
            <a:pPr marL="342900" indent="-342900" algn="ctr">
              <a:lnSpc>
                <a:spcPct val="90000"/>
              </a:lnSpc>
              <a:spcBef>
                <a:spcPts val="0"/>
              </a:spcBef>
              <a:defRPr/>
            </a:pPr>
            <a:r>
              <a:rPr lang="en-US" sz="5400" b="1" dirty="0">
                <a:solidFill>
                  <a:srgbClr val="0033CC"/>
                </a:solidFill>
              </a:rPr>
              <a:t>Insider Trading</a:t>
            </a:r>
          </a:p>
          <a:p>
            <a:pPr marL="342900" indent="-342900" algn="ctr">
              <a:lnSpc>
                <a:spcPct val="90000"/>
              </a:lnSpc>
              <a:spcBef>
                <a:spcPts val="0"/>
              </a:spcBef>
              <a:defRPr/>
            </a:pPr>
            <a:r>
              <a:rPr lang="en-US" sz="2800" b="1" i="1" dirty="0">
                <a:solidFill>
                  <a:srgbClr val="006600"/>
                </a:solidFill>
              </a:rPr>
              <a:t>Exceptions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929370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838200"/>
            <a:ext cx="8382000" cy="5486400"/>
          </a:xfrm>
          <a:prstGeom prst="rect">
            <a:avLst/>
          </a:prstGeom>
          <a:noFill/>
          <a:ln w="9525">
            <a:noFill/>
            <a:miter lim="800000"/>
            <a:headEnd/>
            <a:tailEnd/>
          </a:ln>
        </p:spPr>
        <p:txBody>
          <a:bodyPr/>
          <a:lstStyle/>
          <a:p>
            <a:pPr marL="342900" indent="-342900" algn="ctr">
              <a:lnSpc>
                <a:spcPct val="90000"/>
              </a:lnSpc>
              <a:spcBef>
                <a:spcPts val="0"/>
              </a:spcBef>
              <a:defRPr/>
            </a:pPr>
            <a:r>
              <a:rPr lang="en-US" sz="4000" b="1" dirty="0">
                <a:solidFill>
                  <a:srgbClr val="0033CC"/>
                </a:solidFill>
              </a:rPr>
              <a:t>Insider Trading</a:t>
            </a:r>
          </a:p>
          <a:p>
            <a:pPr marL="342900" indent="-342900" algn="ctr">
              <a:lnSpc>
                <a:spcPct val="90000"/>
              </a:lnSpc>
              <a:spcBef>
                <a:spcPts val="0"/>
              </a:spcBef>
              <a:defRPr/>
            </a:pPr>
            <a:r>
              <a:rPr lang="en-US" sz="3200" b="1" i="1" dirty="0">
                <a:solidFill>
                  <a:srgbClr val="006600"/>
                </a:solidFill>
              </a:rPr>
              <a:t>Exceptions</a:t>
            </a:r>
          </a:p>
          <a:p>
            <a:pPr>
              <a:lnSpc>
                <a:spcPct val="90000"/>
              </a:lnSpc>
              <a:spcBef>
                <a:spcPts val="0"/>
              </a:spcBef>
            </a:pPr>
            <a:r>
              <a:rPr lang="en-US" b="1" dirty="0">
                <a:solidFill>
                  <a:srgbClr val="C00000"/>
                </a:solidFill>
                <a:latin typeface="Arial" panose="020B0604020202020204" pitchFamily="34" charset="0"/>
                <a:cs typeface="Arial" panose="020B0604020202020204" pitchFamily="34" charset="0"/>
              </a:rPr>
              <a:t>Exceptions:</a:t>
            </a:r>
            <a:endParaRPr lang="en-US" b="1" i="1" kern="0" dirty="0">
              <a:solidFill>
                <a:srgbClr val="000000"/>
              </a:solidFill>
              <a:effectLst>
                <a:outerShdw blurRad="38100" dist="38100" dir="2700000" algn="tl">
                  <a:srgbClr val="C0C0C0"/>
                </a:outerShdw>
              </a:effectLst>
              <a:latin typeface="Arial" pitchFamily="34" charset="0"/>
              <a:cs typeface="Arial" pitchFamily="34" charset="0"/>
            </a:endParaRPr>
          </a:p>
          <a:p>
            <a:pPr>
              <a:lnSpc>
                <a:spcPct val="90000"/>
              </a:lnSpc>
              <a:spcBef>
                <a:spcPts val="0"/>
              </a:spcBef>
            </a:pPr>
            <a:endParaRPr lang="en-US" sz="500" b="1" kern="0" dirty="0">
              <a:solidFill>
                <a:schemeClr val="accent2">
                  <a:lumMod val="75000"/>
                </a:schemeClr>
              </a:solidFill>
              <a:effectLst>
                <a:outerShdw blurRad="38100" dist="38100" dir="2700000" algn="tl">
                  <a:srgbClr val="C0C0C0"/>
                </a:outerShdw>
              </a:effectLst>
              <a:latin typeface="Arial" pitchFamily="34" charset="0"/>
              <a:cs typeface="Arial" pitchFamily="34" charset="0"/>
            </a:endParaRPr>
          </a:p>
          <a:p>
            <a:pPr algn="l">
              <a:lnSpc>
                <a:spcPct val="90000"/>
              </a:lnSpc>
              <a:spcBef>
                <a:spcPts val="0"/>
              </a:spcBef>
            </a:pPr>
            <a:r>
              <a:rPr lang="en-US" sz="1600" b="1" i="0" u="none" strike="noStrike" baseline="0" dirty="0">
                <a:solidFill>
                  <a:srgbClr val="0000FF"/>
                </a:solidFill>
                <a:latin typeface="Calibri" panose="020F0502020204030204" pitchFamily="34" charset="0"/>
                <a:cs typeface="Calibri" panose="020F0502020204030204" pitchFamily="34" charset="0"/>
              </a:rPr>
              <a:t>Defenses to Trading on Insider Information:</a:t>
            </a:r>
          </a:p>
          <a:p>
            <a:pPr algn="just">
              <a:lnSpc>
                <a:spcPct val="90000"/>
              </a:lnSpc>
              <a:spcBef>
                <a:spcPts val="0"/>
              </a:spcBef>
            </a:pPr>
            <a:r>
              <a:rPr lang="en-US" sz="1400" dirty="0">
                <a:effectLst/>
                <a:latin typeface="Arial" panose="020B0604020202020204" pitchFamily="34" charset="0"/>
              </a:rPr>
              <a:t>When defending an insider trading case, a person charged with insider </a:t>
            </a:r>
            <a:r>
              <a:rPr lang="en-US" sz="1400" dirty="0" err="1">
                <a:effectLst/>
                <a:latin typeface="Arial" panose="020B0604020202020204" pitchFamily="34" charset="0"/>
              </a:rPr>
              <a:t>tarding</a:t>
            </a:r>
            <a:r>
              <a:rPr lang="en-US" sz="1400" dirty="0">
                <a:effectLst/>
                <a:latin typeface="Arial" panose="020B0604020202020204" pitchFamily="34" charset="0"/>
              </a:rPr>
              <a:t> should first consider any bases to challenge the evidence supporting each of the substantive elements of an insider trading claim set forth above, including:</a:t>
            </a:r>
          </a:p>
          <a:p>
            <a:pPr algn="just">
              <a:lnSpc>
                <a:spcPct val="90000"/>
              </a:lnSpc>
              <a:spcBef>
                <a:spcPts val="0"/>
              </a:spcBef>
            </a:pPr>
            <a:endParaRPr lang="en-US" sz="500" dirty="0">
              <a:latin typeface="Arial" panose="020B0604020202020204" pitchFamily="34" charset="0"/>
            </a:endParaRPr>
          </a:p>
          <a:p>
            <a:pPr marL="285750" indent="-285750" algn="just">
              <a:lnSpc>
                <a:spcPct val="90000"/>
              </a:lnSpc>
              <a:spcBef>
                <a:spcPts val="0"/>
              </a:spcBef>
              <a:buFont typeface="Arial" panose="020B0604020202020204" pitchFamily="34" charset="0"/>
              <a:buChar char="•"/>
            </a:pPr>
            <a:r>
              <a:rPr lang="en-US" sz="1400" dirty="0">
                <a:effectLst/>
                <a:latin typeface="Arial" panose="020B0604020202020204" pitchFamily="34" charset="0"/>
              </a:rPr>
              <a:t>Whether the challenged transaction involved a “security”;</a:t>
            </a:r>
          </a:p>
          <a:p>
            <a:pPr marL="285750" indent="-285750" algn="just">
              <a:lnSpc>
                <a:spcPct val="90000"/>
              </a:lnSpc>
              <a:spcBef>
                <a:spcPts val="0"/>
              </a:spcBef>
              <a:buFont typeface="Arial" panose="020B0604020202020204" pitchFamily="34" charset="0"/>
              <a:buChar char="•"/>
            </a:pPr>
            <a:endParaRPr lang="en-US" sz="500" dirty="0">
              <a:effectLst/>
              <a:latin typeface="Arial" panose="020B0604020202020204" pitchFamily="34" charset="0"/>
            </a:endParaRPr>
          </a:p>
          <a:p>
            <a:pPr marL="285750" indent="-285750" algn="just">
              <a:lnSpc>
                <a:spcPct val="90000"/>
              </a:lnSpc>
              <a:spcBef>
                <a:spcPts val="0"/>
              </a:spcBef>
              <a:buFont typeface="Arial" panose="020B0604020202020204" pitchFamily="34" charset="0"/>
              <a:buChar char="•"/>
            </a:pPr>
            <a:r>
              <a:rPr lang="en-US" sz="1400" dirty="0">
                <a:effectLst/>
                <a:latin typeface="Arial" panose="020B0604020202020204" pitchFamily="34" charset="0"/>
              </a:rPr>
              <a:t>Whether the trader had information that was both (1) nonpublic and (2) material at the time of the trade;</a:t>
            </a:r>
          </a:p>
          <a:p>
            <a:pPr marL="285750" indent="-285750" algn="just">
              <a:lnSpc>
                <a:spcPct val="90000"/>
              </a:lnSpc>
              <a:spcBef>
                <a:spcPts val="0"/>
              </a:spcBef>
              <a:buFont typeface="Arial" panose="020B0604020202020204" pitchFamily="34" charset="0"/>
              <a:buChar char="•"/>
            </a:pPr>
            <a:endParaRPr lang="en-US" sz="500" dirty="0">
              <a:effectLst/>
              <a:latin typeface="Arial" panose="020B0604020202020204" pitchFamily="34" charset="0"/>
            </a:endParaRPr>
          </a:p>
          <a:p>
            <a:pPr marL="285750" indent="-285750" algn="just">
              <a:lnSpc>
                <a:spcPct val="90000"/>
              </a:lnSpc>
              <a:spcBef>
                <a:spcPts val="0"/>
              </a:spcBef>
              <a:buFont typeface="Arial" panose="020B0604020202020204" pitchFamily="34" charset="0"/>
              <a:buChar char="•"/>
            </a:pPr>
            <a:r>
              <a:rPr lang="en-US" sz="1400" dirty="0">
                <a:effectLst/>
                <a:latin typeface="Arial" panose="020B0604020202020204" pitchFamily="34" charset="0"/>
              </a:rPr>
              <a:t>Whether there was a deceptive act, typically in the form of a breach of a duty of confidence, either to shareholders or to the source of the information:</a:t>
            </a:r>
          </a:p>
          <a:p>
            <a:pPr marL="285750" indent="-285750" algn="just">
              <a:lnSpc>
                <a:spcPct val="90000"/>
              </a:lnSpc>
              <a:spcBef>
                <a:spcPts val="0"/>
              </a:spcBef>
              <a:buFont typeface="Arial" panose="020B0604020202020204" pitchFamily="34" charset="0"/>
              <a:buChar char="•"/>
            </a:pPr>
            <a:endParaRPr lang="en-US" sz="500" dirty="0">
              <a:effectLst/>
              <a:latin typeface="Arial" panose="020B0604020202020204" pitchFamily="34" charset="0"/>
            </a:endParaRPr>
          </a:p>
          <a:p>
            <a:pPr marL="741363" lvl="1" indent="-285750" algn="just">
              <a:lnSpc>
                <a:spcPct val="90000"/>
              </a:lnSpc>
              <a:spcBef>
                <a:spcPts val="0"/>
              </a:spcBef>
              <a:buFont typeface="Arial" panose="020B0604020202020204" pitchFamily="34" charset="0"/>
              <a:buChar char="•"/>
            </a:pPr>
            <a:r>
              <a:rPr lang="en-US" sz="1400" dirty="0">
                <a:effectLst/>
                <a:latin typeface="Arial" panose="020B0604020202020204" pitchFamily="34" charset="0"/>
              </a:rPr>
              <a:t>For alleged tippers, whether they received a personal benefit (or had a sufficiently close relationship with the </a:t>
            </a:r>
            <a:r>
              <a:rPr lang="en-US" sz="1400" dirty="0" err="1">
                <a:effectLst/>
                <a:latin typeface="Arial" panose="020B0604020202020204" pitchFamily="34" charset="0"/>
              </a:rPr>
              <a:t>tippee</a:t>
            </a:r>
            <a:r>
              <a:rPr lang="en-US" sz="1400" dirty="0">
                <a:effectLst/>
                <a:latin typeface="Arial" panose="020B0604020202020204" pitchFamily="34" charset="0"/>
              </a:rPr>
              <a:t> to infer a benefit) in exchange for the tip;</a:t>
            </a:r>
          </a:p>
          <a:p>
            <a:pPr marL="741363" lvl="1" indent="-285750" algn="just">
              <a:lnSpc>
                <a:spcPct val="90000"/>
              </a:lnSpc>
              <a:spcBef>
                <a:spcPts val="0"/>
              </a:spcBef>
              <a:buFont typeface="Arial" panose="020B0604020202020204" pitchFamily="34" charset="0"/>
              <a:buChar char="•"/>
            </a:pPr>
            <a:endParaRPr lang="en-US" sz="500" dirty="0">
              <a:effectLst/>
              <a:latin typeface="Arial" panose="020B0604020202020204" pitchFamily="34" charset="0"/>
            </a:endParaRPr>
          </a:p>
          <a:p>
            <a:pPr marL="741363" lvl="1" indent="-285750" algn="just">
              <a:lnSpc>
                <a:spcPct val="90000"/>
              </a:lnSpc>
              <a:spcBef>
                <a:spcPts val="0"/>
              </a:spcBef>
              <a:buFont typeface="Arial" panose="020B0604020202020204" pitchFamily="34" charset="0"/>
              <a:buChar char="•"/>
            </a:pPr>
            <a:r>
              <a:rPr lang="en-US" sz="1400" dirty="0">
                <a:effectLst/>
                <a:latin typeface="Arial" panose="020B0604020202020204" pitchFamily="34" charset="0"/>
              </a:rPr>
              <a:t>For alleged </a:t>
            </a:r>
            <a:r>
              <a:rPr lang="en-US" sz="1400" dirty="0" err="1">
                <a:effectLst/>
                <a:latin typeface="Arial" panose="020B0604020202020204" pitchFamily="34" charset="0"/>
              </a:rPr>
              <a:t>tippees</a:t>
            </a:r>
            <a:r>
              <a:rPr lang="en-US" sz="1400" dirty="0">
                <a:effectLst/>
                <a:latin typeface="Arial" panose="020B0604020202020204" pitchFamily="34" charset="0"/>
              </a:rPr>
              <a:t>, whether they breached a duty of confidence to the tipper by trading, or knew that an insider had breached a duty of confidence by providing the tip without any such expectation of confidence (including whether they knew the insider tipper received a personal benefit); and</a:t>
            </a:r>
          </a:p>
          <a:p>
            <a:pPr marL="741363" lvl="1" indent="-285750" algn="just">
              <a:lnSpc>
                <a:spcPct val="90000"/>
              </a:lnSpc>
              <a:spcBef>
                <a:spcPts val="0"/>
              </a:spcBef>
              <a:buFont typeface="Arial" panose="020B0604020202020204" pitchFamily="34" charset="0"/>
              <a:buChar char="•"/>
            </a:pPr>
            <a:endParaRPr lang="en-US" sz="500" dirty="0">
              <a:effectLst/>
              <a:latin typeface="Arial" panose="020B0604020202020204" pitchFamily="34" charset="0"/>
            </a:endParaRPr>
          </a:p>
          <a:p>
            <a:pPr marL="284163" lvl="1" indent="-284163" algn="just">
              <a:lnSpc>
                <a:spcPct val="90000"/>
              </a:lnSpc>
              <a:spcBef>
                <a:spcPts val="0"/>
              </a:spcBef>
              <a:buFont typeface="Arial" panose="020B0604020202020204" pitchFamily="34" charset="0"/>
              <a:buChar char="•"/>
            </a:pPr>
            <a:r>
              <a:rPr lang="en-US" sz="1400" dirty="0">
                <a:effectLst/>
                <a:latin typeface="Arial" panose="020B0604020202020204" pitchFamily="34" charset="0"/>
              </a:rPr>
              <a:t>Whether the government can prove the requisite level of intent.</a:t>
            </a:r>
          </a:p>
          <a:p>
            <a:pPr marL="284163" lvl="1" indent="-284163" algn="just">
              <a:lnSpc>
                <a:spcPct val="90000"/>
              </a:lnSpc>
              <a:spcBef>
                <a:spcPts val="0"/>
              </a:spcBef>
              <a:buFont typeface="Arial" panose="020B0604020202020204" pitchFamily="34" charset="0"/>
              <a:buChar char="•"/>
            </a:pPr>
            <a:endParaRPr lang="en-US" sz="500" dirty="0">
              <a:latin typeface="Arial" panose="020B0604020202020204" pitchFamily="34" charset="0"/>
              <a:cs typeface="Calibri" panose="020F0502020204030204" pitchFamily="34" charset="0"/>
            </a:endParaRPr>
          </a:p>
          <a:p>
            <a:pPr marL="0" lvl="1" indent="0" algn="just">
              <a:lnSpc>
                <a:spcPct val="90000"/>
              </a:lnSpc>
              <a:spcBef>
                <a:spcPts val="0"/>
              </a:spcBef>
            </a:pPr>
            <a:r>
              <a:rPr lang="en-US" sz="1400" dirty="0">
                <a:latin typeface="Arial" panose="020B0604020202020204" pitchFamily="34" charset="0"/>
                <a:cs typeface="Calibri" panose="020F0502020204030204" pitchFamily="34" charset="0"/>
              </a:rPr>
              <a:t>Additionally, anyone charged with insider trading should further consider establishing an alternative basis for the trading; the Safe Harbor Rule for Trading Plans, the Mosaic theory where the information was obtained in bits and pieces over time, and whether the trade was made pursuant to a good faith reliance of counsel.</a:t>
            </a:r>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04582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ChangeArrowheads="1"/>
          </p:cNvSpPr>
          <p:nvPr/>
        </p:nvSpPr>
        <p:spPr bwMode="auto">
          <a:xfrm>
            <a:off x="431680" y="933450"/>
            <a:ext cx="8522898" cy="5259901"/>
          </a:xfrm>
          <a:prstGeom prst="rect">
            <a:avLst/>
          </a:prstGeom>
          <a:noFill/>
          <a:ln w="9525">
            <a:noFill/>
            <a:miter lim="800000"/>
            <a:headEnd/>
            <a:tailEnd/>
          </a:ln>
        </p:spPr>
        <p:txBody>
          <a:bodyPr wrap="square">
            <a:spAutoFit/>
          </a:bodyPr>
          <a:lstStyle/>
          <a:p>
            <a:pPr marL="342900" indent="-342900" algn="ctr">
              <a:lnSpc>
                <a:spcPct val="80000"/>
              </a:lnSpc>
              <a:spcBef>
                <a:spcPct val="20000"/>
              </a:spcBef>
            </a:pPr>
            <a:r>
              <a:rPr lang="en-US" sz="3600" b="1" dirty="0">
                <a:solidFill>
                  <a:schemeClr val="tx2"/>
                </a:solidFill>
              </a:rPr>
              <a:t>Case Study:</a:t>
            </a:r>
            <a:endParaRPr lang="en-US" sz="3600" dirty="0">
              <a:solidFill>
                <a:schemeClr val="tx2"/>
              </a:solidFill>
            </a:endParaRPr>
          </a:p>
          <a:p>
            <a:pPr>
              <a:lnSpc>
                <a:spcPct val="90000"/>
              </a:lnSpc>
              <a:defRPr/>
            </a:pPr>
            <a:endParaRPr lang="en-US" sz="1000" b="1" dirty="0">
              <a:solidFill>
                <a:srgbClr val="002060"/>
              </a:solidFill>
            </a:endParaRPr>
          </a:p>
          <a:p>
            <a:pPr algn="ctr">
              <a:lnSpc>
                <a:spcPct val="90000"/>
              </a:lnSpc>
              <a:defRPr/>
            </a:pPr>
            <a:r>
              <a:rPr lang="en-US" sz="4000" b="1" dirty="0">
                <a:solidFill>
                  <a:srgbClr val="A50021"/>
                </a:solidFill>
              </a:rPr>
              <a:t>United States v. Martha Stewart</a:t>
            </a:r>
            <a:endParaRPr lang="en-US" sz="4000" b="1" dirty="0">
              <a:solidFill>
                <a:srgbClr val="002060"/>
              </a:solidFill>
            </a:endParaRPr>
          </a:p>
          <a:p>
            <a:pPr marL="342900" indent="-342900" algn="ctr">
              <a:lnSpc>
                <a:spcPct val="80000"/>
              </a:lnSpc>
              <a:spcBef>
                <a:spcPct val="20000"/>
              </a:spcBef>
            </a:pPr>
            <a:r>
              <a:rPr lang="en-US" sz="3000" b="1" dirty="0">
                <a:solidFill>
                  <a:srgbClr val="002060"/>
                </a:solidFill>
              </a:rPr>
              <a:t>Insider Trading at ImClone</a:t>
            </a:r>
          </a:p>
          <a:p>
            <a:pPr marL="342900" indent="-342900" algn="ctr">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1000" b="1" dirty="0"/>
          </a:p>
          <a:p>
            <a:pPr marL="342900" indent="-342900">
              <a:lnSpc>
                <a:spcPct val="80000"/>
              </a:lnSpc>
              <a:spcBef>
                <a:spcPct val="20000"/>
              </a:spcBef>
            </a:pPr>
            <a:endParaRPr lang="en-US" sz="1000" b="1" dirty="0">
              <a:solidFill>
                <a:srgbClr val="CC0000"/>
              </a:solidFill>
            </a:endParaRPr>
          </a:p>
          <a:p>
            <a:pPr marL="342900" indent="-342900">
              <a:lnSpc>
                <a:spcPct val="80000"/>
              </a:lnSpc>
              <a:spcBef>
                <a:spcPct val="20000"/>
              </a:spcBef>
            </a:pPr>
            <a:endParaRPr lang="en-US" sz="1600" b="1" dirty="0"/>
          </a:p>
          <a:p>
            <a:pPr marL="342900" indent="-342900" algn="ctr">
              <a:lnSpc>
                <a:spcPct val="80000"/>
              </a:lnSpc>
              <a:spcBef>
                <a:spcPct val="20000"/>
              </a:spcBef>
            </a:pPr>
            <a:r>
              <a:rPr lang="en-US" sz="1600" b="1" dirty="0"/>
              <a:t>The case that involved avoidance of losses</a:t>
            </a:r>
            <a:endParaRPr lang="en-US" sz="2000" b="1" dirty="0">
              <a:solidFill>
                <a:srgbClr val="CC0000"/>
              </a:solidFill>
            </a:endParaRPr>
          </a:p>
        </p:txBody>
      </p:sp>
      <p:pic>
        <p:nvPicPr>
          <p:cNvPr id="3" name="Picture 2">
            <a:extLst>
              <a:ext uri="{FF2B5EF4-FFF2-40B4-BE49-F238E27FC236}">
                <a16:creationId xmlns:a16="http://schemas.microsoft.com/office/drawing/2014/main" id="{AFB37372-7F23-45CE-98A7-24402F22C2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1200" y="2667000"/>
            <a:ext cx="5638800" cy="3171825"/>
          </a:xfrm>
          <a:prstGeom prst="rect">
            <a:avLst/>
          </a:prstGeom>
        </p:spPr>
      </p:pic>
    </p:spTree>
    <p:extLst>
      <p:ext uri="{BB962C8B-B14F-4D97-AF65-F5344CB8AC3E}">
        <p14:creationId xmlns:p14="http://schemas.microsoft.com/office/powerpoint/2010/main" val="2446320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Ten C</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55663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Governance – Officers and Employees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Corporate Officers</a:t>
            </a:r>
          </a:p>
          <a:p>
            <a:pPr>
              <a:lnSpc>
                <a:spcPct val="110000"/>
              </a:lnSpc>
              <a:defRPr/>
            </a:pPr>
            <a:r>
              <a:rPr lang="en-US" sz="1400" b="1" i="1" dirty="0">
                <a:solidFill>
                  <a:srgbClr val="C00000"/>
                </a:solidFill>
              </a:rPr>
              <a:t>Part One: Definitions / Roles / Obligations and Duties / Liabilities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Employees and Agents</a:t>
            </a:r>
          </a:p>
          <a:p>
            <a:pPr>
              <a:lnSpc>
                <a:spcPct val="110000"/>
              </a:lnSpc>
              <a:defRPr/>
            </a:pPr>
            <a:r>
              <a:rPr lang="en-US" sz="1400" b="1" i="1" dirty="0">
                <a:solidFill>
                  <a:srgbClr val="C00000"/>
                </a:solidFill>
              </a:rPr>
              <a:t>Part Two: Employees and Agents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Corporate Governance</a:t>
            </a:r>
          </a:p>
          <a:p>
            <a:pPr>
              <a:lnSpc>
                <a:spcPct val="110000"/>
              </a:lnSpc>
              <a:defRPr/>
            </a:pPr>
            <a:r>
              <a:rPr lang="en-US" sz="1400" b="1" i="1" dirty="0">
                <a:solidFill>
                  <a:srgbClr val="C00000"/>
                </a:solidFill>
              </a:rPr>
              <a:t>Part Three: Running the Corporation / Policies / Management / Shareholder Lawsuits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In Re Caremark International</a:t>
            </a:r>
          </a:p>
          <a:p>
            <a:pPr algn="ctr">
              <a:lnSpc>
                <a:spcPct val="110000"/>
              </a:lnSpc>
              <a:defRPr/>
            </a:pPr>
            <a:r>
              <a:rPr lang="en-US" sz="1400" b="1" i="1" dirty="0">
                <a:solidFill>
                  <a:srgbClr val="C00000"/>
                </a:solidFill>
              </a:rPr>
              <a:t>     Directors Duty of Oversight Care</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07419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262705"/>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Liability</a:t>
            </a: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Piercing the Corporate Veil</a:t>
            </a:r>
          </a:p>
          <a:p>
            <a:pPr>
              <a:lnSpc>
                <a:spcPct val="110000"/>
              </a:lnSpc>
              <a:defRPr/>
            </a:pPr>
            <a:r>
              <a:rPr lang="en-US" sz="1400" b="1" i="1" dirty="0">
                <a:solidFill>
                  <a:srgbClr val="C00000"/>
                </a:solidFill>
              </a:rPr>
              <a:t>Part One: Definitions / Accountability</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Liable Parties </a:t>
            </a:r>
          </a:p>
          <a:p>
            <a:pPr>
              <a:lnSpc>
                <a:spcPct val="110000"/>
              </a:lnSpc>
              <a:defRPr/>
            </a:pPr>
            <a:r>
              <a:rPr lang="en-US" sz="1400" b="1" i="1" dirty="0">
                <a:solidFill>
                  <a:srgbClr val="C00000"/>
                </a:solidFill>
              </a:rPr>
              <a:t>Part Two: Directed Responsibility / Scope of Liability</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Insider Trading</a:t>
            </a:r>
          </a:p>
          <a:p>
            <a:pPr>
              <a:lnSpc>
                <a:spcPct val="110000"/>
              </a:lnSpc>
              <a:defRPr/>
            </a:pPr>
            <a:r>
              <a:rPr lang="en-US" sz="1400" b="1" i="1" dirty="0">
                <a:solidFill>
                  <a:srgbClr val="C00000"/>
                </a:solidFill>
              </a:rPr>
              <a:t>Part Three: Definitions / Liability / Exceptions</a:t>
            </a: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United States v. Martha Stewart</a:t>
            </a:r>
          </a:p>
          <a:p>
            <a:pPr algn="ctr">
              <a:lnSpc>
                <a:spcPct val="110000"/>
              </a:lnSpc>
              <a:defRPr/>
            </a:pPr>
            <a:r>
              <a:rPr lang="en-US" sz="1400" b="1" i="1" dirty="0">
                <a:solidFill>
                  <a:srgbClr val="C00000"/>
                </a:solidFill>
              </a:rPr>
              <a:t>     Insider Trading at ImClone</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4131808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37331"/>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Insider Trading</a:t>
            </a:r>
          </a:p>
          <a:p>
            <a:pPr marL="342900" indent="-342900" algn="ctr">
              <a:lnSpc>
                <a:spcPct val="90000"/>
              </a:lnSpc>
              <a:spcBef>
                <a:spcPts val="0"/>
              </a:spcBef>
              <a:defRPr/>
            </a:pPr>
            <a:r>
              <a:rPr lang="en-US" sz="2800" b="1" i="1" dirty="0">
                <a:solidFill>
                  <a:srgbClr val="006600"/>
                </a:solidFill>
              </a:rPr>
              <a:t>Definitions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280588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914400"/>
            <a:ext cx="8382000" cy="5486400"/>
          </a:xfrm>
          <a:prstGeom prst="rect">
            <a:avLst/>
          </a:prstGeom>
          <a:noFill/>
          <a:ln w="9525">
            <a:noFill/>
            <a:miter lim="800000"/>
            <a:headEnd/>
            <a:tailEnd/>
          </a:ln>
        </p:spPr>
        <p:txBody>
          <a:bodyPr/>
          <a:lstStyle/>
          <a:p>
            <a:pPr marL="342900" indent="-342900" algn="ctr">
              <a:lnSpc>
                <a:spcPct val="85000"/>
              </a:lnSpc>
              <a:spcBef>
                <a:spcPts val="0"/>
              </a:spcBef>
              <a:defRPr/>
            </a:pPr>
            <a:r>
              <a:rPr lang="en-US" sz="4000" b="1" dirty="0">
                <a:solidFill>
                  <a:srgbClr val="0033CC"/>
                </a:solidFill>
              </a:rPr>
              <a:t>Insider Trading</a:t>
            </a:r>
          </a:p>
          <a:p>
            <a:pPr marL="342900" indent="-342900" algn="ctr">
              <a:lnSpc>
                <a:spcPct val="85000"/>
              </a:lnSpc>
              <a:spcBef>
                <a:spcPts val="0"/>
              </a:spcBef>
              <a:defRPr/>
            </a:pPr>
            <a:r>
              <a:rPr lang="en-US" sz="3200" b="1" i="1" dirty="0">
                <a:solidFill>
                  <a:srgbClr val="006600"/>
                </a:solidFill>
              </a:rPr>
              <a:t>Definitions</a:t>
            </a:r>
          </a:p>
          <a:p>
            <a:pPr>
              <a:lnSpc>
                <a:spcPct val="85000"/>
              </a:lnSpc>
              <a:spcBef>
                <a:spcPts val="0"/>
              </a:spcBef>
            </a:pPr>
            <a:r>
              <a:rPr lang="en-US" sz="2600" b="1" dirty="0">
                <a:solidFill>
                  <a:srgbClr val="C00000"/>
                </a:solidFill>
                <a:latin typeface="Arial" panose="020B0604020202020204" pitchFamily="34" charset="0"/>
                <a:cs typeface="Arial" panose="020B0604020202020204" pitchFamily="34" charset="0"/>
              </a:rPr>
              <a:t>Definitions:</a:t>
            </a:r>
            <a:endParaRPr lang="en-US" sz="1000" b="1" i="1" kern="0" dirty="0">
              <a:solidFill>
                <a:srgbClr val="000000"/>
              </a:solidFill>
              <a:effectLst>
                <a:outerShdw blurRad="38100" dist="38100" dir="2700000" algn="tl">
                  <a:srgbClr val="C0C0C0"/>
                </a:outerShdw>
              </a:effectLst>
              <a:latin typeface="Arial" pitchFamily="34" charset="0"/>
              <a:cs typeface="Arial" pitchFamily="34" charset="0"/>
            </a:endParaRPr>
          </a:p>
          <a:p>
            <a:pPr>
              <a:lnSpc>
                <a:spcPct val="85000"/>
              </a:lnSpc>
              <a:spcBef>
                <a:spcPts val="0"/>
              </a:spcBef>
            </a:pPr>
            <a:endParaRPr lang="en-US" sz="500" b="1" kern="0" dirty="0">
              <a:solidFill>
                <a:schemeClr val="accent2">
                  <a:lumMod val="75000"/>
                </a:schemeClr>
              </a:solidFill>
              <a:effectLst>
                <a:outerShdw blurRad="38100" dist="38100" dir="2700000" algn="tl">
                  <a:srgbClr val="C0C0C0"/>
                </a:outerShdw>
              </a:effectLst>
              <a:latin typeface="Arial" pitchFamily="34" charset="0"/>
              <a:cs typeface="Arial" pitchFamily="34" charset="0"/>
            </a:endParaRPr>
          </a:p>
          <a:p>
            <a:pPr marL="457200" lvl="2" indent="-228600" algn="just">
              <a:lnSpc>
                <a:spcPct val="85000"/>
              </a:lnSpc>
              <a:spcBef>
                <a:spcPts val="0"/>
              </a:spcBef>
              <a:buFont typeface="Arial" pitchFamily="34" charset="0"/>
              <a:buChar char="•"/>
              <a:defRPr/>
            </a:pPr>
            <a:endParaRPr lang="en-US" sz="600" b="1" i="1" kern="0" dirty="0">
              <a:solidFill>
                <a:srgbClr val="000000"/>
              </a:solidFill>
              <a:effectLst>
                <a:outerShdw blurRad="38100" dist="38100" dir="2700000" algn="tl">
                  <a:srgbClr val="C0C0C0"/>
                </a:outerShdw>
              </a:effectLst>
              <a:latin typeface="Arial" pitchFamily="34" charset="0"/>
              <a:cs typeface="Arial" pitchFamily="34" charset="0"/>
            </a:endParaRPr>
          </a:p>
          <a:p>
            <a:pPr>
              <a:lnSpc>
                <a:spcPct val="85000"/>
              </a:lnSpc>
              <a:spcBef>
                <a:spcPts val="0"/>
              </a:spcBef>
            </a:pPr>
            <a:r>
              <a:rPr lang="en-US" sz="1600" b="1" dirty="0">
                <a:solidFill>
                  <a:srgbClr val="0000FF"/>
                </a:solidFill>
              </a:rPr>
              <a:t>Insider Trading Defined: </a:t>
            </a:r>
            <a:r>
              <a:rPr lang="en-US" sz="1600" dirty="0"/>
              <a:t>Black’s law dictionary defines the term insider trading as:</a:t>
            </a:r>
            <a:br>
              <a:rPr lang="en-US" sz="1600" dirty="0"/>
            </a:br>
            <a:endParaRPr lang="en-US" sz="500" dirty="0"/>
          </a:p>
          <a:p>
            <a:pPr algn="just">
              <a:lnSpc>
                <a:spcPct val="85000"/>
              </a:lnSpc>
              <a:spcBef>
                <a:spcPts val="0"/>
              </a:spcBef>
            </a:pPr>
            <a:r>
              <a:rPr lang="en-US" sz="1600" b="1" i="1" dirty="0">
                <a:solidFill>
                  <a:srgbClr val="A50021"/>
                </a:solidFill>
              </a:rPr>
              <a:t>“The use of material, non public information in trading the shares of a company by a corporate insider or other person who owes a fiduciary duty to the company.”</a:t>
            </a:r>
          </a:p>
          <a:p>
            <a:pPr algn="l">
              <a:lnSpc>
                <a:spcPct val="85000"/>
              </a:lnSpc>
              <a:spcBef>
                <a:spcPts val="0"/>
              </a:spcBef>
            </a:pPr>
            <a:br>
              <a:rPr lang="en-US" sz="500" dirty="0"/>
            </a:br>
            <a:r>
              <a:rPr lang="en-US" sz="1600" b="1" dirty="0">
                <a:solidFill>
                  <a:srgbClr val="0000FF"/>
                </a:solidFill>
              </a:rPr>
              <a:t>Meaning:</a:t>
            </a:r>
            <a:r>
              <a:rPr lang="en-US" sz="1600" dirty="0"/>
              <a:t> </a:t>
            </a:r>
          </a:p>
          <a:p>
            <a:pPr algn="just">
              <a:lnSpc>
                <a:spcPct val="85000"/>
              </a:lnSpc>
              <a:spcBef>
                <a:spcPts val="0"/>
              </a:spcBef>
            </a:pPr>
            <a:r>
              <a:rPr lang="en-US" sz="1400" b="1" i="1" dirty="0">
                <a:solidFill>
                  <a:srgbClr val="A50021"/>
                </a:solidFill>
                <a:latin typeface="Calibri" panose="020F0502020204030204" pitchFamily="34" charset="0"/>
                <a:cs typeface="Calibri" panose="020F0502020204030204" pitchFamily="34" charset="0"/>
              </a:rPr>
              <a:t>State vs. Federal Law: </a:t>
            </a:r>
            <a:r>
              <a:rPr lang="en-US" sz="1400" dirty="0">
                <a:latin typeface="Calibri" panose="020F0502020204030204" pitchFamily="34" charset="0"/>
                <a:cs typeface="Calibri" panose="020F0502020204030204" pitchFamily="34" charset="0"/>
              </a:rPr>
              <a:t>S</a:t>
            </a:r>
            <a:r>
              <a:rPr lang="en-US" sz="1400" b="0" i="0" u="none" strike="noStrike" baseline="0" dirty="0">
                <a:latin typeface="Calibri" panose="020F0502020204030204" pitchFamily="34" charset="0"/>
                <a:cs typeface="Calibri" panose="020F0502020204030204" pitchFamily="34" charset="0"/>
              </a:rPr>
              <a:t>tate corporate law mostly accepts the principle of unfettered share liquidity and only narrowly regulates the trading of company stock by insiders. The real law of insider trading is federal—an offshoot of Rule 10b-5 under the Securities Exchange Act of 1934.</a:t>
            </a:r>
          </a:p>
          <a:p>
            <a:pPr algn="just">
              <a:lnSpc>
                <a:spcPct val="85000"/>
              </a:lnSpc>
              <a:spcBef>
                <a:spcPts val="0"/>
              </a:spcBef>
            </a:pPr>
            <a:endParaRPr lang="en-US" sz="300" b="1" i="1" u="none" strike="noStrike" baseline="0" dirty="0">
              <a:solidFill>
                <a:srgbClr val="A50021"/>
              </a:solidFill>
              <a:latin typeface="Calibri" panose="020F0502020204030204" pitchFamily="34" charset="0"/>
              <a:cs typeface="Calibri" panose="020F0502020204030204" pitchFamily="34" charset="0"/>
            </a:endParaRPr>
          </a:p>
          <a:p>
            <a:pPr algn="just">
              <a:lnSpc>
                <a:spcPct val="85000"/>
              </a:lnSpc>
              <a:spcBef>
                <a:spcPts val="0"/>
              </a:spcBef>
            </a:pPr>
            <a:r>
              <a:rPr lang="en-US" sz="1400" b="1" i="1" u="none" strike="noStrike" baseline="0" dirty="0">
                <a:solidFill>
                  <a:srgbClr val="A50021"/>
                </a:solidFill>
                <a:latin typeface="Calibri" panose="020F0502020204030204" pitchFamily="34" charset="0"/>
                <a:cs typeface="Calibri" panose="020F0502020204030204" pitchFamily="34" charset="0"/>
              </a:rPr>
              <a:t>What Constitutes Insider Trading:</a:t>
            </a:r>
            <a:r>
              <a:rPr lang="en-US" sz="1400" b="0" i="0" u="none" strike="noStrike" baseline="0" dirty="0">
                <a:latin typeface="Calibri" panose="020F0502020204030204" pitchFamily="34" charset="0"/>
                <a:cs typeface="Calibri" panose="020F0502020204030204" pitchFamily="34" charset="0"/>
              </a:rPr>
              <a:t> The paradigm case of insider trading arises when a corporate insider trades (buys or sells) shares of his corporation using material, nonpublic information obtained through the insider’s corporate position. </a:t>
            </a:r>
            <a:endParaRPr lang="en-US" sz="1400" b="1" i="1" u="none" strike="noStrike" baseline="0" dirty="0">
              <a:solidFill>
                <a:srgbClr val="A50021"/>
              </a:solidFill>
              <a:latin typeface="Calibri" panose="020F0502020204030204" pitchFamily="34" charset="0"/>
              <a:cs typeface="Calibri" panose="020F0502020204030204" pitchFamily="34" charset="0"/>
            </a:endParaRPr>
          </a:p>
          <a:p>
            <a:pPr algn="just">
              <a:lnSpc>
                <a:spcPct val="85000"/>
              </a:lnSpc>
              <a:spcBef>
                <a:spcPts val="0"/>
              </a:spcBef>
            </a:pPr>
            <a:endParaRPr lang="en-US" sz="300" b="1" i="1" dirty="0">
              <a:solidFill>
                <a:srgbClr val="A50021"/>
              </a:solidFill>
              <a:latin typeface="Calibri" panose="020F0502020204030204" pitchFamily="34" charset="0"/>
              <a:cs typeface="Calibri" panose="020F0502020204030204" pitchFamily="34" charset="0"/>
            </a:endParaRPr>
          </a:p>
          <a:p>
            <a:pPr algn="just">
              <a:lnSpc>
                <a:spcPct val="85000"/>
              </a:lnSpc>
              <a:spcBef>
                <a:spcPts val="0"/>
              </a:spcBef>
            </a:pPr>
            <a:r>
              <a:rPr lang="en-US" sz="1400" b="1" i="1" dirty="0">
                <a:solidFill>
                  <a:srgbClr val="A50021"/>
                </a:solidFill>
                <a:latin typeface="Calibri" panose="020F0502020204030204" pitchFamily="34" charset="0"/>
                <a:cs typeface="Calibri" panose="020F0502020204030204" pitchFamily="34" charset="0"/>
              </a:rPr>
              <a:t>Exploitation of Insider Information: </a:t>
            </a:r>
            <a:r>
              <a:rPr lang="en-US" sz="1400" b="0" i="0" u="none" strike="noStrike" baseline="0" dirty="0">
                <a:latin typeface="Calibri" panose="020F0502020204030204" pitchFamily="34" charset="0"/>
                <a:cs typeface="Calibri" panose="020F0502020204030204" pitchFamily="34" charset="0"/>
              </a:rPr>
              <a:t>The insider exploits their informational advantage (a corporate asset) at the expense of the corporation’s shareholders or others who deal in the corporation’s stock.  The insider can exploit his advantage whether undisclosed information is good or bad. </a:t>
            </a:r>
          </a:p>
          <a:p>
            <a:pPr algn="just">
              <a:lnSpc>
                <a:spcPct val="85000"/>
              </a:lnSpc>
              <a:spcBef>
                <a:spcPts val="0"/>
              </a:spcBef>
            </a:pPr>
            <a:endParaRPr lang="en-US" sz="300" dirty="0">
              <a:latin typeface="Calibri" panose="020F0502020204030204" pitchFamily="34" charset="0"/>
              <a:cs typeface="Calibri" panose="020F0502020204030204" pitchFamily="34" charset="0"/>
            </a:endParaRPr>
          </a:p>
          <a:p>
            <a:pPr algn="just">
              <a:lnSpc>
                <a:spcPct val="85000"/>
              </a:lnSpc>
              <a:spcBef>
                <a:spcPts val="0"/>
              </a:spcBef>
            </a:pPr>
            <a:r>
              <a:rPr lang="en-US" sz="1400" b="1" i="1" u="none" strike="noStrike" baseline="0" dirty="0">
                <a:solidFill>
                  <a:srgbClr val="A50021"/>
                </a:solidFill>
                <a:latin typeface="Calibri" panose="020F0502020204030204" pitchFamily="34" charset="0"/>
                <a:cs typeface="Calibri" panose="020F0502020204030204" pitchFamily="34" charset="0"/>
              </a:rPr>
              <a:t>Good News Trades:</a:t>
            </a:r>
            <a:r>
              <a:rPr lang="en-US" sz="1400" b="0" i="0" u="none" strike="noStrike" baseline="0" dirty="0">
                <a:latin typeface="Calibri" panose="020F0502020204030204" pitchFamily="34" charset="0"/>
                <a:cs typeface="Calibri" panose="020F0502020204030204" pitchFamily="34" charset="0"/>
              </a:rPr>
              <a:t> If </a:t>
            </a:r>
            <a:r>
              <a:rPr lang="en-US" sz="1400" b="0" i="1" u="none" strike="noStrike" baseline="0" dirty="0">
                <a:latin typeface="Calibri" panose="020F0502020204030204" pitchFamily="34" charset="0"/>
                <a:cs typeface="Calibri" panose="020F0502020204030204" pitchFamily="34" charset="0"/>
              </a:rPr>
              <a:t>good news, </a:t>
            </a:r>
            <a:r>
              <a:rPr lang="en-US" sz="1400" b="0" i="0" u="none" strike="noStrike" baseline="0" dirty="0">
                <a:latin typeface="Calibri" panose="020F0502020204030204" pitchFamily="34" charset="0"/>
                <a:cs typeface="Calibri" panose="020F0502020204030204" pitchFamily="34" charset="0"/>
              </a:rPr>
              <a:t>the insider can profit by buying stock from shareholders before the price rises on the favorable public disclosure. (An insider can </a:t>
            </a:r>
            <a:r>
              <a:rPr lang="en-US" sz="1400" dirty="0">
                <a:latin typeface="Calibri" panose="020F0502020204030204" pitchFamily="34" charset="0"/>
                <a:cs typeface="Calibri" panose="020F0502020204030204" pitchFamily="34" charset="0"/>
              </a:rPr>
              <a:t>thus </a:t>
            </a:r>
            <a:r>
              <a:rPr lang="en-US" sz="1400" b="0" i="0" u="none" strike="noStrike" baseline="0" dirty="0">
                <a:latin typeface="Calibri" panose="020F0502020204030204" pitchFamily="34" charset="0"/>
                <a:cs typeface="Calibri" panose="020F0502020204030204" pitchFamily="34" charset="0"/>
              </a:rPr>
              <a:t>garner an even greater profit on a smaller investment by purchasing “call options” on an options market that give him a right to buy the shares at a fixed price in the future.)  </a:t>
            </a:r>
          </a:p>
          <a:p>
            <a:pPr algn="just">
              <a:lnSpc>
                <a:spcPct val="85000"/>
              </a:lnSpc>
              <a:spcBef>
                <a:spcPts val="0"/>
              </a:spcBef>
            </a:pPr>
            <a:endParaRPr lang="en-US" sz="300" dirty="0">
              <a:latin typeface="Calibri" panose="020F0502020204030204" pitchFamily="34" charset="0"/>
              <a:cs typeface="Calibri" panose="020F0502020204030204" pitchFamily="34" charset="0"/>
            </a:endParaRPr>
          </a:p>
          <a:p>
            <a:pPr algn="just">
              <a:lnSpc>
                <a:spcPct val="85000"/>
              </a:lnSpc>
              <a:spcBef>
                <a:spcPts val="0"/>
              </a:spcBef>
            </a:pPr>
            <a:r>
              <a:rPr lang="en-US" sz="1400" b="1" i="1" u="none" strike="noStrike" baseline="0" dirty="0">
                <a:solidFill>
                  <a:srgbClr val="A50021"/>
                </a:solidFill>
                <a:latin typeface="Calibri" panose="020F0502020204030204" pitchFamily="34" charset="0"/>
                <a:cs typeface="Calibri" panose="020F0502020204030204" pitchFamily="34" charset="0"/>
              </a:rPr>
              <a:t>Bad News Trades:</a:t>
            </a:r>
            <a:r>
              <a:rPr lang="en-US" sz="1400" b="0" i="0" u="none" strike="noStrike" baseline="0" dirty="0">
                <a:latin typeface="Calibri" panose="020F0502020204030204" pitchFamily="34" charset="0"/>
                <a:cs typeface="Calibri" panose="020F0502020204030204" pitchFamily="34" charset="0"/>
              </a:rPr>
              <a:t> If </a:t>
            </a:r>
            <a:r>
              <a:rPr lang="en-US" sz="1400" b="0" i="1" u="none" strike="noStrike" baseline="0" dirty="0">
                <a:latin typeface="Calibri" panose="020F0502020204030204" pitchFamily="34" charset="0"/>
                <a:cs typeface="Calibri" panose="020F0502020204030204" pitchFamily="34" charset="0"/>
              </a:rPr>
              <a:t>bad news, </a:t>
            </a:r>
            <a:r>
              <a:rPr lang="en-US" sz="1400" b="0" i="0" u="none" strike="noStrike" baseline="0" dirty="0">
                <a:latin typeface="Calibri" panose="020F0502020204030204" pitchFamily="34" charset="0"/>
                <a:cs typeface="Calibri" panose="020F0502020204030204" pitchFamily="34" charset="0"/>
              </a:rPr>
              <a:t>the insider can profit by selling to unknowing investors before the price falls on unfavorable disclosure. (An insider who does not own shares can also profit by borrowing shares and selling them for delivery in a few days when the price falls, known as “selling short,” or by purchasing “put options,” which give him the right to sell the shares at a fixed price in the future.)</a:t>
            </a:r>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36067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37331"/>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Insider Trading</a:t>
            </a:r>
          </a:p>
          <a:p>
            <a:pPr marL="342900" indent="-342900" algn="ctr">
              <a:lnSpc>
                <a:spcPct val="90000"/>
              </a:lnSpc>
              <a:spcBef>
                <a:spcPts val="0"/>
              </a:spcBef>
              <a:defRPr/>
            </a:pPr>
            <a:r>
              <a:rPr lang="en-US" sz="2800" b="1" i="1" dirty="0">
                <a:solidFill>
                  <a:srgbClr val="006600"/>
                </a:solidFill>
              </a:rPr>
              <a:t>Liability</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621246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838200"/>
            <a:ext cx="8382000" cy="5486400"/>
          </a:xfrm>
          <a:prstGeom prst="rect">
            <a:avLst/>
          </a:prstGeom>
          <a:noFill/>
          <a:ln w="9525">
            <a:noFill/>
            <a:miter lim="800000"/>
            <a:headEnd/>
            <a:tailEnd/>
          </a:ln>
        </p:spPr>
        <p:txBody>
          <a:bodyPr/>
          <a:lstStyle/>
          <a:p>
            <a:pPr marL="342900" indent="-342900" algn="ctr">
              <a:lnSpc>
                <a:spcPct val="80000"/>
              </a:lnSpc>
              <a:spcBef>
                <a:spcPts val="0"/>
              </a:spcBef>
              <a:defRPr/>
            </a:pPr>
            <a:r>
              <a:rPr lang="en-US" sz="4000" b="1" dirty="0">
                <a:solidFill>
                  <a:srgbClr val="0033CC"/>
                </a:solidFill>
              </a:rPr>
              <a:t>Insider Trading</a:t>
            </a:r>
          </a:p>
          <a:p>
            <a:pPr marL="342900" indent="-342900" algn="ctr">
              <a:lnSpc>
                <a:spcPct val="80000"/>
              </a:lnSpc>
              <a:spcBef>
                <a:spcPts val="0"/>
              </a:spcBef>
              <a:defRPr/>
            </a:pPr>
            <a:r>
              <a:rPr lang="en-US" sz="3200" b="1" i="1" dirty="0">
                <a:solidFill>
                  <a:srgbClr val="006600"/>
                </a:solidFill>
              </a:rPr>
              <a:t>Liability</a:t>
            </a:r>
          </a:p>
          <a:p>
            <a:pPr algn="just">
              <a:lnSpc>
                <a:spcPct val="80000"/>
              </a:lnSpc>
              <a:spcBef>
                <a:spcPts val="0"/>
              </a:spcBef>
            </a:pPr>
            <a:r>
              <a:rPr lang="en-US" b="1" dirty="0">
                <a:solidFill>
                  <a:srgbClr val="C00000"/>
                </a:solidFill>
                <a:latin typeface="Arial" panose="020B0604020202020204" pitchFamily="34" charset="0"/>
                <a:cs typeface="Arial" panose="020B0604020202020204" pitchFamily="34" charset="0"/>
              </a:rPr>
              <a:t>Liability:</a:t>
            </a:r>
            <a:endParaRPr lang="en-US" b="1" i="1" kern="0" dirty="0">
              <a:solidFill>
                <a:srgbClr val="000000"/>
              </a:solidFill>
              <a:effectLst>
                <a:outerShdw blurRad="38100" dist="38100" dir="2700000" algn="tl">
                  <a:srgbClr val="C0C0C0"/>
                </a:outerShdw>
              </a:effectLst>
              <a:latin typeface="Arial" pitchFamily="34" charset="0"/>
              <a:cs typeface="Arial" pitchFamily="34" charset="0"/>
            </a:endParaRPr>
          </a:p>
          <a:p>
            <a:pPr algn="just">
              <a:lnSpc>
                <a:spcPct val="80000"/>
              </a:lnSpc>
              <a:spcBef>
                <a:spcPts val="0"/>
              </a:spcBef>
            </a:pPr>
            <a:endParaRPr lang="en-US" sz="500" b="1" kern="0" dirty="0">
              <a:solidFill>
                <a:schemeClr val="accent2">
                  <a:lumMod val="75000"/>
                </a:schemeClr>
              </a:solidFill>
              <a:effectLst>
                <a:outerShdw blurRad="38100" dist="38100" dir="2700000" algn="tl">
                  <a:srgbClr val="C0C0C0"/>
                </a:outerShdw>
              </a:effectLst>
              <a:latin typeface="Arial" pitchFamily="34" charset="0"/>
              <a:cs typeface="Arial" pitchFamily="34" charset="0"/>
            </a:endParaRPr>
          </a:p>
          <a:p>
            <a:pPr algn="just">
              <a:spcBef>
                <a:spcPts val="0"/>
              </a:spcBef>
            </a:pPr>
            <a:r>
              <a:rPr lang="en-US" sz="1600" b="1" i="0" u="none" strike="noStrike" baseline="0" dirty="0">
                <a:solidFill>
                  <a:srgbClr val="0000FF"/>
                </a:solidFill>
                <a:latin typeface="Calibri" panose="020F0502020204030204" pitchFamily="34" charset="0"/>
                <a:cs typeface="Calibri" panose="020F0502020204030204" pitchFamily="34" charset="0"/>
              </a:rPr>
              <a:t>Trading on Insider Information:</a:t>
            </a:r>
          </a:p>
          <a:p>
            <a:pPr algn="just">
              <a:spcBef>
                <a:spcPts val="0"/>
              </a:spcBef>
            </a:pPr>
            <a:r>
              <a:rPr lang="en-US" sz="1600" b="0" i="0" u="none" strike="noStrike" baseline="0" dirty="0">
                <a:solidFill>
                  <a:srgbClr val="211808"/>
                </a:solidFill>
                <a:latin typeface="Calibri" panose="020F0502020204030204" pitchFamily="34" charset="0"/>
                <a:cs typeface="Calibri" panose="020F0502020204030204" pitchFamily="34" charset="0"/>
              </a:rPr>
              <a:t>Under the 1988 insider trading act, “controlling persons,” including employers whose lax supervision may allow employees to commit insider trading violations, are subject to civil penalties. </a:t>
            </a:r>
          </a:p>
          <a:p>
            <a:pPr algn="just">
              <a:spcBef>
                <a:spcPts val="0"/>
              </a:spcBef>
            </a:pPr>
            <a:endParaRPr lang="en-US" sz="1000" dirty="0">
              <a:solidFill>
                <a:srgbClr val="211808"/>
              </a:solidFill>
              <a:latin typeface="Calibri" panose="020F0502020204030204" pitchFamily="34" charset="0"/>
              <a:cs typeface="Calibri" panose="020F0502020204030204" pitchFamily="34" charset="0"/>
            </a:endParaRPr>
          </a:p>
          <a:p>
            <a:pPr algn="just">
              <a:spcBef>
                <a:spcPts val="0"/>
              </a:spcBef>
            </a:pPr>
            <a:r>
              <a:rPr lang="en-US" sz="1600" b="0" i="0" u="none" strike="noStrike" baseline="0" dirty="0">
                <a:solidFill>
                  <a:srgbClr val="211808"/>
                </a:solidFill>
                <a:latin typeface="Calibri" panose="020F0502020204030204" pitchFamily="34" charset="0"/>
                <a:cs typeface="Calibri" panose="020F0502020204030204" pitchFamily="34" charset="0"/>
              </a:rPr>
              <a:t>The SEC must prove “knowing” or “reckless” behavior by the controlling person. </a:t>
            </a:r>
          </a:p>
          <a:p>
            <a:pPr algn="just">
              <a:spcBef>
                <a:spcPts val="0"/>
              </a:spcBef>
            </a:pPr>
            <a:endParaRPr lang="en-US" sz="1000" dirty="0">
              <a:solidFill>
                <a:srgbClr val="211808"/>
              </a:solidFill>
              <a:latin typeface="Calibri" panose="020F0502020204030204" pitchFamily="34" charset="0"/>
              <a:cs typeface="Calibri" panose="020F0502020204030204" pitchFamily="34" charset="0"/>
            </a:endParaRPr>
          </a:p>
          <a:p>
            <a:pPr algn="just">
              <a:spcBef>
                <a:spcPts val="0"/>
              </a:spcBef>
            </a:pPr>
            <a:r>
              <a:rPr lang="en-US" sz="1600" b="0" i="0" u="none" strike="noStrike" baseline="0" dirty="0">
                <a:solidFill>
                  <a:srgbClr val="211808"/>
                </a:solidFill>
                <a:latin typeface="Calibri" panose="020F0502020204030204" pitchFamily="34" charset="0"/>
                <a:cs typeface="Calibri" panose="020F0502020204030204" pitchFamily="34" charset="0"/>
              </a:rPr>
              <a:t>The 1988 law establishes bounty programs that allow the SEC to reward informants giving information on insider trading activity. </a:t>
            </a:r>
          </a:p>
          <a:p>
            <a:pPr algn="just">
              <a:spcBef>
                <a:spcPts val="0"/>
              </a:spcBef>
            </a:pPr>
            <a:endParaRPr lang="en-US" sz="1000" dirty="0">
              <a:solidFill>
                <a:srgbClr val="211808"/>
              </a:solidFill>
              <a:latin typeface="Calibri" panose="020F0502020204030204" pitchFamily="34" charset="0"/>
              <a:cs typeface="Calibri" panose="020F0502020204030204" pitchFamily="34" charset="0"/>
            </a:endParaRPr>
          </a:p>
          <a:p>
            <a:pPr algn="just">
              <a:spcBef>
                <a:spcPts val="0"/>
              </a:spcBef>
            </a:pPr>
            <a:r>
              <a:rPr lang="en-US" sz="1600" b="0" i="0" u="none" strike="noStrike" baseline="0" dirty="0">
                <a:solidFill>
                  <a:srgbClr val="211808"/>
                </a:solidFill>
                <a:latin typeface="Calibri" panose="020F0502020204030204" pitchFamily="34" charset="0"/>
                <a:cs typeface="Calibri" panose="020F0502020204030204" pitchFamily="34" charset="0"/>
              </a:rPr>
              <a:t>The reward is up to 10 percent of any penalty imposed.</a:t>
            </a:r>
          </a:p>
          <a:p>
            <a:pPr algn="just">
              <a:spcBef>
                <a:spcPts val="0"/>
              </a:spcBef>
            </a:pPr>
            <a:endParaRPr lang="en-US" sz="1000" b="0" i="0" u="none" strike="noStrike" baseline="0" dirty="0">
              <a:solidFill>
                <a:srgbClr val="211808"/>
              </a:solidFill>
              <a:latin typeface="Calibri" panose="020F0502020204030204" pitchFamily="34" charset="0"/>
              <a:cs typeface="Calibri" panose="020F0502020204030204" pitchFamily="34" charset="0"/>
            </a:endParaRPr>
          </a:p>
          <a:p>
            <a:pPr algn="just">
              <a:spcBef>
                <a:spcPts val="0"/>
              </a:spcBef>
            </a:pPr>
            <a:r>
              <a:rPr lang="en-US" sz="1600" b="0" i="0" u="none" strike="noStrike" baseline="0" dirty="0">
                <a:solidFill>
                  <a:srgbClr val="211808"/>
                </a:solidFill>
                <a:latin typeface="Calibri" panose="020F0502020204030204" pitchFamily="34" charset="0"/>
                <a:cs typeface="Calibri" panose="020F0502020204030204" pitchFamily="34" charset="0"/>
              </a:rPr>
              <a:t>Broker-dealers and investment advisors are also required to establish and maintain procedures to prevent the misuse of material nonpublic information.</a:t>
            </a:r>
          </a:p>
        </p:txBody>
      </p:sp>
    </p:spTree>
    <p:extLst>
      <p:ext uri="{BB962C8B-B14F-4D97-AF65-F5344CB8AC3E}">
        <p14:creationId xmlns:p14="http://schemas.microsoft.com/office/powerpoint/2010/main" val="219622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838200"/>
            <a:ext cx="8382000" cy="5486400"/>
          </a:xfrm>
          <a:prstGeom prst="rect">
            <a:avLst/>
          </a:prstGeom>
          <a:noFill/>
          <a:ln w="9525">
            <a:noFill/>
            <a:miter lim="800000"/>
            <a:headEnd/>
            <a:tailEnd/>
          </a:ln>
        </p:spPr>
        <p:txBody>
          <a:bodyPr/>
          <a:lstStyle/>
          <a:p>
            <a:pPr marL="342900" indent="-342900" algn="ctr">
              <a:lnSpc>
                <a:spcPct val="80000"/>
              </a:lnSpc>
              <a:spcBef>
                <a:spcPts val="0"/>
              </a:spcBef>
              <a:defRPr/>
            </a:pPr>
            <a:r>
              <a:rPr lang="en-US" sz="4000" b="1" dirty="0">
                <a:solidFill>
                  <a:srgbClr val="0033CC"/>
                </a:solidFill>
              </a:rPr>
              <a:t>Insider Trading</a:t>
            </a:r>
          </a:p>
          <a:p>
            <a:pPr marL="342900" indent="-342900" algn="ctr">
              <a:lnSpc>
                <a:spcPct val="80000"/>
              </a:lnSpc>
              <a:spcBef>
                <a:spcPts val="0"/>
              </a:spcBef>
              <a:defRPr/>
            </a:pPr>
            <a:r>
              <a:rPr lang="en-US" sz="3200" b="1" i="1" dirty="0">
                <a:solidFill>
                  <a:srgbClr val="006600"/>
                </a:solidFill>
              </a:rPr>
              <a:t>Liability</a:t>
            </a:r>
          </a:p>
          <a:p>
            <a:pPr algn="just">
              <a:lnSpc>
                <a:spcPct val="80000"/>
              </a:lnSpc>
              <a:spcBef>
                <a:spcPts val="0"/>
              </a:spcBef>
            </a:pPr>
            <a:r>
              <a:rPr lang="en-US" b="1" dirty="0">
                <a:solidFill>
                  <a:srgbClr val="C00000"/>
                </a:solidFill>
                <a:latin typeface="Arial" panose="020B0604020202020204" pitchFamily="34" charset="0"/>
                <a:cs typeface="Arial" panose="020B0604020202020204" pitchFamily="34" charset="0"/>
              </a:rPr>
              <a:t>Liability:</a:t>
            </a:r>
            <a:endParaRPr lang="en-US" b="1" i="1" kern="0" dirty="0">
              <a:solidFill>
                <a:srgbClr val="000000"/>
              </a:solidFill>
              <a:effectLst>
                <a:outerShdw blurRad="38100" dist="38100" dir="2700000" algn="tl">
                  <a:srgbClr val="C0C0C0"/>
                </a:outerShdw>
              </a:effectLst>
              <a:latin typeface="Arial" pitchFamily="34" charset="0"/>
              <a:cs typeface="Arial" pitchFamily="34" charset="0"/>
            </a:endParaRPr>
          </a:p>
          <a:p>
            <a:pPr algn="just">
              <a:lnSpc>
                <a:spcPct val="80000"/>
              </a:lnSpc>
              <a:spcBef>
                <a:spcPts val="0"/>
              </a:spcBef>
            </a:pPr>
            <a:endParaRPr lang="en-US" sz="500" b="1" kern="0" dirty="0">
              <a:solidFill>
                <a:schemeClr val="accent2">
                  <a:lumMod val="75000"/>
                </a:schemeClr>
              </a:solidFill>
              <a:effectLst>
                <a:outerShdw blurRad="38100" dist="38100" dir="2700000" algn="tl">
                  <a:srgbClr val="C0C0C0"/>
                </a:outerShdw>
              </a:effectLst>
              <a:latin typeface="Arial" pitchFamily="34" charset="0"/>
              <a:cs typeface="Arial" pitchFamily="34" charset="0"/>
            </a:endParaRPr>
          </a:p>
          <a:p>
            <a:pPr algn="just">
              <a:lnSpc>
                <a:spcPct val="80000"/>
              </a:lnSpc>
              <a:spcBef>
                <a:spcPts val="0"/>
              </a:spcBef>
            </a:pPr>
            <a:r>
              <a:rPr lang="en-US" sz="1400" b="1" i="0" u="none" strike="noStrike" baseline="0" dirty="0">
                <a:solidFill>
                  <a:srgbClr val="0000FF"/>
                </a:solidFill>
                <a:latin typeface="Calibri" panose="020F0502020204030204" pitchFamily="34" charset="0"/>
                <a:cs typeface="Calibri" panose="020F0502020204030204" pitchFamily="34" charset="0"/>
              </a:rPr>
              <a:t>Classical Theory of Insider Trading</a:t>
            </a:r>
          </a:p>
          <a:p>
            <a:pPr algn="just">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The classical theory of insider trading states that a corporate insider, such as an officer or a director, violates section 10(b) and Rule 10b-5 by using material nonpublic information about the corporation to trade in the corporation’s securities. </a:t>
            </a:r>
          </a:p>
          <a:p>
            <a:pPr algn="just">
              <a:lnSpc>
                <a:spcPct val="8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Underlying insider liability is the concept that there is a special relationship of trust and confidence between the</a:t>
            </a:r>
          </a:p>
          <a:p>
            <a:pPr algn="just">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shareholders of a corporation and those insiders who have obtained confidential information by virtue of their position. </a:t>
            </a:r>
          </a:p>
          <a:p>
            <a:pPr algn="just">
              <a:lnSpc>
                <a:spcPct val="8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An </a:t>
            </a:r>
            <a:r>
              <a:rPr lang="en-US" sz="1400" b="1" i="0" u="none" strike="noStrike" baseline="0" dirty="0">
                <a:solidFill>
                  <a:srgbClr val="211808"/>
                </a:solidFill>
                <a:latin typeface="Calibri" panose="020F0502020204030204" pitchFamily="34" charset="0"/>
                <a:cs typeface="Calibri" panose="020F0502020204030204" pitchFamily="34" charset="0"/>
              </a:rPr>
              <a:t>insider </a:t>
            </a:r>
            <a:r>
              <a:rPr lang="en-US" sz="1400" b="0" i="0" u="none" strike="noStrike" baseline="0" dirty="0">
                <a:solidFill>
                  <a:srgbClr val="211808"/>
                </a:solidFill>
                <a:latin typeface="Calibri" panose="020F0502020204030204" pitchFamily="34" charset="0"/>
                <a:cs typeface="Calibri" panose="020F0502020204030204" pitchFamily="34" charset="0"/>
              </a:rPr>
              <a:t>may be a director or corporate employee. </a:t>
            </a:r>
          </a:p>
          <a:p>
            <a:pPr algn="just">
              <a:lnSpc>
                <a:spcPct val="8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A </a:t>
            </a:r>
            <a:r>
              <a:rPr lang="en-US" sz="1400" b="1" i="0" u="none" strike="noStrike" baseline="0" dirty="0">
                <a:solidFill>
                  <a:srgbClr val="211808"/>
                </a:solidFill>
                <a:latin typeface="Calibri" panose="020F0502020204030204" pitchFamily="34" charset="0"/>
                <a:cs typeface="Calibri" panose="020F0502020204030204" pitchFamily="34" charset="0"/>
              </a:rPr>
              <a:t>temporary insider </a:t>
            </a:r>
            <a:r>
              <a:rPr lang="en-US" sz="1400" b="0" i="0" u="none" strike="noStrike" baseline="0" dirty="0">
                <a:solidFill>
                  <a:srgbClr val="211808"/>
                </a:solidFill>
                <a:latin typeface="Calibri" panose="020F0502020204030204" pitchFamily="34" charset="0"/>
                <a:cs typeface="Calibri" panose="020F0502020204030204" pitchFamily="34" charset="0"/>
              </a:rPr>
              <a:t>is someone retained by the corporation for professional services, such as an attorney, accountant, or investment banker. Insiders and temporary insiders are liable for inside trading when they fail to disclose material nonpublic information before trading on it and thus make a secret profit. </a:t>
            </a:r>
          </a:p>
          <a:p>
            <a:pPr algn="just">
              <a:lnSpc>
                <a:spcPct val="8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A </a:t>
            </a:r>
            <a:r>
              <a:rPr lang="en-US" sz="1400" b="1" i="0" u="none" strike="noStrike" baseline="0" dirty="0" err="1">
                <a:solidFill>
                  <a:srgbClr val="211808"/>
                </a:solidFill>
                <a:latin typeface="Calibri" panose="020F0502020204030204" pitchFamily="34" charset="0"/>
                <a:cs typeface="Calibri" panose="020F0502020204030204" pitchFamily="34" charset="0"/>
              </a:rPr>
              <a:t>tippee</a:t>
            </a:r>
            <a:r>
              <a:rPr lang="en-US" sz="1400" b="1" i="0" u="none" strike="noStrike" baseline="0" dirty="0">
                <a:solidFill>
                  <a:srgbClr val="211808"/>
                </a:solidFill>
                <a:latin typeface="Calibri" panose="020F0502020204030204" pitchFamily="34" charset="0"/>
                <a:cs typeface="Calibri" panose="020F0502020204030204" pitchFamily="34" charset="0"/>
              </a:rPr>
              <a:t> </a:t>
            </a:r>
            <a:r>
              <a:rPr lang="en-US" sz="1400" b="0" i="0" u="none" strike="noStrike" baseline="0" dirty="0">
                <a:solidFill>
                  <a:srgbClr val="211808"/>
                </a:solidFill>
                <a:latin typeface="Calibri" panose="020F0502020204030204" pitchFamily="34" charset="0"/>
                <a:cs typeface="Calibri" panose="020F0502020204030204" pitchFamily="34" charset="0"/>
              </a:rPr>
              <a:t>is an individual who receives information from an insider or a temporary insider. </a:t>
            </a:r>
          </a:p>
          <a:p>
            <a:pPr algn="just">
              <a:lnSpc>
                <a:spcPct val="8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A </a:t>
            </a:r>
            <a:r>
              <a:rPr lang="en-US" sz="1400" b="0" i="0" u="none" strike="noStrike" baseline="0" dirty="0" err="1">
                <a:solidFill>
                  <a:srgbClr val="211808"/>
                </a:solidFill>
                <a:latin typeface="Calibri" panose="020F0502020204030204" pitchFamily="34" charset="0"/>
                <a:cs typeface="Calibri" panose="020F0502020204030204" pitchFamily="34" charset="0"/>
              </a:rPr>
              <a:t>tippee</a:t>
            </a:r>
            <a:r>
              <a:rPr lang="en-US" sz="1400" b="0" i="0" u="none" strike="noStrike" baseline="0" dirty="0">
                <a:solidFill>
                  <a:srgbClr val="211808"/>
                </a:solidFill>
                <a:latin typeface="Calibri" panose="020F0502020204030204" pitchFamily="34" charset="0"/>
                <a:cs typeface="Calibri" panose="020F0502020204030204" pitchFamily="34" charset="0"/>
              </a:rPr>
              <a:t> is subject to the insider’s fiduciary duty to shareholders when the insider has breached the fiduciary duty to shareholders by improperly disclosing the information to the </a:t>
            </a:r>
            <a:r>
              <a:rPr lang="en-US" sz="1400" b="0" i="0" u="none" strike="noStrike" baseline="0" dirty="0" err="1">
                <a:solidFill>
                  <a:srgbClr val="211808"/>
                </a:solidFill>
                <a:latin typeface="Calibri" panose="020F0502020204030204" pitchFamily="34" charset="0"/>
                <a:cs typeface="Calibri" panose="020F0502020204030204" pitchFamily="34" charset="0"/>
              </a:rPr>
              <a:t>tippee</a:t>
            </a:r>
            <a:r>
              <a:rPr lang="en-US" sz="1400" b="0" i="0" u="none" strike="noStrike" baseline="0" dirty="0">
                <a:solidFill>
                  <a:srgbClr val="211808"/>
                </a:solidFill>
                <a:latin typeface="Calibri" panose="020F0502020204030204" pitchFamily="34" charset="0"/>
                <a:cs typeface="Calibri" panose="020F0502020204030204" pitchFamily="34" charset="0"/>
              </a:rPr>
              <a:t> and when the </a:t>
            </a:r>
            <a:r>
              <a:rPr lang="en-US" sz="1400" b="0" i="0" u="none" strike="noStrike" baseline="0" dirty="0" err="1">
                <a:solidFill>
                  <a:srgbClr val="211808"/>
                </a:solidFill>
                <a:latin typeface="Calibri" panose="020F0502020204030204" pitchFamily="34" charset="0"/>
                <a:cs typeface="Calibri" panose="020F0502020204030204" pitchFamily="34" charset="0"/>
              </a:rPr>
              <a:t>tippee</a:t>
            </a:r>
            <a:r>
              <a:rPr lang="en-US" sz="1400" dirty="0">
                <a:solidFill>
                  <a:srgbClr val="211808"/>
                </a:solidFill>
                <a:latin typeface="Calibri" panose="020F0502020204030204" pitchFamily="34" charset="0"/>
                <a:cs typeface="Calibri" panose="020F0502020204030204" pitchFamily="34" charset="0"/>
              </a:rPr>
              <a:t> </a:t>
            </a:r>
            <a:r>
              <a:rPr lang="en-US" sz="1400" b="0" i="0" u="none" strike="noStrike" baseline="0" dirty="0">
                <a:solidFill>
                  <a:srgbClr val="211808"/>
                </a:solidFill>
                <a:latin typeface="Calibri" panose="020F0502020204030204" pitchFamily="34" charset="0"/>
                <a:cs typeface="Calibri" panose="020F0502020204030204" pitchFamily="34" charset="0"/>
              </a:rPr>
              <a:t>knows or should know that there has been a breach. </a:t>
            </a:r>
          </a:p>
          <a:p>
            <a:pPr algn="l">
              <a:lnSpc>
                <a:spcPct val="8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l">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Such a breach occurs when an insider benefits personally from her disclosure. </a:t>
            </a:r>
          </a:p>
          <a:p>
            <a:pPr algn="l">
              <a:lnSpc>
                <a:spcPct val="8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l">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When the insider does not breach a fiduciary duty, a </a:t>
            </a:r>
            <a:r>
              <a:rPr lang="en-US" sz="1400" b="0" i="0" u="none" strike="noStrike" baseline="0" dirty="0" err="1">
                <a:solidFill>
                  <a:srgbClr val="211808"/>
                </a:solidFill>
                <a:latin typeface="Calibri" panose="020F0502020204030204" pitchFamily="34" charset="0"/>
                <a:cs typeface="Calibri" panose="020F0502020204030204" pitchFamily="34" charset="0"/>
              </a:rPr>
              <a:t>tippee</a:t>
            </a:r>
            <a:r>
              <a:rPr lang="en-US" sz="1400" b="0" i="0" u="none" strike="noStrike" baseline="0" dirty="0">
                <a:solidFill>
                  <a:srgbClr val="211808"/>
                </a:solidFill>
                <a:latin typeface="Calibri" panose="020F0502020204030204" pitchFamily="34" charset="0"/>
                <a:cs typeface="Calibri" panose="020F0502020204030204" pitchFamily="34" charset="0"/>
              </a:rPr>
              <a:t> does not violate the securities laws. </a:t>
            </a:r>
          </a:p>
          <a:p>
            <a:pPr algn="l">
              <a:lnSpc>
                <a:spcPct val="8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l">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The Supreme Court has made it clear that an insider must breach a fiduciary duty in disclosing material nonpublic information and that the breach must involve a personal benefit. </a:t>
            </a:r>
          </a:p>
          <a:p>
            <a:pPr algn="l">
              <a:lnSpc>
                <a:spcPct val="8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Some courts have held that a </a:t>
            </a:r>
            <a:r>
              <a:rPr lang="en-US" sz="1400" b="0" i="0" u="none" strike="noStrike" baseline="0" dirty="0" err="1">
                <a:solidFill>
                  <a:srgbClr val="211808"/>
                </a:solidFill>
                <a:latin typeface="Calibri" panose="020F0502020204030204" pitchFamily="34" charset="0"/>
                <a:cs typeface="Calibri" panose="020F0502020204030204" pitchFamily="34" charset="0"/>
              </a:rPr>
              <a:t>tippee</a:t>
            </a:r>
            <a:r>
              <a:rPr lang="en-US" sz="1400" b="0" i="0" u="none" strike="noStrike" baseline="0" dirty="0">
                <a:solidFill>
                  <a:srgbClr val="211808"/>
                </a:solidFill>
                <a:latin typeface="Calibri" panose="020F0502020204030204" pitchFamily="34" charset="0"/>
                <a:cs typeface="Calibri" panose="020F0502020204030204" pitchFamily="34" charset="0"/>
              </a:rPr>
              <a:t> must know that the insider received a personal benefit by disclosing the material nonpublic information. </a:t>
            </a:r>
          </a:p>
          <a:p>
            <a:pPr algn="just">
              <a:lnSpc>
                <a:spcPct val="8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8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What constitutes a “personal benefit” is a question that is likely to be hotly contested in litigation.</a:t>
            </a:r>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8776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838200"/>
            <a:ext cx="8382000" cy="5486400"/>
          </a:xfrm>
          <a:prstGeom prst="rect">
            <a:avLst/>
          </a:prstGeom>
          <a:noFill/>
          <a:ln w="9525">
            <a:noFill/>
            <a:miter lim="800000"/>
            <a:headEnd/>
            <a:tailEnd/>
          </a:ln>
        </p:spPr>
        <p:txBody>
          <a:bodyPr/>
          <a:lstStyle/>
          <a:p>
            <a:pPr marL="342900" indent="-342900" algn="ctr">
              <a:lnSpc>
                <a:spcPct val="90000"/>
              </a:lnSpc>
              <a:spcBef>
                <a:spcPts val="0"/>
              </a:spcBef>
              <a:defRPr/>
            </a:pPr>
            <a:r>
              <a:rPr lang="en-US" sz="4000" b="1" dirty="0">
                <a:solidFill>
                  <a:srgbClr val="0033CC"/>
                </a:solidFill>
              </a:rPr>
              <a:t>Insider Trading</a:t>
            </a:r>
          </a:p>
          <a:p>
            <a:pPr marL="342900" indent="-342900" algn="ctr">
              <a:lnSpc>
                <a:spcPct val="90000"/>
              </a:lnSpc>
              <a:spcBef>
                <a:spcPts val="0"/>
              </a:spcBef>
              <a:defRPr/>
            </a:pPr>
            <a:r>
              <a:rPr lang="en-US" sz="3200" b="1" i="1" dirty="0">
                <a:solidFill>
                  <a:srgbClr val="006600"/>
                </a:solidFill>
              </a:rPr>
              <a:t>Liability</a:t>
            </a:r>
          </a:p>
          <a:p>
            <a:pPr>
              <a:lnSpc>
                <a:spcPct val="90000"/>
              </a:lnSpc>
              <a:spcBef>
                <a:spcPts val="0"/>
              </a:spcBef>
            </a:pPr>
            <a:r>
              <a:rPr lang="en-US" b="1" dirty="0">
                <a:solidFill>
                  <a:srgbClr val="C00000"/>
                </a:solidFill>
                <a:latin typeface="Arial" panose="020B0604020202020204" pitchFamily="34" charset="0"/>
                <a:cs typeface="Arial" panose="020B0604020202020204" pitchFamily="34" charset="0"/>
              </a:rPr>
              <a:t>Liability:</a:t>
            </a:r>
            <a:endParaRPr lang="en-US" b="1" i="1" kern="0" dirty="0">
              <a:solidFill>
                <a:srgbClr val="000000"/>
              </a:solidFill>
              <a:effectLst>
                <a:outerShdw blurRad="38100" dist="38100" dir="2700000" algn="tl">
                  <a:srgbClr val="C0C0C0"/>
                </a:outerShdw>
              </a:effectLst>
              <a:latin typeface="Arial" pitchFamily="34" charset="0"/>
              <a:cs typeface="Arial" pitchFamily="34" charset="0"/>
            </a:endParaRPr>
          </a:p>
          <a:p>
            <a:pPr>
              <a:lnSpc>
                <a:spcPct val="90000"/>
              </a:lnSpc>
              <a:spcBef>
                <a:spcPts val="0"/>
              </a:spcBef>
            </a:pPr>
            <a:endParaRPr lang="en-US" sz="500" b="1" kern="0" dirty="0">
              <a:solidFill>
                <a:schemeClr val="accent2">
                  <a:lumMod val="75000"/>
                </a:schemeClr>
              </a:solidFill>
              <a:effectLst>
                <a:outerShdw blurRad="38100" dist="38100" dir="2700000" algn="tl">
                  <a:srgbClr val="C0C0C0"/>
                </a:outerShdw>
              </a:effectLst>
              <a:latin typeface="Arial" pitchFamily="34" charset="0"/>
              <a:cs typeface="Arial" pitchFamily="34" charset="0"/>
            </a:endParaRPr>
          </a:p>
          <a:p>
            <a:pPr algn="l">
              <a:lnSpc>
                <a:spcPct val="90000"/>
              </a:lnSpc>
              <a:spcBef>
                <a:spcPts val="0"/>
              </a:spcBef>
            </a:pPr>
            <a:r>
              <a:rPr lang="en-US" sz="1600" b="1" i="0" u="none" strike="noStrike" baseline="0" dirty="0">
                <a:solidFill>
                  <a:srgbClr val="0000FF"/>
                </a:solidFill>
                <a:latin typeface="Calibri" panose="020F0502020204030204" pitchFamily="34" charset="0"/>
                <a:cs typeface="Calibri" panose="020F0502020204030204" pitchFamily="34" charset="0"/>
              </a:rPr>
              <a:t>Trading on Insider Information:</a:t>
            </a:r>
          </a:p>
          <a:p>
            <a:pPr algn="just">
              <a:lnSpc>
                <a:spcPct val="90000"/>
              </a:lnSpc>
              <a:spcBef>
                <a:spcPts val="0"/>
              </a:spcBef>
            </a:pPr>
            <a:r>
              <a:rPr lang="en-US" sz="1400" b="1" i="1" u="none" strike="noStrike" baseline="0" dirty="0">
                <a:solidFill>
                  <a:srgbClr val="A50021"/>
                </a:solidFill>
                <a:latin typeface="Calibri" panose="020F0502020204030204" pitchFamily="34" charset="0"/>
                <a:cs typeface="Calibri" panose="020F0502020204030204" pitchFamily="34" charset="0"/>
              </a:rPr>
              <a:t>When Liability Occurs: </a:t>
            </a:r>
            <a:r>
              <a:rPr lang="en-US" sz="1400" b="0" i="0" u="none" strike="noStrike" baseline="0" dirty="0">
                <a:solidFill>
                  <a:srgbClr val="211808"/>
                </a:solidFill>
                <a:latin typeface="Calibri" panose="020F0502020204030204" pitchFamily="34" charset="0"/>
                <a:cs typeface="Calibri" panose="020F0502020204030204" pitchFamily="34" charset="0"/>
              </a:rPr>
              <a:t>Illegal insider trading occurs when a person who owes a fiduciary duty to a company buys or sells a security while in possession of material, nonpublic information. </a:t>
            </a:r>
          </a:p>
          <a:p>
            <a:pPr algn="just">
              <a:lnSpc>
                <a:spcPct val="90000"/>
              </a:lnSpc>
              <a:spcBef>
                <a:spcPts val="0"/>
              </a:spcBef>
            </a:pPr>
            <a:endParaRPr lang="en-US" sz="500" b="1" i="1" dirty="0">
              <a:solidFill>
                <a:srgbClr val="A50021"/>
              </a:solidFill>
              <a:latin typeface="Calibri" panose="020F0502020204030204" pitchFamily="34" charset="0"/>
              <a:cs typeface="Calibri" panose="020F0502020204030204" pitchFamily="34" charset="0"/>
            </a:endParaRPr>
          </a:p>
          <a:p>
            <a:pPr algn="just">
              <a:lnSpc>
                <a:spcPct val="90000"/>
              </a:lnSpc>
              <a:spcBef>
                <a:spcPts val="0"/>
              </a:spcBef>
            </a:pPr>
            <a:r>
              <a:rPr lang="en-US" sz="1400" b="1" i="1" dirty="0">
                <a:solidFill>
                  <a:srgbClr val="A50021"/>
                </a:solidFill>
                <a:latin typeface="Calibri" panose="020F0502020204030204" pitchFamily="34" charset="0"/>
                <a:cs typeface="Calibri" panose="020F0502020204030204" pitchFamily="34" charset="0"/>
              </a:rPr>
              <a:t>Enforcement: </a:t>
            </a:r>
            <a:r>
              <a:rPr lang="en-US" sz="1400" b="0" i="0" u="none" strike="noStrike" baseline="0" dirty="0">
                <a:solidFill>
                  <a:srgbClr val="211808"/>
                </a:solidFill>
                <a:latin typeface="Calibri" panose="020F0502020204030204" pitchFamily="34" charset="0"/>
                <a:cs typeface="Calibri" panose="020F0502020204030204" pitchFamily="34" charset="0"/>
              </a:rPr>
              <a:t>Enforcing insider trading laws is a high priority for the SEC. In recent years, the SEC has pursued insider trading cases against financial professionals, hedge fund managers, corporate insiders, and attorneys.</a:t>
            </a:r>
          </a:p>
          <a:p>
            <a:pPr algn="just">
              <a:lnSpc>
                <a:spcPct val="90000"/>
              </a:lnSpc>
              <a:spcBef>
                <a:spcPts val="0"/>
              </a:spcBef>
            </a:pPr>
            <a:endParaRPr lang="en-US" sz="500" b="1" i="1" u="none" strike="noStrike" baseline="0" dirty="0">
              <a:solidFill>
                <a:srgbClr val="A50021"/>
              </a:solidFill>
              <a:latin typeface="Calibri" panose="020F0502020204030204" pitchFamily="34" charset="0"/>
              <a:cs typeface="Calibri" panose="020F0502020204030204" pitchFamily="34" charset="0"/>
            </a:endParaRPr>
          </a:p>
          <a:p>
            <a:pPr algn="just">
              <a:lnSpc>
                <a:spcPct val="90000"/>
              </a:lnSpc>
              <a:spcBef>
                <a:spcPts val="0"/>
              </a:spcBef>
            </a:pPr>
            <a:r>
              <a:rPr lang="en-US" sz="1400" b="1" i="1" u="none" strike="noStrike" baseline="0" dirty="0">
                <a:solidFill>
                  <a:srgbClr val="A50021"/>
                </a:solidFill>
                <a:latin typeface="Calibri" panose="020F0502020204030204" pitchFamily="34" charset="0"/>
                <a:cs typeface="Calibri" panose="020F0502020204030204" pitchFamily="34" charset="0"/>
              </a:rPr>
              <a:t>Penalties and Sanctions:</a:t>
            </a:r>
            <a:r>
              <a:rPr lang="en-US" sz="1400" b="0" i="0" u="none" strike="noStrike" baseline="0" dirty="0">
                <a:solidFill>
                  <a:srgbClr val="211808"/>
                </a:solidFill>
                <a:latin typeface="Calibri" panose="020F0502020204030204" pitchFamily="34" charset="0"/>
                <a:cs typeface="Calibri" panose="020F0502020204030204" pitchFamily="34" charset="0"/>
              </a:rPr>
              <a:t> Section 10(b) and Rule 10b-5 form a basis for imposing penalties and sanctions for trading on </a:t>
            </a:r>
            <a:r>
              <a:rPr lang="en-US" sz="1400" b="1" i="0" u="none" strike="noStrike" baseline="0" dirty="0">
                <a:solidFill>
                  <a:srgbClr val="211808"/>
                </a:solidFill>
                <a:latin typeface="Calibri" panose="020F0502020204030204" pitchFamily="34" charset="0"/>
                <a:cs typeface="Calibri" panose="020F0502020204030204" pitchFamily="34" charset="0"/>
              </a:rPr>
              <a:t>insider information.  </a:t>
            </a:r>
          </a:p>
          <a:p>
            <a:pPr algn="just">
              <a:lnSpc>
                <a:spcPct val="90000"/>
              </a:lnSpc>
              <a:spcBef>
                <a:spcPts val="0"/>
              </a:spcBef>
            </a:pPr>
            <a:endParaRPr lang="en-US" sz="500" b="1" dirty="0">
              <a:solidFill>
                <a:srgbClr val="211808"/>
              </a:solidFill>
              <a:latin typeface="Calibri" panose="020F0502020204030204" pitchFamily="34" charset="0"/>
              <a:cs typeface="Calibri" panose="020F0502020204030204" pitchFamily="34" charset="0"/>
            </a:endParaRPr>
          </a:p>
          <a:p>
            <a:pPr algn="just">
              <a:lnSpc>
                <a:spcPct val="9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Those accused of insider trading may face both criminal and civil actions. </a:t>
            </a:r>
          </a:p>
          <a:p>
            <a:pPr algn="just">
              <a:lnSpc>
                <a:spcPct val="9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9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The Insider Trading and Securities Fraud Enforcement Act of 1988, which amended the 1934 act, gave the SEC authority to bring an action against an individual purchasing or selling a security while in possession of material inside information. </a:t>
            </a:r>
          </a:p>
          <a:p>
            <a:pPr algn="just">
              <a:lnSpc>
                <a:spcPct val="9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9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Persons who “aid or abet” in the violation may also be held liable under the act. </a:t>
            </a:r>
          </a:p>
          <a:p>
            <a:pPr algn="just">
              <a:lnSpc>
                <a:spcPct val="9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90000"/>
              </a:lnSpc>
              <a:spcBef>
                <a:spcPts val="0"/>
              </a:spcBef>
            </a:pPr>
            <a:r>
              <a:rPr lang="en-US" sz="1400" b="1" i="0" u="none" strike="noStrike" baseline="0" dirty="0">
                <a:solidFill>
                  <a:srgbClr val="211808"/>
                </a:solidFill>
                <a:latin typeface="Calibri" panose="020F0502020204030204" pitchFamily="34" charset="0"/>
                <a:cs typeface="Calibri" panose="020F0502020204030204" pitchFamily="34" charset="0"/>
              </a:rPr>
              <a:t>Individuals convicted of criminal insider trading may be sentenced up to 20 years in prison per violation and can face fines of up to $5 million or twice the gain from the offense. </a:t>
            </a:r>
          </a:p>
          <a:p>
            <a:pPr algn="just">
              <a:lnSpc>
                <a:spcPct val="9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9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In a civil action by the SEC, an individual may have to </a:t>
            </a:r>
            <a:r>
              <a:rPr lang="en-US" sz="1400" b="1" i="0" u="none" strike="noStrike" baseline="0" dirty="0">
                <a:solidFill>
                  <a:srgbClr val="211808"/>
                </a:solidFill>
                <a:latin typeface="Calibri" panose="020F0502020204030204" pitchFamily="34" charset="0"/>
                <a:cs typeface="Calibri" panose="020F0502020204030204" pitchFamily="34" charset="0"/>
              </a:rPr>
              <a:t>disgorge any profits </a:t>
            </a:r>
            <a:r>
              <a:rPr lang="en-US" sz="1400" b="0" i="0" u="none" strike="noStrike" baseline="0" dirty="0">
                <a:solidFill>
                  <a:srgbClr val="211808"/>
                </a:solidFill>
                <a:latin typeface="Calibri" panose="020F0502020204030204" pitchFamily="34" charset="0"/>
                <a:cs typeface="Calibri" panose="020F0502020204030204" pitchFamily="34" charset="0"/>
              </a:rPr>
              <a:t>from the offense and may have to pay </a:t>
            </a:r>
            <a:r>
              <a:rPr lang="en-US" sz="1400" b="1" i="0" u="none" strike="noStrike" baseline="0" dirty="0">
                <a:solidFill>
                  <a:srgbClr val="211808"/>
                </a:solidFill>
                <a:latin typeface="Calibri" panose="020F0502020204030204" pitchFamily="34" charset="0"/>
                <a:cs typeface="Calibri" panose="020F0502020204030204" pitchFamily="34" charset="0"/>
              </a:rPr>
              <a:t>fines not to exceed the greater of $1 million or three times the amount of the profit gained or loss avoided. </a:t>
            </a:r>
          </a:p>
          <a:p>
            <a:pPr algn="just">
              <a:lnSpc>
                <a:spcPct val="90000"/>
              </a:lnSpc>
              <a:spcBef>
                <a:spcPts val="0"/>
              </a:spcBef>
            </a:pPr>
            <a:endParaRPr lang="en-US" sz="500" b="1" dirty="0">
              <a:solidFill>
                <a:srgbClr val="211808"/>
              </a:solidFill>
              <a:latin typeface="Calibri" panose="020F0502020204030204" pitchFamily="34" charset="0"/>
              <a:cs typeface="Calibri" panose="020F0502020204030204" pitchFamily="34" charset="0"/>
            </a:endParaRPr>
          </a:p>
          <a:p>
            <a:pPr algn="just">
              <a:lnSpc>
                <a:spcPct val="9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Individuals can also be barred from serving as an officer or a director of a public company, or from acting as a securities broker or an investment advisor. </a:t>
            </a:r>
          </a:p>
          <a:p>
            <a:pPr algn="just">
              <a:lnSpc>
                <a:spcPct val="90000"/>
              </a:lnSpc>
              <a:spcBef>
                <a:spcPts val="0"/>
              </a:spcBef>
            </a:pPr>
            <a:endParaRPr lang="en-US" sz="500" dirty="0">
              <a:solidFill>
                <a:srgbClr val="211808"/>
              </a:solidFill>
              <a:latin typeface="Calibri" panose="020F0502020204030204" pitchFamily="34" charset="0"/>
              <a:cs typeface="Calibri" panose="020F0502020204030204" pitchFamily="34" charset="0"/>
            </a:endParaRPr>
          </a:p>
          <a:p>
            <a:pPr algn="just">
              <a:lnSpc>
                <a:spcPct val="90000"/>
              </a:lnSpc>
              <a:spcBef>
                <a:spcPts val="0"/>
              </a:spcBef>
            </a:pPr>
            <a:r>
              <a:rPr lang="en-US" sz="1400" b="0" i="0" u="none" strike="noStrike" baseline="0" dirty="0">
                <a:solidFill>
                  <a:srgbClr val="211808"/>
                </a:solidFill>
                <a:latin typeface="Calibri" panose="020F0502020204030204" pitchFamily="34" charset="0"/>
                <a:cs typeface="Calibri" panose="020F0502020204030204" pitchFamily="34" charset="0"/>
              </a:rPr>
              <a:t>Attorneys and accountants may be barred from serving before the SEC.</a:t>
            </a:r>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2554056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10474</TotalTime>
  <Words>1539</Words>
  <Application>Microsoft Office PowerPoint</Application>
  <PresentationFormat>On-screen Show (4:3)</PresentationFormat>
  <Paragraphs>168</Paragraphs>
  <Slides>13</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560</cp:revision>
  <cp:lastPrinted>2020-09-23T14:11:20Z</cp:lastPrinted>
  <dcterms:created xsi:type="dcterms:W3CDTF">2007-08-27T19:04:39Z</dcterms:created>
  <dcterms:modified xsi:type="dcterms:W3CDTF">2020-11-26T02:55:30Z</dcterms:modified>
</cp:coreProperties>
</file>