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09" r:id="rId2"/>
    <p:sldId id="636" r:id="rId3"/>
    <p:sldId id="635" r:id="rId4"/>
    <p:sldId id="583" r:id="rId5"/>
    <p:sldId id="660" r:id="rId6"/>
    <p:sldId id="661" r:id="rId7"/>
    <p:sldId id="639" r:id="rId8"/>
    <p:sldId id="640" r:id="rId9"/>
    <p:sldId id="573" r:id="rId10"/>
    <p:sldId id="662" r:id="rId11"/>
    <p:sldId id="637" r:id="rId12"/>
    <p:sldId id="439" r:id="rId13"/>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5" d="100"/>
          <a:sy n="105" d="100"/>
        </p:scale>
        <p:origin x="16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022322D8-44C5-4091-9023-9E0B2534F65A}"/>
    <pc:docChg chg="undo custSel addSld delSld modSld sldOrd">
      <pc:chgData name="Robert Farley" userId="1b2cfada0102257f" providerId="LiveId" clId="{022322D8-44C5-4091-9023-9E0B2534F65A}" dt="2020-11-27T11:52:46.484" v="2844" actId="255"/>
      <pc:docMkLst>
        <pc:docMk/>
      </pc:docMkLst>
      <pc:sldChg chg="modSp mod">
        <pc:chgData name="Robert Farley" userId="1b2cfada0102257f" providerId="LiveId" clId="{022322D8-44C5-4091-9023-9E0B2534F65A}" dt="2020-11-25T18:16:54.931" v="10" actId="20577"/>
        <pc:sldMkLst>
          <pc:docMk/>
          <pc:sldMk cId="0" sldId="439"/>
        </pc:sldMkLst>
        <pc:spChg chg="mod">
          <ac:chgData name="Robert Farley" userId="1b2cfada0102257f" providerId="LiveId" clId="{022322D8-44C5-4091-9023-9E0B2534F65A}" dt="2020-11-25T18:16:54.931" v="10" actId="20577"/>
          <ac:spMkLst>
            <pc:docMk/>
            <pc:sldMk cId="0" sldId="439"/>
            <ac:spMk id="21506" creationId="{00000000-0000-0000-0000-000000000000}"/>
          </ac:spMkLst>
        </pc:spChg>
      </pc:sldChg>
      <pc:sldChg chg="del">
        <pc:chgData name="Robert Farley" userId="1b2cfada0102257f" providerId="LiveId" clId="{022322D8-44C5-4091-9023-9E0B2534F65A}" dt="2020-11-27T02:09:27.364" v="1304" actId="47"/>
        <pc:sldMkLst>
          <pc:docMk/>
          <pc:sldMk cId="0" sldId="477"/>
        </pc:sldMkLst>
      </pc:sldChg>
      <pc:sldChg chg="del">
        <pc:chgData name="Robert Farley" userId="1b2cfada0102257f" providerId="LiveId" clId="{022322D8-44C5-4091-9023-9E0B2534F65A}" dt="2020-11-25T18:16:45.760" v="0" actId="47"/>
        <pc:sldMkLst>
          <pc:docMk/>
          <pc:sldMk cId="0" sldId="503"/>
        </pc:sldMkLst>
      </pc:sldChg>
      <pc:sldChg chg="del">
        <pc:chgData name="Robert Farley" userId="1b2cfada0102257f" providerId="LiveId" clId="{022322D8-44C5-4091-9023-9E0B2534F65A}" dt="2020-11-26T12:43:41.379" v="15" actId="47"/>
        <pc:sldMkLst>
          <pc:docMk/>
          <pc:sldMk cId="1371525717" sldId="543"/>
        </pc:sldMkLst>
      </pc:sldChg>
      <pc:sldChg chg="modSp del mod">
        <pc:chgData name="Robert Farley" userId="1b2cfada0102257f" providerId="LiveId" clId="{022322D8-44C5-4091-9023-9E0B2534F65A}" dt="2020-11-26T14:13:17.754" v="422" actId="47"/>
        <pc:sldMkLst>
          <pc:docMk/>
          <pc:sldMk cId="0" sldId="571"/>
        </pc:sldMkLst>
        <pc:spChg chg="mod">
          <ac:chgData name="Robert Farley" userId="1b2cfada0102257f" providerId="LiveId" clId="{022322D8-44C5-4091-9023-9E0B2534F65A}" dt="2020-11-26T14:11:42.782" v="350" actId="20577"/>
          <ac:spMkLst>
            <pc:docMk/>
            <pc:sldMk cId="0" sldId="571"/>
            <ac:spMk id="87043" creationId="{00000000-0000-0000-0000-000000000000}"/>
          </ac:spMkLst>
        </pc:spChg>
      </pc:sldChg>
      <pc:sldChg chg="modSp del mod">
        <pc:chgData name="Robert Farley" userId="1b2cfada0102257f" providerId="LiveId" clId="{022322D8-44C5-4091-9023-9E0B2534F65A}" dt="2020-11-27T02:24:04.773" v="1551" actId="47"/>
        <pc:sldMkLst>
          <pc:docMk/>
          <pc:sldMk cId="0" sldId="572"/>
        </pc:sldMkLst>
        <pc:spChg chg="mod">
          <ac:chgData name="Robert Farley" userId="1b2cfada0102257f" providerId="LiveId" clId="{022322D8-44C5-4091-9023-9E0B2534F65A}" dt="2020-11-27T02:17:12.142" v="1452" actId="21"/>
          <ac:spMkLst>
            <pc:docMk/>
            <pc:sldMk cId="0" sldId="572"/>
            <ac:spMk id="87043" creationId="{00000000-0000-0000-0000-000000000000}"/>
          </ac:spMkLst>
        </pc:spChg>
      </pc:sldChg>
      <pc:sldChg chg="modSp mod ord">
        <pc:chgData name="Robert Farley" userId="1b2cfada0102257f" providerId="LiveId" clId="{022322D8-44C5-4091-9023-9E0B2534F65A}" dt="2020-11-27T11:40:25.434" v="2364" actId="20577"/>
        <pc:sldMkLst>
          <pc:docMk/>
          <pc:sldMk cId="0" sldId="573"/>
        </pc:sldMkLst>
        <pc:spChg chg="mod">
          <ac:chgData name="Robert Farley" userId="1b2cfada0102257f" providerId="LiveId" clId="{022322D8-44C5-4091-9023-9E0B2534F65A}" dt="2020-11-27T11:40:25.434" v="2364" actId="20577"/>
          <ac:spMkLst>
            <pc:docMk/>
            <pc:sldMk cId="0" sldId="573"/>
            <ac:spMk id="87043" creationId="{00000000-0000-0000-0000-000000000000}"/>
          </ac:spMkLst>
        </pc:spChg>
      </pc:sldChg>
      <pc:sldChg chg="modSp mod">
        <pc:chgData name="Robert Farley" userId="1b2cfada0102257f" providerId="LiveId" clId="{022322D8-44C5-4091-9023-9E0B2534F65A}" dt="2020-11-27T01:53:33.637" v="571" actId="20577"/>
        <pc:sldMkLst>
          <pc:docMk/>
          <pc:sldMk cId="3198942143" sldId="583"/>
        </pc:sldMkLst>
        <pc:spChg chg="mod">
          <ac:chgData name="Robert Farley" userId="1b2cfada0102257f" providerId="LiveId" clId="{022322D8-44C5-4091-9023-9E0B2534F65A}" dt="2020-11-27T01:53:33.637" v="571" actId="20577"/>
          <ac:spMkLst>
            <pc:docMk/>
            <pc:sldMk cId="3198942143" sldId="583"/>
            <ac:spMk id="79873" creationId="{00000000-0000-0000-0000-000000000000}"/>
          </ac:spMkLst>
        </pc:spChg>
      </pc:sldChg>
      <pc:sldChg chg="modSp add del mod">
        <pc:chgData name="Robert Farley" userId="1b2cfada0102257f" providerId="LiveId" clId="{022322D8-44C5-4091-9023-9E0B2534F65A}" dt="2020-11-26T12:47:56.962" v="305" actId="20577"/>
        <pc:sldMkLst>
          <pc:docMk/>
          <pc:sldMk cId="507419856" sldId="635"/>
        </pc:sldMkLst>
        <pc:spChg chg="mod">
          <ac:chgData name="Robert Farley" userId="1b2cfada0102257f" providerId="LiveId" clId="{022322D8-44C5-4091-9023-9E0B2534F65A}" dt="2020-11-26T12:47:56.962" v="305" actId="20577"/>
          <ac:spMkLst>
            <pc:docMk/>
            <pc:sldMk cId="507419856" sldId="635"/>
            <ac:spMk id="4" creationId="{00000000-0000-0000-0000-000000000000}"/>
          </ac:spMkLst>
        </pc:spChg>
      </pc:sldChg>
      <pc:sldChg chg="modSp add mod">
        <pc:chgData name="Robert Farley" userId="1b2cfada0102257f" providerId="LiveId" clId="{022322D8-44C5-4091-9023-9E0B2534F65A}" dt="2020-11-26T12:43:27.473" v="12"/>
        <pc:sldMkLst>
          <pc:docMk/>
          <pc:sldMk cId="556340494" sldId="636"/>
        </pc:sldMkLst>
        <pc:spChg chg="mod">
          <ac:chgData name="Robert Farley" userId="1b2cfada0102257f" providerId="LiveId" clId="{022322D8-44C5-4091-9023-9E0B2534F65A}" dt="2020-11-26T12:43:27.473" v="12"/>
          <ac:spMkLst>
            <pc:docMk/>
            <pc:sldMk cId="556340494" sldId="636"/>
            <ac:spMk id="4" creationId="{00000000-0000-0000-0000-000000000000}"/>
          </ac:spMkLst>
        </pc:spChg>
      </pc:sldChg>
      <pc:sldChg chg="modSp add mod">
        <pc:chgData name="Robert Farley" userId="1b2cfada0102257f" providerId="LiveId" clId="{022322D8-44C5-4091-9023-9E0B2534F65A}" dt="2020-11-27T11:52:46.484" v="2844" actId="255"/>
        <pc:sldMkLst>
          <pc:docMk/>
          <pc:sldMk cId="2948876450" sldId="637"/>
        </pc:sldMkLst>
        <pc:spChg chg="mod">
          <ac:chgData name="Robert Farley" userId="1b2cfada0102257f" providerId="LiveId" clId="{022322D8-44C5-4091-9023-9E0B2534F65A}" dt="2020-11-27T11:52:46.484" v="2844" actId="255"/>
          <ac:spMkLst>
            <pc:docMk/>
            <pc:sldMk cId="2948876450" sldId="637"/>
            <ac:spMk id="87043" creationId="{00000000-0000-0000-0000-000000000000}"/>
          </ac:spMkLst>
        </pc:spChg>
      </pc:sldChg>
      <pc:sldChg chg="modSp add del mod ord">
        <pc:chgData name="Robert Farley" userId="1b2cfada0102257f" providerId="LiveId" clId="{022322D8-44C5-4091-9023-9E0B2534F65A}" dt="2020-11-27T02:09:31.917" v="1305" actId="47"/>
        <pc:sldMkLst>
          <pc:docMk/>
          <pc:sldMk cId="2352482517" sldId="638"/>
        </pc:sldMkLst>
        <pc:spChg chg="mod">
          <ac:chgData name="Robert Farley" userId="1b2cfada0102257f" providerId="LiveId" clId="{022322D8-44C5-4091-9023-9E0B2534F65A}" dt="2020-11-27T02:04:09.397" v="1227" actId="21"/>
          <ac:spMkLst>
            <pc:docMk/>
            <pc:sldMk cId="2352482517" sldId="638"/>
            <ac:spMk id="87043" creationId="{00000000-0000-0000-0000-000000000000}"/>
          </ac:spMkLst>
        </pc:spChg>
      </pc:sldChg>
      <pc:sldChg chg="modSp add mod">
        <pc:chgData name="Robert Farley" userId="1b2cfada0102257f" providerId="LiveId" clId="{022322D8-44C5-4091-9023-9E0B2534F65A}" dt="2020-11-27T11:30:51.477" v="2020" actId="207"/>
        <pc:sldMkLst>
          <pc:docMk/>
          <pc:sldMk cId="1322573838" sldId="639"/>
        </pc:sldMkLst>
        <pc:spChg chg="mod">
          <ac:chgData name="Robert Farley" userId="1b2cfada0102257f" providerId="LiveId" clId="{022322D8-44C5-4091-9023-9E0B2534F65A}" dt="2020-11-27T11:30:51.477" v="2020" actId="207"/>
          <ac:spMkLst>
            <pc:docMk/>
            <pc:sldMk cId="1322573838" sldId="639"/>
            <ac:spMk id="87043" creationId="{00000000-0000-0000-0000-000000000000}"/>
          </ac:spMkLst>
        </pc:spChg>
      </pc:sldChg>
      <pc:sldChg chg="modSp add mod">
        <pc:chgData name="Robert Farley" userId="1b2cfada0102257f" providerId="LiveId" clId="{022322D8-44C5-4091-9023-9E0B2534F65A}" dt="2020-11-27T11:38:33.916" v="2362" actId="20577"/>
        <pc:sldMkLst>
          <pc:docMk/>
          <pc:sldMk cId="2324855445" sldId="640"/>
        </pc:sldMkLst>
        <pc:spChg chg="mod">
          <ac:chgData name="Robert Farley" userId="1b2cfada0102257f" providerId="LiveId" clId="{022322D8-44C5-4091-9023-9E0B2534F65A}" dt="2020-11-27T11:38:33.916" v="2362" actId="20577"/>
          <ac:spMkLst>
            <pc:docMk/>
            <pc:sldMk cId="2324855445" sldId="640"/>
            <ac:spMk id="87043" creationId="{00000000-0000-0000-0000-000000000000}"/>
          </ac:spMkLst>
        </pc:spChg>
      </pc:sldChg>
      <pc:sldChg chg="modSp add mod">
        <pc:chgData name="Robert Farley" userId="1b2cfada0102257f" providerId="LiveId" clId="{022322D8-44C5-4091-9023-9E0B2534F65A}" dt="2020-11-27T02:09:16.408" v="1303" actId="113"/>
        <pc:sldMkLst>
          <pc:docMk/>
          <pc:sldMk cId="219622788" sldId="660"/>
        </pc:sldMkLst>
        <pc:spChg chg="mod">
          <ac:chgData name="Robert Farley" userId="1b2cfada0102257f" providerId="LiveId" clId="{022322D8-44C5-4091-9023-9E0B2534F65A}" dt="2020-11-27T02:09:16.408" v="1303" actId="113"/>
          <ac:spMkLst>
            <pc:docMk/>
            <pc:sldMk cId="219622788" sldId="660"/>
            <ac:spMk id="3" creationId="{00000000-0000-0000-0000-000000000000}"/>
          </ac:spMkLst>
        </pc:spChg>
      </pc:sldChg>
      <pc:sldChg chg="modSp add mod ord">
        <pc:chgData name="Robert Farley" userId="1b2cfada0102257f" providerId="LiveId" clId="{022322D8-44C5-4091-9023-9E0B2534F65A}" dt="2020-11-27T02:10:13.574" v="1321" actId="20577"/>
        <pc:sldMkLst>
          <pc:docMk/>
          <pc:sldMk cId="2191528187" sldId="661"/>
        </pc:sldMkLst>
        <pc:spChg chg="mod">
          <ac:chgData name="Robert Farley" userId="1b2cfada0102257f" providerId="LiveId" clId="{022322D8-44C5-4091-9023-9E0B2534F65A}" dt="2020-11-27T02:10:13.574" v="1321" actId="20577"/>
          <ac:spMkLst>
            <pc:docMk/>
            <pc:sldMk cId="2191528187" sldId="661"/>
            <ac:spMk id="79873" creationId="{00000000-0000-0000-0000-000000000000}"/>
          </ac:spMkLst>
        </pc:spChg>
      </pc:sldChg>
      <pc:sldChg chg="modSp add mod ord">
        <pc:chgData name="Robert Farley" userId="1b2cfada0102257f" providerId="LiveId" clId="{022322D8-44C5-4091-9023-9E0B2534F65A}" dt="2020-11-27T02:20:34.277" v="1533" actId="20577"/>
        <pc:sldMkLst>
          <pc:docMk/>
          <pc:sldMk cId="3505520764" sldId="662"/>
        </pc:sldMkLst>
        <pc:spChg chg="mod">
          <ac:chgData name="Robert Farley" userId="1b2cfada0102257f" providerId="LiveId" clId="{022322D8-44C5-4091-9023-9E0B2534F65A}" dt="2020-11-27T02:20:34.277" v="1533" actId="20577"/>
          <ac:spMkLst>
            <pc:docMk/>
            <pc:sldMk cId="3505520764" sldId="662"/>
            <ac:spMk id="7987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11/27/2020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11/27/2020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p:spPr>
        <p:txBody>
          <a:bodyPr/>
          <a:lstStyle/>
          <a:p>
            <a:fld id="{99F2FD95-48EB-4FB0-A8B4-57D031BFD40B}" type="slidenum">
              <a:rPr lang="en-US" smtClean="0"/>
              <a:pPr/>
              <a:t>7</a:t>
            </a:fld>
            <a:endParaRPr lang="en-US"/>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086805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p:spPr>
        <p:txBody>
          <a:bodyPr/>
          <a:lstStyle/>
          <a:p>
            <a:fld id="{99F2FD95-48EB-4FB0-A8B4-57D031BFD40B}" type="slidenum">
              <a:rPr lang="en-US" smtClean="0"/>
              <a:pPr/>
              <a:t>8</a:t>
            </a:fld>
            <a:endParaRPr lang="en-US"/>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97170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7"/>
          <p:cNvSpPr>
            <a:spLocks noGrp="1" noChangeArrowheads="1"/>
          </p:cNvSpPr>
          <p:nvPr>
            <p:ph type="sldNum" sz="quarter" idx="5"/>
          </p:nvPr>
        </p:nvSpPr>
        <p:spPr>
          <a:noFill/>
        </p:spPr>
        <p:txBody>
          <a:bodyPr/>
          <a:lstStyle/>
          <a:p>
            <a:fld id="{7BB0A445-4184-427E-A414-67DE92D9CF57}" type="slidenum">
              <a:rPr lang="en-US" smtClean="0"/>
              <a:pPr/>
              <a:t>9</a:t>
            </a:fld>
            <a:endParaRPr lang="en-US"/>
          </a:p>
        </p:txBody>
      </p:sp>
      <p:sp>
        <p:nvSpPr>
          <p:cNvPr id="231427" name="Rectangle 2"/>
          <p:cNvSpPr>
            <a:spLocks noGrp="1" noRot="1" noChangeAspect="1" noChangeArrowheads="1" noTextEdit="1"/>
          </p:cNvSpPr>
          <p:nvPr>
            <p:ph type="sldImg"/>
          </p:nvPr>
        </p:nvSpPr>
        <p:spPr>
          <a:ln/>
        </p:spPr>
      </p:sp>
      <p:sp>
        <p:nvSpPr>
          <p:cNvPr id="2314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p:spPr>
        <p:txBody>
          <a:bodyPr/>
          <a:lstStyle/>
          <a:p>
            <a:fld id="{99F2FD95-48EB-4FB0-A8B4-57D031BFD40B}" type="slidenum">
              <a:rPr lang="en-US" smtClean="0"/>
              <a:pPr/>
              <a:t>11</a:t>
            </a:fld>
            <a:endParaRPr lang="en-US"/>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956753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Thirteen A:</a:t>
            </a:r>
          </a:p>
          <a:p>
            <a:pPr marL="342889" indent="-342889" algn="ctr">
              <a:spcBef>
                <a:spcPct val="20000"/>
              </a:spcBef>
              <a:defRPr/>
            </a:pPr>
            <a:r>
              <a:rPr lang="en-US" sz="2800" b="1" kern="0" dirty="0">
                <a:solidFill>
                  <a:srgbClr val="FFFF00"/>
                </a:solidFill>
                <a:latin typeface="+mn-lt"/>
              </a:rPr>
              <a:t>Corporate Dissolution and Termination</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Corporate Dissolution</a:t>
            </a:r>
          </a:p>
          <a:p>
            <a:pPr marL="342900" indent="-342900" algn="ctr">
              <a:lnSpc>
                <a:spcPct val="90000"/>
              </a:lnSpc>
              <a:spcBef>
                <a:spcPts val="0"/>
              </a:spcBef>
              <a:defRPr/>
            </a:pPr>
            <a:r>
              <a:rPr lang="en-US" sz="3200" b="1" i="1" dirty="0">
                <a:solidFill>
                  <a:srgbClr val="006600"/>
                </a:solidFill>
              </a:rPr>
              <a:t>Issues in Dissolution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505520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762000"/>
            <a:ext cx="8382000" cy="5562600"/>
          </a:xfrm>
          <a:prstGeom prst="rect">
            <a:avLst/>
          </a:prstGeom>
        </p:spPr>
        <p:txBody>
          <a:bodyPr/>
          <a:lstStyle/>
          <a:p>
            <a:pPr marL="0" indent="0" algn="ctr">
              <a:lnSpc>
                <a:spcPct val="80000"/>
              </a:lnSpc>
              <a:spcBef>
                <a:spcPts val="0"/>
              </a:spcBef>
              <a:buNone/>
              <a:defRPr/>
            </a:pPr>
            <a:r>
              <a:rPr lang="en-US" sz="4000" b="1" dirty="0">
                <a:solidFill>
                  <a:srgbClr val="0033CC"/>
                </a:solidFill>
                <a:latin typeface="Calibri" panose="020F0502020204030204" pitchFamily="34" charset="0"/>
                <a:cs typeface="Calibri" panose="020F0502020204030204" pitchFamily="34" charset="0"/>
              </a:rPr>
              <a:t>Corporate Dissolution</a:t>
            </a:r>
          </a:p>
          <a:p>
            <a:pPr marL="0" indent="0" algn="ctr">
              <a:lnSpc>
                <a:spcPct val="80000"/>
              </a:lnSpc>
              <a:spcBef>
                <a:spcPts val="0"/>
              </a:spcBef>
              <a:buNone/>
              <a:defRPr/>
            </a:pPr>
            <a:r>
              <a:rPr lang="en-US" b="1" i="1" dirty="0">
                <a:solidFill>
                  <a:srgbClr val="006600"/>
                </a:solidFill>
                <a:latin typeface="Calibri" panose="020F0502020204030204" pitchFamily="34" charset="0"/>
                <a:cs typeface="Calibri" panose="020F0502020204030204" pitchFamily="34" charset="0"/>
              </a:rPr>
              <a:t>Issues in Dissolution</a:t>
            </a:r>
          </a:p>
          <a:p>
            <a:pPr marL="0" indent="0">
              <a:lnSpc>
                <a:spcPct val="80000"/>
              </a:lnSpc>
              <a:spcBef>
                <a:spcPts val="0"/>
              </a:spcBef>
              <a:buNone/>
            </a:pPr>
            <a:r>
              <a:rPr lang="en-US" sz="1800" b="1" dirty="0">
                <a:solidFill>
                  <a:srgbClr val="C00000"/>
                </a:solidFill>
                <a:latin typeface="Calibri" panose="020F0502020204030204" pitchFamily="34" charset="0"/>
                <a:cs typeface="Calibri" panose="020F0502020204030204" pitchFamily="34" charset="0"/>
              </a:rPr>
              <a:t>Generally:</a:t>
            </a:r>
            <a:endParaRPr lang="en-US" sz="1800" b="1" i="1" kern="0" dirty="0">
              <a:solidFill>
                <a:srgbClr val="000000"/>
              </a:solidFill>
              <a:effectLst>
                <a:outerShdw blurRad="38100" dist="38100" dir="2700000" algn="tl">
                  <a:srgbClr val="C0C0C0"/>
                </a:outerShdw>
              </a:effectLst>
              <a:latin typeface="Calibri" panose="020F0502020204030204" pitchFamily="34" charset="0"/>
              <a:cs typeface="Calibri" panose="020F0502020204030204" pitchFamily="34" charset="0"/>
            </a:endParaRPr>
          </a:p>
          <a:p>
            <a:pPr marL="119063" lvl="2" indent="0" eaLnBrk="1" hangingPunct="1">
              <a:lnSpc>
                <a:spcPct val="80000"/>
              </a:lnSpc>
              <a:spcBef>
                <a:spcPts val="0"/>
              </a:spcBef>
              <a:buFont typeface="Arial" charset="0"/>
              <a:buNone/>
              <a:defRPr/>
            </a:pPr>
            <a:endParaRPr lang="en-US" sz="300" dirty="0">
              <a:solidFill>
                <a:schemeClr val="accent2">
                  <a:lumMod val="75000"/>
                </a:schemeClr>
              </a:solidFill>
              <a:latin typeface="Arial" pitchFamily="34" charset="0"/>
              <a:cs typeface="Arial"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Perpetual Existence:</a:t>
            </a:r>
            <a:r>
              <a:rPr lang="en-US" sz="1500" dirty="0">
                <a:latin typeface="Calibri" panose="020F0502020204030204" pitchFamily="34" charset="0"/>
                <a:cs typeface="Calibri" panose="020F0502020204030204" pitchFamily="34" charset="0"/>
              </a:rPr>
              <a:t> Most Corporations are formed for perpetual existence.  As a result, most corporations need never cease to exist.  In these situations, corporations do not exist for a set time period, and instead, can exist for centuries, long outliving the individuals who created them.</a:t>
            </a:r>
          </a:p>
          <a:p>
            <a:pPr marL="119063" lvl="2" indent="0" algn="just" eaLnBrk="1" hangingPunct="1">
              <a:lnSpc>
                <a:spcPct val="80000"/>
              </a:lnSpc>
              <a:spcBef>
                <a:spcPts val="0"/>
              </a:spcBef>
              <a:buNone/>
              <a:defRPr/>
            </a:pPr>
            <a:r>
              <a:rPr lang="en-US" sz="300" dirty="0">
                <a:latin typeface="Calibri" panose="020F0502020204030204" pitchFamily="34" charset="0"/>
                <a:cs typeface="Calibri" panose="020F0502020204030204" pitchFamily="34" charset="0"/>
              </a:rPr>
              <a:t> </a:t>
            </a: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Decision to Dissolve:</a:t>
            </a:r>
            <a:r>
              <a:rPr lang="en-US" sz="1500" dirty="0">
                <a:latin typeface="Calibri" panose="020F0502020204030204" pitchFamily="34" charset="0"/>
                <a:cs typeface="Calibri" panose="020F0502020204030204" pitchFamily="34" charset="0"/>
              </a:rPr>
              <a:t> A corporation can however, have its existence terminated either voluntarily or involuntarily.  Such process is known as corporate dissolution, whereby the company is dissolved and its assets are distributed.  </a:t>
            </a:r>
          </a:p>
          <a:p>
            <a:pPr marL="347663" lvl="2" indent="-228600" algn="just" eaLnBrk="1" hangingPunct="1">
              <a:lnSpc>
                <a:spcPct val="80000"/>
              </a:lnSpc>
              <a:spcBef>
                <a:spcPts val="0"/>
              </a:spcBef>
              <a:buFont typeface="Arial" charset="0"/>
              <a:buNone/>
              <a:defRPr/>
            </a:pPr>
            <a:endParaRPr lang="en-US" sz="200" dirty="0">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Why Dissolution:</a:t>
            </a:r>
            <a:r>
              <a:rPr lang="en-US" sz="1500" dirty="0">
                <a:solidFill>
                  <a:srgbClr val="000000"/>
                </a:solidFill>
                <a:latin typeface="Calibri" panose="020F0502020204030204" pitchFamily="34" charset="0"/>
                <a:cs typeface="Calibri" panose="020F0502020204030204" pitchFamily="34" charset="0"/>
              </a:rPr>
              <a:t> Businesses terminate for a wide variety of reasons, but when a corporation seeks to end its legal existence, there are special rules with which it must comply</a:t>
            </a:r>
            <a:r>
              <a:rPr lang="en-US" sz="1500" dirty="0">
                <a:latin typeface="Calibri" panose="020F0502020204030204" pitchFamily="34" charset="0"/>
                <a:cs typeface="Calibri" panose="020F0502020204030204" pitchFamily="34" charset="0"/>
              </a:rPr>
              <a:t>. </a:t>
            </a:r>
          </a:p>
          <a:p>
            <a:pPr marL="347663" lvl="2" indent="-228600" algn="just" eaLnBrk="1" hangingPunct="1">
              <a:lnSpc>
                <a:spcPct val="80000"/>
              </a:lnSpc>
              <a:spcBef>
                <a:spcPts val="0"/>
              </a:spcBef>
              <a:buFont typeface="Arial" pitchFamily="34" charset="0"/>
              <a:buChar char="•"/>
              <a:defRPr/>
            </a:pPr>
            <a:endParaRPr lang="en-US" sz="200" dirty="0">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endParaRPr lang="en-US" sz="300" dirty="0">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Effect of Dissolution:</a:t>
            </a:r>
            <a:r>
              <a:rPr lang="en-US" sz="1500" dirty="0">
                <a:latin typeface="Calibri" panose="020F0502020204030204" pitchFamily="34" charset="0"/>
                <a:cs typeface="Calibri" panose="020F0502020204030204" pitchFamily="34" charset="0"/>
              </a:rPr>
              <a:t> Dissolution terminates the Corporation’s existence. When the corporation does cease to exist, the corporate charter, the articles of incorporation, and any other document related to the corporation’s existence cease to have any legal significance.</a:t>
            </a:r>
          </a:p>
          <a:p>
            <a:pPr marL="347663" lvl="2" indent="-228600" algn="just" eaLnBrk="1" hangingPunct="1">
              <a:lnSpc>
                <a:spcPct val="80000"/>
              </a:lnSpc>
              <a:spcBef>
                <a:spcPts val="0"/>
              </a:spcBef>
              <a:buFont typeface="Arial" pitchFamily="34" charset="0"/>
              <a:buChar char="•"/>
              <a:defRPr/>
            </a:pPr>
            <a:endParaRPr lang="en-US" sz="200" dirty="0">
              <a:solidFill>
                <a:srgbClr val="000000"/>
              </a:solidFill>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Dissolution Can Take Time:</a:t>
            </a:r>
            <a:r>
              <a:rPr lang="en-US" sz="1500" dirty="0">
                <a:solidFill>
                  <a:srgbClr val="000000"/>
                </a:solidFill>
                <a:latin typeface="Calibri" panose="020F0502020204030204" pitchFamily="34" charset="0"/>
                <a:cs typeface="Calibri" panose="020F0502020204030204" pitchFamily="34" charset="0"/>
              </a:rPr>
              <a:t> Dissolving a corporation can take months or even years.  During this time, all of the corporation’s business will be concluded (wound up) and its assets will be distributed to creditors and shareholders.</a:t>
            </a:r>
          </a:p>
          <a:p>
            <a:pPr marL="347663" lvl="2" indent="-228600" algn="just" eaLnBrk="1" hangingPunct="1">
              <a:lnSpc>
                <a:spcPct val="80000"/>
              </a:lnSpc>
              <a:spcBef>
                <a:spcPts val="0"/>
              </a:spcBef>
              <a:buFont typeface="Arial" pitchFamily="34" charset="0"/>
              <a:buChar char="•"/>
              <a:defRPr/>
            </a:pPr>
            <a:endParaRPr lang="en-US" sz="200" b="1" i="1" dirty="0">
              <a:solidFill>
                <a:srgbClr val="0000FF"/>
              </a:solidFill>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Shareholders must Agree to Dissolution:</a:t>
            </a:r>
            <a:r>
              <a:rPr lang="en-US" sz="1500" dirty="0">
                <a:solidFill>
                  <a:srgbClr val="000000"/>
                </a:solidFill>
                <a:latin typeface="Calibri" panose="020F0502020204030204" pitchFamily="34" charset="0"/>
                <a:cs typeface="Calibri" panose="020F0502020204030204" pitchFamily="34" charset="0"/>
              </a:rPr>
              <a:t> In a voluntary dissolution, shareholders must agree, usually by simple majority vote, to dissolve the corporation.</a:t>
            </a:r>
          </a:p>
          <a:p>
            <a:pPr marL="347663" lvl="2" indent="-228600" algn="just" eaLnBrk="1" hangingPunct="1">
              <a:lnSpc>
                <a:spcPct val="80000"/>
              </a:lnSpc>
              <a:spcBef>
                <a:spcPts val="0"/>
              </a:spcBef>
              <a:buFont typeface="Arial" pitchFamily="34" charset="0"/>
              <a:buChar char="•"/>
              <a:defRPr/>
            </a:pPr>
            <a:endParaRPr lang="en-US" sz="200" dirty="0">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Notification of Creditors: </a:t>
            </a:r>
            <a:r>
              <a:rPr lang="en-US" sz="1500" dirty="0">
                <a:solidFill>
                  <a:srgbClr val="000000"/>
                </a:solidFill>
                <a:latin typeface="Calibri" panose="020F0502020204030204" pitchFamily="34" charset="0"/>
                <a:cs typeface="Calibri" panose="020F0502020204030204" pitchFamily="34" charset="0"/>
              </a:rPr>
              <a:t>When a corporation is considering dissolution, it must notify its creditors of its intention. </a:t>
            </a:r>
          </a:p>
          <a:p>
            <a:pPr marL="347663" lvl="2" indent="-228600" algn="just" eaLnBrk="1" hangingPunct="1">
              <a:lnSpc>
                <a:spcPct val="80000"/>
              </a:lnSpc>
              <a:spcBef>
                <a:spcPts val="0"/>
              </a:spcBef>
              <a:buFont typeface="Arial" pitchFamily="34" charset="0"/>
              <a:buChar char="•"/>
              <a:defRPr/>
            </a:pPr>
            <a:endParaRPr lang="en-US" sz="200" dirty="0">
              <a:solidFill>
                <a:srgbClr val="000000"/>
              </a:solidFill>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Priority of Creditors:</a:t>
            </a:r>
            <a:r>
              <a:rPr lang="en-US" sz="1500" dirty="0">
                <a:latin typeface="Calibri" panose="020F0502020204030204" pitchFamily="34" charset="0"/>
                <a:cs typeface="Calibri" panose="020F0502020204030204" pitchFamily="34" charset="0"/>
              </a:rPr>
              <a:t> The Business Corporation Law requires that creditors receive higher priority than corporate shareholders when it comes to distributing assets. In fact, only after all corporate creditors are paid will shareholders be entitled to receive any remaining corporate assets.</a:t>
            </a:r>
          </a:p>
          <a:p>
            <a:pPr marL="347663" lvl="2" indent="-228600" algn="just" eaLnBrk="1" hangingPunct="1">
              <a:lnSpc>
                <a:spcPct val="80000"/>
              </a:lnSpc>
              <a:spcBef>
                <a:spcPts val="0"/>
              </a:spcBef>
              <a:buFont typeface="Arial" pitchFamily="34" charset="0"/>
              <a:buChar char="•"/>
              <a:defRPr/>
            </a:pPr>
            <a:endParaRPr lang="en-US" sz="200" dirty="0">
              <a:latin typeface="Calibri" panose="020F0502020204030204" pitchFamily="34" charset="0"/>
              <a:cs typeface="Calibri" panose="020F0502020204030204" pitchFamily="34" charset="0"/>
            </a:endParaRPr>
          </a:p>
          <a:p>
            <a:pPr marL="347663" lvl="2" indent="-228600" algn="just" eaLnBrk="1" hangingPunct="1">
              <a:lnSpc>
                <a:spcPct val="80000"/>
              </a:lnSpc>
              <a:spcBef>
                <a:spcPts val="0"/>
              </a:spcBef>
              <a:buFont typeface="Arial" pitchFamily="34" charset="0"/>
              <a:buChar char="•"/>
              <a:defRPr/>
            </a:pPr>
            <a:r>
              <a:rPr lang="en-US" sz="1500" b="1" i="1" dirty="0">
                <a:solidFill>
                  <a:srgbClr val="0000FF"/>
                </a:solidFill>
                <a:latin typeface="Calibri" panose="020F0502020204030204" pitchFamily="34" charset="0"/>
                <a:cs typeface="Calibri" panose="020F0502020204030204" pitchFamily="34" charset="0"/>
              </a:rPr>
              <a:t>Where Dissolution Takes Place:</a:t>
            </a:r>
            <a:r>
              <a:rPr lang="en-US" sz="1500" dirty="0">
                <a:latin typeface="Calibri" panose="020F0502020204030204" pitchFamily="34" charset="0"/>
                <a:cs typeface="Calibri" panose="020F0502020204030204" pitchFamily="34" charset="0"/>
              </a:rPr>
              <a:t> When a corporation functions in several different states, the state which has authority to dissolve the corporate structure is the state in which the corporation is domiciled (i.e. where they filed their Articles of Incorporation).</a:t>
            </a:r>
          </a:p>
          <a:p>
            <a:pPr marL="347663" lvl="2" indent="-228600" eaLnBrk="1" hangingPunct="1">
              <a:lnSpc>
                <a:spcPct val="90000"/>
              </a:lnSpc>
              <a:spcBef>
                <a:spcPts val="0"/>
              </a:spcBef>
              <a:buFont typeface="Arial" pitchFamily="34" charset="0"/>
              <a:buChar char="•"/>
              <a:defRPr/>
            </a:pPr>
            <a:endParaRPr lang="en-US" sz="1500" i="1" dirty="0">
              <a:latin typeface="Calibri" panose="020F0502020204030204" pitchFamily="34" charset="0"/>
              <a:cs typeface="Calibri" panose="020F0502020204030204" pitchFamily="34" charset="0"/>
            </a:endParaRPr>
          </a:p>
          <a:p>
            <a:pPr lvl="1" eaLnBrk="1" hangingPunct="1">
              <a:lnSpc>
                <a:spcPct val="80000"/>
              </a:lnSpc>
              <a:defRPr/>
            </a:pPr>
            <a:endParaRPr lang="en-US" sz="1500" dirty="0">
              <a:solidFill>
                <a:schemeClr val="tx1"/>
              </a:solidFill>
              <a:latin typeface="Calibri" panose="020F0502020204030204" pitchFamily="34" charset="0"/>
              <a:cs typeface="Calibri" panose="020F0502020204030204" pitchFamily="34" charset="0"/>
            </a:endParaRPr>
          </a:p>
          <a:p>
            <a:pPr lvl="1" eaLnBrk="1" hangingPunct="1">
              <a:lnSpc>
                <a:spcPct val="80000"/>
              </a:lnSpc>
              <a:defRPr/>
            </a:pPr>
            <a:endParaRPr lang="en-US" sz="1500" dirty="0">
              <a:solidFill>
                <a:schemeClr val="tx1"/>
              </a:solidFill>
              <a:latin typeface="Calibri" panose="020F0502020204030204" pitchFamily="34" charset="0"/>
              <a:cs typeface="Calibri" panose="020F0502020204030204" pitchFamily="34" charset="0"/>
            </a:endParaRPr>
          </a:p>
          <a:p>
            <a:pPr marL="857250" lvl="1">
              <a:lnSpc>
                <a:spcPct val="80000"/>
              </a:lnSpc>
              <a:buFont typeface="Wingdings" pitchFamily="2" charset="2"/>
              <a:buChar char="Ø"/>
              <a:defRPr/>
            </a:pPr>
            <a:endParaRPr lang="en-US" sz="1500" kern="0" dirty="0">
              <a:solidFill>
                <a:srgbClr val="008080"/>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48876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Thirteen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82711"/>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r>
              <a:rPr lang="en-US" sz="2500" b="1" i="1" dirty="0">
                <a:solidFill>
                  <a:srgbClr val="006666"/>
                </a:solidFill>
              </a:rPr>
              <a:t>Public Authorities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Public Benefit Corporations</a:t>
            </a:r>
          </a:p>
          <a:p>
            <a:pPr>
              <a:lnSpc>
                <a:spcPct val="110000"/>
              </a:lnSpc>
              <a:defRPr/>
            </a:pPr>
            <a:r>
              <a:rPr lang="en-US" sz="1400" b="1" i="1" dirty="0">
                <a:solidFill>
                  <a:srgbClr val="C00000"/>
                </a:solidFill>
              </a:rPr>
              <a:t>Part One: 	Definitions</a:t>
            </a:r>
          </a:p>
          <a:p>
            <a:pPr>
              <a:lnSpc>
                <a:spcPct val="110000"/>
              </a:lnSpc>
              <a:defRPr/>
            </a:pPr>
            <a:r>
              <a:rPr lang="en-US" sz="1400" b="1" i="1" dirty="0">
                <a:solidFill>
                  <a:srgbClr val="C00000"/>
                </a:solidFill>
              </a:rPr>
              <a:t>	Incorporation</a:t>
            </a:r>
          </a:p>
          <a:p>
            <a:pPr>
              <a:lnSpc>
                <a:spcPct val="110000"/>
              </a:lnSpc>
              <a:defRPr/>
            </a:pPr>
            <a:r>
              <a:rPr lang="en-US" sz="1400" b="1" i="1" dirty="0">
                <a:solidFill>
                  <a:srgbClr val="C00000"/>
                </a:solidFill>
              </a:rPr>
              <a:t>	Roles and Duties</a:t>
            </a:r>
          </a:p>
          <a:p>
            <a:pPr>
              <a:lnSpc>
                <a:spcPct val="110000"/>
              </a:lnSpc>
              <a:defRPr/>
            </a:pPr>
            <a:r>
              <a:rPr lang="en-US" sz="1400" b="1" i="1" dirty="0">
                <a:solidFill>
                  <a:srgbClr val="C00000"/>
                </a:solidFill>
              </a:rPr>
              <a:t>	History / Purpose / Effectiveness</a:t>
            </a: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400" b="1" i="1" dirty="0">
              <a:solidFill>
                <a:srgbClr val="C00000"/>
              </a:solidFill>
            </a:endParaRPr>
          </a:p>
          <a:p>
            <a:pPr>
              <a:lnSpc>
                <a:spcPct val="110000"/>
              </a:lnSpc>
              <a:defRPr/>
            </a:pPr>
            <a:endParaRPr lang="en-US" sz="10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56340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704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Dissolution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Dissolution and Termination</a:t>
            </a:r>
          </a:p>
          <a:p>
            <a:pPr>
              <a:lnSpc>
                <a:spcPct val="110000"/>
              </a:lnSpc>
              <a:defRPr/>
            </a:pPr>
            <a:r>
              <a:rPr lang="en-US" sz="1400" b="1" i="1" dirty="0">
                <a:solidFill>
                  <a:srgbClr val="C00000"/>
                </a:solidFill>
              </a:rPr>
              <a:t>Part One: Definitions / Process of Dissolution / Voluntary and Involuntary Dissolution</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Corporate Property</a:t>
            </a:r>
          </a:p>
          <a:p>
            <a:pPr>
              <a:lnSpc>
                <a:spcPct val="110000"/>
              </a:lnSpc>
              <a:defRPr/>
            </a:pPr>
            <a:r>
              <a:rPr lang="en-US" sz="1400" b="1" i="1" dirty="0">
                <a:solidFill>
                  <a:srgbClr val="C00000"/>
                </a:solidFill>
              </a:rPr>
              <a:t>Part Two: Distribution and Winding Up</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Bankruptcy</a:t>
            </a:r>
          </a:p>
          <a:p>
            <a:pPr>
              <a:lnSpc>
                <a:spcPct val="110000"/>
              </a:lnSpc>
              <a:defRPr/>
            </a:pPr>
            <a:r>
              <a:rPr lang="en-US" sz="1400" b="1" i="1" dirty="0">
                <a:solidFill>
                  <a:srgbClr val="C00000"/>
                </a:solidFill>
              </a:rPr>
              <a:t>Part Three: History / Article 7 / Article 11 / Article 13 </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Clothing Store Dissolution</a:t>
            </a:r>
          </a:p>
          <a:p>
            <a:pPr algn="ctr">
              <a:lnSpc>
                <a:spcPct val="110000"/>
              </a:lnSpc>
              <a:defRPr/>
            </a:pPr>
            <a:r>
              <a:rPr lang="en-US" sz="1400" b="1" i="1" dirty="0">
                <a:solidFill>
                  <a:srgbClr val="C00000"/>
                </a:solidFill>
              </a:rPr>
              <a:t>     Bankruptcy and Ramifications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Dissolution</a:t>
            </a:r>
          </a:p>
          <a:p>
            <a:pPr marL="342900" indent="-342900" algn="ctr">
              <a:lnSpc>
                <a:spcPct val="90000"/>
              </a:lnSpc>
              <a:spcBef>
                <a:spcPts val="0"/>
              </a:spcBef>
              <a:defRPr/>
            </a:pPr>
            <a:r>
              <a:rPr lang="en-US" sz="3200" b="1" i="1" dirty="0">
                <a:solidFill>
                  <a:srgbClr val="006600"/>
                </a:solidFill>
              </a:rPr>
              <a:t>Definitions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latin typeface="Calibri" panose="020F0502020204030204" pitchFamily="34" charset="0"/>
                <a:cs typeface="Calibri" panose="020F0502020204030204" pitchFamily="34" charset="0"/>
              </a:rPr>
              <a:t>Corporate Dissolution</a:t>
            </a:r>
          </a:p>
          <a:p>
            <a:pPr marL="342900" indent="-342900" algn="ctr">
              <a:lnSpc>
                <a:spcPct val="90000"/>
              </a:lnSpc>
              <a:spcBef>
                <a:spcPts val="0"/>
              </a:spcBef>
              <a:defRPr/>
            </a:pPr>
            <a:r>
              <a:rPr lang="en-US" sz="3200" b="1" i="1" dirty="0">
                <a:solidFill>
                  <a:srgbClr val="006600"/>
                </a:solidFill>
                <a:latin typeface="Calibri" panose="020F0502020204030204" pitchFamily="34" charset="0"/>
                <a:cs typeface="Calibri" panose="020F0502020204030204" pitchFamily="34" charset="0"/>
              </a:rPr>
              <a:t>Definitions</a:t>
            </a:r>
          </a:p>
          <a:p>
            <a:r>
              <a:rPr lang="en-US" sz="2600" b="1" dirty="0">
                <a:solidFill>
                  <a:srgbClr val="C00000"/>
                </a:solidFill>
                <a:latin typeface="Calibri" panose="020F0502020204030204" pitchFamily="34" charset="0"/>
                <a:cs typeface="Calibri" panose="020F0502020204030204" pitchFamily="34" charset="0"/>
              </a:rPr>
              <a:t>Definitions:</a:t>
            </a:r>
            <a:endParaRPr lang="en-US" sz="1000" b="1" i="1" kern="0" dirty="0">
              <a:solidFill>
                <a:srgbClr val="000000"/>
              </a:solidFill>
              <a:effectLst>
                <a:outerShdw blurRad="38100" dist="38100" dir="2700000" algn="tl">
                  <a:srgbClr val="C0C0C0"/>
                </a:outerShdw>
              </a:effectLst>
              <a:latin typeface="Calibri" panose="020F0502020204030204" pitchFamily="34" charset="0"/>
              <a:cs typeface="Calibri" panose="020F0502020204030204" pitchFamily="34" charset="0"/>
            </a:endParaRPr>
          </a:p>
          <a:p>
            <a:endParaRPr lang="en-US" sz="500" b="1" kern="0" dirty="0">
              <a:solidFill>
                <a:schemeClr val="accent2">
                  <a:lumMod val="75000"/>
                </a:schemeClr>
              </a:solidFill>
              <a:effectLst>
                <a:outerShdw blurRad="38100" dist="38100" dir="2700000" algn="tl">
                  <a:srgbClr val="C0C0C0"/>
                </a:outerShdw>
              </a:effectLst>
              <a:latin typeface="Calibri" panose="020F0502020204030204" pitchFamily="34" charset="0"/>
              <a:cs typeface="Calibri" panose="020F0502020204030204" pitchFamily="34" charset="0"/>
            </a:endParaRPr>
          </a:p>
          <a:p>
            <a:r>
              <a:rPr lang="en-US" sz="1600" b="1" i="1" dirty="0">
                <a:solidFill>
                  <a:srgbClr val="0000FF"/>
                </a:solidFill>
                <a:latin typeface="Calibri" panose="020F0502020204030204" pitchFamily="34" charset="0"/>
                <a:cs typeface="Calibri" panose="020F0502020204030204" pitchFamily="34" charset="0"/>
              </a:rPr>
              <a:t>Dissolution Defined: </a:t>
            </a:r>
            <a:r>
              <a:rPr lang="en-US" sz="1600" dirty="0">
                <a:latin typeface="Calibri" panose="020F0502020204030204" pitchFamily="34" charset="0"/>
                <a:cs typeface="Calibri" panose="020F0502020204030204" pitchFamily="34" charset="0"/>
              </a:rPr>
              <a:t>Black’s law dictionary defines the term dissolution as:</a:t>
            </a:r>
            <a:br>
              <a:rPr lang="en-US" sz="1600" dirty="0">
                <a:latin typeface="Calibri" panose="020F0502020204030204" pitchFamily="34" charset="0"/>
                <a:cs typeface="Calibri" panose="020F0502020204030204" pitchFamily="34" charset="0"/>
              </a:rPr>
            </a:br>
            <a:endParaRPr lang="en-US" sz="500" dirty="0">
              <a:latin typeface="Calibri" panose="020F0502020204030204" pitchFamily="34" charset="0"/>
              <a:cs typeface="Calibri" panose="020F0502020204030204" pitchFamily="34" charset="0"/>
            </a:endParaRPr>
          </a:p>
          <a:p>
            <a:pPr algn="just"/>
            <a:r>
              <a:rPr lang="en-US" sz="1600" b="1" i="1" dirty="0">
                <a:solidFill>
                  <a:srgbClr val="A50021"/>
                </a:solidFill>
                <a:latin typeface="Calibri" panose="020F0502020204030204" pitchFamily="34" charset="0"/>
                <a:cs typeface="Calibri" panose="020F0502020204030204" pitchFamily="34" charset="0"/>
              </a:rPr>
              <a:t>“The termination of a corporation’s legal existence by expiration of its charter, by legislative act, by bankruptcy or by other means, which brings about the liquidation or winding up process” </a:t>
            </a:r>
          </a:p>
          <a:p>
            <a:pPr algn="just"/>
            <a:br>
              <a:rPr lang="en-US" sz="500" dirty="0">
                <a:latin typeface="Calibri" panose="020F0502020204030204" pitchFamily="34" charset="0"/>
                <a:cs typeface="Calibri" panose="020F0502020204030204" pitchFamily="34" charset="0"/>
              </a:rPr>
            </a:br>
            <a:r>
              <a:rPr lang="en-US" sz="1600" b="1" i="1" dirty="0">
                <a:solidFill>
                  <a:srgbClr val="0000FF"/>
                </a:solidFill>
                <a:latin typeface="Calibri" panose="020F0502020204030204" pitchFamily="34" charset="0"/>
                <a:cs typeface="Calibri" panose="020F0502020204030204" pitchFamily="34" charset="0"/>
              </a:rPr>
              <a:t>Corporate Dissolutions:</a:t>
            </a:r>
          </a:p>
          <a:p>
            <a:pPr algn="just"/>
            <a:r>
              <a:rPr lang="en-US" sz="1400" b="1" i="1" dirty="0">
                <a:solidFill>
                  <a:srgbClr val="C00000"/>
                </a:solidFill>
                <a:latin typeface="Calibri" panose="020F0502020204030204" pitchFamily="34" charset="0"/>
                <a:cs typeface="Calibri" panose="020F0502020204030204" pitchFamily="34" charset="0"/>
              </a:rPr>
              <a:t>Voluntary Dissolution:</a:t>
            </a:r>
            <a:r>
              <a:rPr lang="en-US" sz="1400" i="1" dirty="0">
                <a:solidFill>
                  <a:srgbClr val="C00000"/>
                </a:solidFill>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A corporation’s desired termination by the board of directors and approved by the shareholders. </a:t>
            </a:r>
          </a:p>
          <a:p>
            <a:pPr algn="just"/>
            <a:endParaRPr lang="en-US" sz="300" dirty="0">
              <a:latin typeface="Calibri" panose="020F0502020204030204" pitchFamily="34" charset="0"/>
              <a:cs typeface="Calibri" panose="020F0502020204030204" pitchFamily="34" charset="0"/>
            </a:endParaRPr>
          </a:p>
          <a:p>
            <a:pPr algn="just"/>
            <a:r>
              <a:rPr lang="en-US" sz="1400" b="1" i="1" dirty="0">
                <a:solidFill>
                  <a:srgbClr val="C00000"/>
                </a:solidFill>
                <a:latin typeface="Calibri" panose="020F0502020204030204" pitchFamily="34" charset="0"/>
                <a:cs typeface="Calibri" panose="020F0502020204030204" pitchFamily="34" charset="0"/>
              </a:rPr>
              <a:t>Involuntary Dissolution:  </a:t>
            </a:r>
            <a:r>
              <a:rPr lang="en-US" sz="1400" dirty="0">
                <a:latin typeface="Calibri" panose="020F0502020204030204" pitchFamily="34" charset="0"/>
                <a:cs typeface="Calibri" panose="020F0502020204030204" pitchFamily="34" charset="0"/>
              </a:rPr>
              <a:t>The termination of a corporation administratively (for failure to file required reports or pay taxes), judicially (for abuse of corporate authority, management deadlock or failure to pay creditors), or through involuntary bankruptcy.</a:t>
            </a:r>
          </a:p>
          <a:p>
            <a:pPr algn="just"/>
            <a:endParaRPr lang="en-US" sz="300" dirty="0"/>
          </a:p>
          <a:p>
            <a:pPr marL="0" indent="0" algn="just">
              <a:buNone/>
            </a:pPr>
            <a:r>
              <a:rPr lang="en-US" sz="1400" b="1" i="1" dirty="0">
                <a:solidFill>
                  <a:srgbClr val="C00000"/>
                </a:solidFill>
                <a:latin typeface="Calibri" panose="020F0502020204030204" pitchFamily="34" charset="0"/>
                <a:cs typeface="Calibri" panose="020F0502020204030204" pitchFamily="34" charset="0"/>
              </a:rPr>
              <a:t>D</a:t>
            </a:r>
            <a:r>
              <a:rPr lang="en-US" sz="1400" b="1" i="1" u="none" strike="noStrike" baseline="0" dirty="0">
                <a:solidFill>
                  <a:srgbClr val="C00000"/>
                </a:solidFill>
                <a:latin typeface="Calibri" panose="020F0502020204030204" pitchFamily="34" charset="0"/>
                <a:cs typeface="Calibri" panose="020F0502020204030204" pitchFamily="34" charset="0"/>
              </a:rPr>
              <a:t>issolution Generally:  </a:t>
            </a:r>
            <a:r>
              <a:rPr lang="en-US" sz="1400" b="0" i="0" u="none" strike="noStrike" baseline="0" dirty="0">
                <a:latin typeface="Calibri" panose="020F0502020204030204" pitchFamily="34" charset="0"/>
                <a:cs typeface="Calibri" panose="020F0502020204030204" pitchFamily="34" charset="0"/>
              </a:rPr>
              <a:t>Dissolution is the ultimate fundamental change. Although dissolution results in the death of the corporation, it does not necessarily mean the death of the business. Because of its going-concern value, the business (its assets) usually will be sold intact. Dissolution simply redistributes the assets to an outside party (or shareholder faction). The shareholders then share pro rata in the proceeds of the sale.</a:t>
            </a:r>
          </a:p>
          <a:p>
            <a:pPr marL="0" indent="0" algn="l">
              <a:buNone/>
            </a:pPr>
            <a:endParaRPr lang="en-US" sz="300" b="1" i="0" u="none" strike="noStrike" baseline="0" dirty="0">
              <a:solidFill>
                <a:srgbClr val="C00000"/>
              </a:solidFill>
              <a:latin typeface="Calibri" panose="020F0502020204030204" pitchFamily="34" charset="0"/>
              <a:cs typeface="Calibri" panose="020F0502020204030204" pitchFamily="34" charset="0"/>
            </a:endParaRPr>
          </a:p>
          <a:p>
            <a:pPr marL="0" indent="0" algn="l">
              <a:buNone/>
            </a:pPr>
            <a:r>
              <a:rPr lang="en-US" sz="1400" b="1" i="0" u="none" strike="noStrike" baseline="0" dirty="0">
                <a:solidFill>
                  <a:srgbClr val="C00000"/>
                </a:solidFill>
                <a:latin typeface="Calibri" panose="020F0502020204030204" pitchFamily="34" charset="0"/>
                <a:cs typeface="Calibri" panose="020F0502020204030204" pitchFamily="34" charset="0"/>
              </a:rPr>
              <a:t>Dissolution Terminology:</a:t>
            </a:r>
          </a:p>
          <a:p>
            <a:pPr marL="0" indent="0" algn="l">
              <a:buNone/>
            </a:pPr>
            <a:r>
              <a:rPr lang="en-US" sz="1400" b="0" i="0" u="none" strike="noStrike" baseline="0" dirty="0">
                <a:latin typeface="Calibri" panose="020F0502020204030204" pitchFamily="34" charset="0"/>
                <a:cs typeface="Calibri" panose="020F0502020204030204" pitchFamily="34" charset="0"/>
              </a:rPr>
              <a:t>Dissolution is the formal extinguishment of the corporation’s legal life.  </a:t>
            </a:r>
            <a:r>
              <a:rPr lang="en-US" sz="1400" b="1" i="1" u="none" strike="noStrike" baseline="0" dirty="0">
                <a:latin typeface="Calibri" panose="020F0502020204030204" pitchFamily="34" charset="0"/>
                <a:cs typeface="Calibri" panose="020F0502020204030204" pitchFamily="34" charset="0"/>
              </a:rPr>
              <a:t>Liquidation</a:t>
            </a:r>
            <a:r>
              <a:rPr lang="en-US" sz="1400" b="0" i="1" u="none" strike="noStrike" baseline="0" dirty="0">
                <a:latin typeface="Calibri" panose="020F0502020204030204" pitchFamily="34" charset="0"/>
                <a:cs typeface="Calibri" panose="020F0502020204030204" pitchFamily="34" charset="0"/>
              </a:rPr>
              <a:t> </a:t>
            </a:r>
            <a:r>
              <a:rPr lang="en-US" sz="1400" b="0" i="0" u="none" strike="noStrike" baseline="0" dirty="0">
                <a:latin typeface="Calibri" panose="020F0502020204030204" pitchFamily="34" charset="0"/>
                <a:cs typeface="Calibri" panose="020F0502020204030204" pitchFamily="34" charset="0"/>
              </a:rPr>
              <a:t>is the process of reducing the corporation’s assets to cash or liquid assets, after which the corporation becomes a holding shell.  </a:t>
            </a:r>
            <a:r>
              <a:rPr lang="en-US" sz="1400" b="1" i="1" u="none" strike="noStrike" baseline="0" dirty="0">
                <a:latin typeface="Calibri" panose="020F0502020204030204" pitchFamily="34" charset="0"/>
                <a:cs typeface="Calibri" panose="020F0502020204030204" pitchFamily="34" charset="0"/>
              </a:rPr>
              <a:t>Winding up</a:t>
            </a:r>
            <a:r>
              <a:rPr lang="en-US" sz="1400" b="0" i="1" u="none" strike="noStrike" baseline="0" dirty="0">
                <a:latin typeface="Calibri" panose="020F0502020204030204" pitchFamily="34" charset="0"/>
                <a:cs typeface="Calibri" panose="020F0502020204030204" pitchFamily="34" charset="0"/>
              </a:rPr>
              <a:t> </a:t>
            </a:r>
            <a:r>
              <a:rPr lang="en-US" sz="1400" b="0" i="0" u="none" strike="noStrike" baseline="0" dirty="0">
                <a:latin typeface="Calibri" panose="020F0502020204030204" pitchFamily="34" charset="0"/>
                <a:cs typeface="Calibri" panose="020F0502020204030204" pitchFamily="34" charset="0"/>
              </a:rPr>
              <a:t>is the whole process of liquidating the assets, paying off creditors, and distributing what remains to shareholders.</a:t>
            </a:r>
            <a:endParaRPr lang="en-US" sz="1400" dirty="0">
              <a:solidFill>
                <a:schemeClr val="tx1"/>
              </a:solidFill>
              <a:latin typeface="Calibri" panose="020F0502020204030204" pitchFamily="34" charset="0"/>
              <a:cs typeface="Calibri" panose="020F0502020204030204" pitchFamily="34" charset="0"/>
            </a:endParaRPr>
          </a:p>
          <a:p>
            <a:pPr algn="just"/>
            <a:endParaRPr lang="en-US" sz="1600" dirty="0"/>
          </a:p>
        </p:txBody>
      </p:sp>
    </p:spTree>
    <p:extLst>
      <p:ext uri="{BB962C8B-B14F-4D97-AF65-F5344CB8AC3E}">
        <p14:creationId xmlns:p14="http://schemas.microsoft.com/office/powerpoint/2010/main" val="21962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Dissolution</a:t>
            </a:r>
          </a:p>
          <a:p>
            <a:pPr marL="342900" indent="-342900" algn="ctr">
              <a:lnSpc>
                <a:spcPct val="90000"/>
              </a:lnSpc>
              <a:spcBef>
                <a:spcPts val="0"/>
              </a:spcBef>
              <a:defRPr/>
            </a:pPr>
            <a:r>
              <a:rPr lang="en-US" sz="3200" b="1" i="1" dirty="0">
                <a:solidFill>
                  <a:srgbClr val="006600"/>
                </a:solidFill>
              </a:rPr>
              <a:t>Process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191528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838200"/>
            <a:ext cx="8382000" cy="5562600"/>
          </a:xfrm>
          <a:prstGeom prst="rect">
            <a:avLst/>
          </a:prstGeom>
        </p:spPr>
        <p:txBody>
          <a:bodyPr/>
          <a:lstStyle/>
          <a:p>
            <a:pPr marL="0" indent="0" algn="ctr">
              <a:lnSpc>
                <a:spcPct val="90000"/>
              </a:lnSpc>
              <a:spcBef>
                <a:spcPts val="0"/>
              </a:spcBef>
              <a:buNone/>
              <a:defRPr/>
            </a:pPr>
            <a:r>
              <a:rPr lang="en-US" sz="4000" b="1" dirty="0">
                <a:solidFill>
                  <a:srgbClr val="0033CC"/>
                </a:solidFill>
                <a:latin typeface="Calibri" panose="020F0502020204030204" pitchFamily="34" charset="0"/>
                <a:cs typeface="Calibri" panose="020F0502020204030204" pitchFamily="34" charset="0"/>
              </a:rPr>
              <a:t>Corporate Dissolution</a:t>
            </a:r>
          </a:p>
          <a:p>
            <a:pPr marL="0" indent="0" algn="ctr">
              <a:lnSpc>
                <a:spcPct val="90000"/>
              </a:lnSpc>
              <a:spcBef>
                <a:spcPts val="0"/>
              </a:spcBef>
              <a:buNone/>
              <a:defRPr/>
            </a:pPr>
            <a:r>
              <a:rPr lang="en-US" b="1" i="1" dirty="0">
                <a:solidFill>
                  <a:srgbClr val="006600"/>
                </a:solidFill>
                <a:latin typeface="Calibri" panose="020F0502020204030204" pitchFamily="34" charset="0"/>
                <a:cs typeface="Calibri" panose="020F0502020204030204" pitchFamily="34" charset="0"/>
              </a:rPr>
              <a:t>Process</a:t>
            </a:r>
          </a:p>
          <a:p>
            <a:pPr marL="0" indent="0">
              <a:buNone/>
            </a:pPr>
            <a:r>
              <a:rPr lang="en-US" sz="2000" b="1" dirty="0">
                <a:solidFill>
                  <a:srgbClr val="C00000"/>
                </a:solidFill>
                <a:latin typeface="Calibri" panose="020F0502020204030204" pitchFamily="34" charset="0"/>
                <a:cs typeface="Calibri" panose="020F0502020204030204" pitchFamily="34" charset="0"/>
              </a:rPr>
              <a:t>Process of Dissolution:</a:t>
            </a:r>
            <a:endParaRPr lang="en-US" sz="800" b="1" i="1" kern="0" dirty="0">
              <a:solidFill>
                <a:srgbClr val="000000"/>
              </a:solidFill>
              <a:effectLst>
                <a:outerShdw blurRad="38100" dist="38100" dir="2700000" algn="tl">
                  <a:srgbClr val="C0C0C0"/>
                </a:outerShdw>
              </a:effectLst>
              <a:latin typeface="Calibri" panose="020F0502020204030204" pitchFamily="34" charset="0"/>
              <a:cs typeface="Calibri" panose="020F0502020204030204" pitchFamily="34" charset="0"/>
            </a:endParaRPr>
          </a:p>
          <a:p>
            <a:pPr marL="914400" lvl="2" indent="0" eaLnBrk="1" hangingPunct="1">
              <a:lnSpc>
                <a:spcPct val="90000"/>
              </a:lnSpc>
              <a:spcBef>
                <a:spcPts val="0"/>
              </a:spcBef>
              <a:buFont typeface="Arial" charset="0"/>
              <a:buNone/>
              <a:defRPr/>
            </a:pPr>
            <a:endParaRPr lang="en-US" sz="600" dirty="0">
              <a:solidFill>
                <a:schemeClr val="accent2">
                  <a:lumMod val="75000"/>
                </a:schemeClr>
              </a:solidFill>
              <a:latin typeface="Arial" pitchFamily="34" charset="0"/>
              <a:cs typeface="Arial" pitchFamily="34" charset="0"/>
            </a:endParaRPr>
          </a:p>
          <a:p>
            <a:pPr marL="0" indent="0" algn="just">
              <a:buNone/>
            </a:pPr>
            <a:r>
              <a:rPr lang="en-US" sz="1800" b="1" i="1" u="none" strike="noStrike" baseline="0" dirty="0">
                <a:solidFill>
                  <a:srgbClr val="0000FF"/>
                </a:solidFill>
                <a:latin typeface="Calibri" panose="020F0502020204030204" pitchFamily="34" charset="0"/>
                <a:cs typeface="Calibri" panose="020F0502020204030204" pitchFamily="34" charset="0"/>
              </a:rPr>
              <a:t>Accomplished First By the Board of Directors: </a:t>
            </a:r>
            <a:r>
              <a:rPr lang="en-US" sz="1800" b="0" i="0" u="none" strike="noStrike" baseline="0" dirty="0">
                <a:solidFill>
                  <a:srgbClr val="000000"/>
                </a:solidFill>
                <a:latin typeface="Calibri" panose="020F0502020204030204" pitchFamily="34" charset="0"/>
                <a:cs typeface="Calibri" panose="020F0502020204030204" pitchFamily="34" charset="0"/>
              </a:rPr>
              <a:t>Typically, voluntary dissolution must be initiated by the board of directors and followed by shareholder approval, though in some states all shareholders can consent to dissolve the corporation without board action. Dissolution, like a charter amendment, is subject to majority rule. </a:t>
            </a:r>
          </a:p>
          <a:p>
            <a:pPr marL="0" indent="0" algn="just">
              <a:buNone/>
            </a:pPr>
            <a:endParaRPr lang="en-US" sz="500" dirty="0">
              <a:solidFill>
                <a:srgbClr val="000000"/>
              </a:solidFill>
              <a:latin typeface="Calibri" panose="020F0502020204030204" pitchFamily="34" charset="0"/>
              <a:cs typeface="Calibri" panose="020F0502020204030204" pitchFamily="34" charset="0"/>
            </a:endParaRPr>
          </a:p>
          <a:p>
            <a:pPr marL="0" indent="0" algn="just">
              <a:buNone/>
            </a:pPr>
            <a:r>
              <a:rPr lang="en-US" sz="1800" b="1" i="1" u="none" strike="noStrike" baseline="0" dirty="0">
                <a:solidFill>
                  <a:srgbClr val="0000FF"/>
                </a:solidFill>
                <a:latin typeface="Calibri" panose="020F0502020204030204" pitchFamily="34" charset="0"/>
                <a:cs typeface="Calibri" panose="020F0502020204030204" pitchFamily="34" charset="0"/>
              </a:rPr>
              <a:t>Shareholders Get A Vote After the Board:</a:t>
            </a:r>
            <a:r>
              <a:rPr lang="en-US" sz="1800" b="0" i="0" u="none" strike="noStrike" baseline="0" dirty="0">
                <a:solidFill>
                  <a:srgbClr val="000000"/>
                </a:solidFill>
                <a:latin typeface="Calibri" panose="020F0502020204030204" pitchFamily="34" charset="0"/>
                <a:cs typeface="Calibri" panose="020F0502020204030204" pitchFamily="34" charset="0"/>
              </a:rPr>
              <a:t> Absent oppression or deadlock, minority shareholders generally cannot dissolve the corporation. Likewise, minority shareholders cannot force the corporation’s continuance.</a:t>
            </a:r>
          </a:p>
          <a:p>
            <a:pPr marL="0" indent="0" algn="just">
              <a:buNone/>
            </a:pPr>
            <a:endParaRPr lang="en-US" sz="500" b="0" i="0" u="none" strike="noStrike" baseline="0" dirty="0">
              <a:solidFill>
                <a:srgbClr val="000000"/>
              </a:solidFill>
              <a:latin typeface="Calibri" panose="020F0502020204030204" pitchFamily="34" charset="0"/>
              <a:cs typeface="Calibri" panose="020F0502020204030204" pitchFamily="34" charset="0"/>
            </a:endParaRPr>
          </a:p>
          <a:p>
            <a:pPr marL="0" indent="0" algn="just">
              <a:buNone/>
            </a:pPr>
            <a:r>
              <a:rPr lang="en-US" sz="1800" b="1" i="1" u="none" strike="noStrike" baseline="0" dirty="0">
                <a:solidFill>
                  <a:srgbClr val="0000FF"/>
                </a:solidFill>
                <a:latin typeface="Calibri" panose="020F0502020204030204" pitchFamily="34" charset="0"/>
                <a:cs typeface="Calibri" panose="020F0502020204030204" pitchFamily="34" charset="0"/>
              </a:rPr>
              <a:t>Two Step Dance: </a:t>
            </a:r>
            <a:r>
              <a:rPr lang="en-US" sz="1800" b="0" i="0" u="none" strike="noStrike" baseline="0" dirty="0">
                <a:solidFill>
                  <a:srgbClr val="000000"/>
                </a:solidFill>
                <a:latin typeface="Calibri" panose="020F0502020204030204" pitchFamily="34" charset="0"/>
                <a:cs typeface="Calibri" panose="020F0502020204030204" pitchFamily="34" charset="0"/>
              </a:rPr>
              <a:t>Voluntary dissolution is subject to only two levels of protection: (1) initial approval by the board of directors, and (2) subsequent approval by shareholders. </a:t>
            </a:r>
          </a:p>
          <a:p>
            <a:pPr marL="0" indent="0" algn="just">
              <a:buNone/>
            </a:pPr>
            <a:endParaRPr lang="en-US" sz="500" b="0" i="0" u="none" strike="noStrike" baseline="0" dirty="0">
              <a:solidFill>
                <a:srgbClr val="000000"/>
              </a:solidFill>
              <a:latin typeface="Calibri" panose="020F0502020204030204" pitchFamily="34" charset="0"/>
              <a:cs typeface="Calibri" panose="020F0502020204030204" pitchFamily="34" charset="0"/>
            </a:endParaRPr>
          </a:p>
          <a:p>
            <a:pPr marL="0" indent="0" algn="just">
              <a:buNone/>
            </a:pPr>
            <a:r>
              <a:rPr lang="en-US" sz="1800" b="1" i="1" u="none" strike="noStrike" baseline="0" dirty="0">
                <a:solidFill>
                  <a:srgbClr val="0000FF"/>
                </a:solidFill>
                <a:latin typeface="Calibri" panose="020F0502020204030204" pitchFamily="34" charset="0"/>
                <a:cs typeface="Calibri" panose="020F0502020204030204" pitchFamily="34" charset="0"/>
              </a:rPr>
              <a:t>New York Business Corporation Law:  </a:t>
            </a:r>
            <a:r>
              <a:rPr lang="en-US" sz="1800" b="0" i="0" u="none" strike="noStrike" baseline="0" dirty="0">
                <a:solidFill>
                  <a:srgbClr val="000000"/>
                </a:solidFill>
                <a:latin typeface="Calibri" panose="020F0502020204030204" pitchFamily="34" charset="0"/>
                <a:cs typeface="Calibri" panose="020F0502020204030204" pitchFamily="34" charset="0"/>
              </a:rPr>
              <a:t>Article 10 of the Business Corporation Law governs voluntary dissolutions.  Article 11 governs involuntary dissolutions by means of a petition to the state supreme court.  Once a dissolution is approved, the corporation may conduct no other business than to wind up its affairs.</a:t>
            </a:r>
            <a:endParaRPr lang="en-US" sz="2000" kern="0" dirty="0">
              <a:solidFill>
                <a:srgbClr val="008080"/>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2573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838200"/>
            <a:ext cx="8382000" cy="5562600"/>
          </a:xfrm>
          <a:prstGeom prst="rect">
            <a:avLst/>
          </a:prstGeom>
        </p:spPr>
        <p:txBody>
          <a:bodyPr/>
          <a:lstStyle/>
          <a:p>
            <a:pPr marL="0" indent="0" algn="ctr">
              <a:lnSpc>
                <a:spcPct val="90000"/>
              </a:lnSpc>
              <a:spcBef>
                <a:spcPts val="0"/>
              </a:spcBef>
              <a:buNone/>
              <a:defRPr/>
            </a:pPr>
            <a:r>
              <a:rPr lang="en-US" sz="4000" b="1" dirty="0">
                <a:solidFill>
                  <a:srgbClr val="0033CC"/>
                </a:solidFill>
                <a:latin typeface="Calibri" panose="020F0502020204030204" pitchFamily="34" charset="0"/>
                <a:cs typeface="Calibri" panose="020F0502020204030204" pitchFamily="34" charset="0"/>
              </a:rPr>
              <a:t>Corporate Dissolution</a:t>
            </a:r>
          </a:p>
          <a:p>
            <a:pPr marL="0" indent="0" algn="ctr">
              <a:lnSpc>
                <a:spcPct val="90000"/>
              </a:lnSpc>
              <a:spcBef>
                <a:spcPts val="0"/>
              </a:spcBef>
              <a:buNone/>
              <a:defRPr/>
            </a:pPr>
            <a:r>
              <a:rPr lang="en-US" b="1" i="1" dirty="0">
                <a:solidFill>
                  <a:srgbClr val="006600"/>
                </a:solidFill>
                <a:latin typeface="Calibri" panose="020F0502020204030204" pitchFamily="34" charset="0"/>
                <a:cs typeface="Calibri" panose="020F0502020204030204" pitchFamily="34" charset="0"/>
              </a:rPr>
              <a:t>Process</a:t>
            </a:r>
          </a:p>
          <a:p>
            <a:pPr marL="0" indent="0">
              <a:lnSpc>
                <a:spcPct val="90000"/>
              </a:lnSpc>
              <a:spcBef>
                <a:spcPts val="0"/>
              </a:spcBef>
              <a:buNone/>
            </a:pPr>
            <a:r>
              <a:rPr lang="en-US" sz="1800" b="1" dirty="0">
                <a:solidFill>
                  <a:srgbClr val="C00000"/>
                </a:solidFill>
                <a:latin typeface="Calibri" panose="020F0502020204030204" pitchFamily="34" charset="0"/>
                <a:cs typeface="Calibri" panose="020F0502020204030204" pitchFamily="34" charset="0"/>
              </a:rPr>
              <a:t>Process of Winding Up:</a:t>
            </a:r>
            <a:endParaRPr lang="en-US" sz="1800" b="1" i="1" kern="0" dirty="0">
              <a:solidFill>
                <a:srgbClr val="000000"/>
              </a:solidFill>
              <a:effectLst>
                <a:outerShdw blurRad="38100" dist="38100" dir="2700000" algn="tl">
                  <a:srgbClr val="C0C0C0"/>
                </a:outerShdw>
              </a:effectLst>
              <a:latin typeface="Calibri" panose="020F0502020204030204" pitchFamily="34" charset="0"/>
              <a:cs typeface="Calibri" panose="020F0502020204030204" pitchFamily="34" charset="0"/>
            </a:endParaRPr>
          </a:p>
          <a:p>
            <a:pPr marL="0" indent="0" algn="just">
              <a:lnSpc>
                <a:spcPct val="90000"/>
              </a:lnSpc>
              <a:spcBef>
                <a:spcPts val="0"/>
              </a:spcBef>
              <a:buNone/>
            </a:pPr>
            <a:r>
              <a:rPr lang="en-US" sz="1600" b="1" i="1" u="none" strike="noStrike" baseline="0" dirty="0">
                <a:solidFill>
                  <a:srgbClr val="0000FF"/>
                </a:solidFill>
                <a:latin typeface="Calibri" panose="020F0502020204030204" pitchFamily="34" charset="0"/>
                <a:cs typeface="Calibri" panose="020F0502020204030204" pitchFamily="34" charset="0"/>
              </a:rPr>
              <a:t>Creditors Protected:</a:t>
            </a:r>
            <a:r>
              <a:rPr lang="en-US" sz="1600" b="0" i="0" u="none" strike="noStrike" baseline="0" dirty="0">
                <a:solidFill>
                  <a:srgbClr val="000000"/>
                </a:solidFill>
                <a:latin typeface="Calibri" panose="020F0502020204030204" pitchFamily="34" charset="0"/>
                <a:cs typeface="Calibri" panose="020F0502020204030204" pitchFamily="34" charset="0"/>
              </a:rPr>
              <a:t> Corporate law protects creditors in a dissolution. In the winding-up process, the corporation must pay all known claims. The corporation must send notice to known claimants for them to submit their claims. </a:t>
            </a:r>
          </a:p>
          <a:p>
            <a:pPr marL="0" indent="0" algn="just">
              <a:lnSpc>
                <a:spcPct val="90000"/>
              </a:lnSpc>
              <a:spcBef>
                <a:spcPts val="0"/>
              </a:spcBef>
              <a:buNone/>
            </a:pPr>
            <a:endParaRPr lang="en-US" sz="500" dirty="0">
              <a:solidFill>
                <a:srgbClr val="000000"/>
              </a:solidFill>
              <a:latin typeface="Calibri" panose="020F0502020204030204" pitchFamily="34" charset="0"/>
              <a:cs typeface="Calibri" panose="020F0502020204030204" pitchFamily="34" charset="0"/>
            </a:endParaRPr>
          </a:p>
          <a:p>
            <a:pPr marL="0" indent="0" algn="just">
              <a:lnSpc>
                <a:spcPct val="90000"/>
              </a:lnSpc>
              <a:spcBef>
                <a:spcPts val="0"/>
              </a:spcBef>
              <a:buNone/>
            </a:pPr>
            <a:r>
              <a:rPr lang="en-US" sz="1600" b="0" i="0" u="none" strike="noStrike" baseline="0" dirty="0">
                <a:solidFill>
                  <a:srgbClr val="000000"/>
                </a:solidFill>
                <a:latin typeface="Calibri" panose="020F0502020204030204" pitchFamily="34" charset="0"/>
                <a:cs typeface="Calibri" panose="020F0502020204030204" pitchFamily="34" charset="0"/>
              </a:rPr>
              <a:t>Under the Business Corporation Law, unknown claims (such as contingent tort claims) may be brought against the dissolved corporation.</a:t>
            </a:r>
          </a:p>
          <a:p>
            <a:pPr marL="0" indent="0" algn="just">
              <a:lnSpc>
                <a:spcPct val="90000"/>
              </a:lnSpc>
              <a:spcBef>
                <a:spcPts val="0"/>
              </a:spcBef>
              <a:buNone/>
            </a:pPr>
            <a:endParaRPr lang="en-US" sz="500" dirty="0">
              <a:solidFill>
                <a:srgbClr val="000000"/>
              </a:solidFill>
              <a:latin typeface="Calibri" panose="020F0502020204030204" pitchFamily="34" charset="0"/>
              <a:cs typeface="Calibri" panose="020F0502020204030204" pitchFamily="34" charset="0"/>
            </a:endParaRPr>
          </a:p>
          <a:p>
            <a:pPr marL="0" indent="0" algn="just">
              <a:lnSpc>
                <a:spcPct val="90000"/>
              </a:lnSpc>
              <a:spcBef>
                <a:spcPts val="0"/>
              </a:spcBef>
              <a:buNone/>
            </a:pPr>
            <a:r>
              <a:rPr lang="en-US" sz="1600" b="1" i="1" u="none" strike="noStrike" baseline="0" dirty="0">
                <a:solidFill>
                  <a:srgbClr val="0000FF"/>
                </a:solidFill>
                <a:latin typeface="Calibri" panose="020F0502020204030204" pitchFamily="34" charset="0"/>
                <a:cs typeface="Calibri" panose="020F0502020204030204" pitchFamily="34" charset="0"/>
              </a:rPr>
              <a:t>Wage Claims:</a:t>
            </a:r>
            <a:r>
              <a:rPr lang="en-US" sz="1600" b="0" i="0" u="none" strike="noStrike" baseline="0" dirty="0">
                <a:solidFill>
                  <a:srgbClr val="000000"/>
                </a:solidFill>
                <a:latin typeface="Calibri" panose="020F0502020204030204" pitchFamily="34" charset="0"/>
                <a:cs typeface="Calibri" panose="020F0502020204030204" pitchFamily="34" charset="0"/>
              </a:rPr>
              <a:t> If the corporation does not retain sufficient assets after the distribution, the Business Corporation Law (section 630) permits employees and labors to get priority in payment, and thereafter, to seek satisfaction from the ten largest former shareholders.  </a:t>
            </a:r>
          </a:p>
          <a:p>
            <a:pPr marL="0" indent="0" algn="just">
              <a:lnSpc>
                <a:spcPct val="90000"/>
              </a:lnSpc>
              <a:spcBef>
                <a:spcPts val="0"/>
              </a:spcBef>
              <a:buNone/>
            </a:pPr>
            <a:endParaRPr lang="en-US" sz="500" b="0" i="0" u="none" strike="noStrike" baseline="0" dirty="0">
              <a:solidFill>
                <a:srgbClr val="000000"/>
              </a:solidFill>
              <a:latin typeface="Calibri" panose="020F0502020204030204" pitchFamily="34" charset="0"/>
              <a:cs typeface="Calibri" panose="020F0502020204030204" pitchFamily="34" charset="0"/>
            </a:endParaRPr>
          </a:p>
          <a:p>
            <a:pPr marL="0" indent="0" algn="just">
              <a:lnSpc>
                <a:spcPct val="90000"/>
              </a:lnSpc>
              <a:spcBef>
                <a:spcPts val="0"/>
              </a:spcBef>
              <a:buNone/>
            </a:pPr>
            <a:r>
              <a:rPr lang="en-US" sz="1600" b="1" i="1" u="none" strike="noStrike" baseline="0" dirty="0">
                <a:solidFill>
                  <a:srgbClr val="0000FF"/>
                </a:solidFill>
                <a:latin typeface="Calibri" panose="020F0502020204030204" pitchFamily="34" charset="0"/>
                <a:cs typeface="Calibri" panose="020F0502020204030204" pitchFamily="34" charset="0"/>
              </a:rPr>
              <a:t>Successor Liability:</a:t>
            </a:r>
            <a:r>
              <a:rPr lang="en-US" sz="1600" b="0" i="0" u="none" strike="noStrike" baseline="0" dirty="0">
                <a:solidFill>
                  <a:srgbClr val="000000"/>
                </a:solidFill>
                <a:latin typeface="Calibri" panose="020F0502020204030204" pitchFamily="34" charset="0"/>
                <a:cs typeface="Calibri" panose="020F0502020204030204" pitchFamily="34" charset="0"/>
              </a:rPr>
              <a:t> If creditors cannot satisfy their claims against the dissolved corporation or its former shareholders, they may be afforded the opportunity to assert their claims against the entity that acquired the business’s assets under the successor liability doctrine.  Further, if the board approves the distribution of assets to shareholders without the corporation first satisfying known claimants, the directors can be liable to the creditors, with contribution (recoupment) available from shareholders who knew the distribution was illegal.</a:t>
            </a:r>
          </a:p>
          <a:p>
            <a:pPr marL="0" indent="0" algn="just">
              <a:lnSpc>
                <a:spcPct val="90000"/>
              </a:lnSpc>
              <a:spcBef>
                <a:spcPts val="0"/>
              </a:spcBef>
              <a:buNone/>
            </a:pPr>
            <a:endParaRPr lang="en-US" sz="500" dirty="0">
              <a:solidFill>
                <a:srgbClr val="000000"/>
              </a:solidFill>
              <a:latin typeface="Calibri" panose="020F0502020204030204" pitchFamily="34" charset="0"/>
              <a:cs typeface="Calibri" panose="020F0502020204030204" pitchFamily="34" charset="0"/>
            </a:endParaRPr>
          </a:p>
          <a:p>
            <a:pPr marL="0" indent="0" algn="just">
              <a:lnSpc>
                <a:spcPct val="90000"/>
              </a:lnSpc>
              <a:spcBef>
                <a:spcPts val="0"/>
              </a:spcBef>
              <a:buNone/>
            </a:pPr>
            <a:r>
              <a:rPr lang="en-US" sz="1600" b="1" i="1" u="none" strike="noStrike" baseline="0" dirty="0">
                <a:solidFill>
                  <a:srgbClr val="0000FF"/>
                </a:solidFill>
                <a:latin typeface="Calibri" panose="020F0502020204030204" pitchFamily="34" charset="0"/>
                <a:cs typeface="Calibri" panose="020F0502020204030204" pitchFamily="34" charset="0"/>
              </a:rPr>
              <a:t>Judicial Oversight: </a:t>
            </a:r>
            <a:r>
              <a:rPr lang="en-US" sz="1600" b="0" i="0" u="none" strike="noStrike" baseline="0" dirty="0">
                <a:solidFill>
                  <a:srgbClr val="000000"/>
                </a:solidFill>
                <a:latin typeface="Calibri" panose="020F0502020204030204" pitchFamily="34" charset="0"/>
                <a:cs typeface="Calibri" panose="020F0502020204030204" pitchFamily="34" charset="0"/>
              </a:rPr>
              <a:t>To shield directors from liability, the corporation can apply to have the supreme court to oversee the dissolution and determine how much security the corporation should set aside to satisfy anticipated claims</a:t>
            </a:r>
            <a:r>
              <a:rPr lang="en-US" sz="1800" b="0" i="0" u="none" strike="noStrike" baseline="0" dirty="0">
                <a:solidFill>
                  <a:srgbClr val="000000"/>
                </a:solidFill>
                <a:latin typeface="LiberationSerif"/>
              </a:rPr>
              <a:t>. </a:t>
            </a:r>
            <a:endParaRPr lang="en-US" sz="2000" kern="0" dirty="0">
              <a:solidFill>
                <a:srgbClr val="008080"/>
              </a:solidFill>
              <a:effectLst>
                <a:outerShdw blurRad="38100" dist="38100" dir="2700000" algn="tl">
                  <a:srgbClr val="C0C0C0"/>
                </a:outerShdw>
              </a:effectLst>
            </a:endParaRPr>
          </a:p>
        </p:txBody>
      </p:sp>
    </p:spTree>
    <p:extLst>
      <p:ext uri="{BB962C8B-B14F-4D97-AF65-F5344CB8AC3E}">
        <p14:creationId xmlns:p14="http://schemas.microsoft.com/office/powerpoint/2010/main" val="2324855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228600" y="1066800"/>
            <a:ext cx="8458200" cy="5562600"/>
          </a:xfrm>
          <a:prstGeom prst="rect">
            <a:avLst/>
          </a:prstGeom>
        </p:spPr>
        <p:txBody>
          <a:bodyPr/>
          <a:lstStyle/>
          <a:p>
            <a:pPr marL="0" indent="0" algn="ctr">
              <a:lnSpc>
                <a:spcPct val="90000"/>
              </a:lnSpc>
              <a:spcBef>
                <a:spcPts val="0"/>
              </a:spcBef>
              <a:buNone/>
              <a:defRPr/>
            </a:pPr>
            <a:r>
              <a:rPr lang="en-US" sz="4000" b="1" dirty="0">
                <a:solidFill>
                  <a:srgbClr val="0033CC"/>
                </a:solidFill>
                <a:latin typeface="Calibri" panose="020F0502020204030204" pitchFamily="34" charset="0"/>
                <a:cs typeface="Calibri" panose="020F0502020204030204" pitchFamily="34" charset="0"/>
              </a:rPr>
              <a:t>Corporate Dissolution</a:t>
            </a:r>
          </a:p>
          <a:p>
            <a:pPr marL="0" indent="0" algn="ctr">
              <a:lnSpc>
                <a:spcPct val="90000"/>
              </a:lnSpc>
              <a:spcBef>
                <a:spcPts val="0"/>
              </a:spcBef>
              <a:buNone/>
              <a:defRPr/>
            </a:pPr>
            <a:r>
              <a:rPr lang="en-US" b="1" i="1" dirty="0">
                <a:solidFill>
                  <a:srgbClr val="006600"/>
                </a:solidFill>
                <a:latin typeface="Calibri" panose="020F0502020204030204" pitchFamily="34" charset="0"/>
                <a:cs typeface="Calibri" panose="020F0502020204030204" pitchFamily="34" charset="0"/>
              </a:rPr>
              <a:t>Process</a:t>
            </a:r>
          </a:p>
          <a:p>
            <a:pPr marL="0" indent="0">
              <a:lnSpc>
                <a:spcPct val="90000"/>
              </a:lnSpc>
              <a:spcBef>
                <a:spcPts val="0"/>
              </a:spcBef>
              <a:buNone/>
            </a:pPr>
            <a:r>
              <a:rPr lang="en-US" sz="1800" b="1" dirty="0">
                <a:solidFill>
                  <a:srgbClr val="C00000"/>
                </a:solidFill>
                <a:latin typeface="Calibri" panose="020F0502020204030204" pitchFamily="34" charset="0"/>
                <a:cs typeface="Calibri" panose="020F0502020204030204" pitchFamily="34" charset="0"/>
              </a:rPr>
              <a:t>Process of Liquidation:</a:t>
            </a:r>
            <a:endParaRPr lang="en-US" sz="1800" b="1" i="1" kern="0" dirty="0">
              <a:solidFill>
                <a:srgbClr val="000000"/>
              </a:solidFill>
              <a:effectLst>
                <a:outerShdw blurRad="38100" dist="38100" dir="2700000" algn="tl">
                  <a:srgbClr val="C0C0C0"/>
                </a:outerShdw>
              </a:effectLst>
              <a:latin typeface="Calibri" panose="020F0502020204030204" pitchFamily="34" charset="0"/>
              <a:cs typeface="Calibri" panose="020F0502020204030204" pitchFamily="34" charset="0"/>
            </a:endParaRPr>
          </a:p>
          <a:p>
            <a:pPr lvl="3" eaLnBrk="1" hangingPunct="1">
              <a:lnSpc>
                <a:spcPct val="90000"/>
              </a:lnSpc>
              <a:buFont typeface="Arial" pitchFamily="34" charset="0"/>
              <a:buChar char="•"/>
              <a:defRPr/>
            </a:pPr>
            <a:endParaRPr lang="en-US" sz="600" dirty="0">
              <a:solidFill>
                <a:schemeClr val="tx1"/>
              </a:solidFill>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dirty="0">
                <a:latin typeface="Arial" pitchFamily="34" charset="0"/>
                <a:cs typeface="Arial" pitchFamily="34" charset="0"/>
              </a:rPr>
              <a:t>The purpose of liquidating a corporation is to distribute all of the company’s assets to those individuals and businesses that have claims against the corporation.  </a:t>
            </a:r>
          </a:p>
          <a:p>
            <a:pPr marL="347663" lvl="2" indent="-228600" algn="just" eaLnBrk="1" hangingPunct="1">
              <a:lnSpc>
                <a:spcPct val="90000"/>
              </a:lnSpc>
              <a:buFont typeface="Arial" pitchFamily="34" charset="0"/>
              <a:buChar char="•"/>
              <a:defRPr/>
            </a:pPr>
            <a:endParaRPr lang="en-US" sz="6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dirty="0">
                <a:latin typeface="Arial" pitchFamily="34" charset="0"/>
                <a:cs typeface="Arial" pitchFamily="34" charset="0"/>
              </a:rPr>
              <a:t>Priority is an important issue when it comes to liquidating corporate assets.  </a:t>
            </a:r>
          </a:p>
          <a:p>
            <a:pPr marL="347663" lvl="2" indent="-228600" algn="just" eaLnBrk="1" hangingPunct="1">
              <a:lnSpc>
                <a:spcPct val="90000"/>
              </a:lnSpc>
              <a:buFont typeface="Arial" pitchFamily="34" charset="0"/>
              <a:buChar char="•"/>
              <a:defRPr/>
            </a:pPr>
            <a:endParaRPr lang="en-US" sz="6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dirty="0">
                <a:latin typeface="Arial" pitchFamily="34" charset="0"/>
                <a:cs typeface="Arial" pitchFamily="34" charset="0"/>
              </a:rPr>
              <a:t>Priority, means the order in which a person at he or she has the right to receive payment before others. </a:t>
            </a:r>
          </a:p>
          <a:p>
            <a:pPr marL="347663" lvl="2" indent="-228600" algn="just" eaLnBrk="1" hangingPunct="1">
              <a:lnSpc>
                <a:spcPct val="90000"/>
              </a:lnSpc>
              <a:buFont typeface="Arial" pitchFamily="34" charset="0"/>
              <a:buChar char="•"/>
              <a:defRPr/>
            </a:pPr>
            <a:endParaRPr lang="en-US" sz="6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dirty="0">
                <a:latin typeface="Arial" pitchFamily="34" charset="0"/>
                <a:cs typeface="Arial" pitchFamily="34" charset="0"/>
              </a:rPr>
              <a:t>Shareholders are entitled to whatever corporate assets are left over after corporate creditors have been paid.</a:t>
            </a:r>
          </a:p>
          <a:p>
            <a:pPr marL="347663" lvl="2" indent="-228600" algn="just" eaLnBrk="1" hangingPunct="1">
              <a:lnSpc>
                <a:spcPct val="90000"/>
              </a:lnSpc>
              <a:buFont typeface="Arial" pitchFamily="34" charset="0"/>
              <a:buChar char="•"/>
              <a:defRPr/>
            </a:pPr>
            <a:endParaRPr lang="en-US" sz="6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dirty="0">
                <a:latin typeface="Arial" pitchFamily="34" charset="0"/>
                <a:cs typeface="Arial" pitchFamily="34" charset="0"/>
              </a:rPr>
              <a:t>Upon liquidation, the corporation no longer has any assets.</a:t>
            </a:r>
          </a:p>
          <a:p>
            <a:pPr marL="347663" lvl="2" indent="-228600" algn="just" eaLnBrk="1" hangingPunct="1">
              <a:lnSpc>
                <a:spcPct val="90000"/>
              </a:lnSpc>
              <a:buFont typeface="Arial" pitchFamily="34" charset="0"/>
              <a:buChar char="•"/>
              <a:defRPr/>
            </a:pPr>
            <a:endParaRPr lang="en-US" sz="6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dirty="0">
                <a:latin typeface="Arial" pitchFamily="34" charset="0"/>
                <a:cs typeface="Arial" pitchFamily="34" charset="0"/>
              </a:rPr>
              <a:t>Liquidation and winding up are two terms closely intertwined. Liquidation refers to the process of divesting all corporate assets, while winding up refers to the process of concluding all corporate business.</a:t>
            </a:r>
          </a:p>
          <a:p>
            <a:pPr lvl="2" eaLnBrk="1" hangingPunct="1">
              <a:lnSpc>
                <a:spcPct val="90000"/>
              </a:lnSpc>
              <a:buFont typeface="Arial" pitchFamily="34" charset="0"/>
              <a:buChar char="•"/>
              <a:defRPr/>
            </a:pPr>
            <a:endParaRPr lang="en-US" sz="1600" dirty="0">
              <a:latin typeface="Arial" pitchFamily="34" charset="0"/>
              <a:cs typeface="Arial" pitchFamily="34" charset="0"/>
            </a:endParaRPr>
          </a:p>
          <a:p>
            <a:pPr lvl="2" eaLnBrk="1" hangingPunct="1">
              <a:lnSpc>
                <a:spcPct val="90000"/>
              </a:lnSpc>
              <a:buFont typeface="Arial" pitchFamily="34" charset="0"/>
              <a:buChar char="•"/>
              <a:defRPr/>
            </a:pPr>
            <a:endParaRPr lang="en-US" sz="1600" dirty="0">
              <a:latin typeface="Arial" pitchFamily="34" charset="0"/>
              <a:cs typeface="Arial" pitchFamily="34" charset="0"/>
            </a:endParaRPr>
          </a:p>
          <a:p>
            <a:pPr lvl="2" eaLnBrk="1" hangingPunct="1">
              <a:lnSpc>
                <a:spcPct val="90000"/>
              </a:lnSpc>
              <a:buFont typeface="Arial" pitchFamily="34" charset="0"/>
              <a:buChar char="•"/>
              <a:defRPr/>
            </a:pPr>
            <a:endParaRPr lang="en-US" sz="1600" dirty="0">
              <a:latin typeface="Arial" pitchFamily="34" charset="0"/>
              <a:cs typeface="Arial" pitchFamily="34" charset="0"/>
            </a:endParaRPr>
          </a:p>
          <a:p>
            <a:pPr lvl="2" eaLnBrk="1" hangingPunct="1">
              <a:buFont typeface="Arial" pitchFamily="34" charset="0"/>
              <a:buChar char="•"/>
              <a:defRPr/>
            </a:pPr>
            <a:endParaRPr lang="en-US" sz="1600" i="1" dirty="0">
              <a:latin typeface="Arial" pitchFamily="34" charset="0"/>
              <a:cs typeface="Arial" pitchFamily="34" charset="0"/>
            </a:endParaRPr>
          </a:p>
          <a:p>
            <a:pPr lvl="2" eaLnBrk="1" hangingPunct="1">
              <a:buFont typeface="Arial" pitchFamily="34" charset="0"/>
              <a:buChar char="•"/>
              <a:defRPr/>
            </a:pPr>
            <a:endParaRPr lang="en-US" sz="1600" i="1" dirty="0">
              <a:solidFill>
                <a:srgbClr val="000000"/>
              </a:solidFill>
              <a:latin typeface="Arial" pitchFamily="34" charset="0"/>
              <a:cs typeface="Arial" pitchFamily="34" charset="0"/>
            </a:endParaRPr>
          </a:p>
          <a:p>
            <a:pPr lvl="1" eaLnBrk="1" hangingPunct="1">
              <a:lnSpc>
                <a:spcPct val="80000"/>
              </a:lnSpc>
              <a:defRPr/>
            </a:pPr>
            <a:endParaRPr lang="en-US" sz="1800" dirty="0">
              <a:solidFill>
                <a:schemeClr val="tx1"/>
              </a:solidFill>
              <a:cs typeface="Arial" pitchFamily="34" charset="0"/>
            </a:endParaRPr>
          </a:p>
          <a:p>
            <a:pPr lvl="1" eaLnBrk="1" hangingPunct="1">
              <a:lnSpc>
                <a:spcPct val="80000"/>
              </a:lnSpc>
              <a:defRPr/>
            </a:pPr>
            <a:endParaRPr lang="en-US" sz="1800" dirty="0">
              <a:solidFill>
                <a:schemeClr val="tx1"/>
              </a:solidFill>
            </a:endParaRPr>
          </a:p>
          <a:p>
            <a:pPr marL="857250" lvl="1">
              <a:lnSpc>
                <a:spcPct val="80000"/>
              </a:lnSpc>
              <a:buFont typeface="Wingdings" pitchFamily="2" charset="2"/>
              <a:buChar char="Ø"/>
              <a:defRPr/>
            </a:pPr>
            <a:endParaRPr lang="en-US" sz="2000" kern="0" dirty="0">
              <a:solidFill>
                <a:srgbClr val="008080"/>
              </a:solidFill>
              <a:effectLst>
                <a:outerShdw blurRad="38100" dist="38100" dir="2700000" algn="tl">
                  <a:srgbClr val="C0C0C0"/>
                </a:outerShdw>
              </a:effectLst>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10294</TotalTime>
  <Words>1313</Words>
  <Application>Microsoft Office PowerPoint</Application>
  <PresentationFormat>On-screen Show (4:3)</PresentationFormat>
  <Paragraphs>140</Paragraphs>
  <Slides>12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LiberationSerif</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547</cp:revision>
  <cp:lastPrinted>2020-09-23T14:11:20Z</cp:lastPrinted>
  <dcterms:created xsi:type="dcterms:W3CDTF">2007-08-27T19:04:39Z</dcterms:created>
  <dcterms:modified xsi:type="dcterms:W3CDTF">2020-11-27T11:52:54Z</dcterms:modified>
</cp:coreProperties>
</file>