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409" r:id="rId2"/>
    <p:sldId id="636" r:id="rId3"/>
    <p:sldId id="635" r:id="rId4"/>
    <p:sldId id="583" r:id="rId5"/>
    <p:sldId id="660" r:id="rId6"/>
    <p:sldId id="661" r:id="rId7"/>
    <p:sldId id="662" r:id="rId8"/>
    <p:sldId id="439" r:id="rId9"/>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FF"/>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022322D8-44C5-4091-9023-9E0B2534F65A}"/>
    <pc:docChg chg="undo custSel addSld delSld modSld">
      <pc:chgData name="Robert Farley" userId="1b2cfada0102257f" providerId="LiveId" clId="{022322D8-44C5-4091-9023-9E0B2534F65A}" dt="2020-11-26T12:48:21.555" v="316" actId="20577"/>
      <pc:docMkLst>
        <pc:docMk/>
      </pc:docMkLst>
      <pc:sldChg chg="modSp mod">
        <pc:chgData name="Robert Farley" userId="1b2cfada0102257f" providerId="LiveId" clId="{022322D8-44C5-4091-9023-9E0B2534F65A}" dt="2020-11-25T18:16:54.931" v="10" actId="20577"/>
        <pc:sldMkLst>
          <pc:docMk/>
          <pc:sldMk cId="0" sldId="439"/>
        </pc:sldMkLst>
        <pc:spChg chg="mod">
          <ac:chgData name="Robert Farley" userId="1b2cfada0102257f" providerId="LiveId" clId="{022322D8-44C5-4091-9023-9E0B2534F65A}" dt="2020-11-25T18:16:54.931" v="10" actId="20577"/>
          <ac:spMkLst>
            <pc:docMk/>
            <pc:sldMk cId="0" sldId="439"/>
            <ac:spMk id="21506" creationId="{00000000-0000-0000-0000-000000000000}"/>
          </ac:spMkLst>
        </pc:spChg>
      </pc:sldChg>
      <pc:sldChg chg="del">
        <pc:chgData name="Robert Farley" userId="1b2cfada0102257f" providerId="LiveId" clId="{022322D8-44C5-4091-9023-9E0B2534F65A}" dt="2020-11-25T18:16:45.760" v="0" actId="47"/>
        <pc:sldMkLst>
          <pc:docMk/>
          <pc:sldMk cId="0" sldId="503"/>
        </pc:sldMkLst>
      </pc:sldChg>
      <pc:sldChg chg="del">
        <pc:chgData name="Robert Farley" userId="1b2cfada0102257f" providerId="LiveId" clId="{022322D8-44C5-4091-9023-9E0B2534F65A}" dt="2020-11-26T12:43:41.379" v="15" actId="47"/>
        <pc:sldMkLst>
          <pc:docMk/>
          <pc:sldMk cId="1371525717" sldId="543"/>
        </pc:sldMkLst>
      </pc:sldChg>
      <pc:sldChg chg="modSp mod">
        <pc:chgData name="Robert Farley" userId="1b2cfada0102257f" providerId="LiveId" clId="{022322D8-44C5-4091-9023-9E0B2534F65A}" dt="2020-11-26T12:48:21.555" v="316" actId="20577"/>
        <pc:sldMkLst>
          <pc:docMk/>
          <pc:sldMk cId="3198942143" sldId="583"/>
        </pc:sldMkLst>
        <pc:spChg chg="mod">
          <ac:chgData name="Robert Farley" userId="1b2cfada0102257f" providerId="LiveId" clId="{022322D8-44C5-4091-9023-9E0B2534F65A}" dt="2020-11-26T12:48:21.555" v="316" actId="20577"/>
          <ac:spMkLst>
            <pc:docMk/>
            <pc:sldMk cId="3198942143" sldId="583"/>
            <ac:spMk id="79873" creationId="{00000000-0000-0000-0000-000000000000}"/>
          </ac:spMkLst>
        </pc:spChg>
      </pc:sldChg>
      <pc:sldChg chg="modSp add del mod">
        <pc:chgData name="Robert Farley" userId="1b2cfada0102257f" providerId="LiveId" clId="{022322D8-44C5-4091-9023-9E0B2534F65A}" dt="2020-11-26T12:47:56.962" v="305" actId="20577"/>
        <pc:sldMkLst>
          <pc:docMk/>
          <pc:sldMk cId="507419856" sldId="635"/>
        </pc:sldMkLst>
        <pc:spChg chg="mod">
          <ac:chgData name="Robert Farley" userId="1b2cfada0102257f" providerId="LiveId" clId="{022322D8-44C5-4091-9023-9E0B2534F65A}" dt="2020-11-26T12:47:56.962" v="305" actId="20577"/>
          <ac:spMkLst>
            <pc:docMk/>
            <pc:sldMk cId="507419856" sldId="635"/>
            <ac:spMk id="4" creationId="{00000000-0000-0000-0000-000000000000}"/>
          </ac:spMkLst>
        </pc:spChg>
      </pc:sldChg>
      <pc:sldChg chg="modSp add mod">
        <pc:chgData name="Robert Farley" userId="1b2cfada0102257f" providerId="LiveId" clId="{022322D8-44C5-4091-9023-9E0B2534F65A}" dt="2020-11-26T12:43:27.473" v="12"/>
        <pc:sldMkLst>
          <pc:docMk/>
          <pc:sldMk cId="556340494" sldId="636"/>
        </pc:sldMkLst>
        <pc:spChg chg="mod">
          <ac:chgData name="Robert Farley" userId="1b2cfada0102257f" providerId="LiveId" clId="{022322D8-44C5-4091-9023-9E0B2534F65A}" dt="2020-11-26T12:43:27.473" v="12"/>
          <ac:spMkLst>
            <pc:docMk/>
            <pc:sldMk cId="556340494" sldId="636"/>
            <ac:spMk id="4" creationId="{00000000-0000-0000-0000-000000000000}"/>
          </ac:spMkLst>
        </pc:spChg>
      </pc:sldChg>
    </pc:docChg>
  </pc:docChgLst>
  <pc:docChgLst>
    <pc:chgData name="Robert Farley" userId="1b2cfada0102257f" providerId="LiveId" clId="{3FFEAE4D-454B-49E7-8A95-8CC179CE28C5}"/>
    <pc:docChg chg="custSel addSld delSld modSld sldOrd">
      <pc:chgData name="Robert Farley" userId="1b2cfada0102257f" providerId="LiveId" clId="{3FFEAE4D-454B-49E7-8A95-8CC179CE28C5}" dt="2020-11-27T12:43:18.991" v="943" actId="6549"/>
      <pc:docMkLst>
        <pc:docMk/>
      </pc:docMkLst>
      <pc:sldChg chg="modSp mod">
        <pc:chgData name="Robert Farley" userId="1b2cfada0102257f" providerId="LiveId" clId="{3FFEAE4D-454B-49E7-8A95-8CC179CE28C5}" dt="2020-11-26T13:25:32.465" v="56" actId="20577"/>
        <pc:sldMkLst>
          <pc:docMk/>
          <pc:sldMk cId="0" sldId="409"/>
        </pc:sldMkLst>
        <pc:spChg chg="mod">
          <ac:chgData name="Robert Farley" userId="1b2cfada0102257f" providerId="LiveId" clId="{3FFEAE4D-454B-49E7-8A95-8CC179CE28C5}" dt="2020-11-26T13:25:32.465" v="56" actId="20577"/>
          <ac:spMkLst>
            <pc:docMk/>
            <pc:sldMk cId="0" sldId="409"/>
            <ac:spMk id="8" creationId="{00000000-0000-0000-0000-000000000000}"/>
          </ac:spMkLst>
        </pc:spChg>
      </pc:sldChg>
      <pc:sldChg chg="del">
        <pc:chgData name="Robert Farley" userId="1b2cfada0102257f" providerId="LiveId" clId="{3FFEAE4D-454B-49E7-8A95-8CC179CE28C5}" dt="2020-11-27T12:20:59.573" v="360" actId="47"/>
        <pc:sldMkLst>
          <pc:docMk/>
          <pc:sldMk cId="0" sldId="477"/>
        </pc:sldMkLst>
      </pc:sldChg>
      <pc:sldChg chg="del">
        <pc:chgData name="Robert Farley" userId="1b2cfada0102257f" providerId="LiveId" clId="{3FFEAE4D-454B-49E7-8A95-8CC179CE28C5}" dt="2020-11-27T12:21:16.590" v="361" actId="47"/>
        <pc:sldMkLst>
          <pc:docMk/>
          <pc:sldMk cId="0" sldId="571"/>
        </pc:sldMkLst>
      </pc:sldChg>
      <pc:sldChg chg="del">
        <pc:chgData name="Robert Farley" userId="1b2cfada0102257f" providerId="LiveId" clId="{3FFEAE4D-454B-49E7-8A95-8CC179CE28C5}" dt="2020-11-27T12:21:16.590" v="361" actId="47"/>
        <pc:sldMkLst>
          <pc:docMk/>
          <pc:sldMk cId="0" sldId="572"/>
        </pc:sldMkLst>
      </pc:sldChg>
      <pc:sldChg chg="del">
        <pc:chgData name="Robert Farley" userId="1b2cfada0102257f" providerId="LiveId" clId="{3FFEAE4D-454B-49E7-8A95-8CC179CE28C5}" dt="2020-11-27T12:21:16.590" v="361" actId="47"/>
        <pc:sldMkLst>
          <pc:docMk/>
          <pc:sldMk cId="0" sldId="573"/>
        </pc:sldMkLst>
      </pc:sldChg>
      <pc:sldChg chg="modSp mod">
        <pc:chgData name="Robert Farley" userId="1b2cfada0102257f" providerId="LiveId" clId="{3FFEAE4D-454B-49E7-8A95-8CC179CE28C5}" dt="2020-11-26T13:26:00.073" v="86" actId="6549"/>
        <pc:sldMkLst>
          <pc:docMk/>
          <pc:sldMk cId="3198942143" sldId="583"/>
        </pc:sldMkLst>
        <pc:spChg chg="mod">
          <ac:chgData name="Robert Farley" userId="1b2cfada0102257f" providerId="LiveId" clId="{3FFEAE4D-454B-49E7-8A95-8CC179CE28C5}" dt="2020-11-26T13:26:00.073" v="86" actId="6549"/>
          <ac:spMkLst>
            <pc:docMk/>
            <pc:sldMk cId="3198942143" sldId="583"/>
            <ac:spMk id="79873" creationId="{00000000-0000-0000-0000-000000000000}"/>
          </ac:spMkLst>
        </pc:spChg>
      </pc:sldChg>
      <pc:sldChg chg="modSp add mod">
        <pc:chgData name="Robert Farley" userId="1b2cfada0102257f" providerId="LiveId" clId="{3FFEAE4D-454B-49E7-8A95-8CC179CE28C5}" dt="2020-11-27T12:20:28.969" v="359" actId="255"/>
        <pc:sldMkLst>
          <pc:docMk/>
          <pc:sldMk cId="219622788" sldId="660"/>
        </pc:sldMkLst>
        <pc:spChg chg="mod">
          <ac:chgData name="Robert Farley" userId="1b2cfada0102257f" providerId="LiveId" clId="{3FFEAE4D-454B-49E7-8A95-8CC179CE28C5}" dt="2020-11-27T12:20:28.969" v="359" actId="255"/>
          <ac:spMkLst>
            <pc:docMk/>
            <pc:sldMk cId="219622788" sldId="660"/>
            <ac:spMk id="3" creationId="{00000000-0000-0000-0000-000000000000}"/>
          </ac:spMkLst>
        </pc:spChg>
      </pc:sldChg>
      <pc:sldChg chg="modSp add mod ord">
        <pc:chgData name="Robert Farley" userId="1b2cfada0102257f" providerId="LiveId" clId="{3FFEAE4D-454B-49E7-8A95-8CC179CE28C5}" dt="2020-11-27T12:34:20.372" v="480" actId="255"/>
        <pc:sldMkLst>
          <pc:docMk/>
          <pc:sldMk cId="37264514" sldId="661"/>
        </pc:sldMkLst>
        <pc:spChg chg="mod">
          <ac:chgData name="Robert Farley" userId="1b2cfada0102257f" providerId="LiveId" clId="{3FFEAE4D-454B-49E7-8A95-8CC179CE28C5}" dt="2020-11-27T12:34:20.372" v="480" actId="255"/>
          <ac:spMkLst>
            <pc:docMk/>
            <pc:sldMk cId="37264514" sldId="661"/>
            <ac:spMk id="79873" creationId="{00000000-0000-0000-0000-000000000000}"/>
          </ac:spMkLst>
        </pc:spChg>
      </pc:sldChg>
      <pc:sldChg chg="modSp add mod ord">
        <pc:chgData name="Robert Farley" userId="1b2cfada0102257f" providerId="LiveId" clId="{3FFEAE4D-454B-49E7-8A95-8CC179CE28C5}" dt="2020-11-27T12:43:18.991" v="943" actId="6549"/>
        <pc:sldMkLst>
          <pc:docMk/>
          <pc:sldMk cId="4097224254" sldId="662"/>
        </pc:sldMkLst>
        <pc:spChg chg="mod">
          <ac:chgData name="Robert Farley" userId="1b2cfada0102257f" providerId="LiveId" clId="{3FFEAE4D-454B-49E7-8A95-8CC179CE28C5}" dt="2020-11-27T12:43:18.991" v="943" actId="6549"/>
          <ac:spMkLst>
            <pc:docMk/>
            <pc:sldMk cId="4097224254" sldId="66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11/27/2020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11/27/2020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Thirteen B:</a:t>
            </a:r>
          </a:p>
          <a:p>
            <a:pPr marL="342889" indent="-342889" algn="ctr">
              <a:spcBef>
                <a:spcPct val="20000"/>
              </a:spcBef>
              <a:defRPr/>
            </a:pPr>
            <a:r>
              <a:rPr lang="en-US" sz="2800" b="1" kern="0" dirty="0">
                <a:solidFill>
                  <a:srgbClr val="FFFF00"/>
                </a:solidFill>
                <a:latin typeface="+mn-lt"/>
              </a:rPr>
              <a:t>Corporate Property</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82711"/>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r>
              <a:rPr lang="en-US" sz="2500" b="1" i="1" dirty="0">
                <a:solidFill>
                  <a:srgbClr val="006666"/>
                </a:solidFill>
              </a:rPr>
              <a:t>Public Authorities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Public Benefit Corporations</a:t>
            </a:r>
          </a:p>
          <a:p>
            <a:pPr>
              <a:lnSpc>
                <a:spcPct val="110000"/>
              </a:lnSpc>
              <a:defRPr/>
            </a:pPr>
            <a:r>
              <a:rPr lang="en-US" sz="1400" b="1" i="1" dirty="0">
                <a:solidFill>
                  <a:srgbClr val="C00000"/>
                </a:solidFill>
              </a:rPr>
              <a:t>Part One: 	Definitions</a:t>
            </a:r>
          </a:p>
          <a:p>
            <a:pPr>
              <a:lnSpc>
                <a:spcPct val="110000"/>
              </a:lnSpc>
              <a:defRPr/>
            </a:pPr>
            <a:r>
              <a:rPr lang="en-US" sz="1400" b="1" i="1" dirty="0">
                <a:solidFill>
                  <a:srgbClr val="C00000"/>
                </a:solidFill>
              </a:rPr>
              <a:t>	Incorporation</a:t>
            </a:r>
          </a:p>
          <a:p>
            <a:pPr>
              <a:lnSpc>
                <a:spcPct val="110000"/>
              </a:lnSpc>
              <a:defRPr/>
            </a:pPr>
            <a:r>
              <a:rPr lang="en-US" sz="1400" b="1" i="1" dirty="0">
                <a:solidFill>
                  <a:srgbClr val="C00000"/>
                </a:solidFill>
              </a:rPr>
              <a:t>	Roles and Duties</a:t>
            </a:r>
          </a:p>
          <a:p>
            <a:pPr>
              <a:lnSpc>
                <a:spcPct val="110000"/>
              </a:lnSpc>
              <a:defRPr/>
            </a:pPr>
            <a:r>
              <a:rPr lang="en-US" sz="1400" b="1" i="1" dirty="0">
                <a:solidFill>
                  <a:srgbClr val="C00000"/>
                </a:solidFill>
              </a:rPr>
              <a:t>	History / Purpose / Effectiveness</a:t>
            </a: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0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56340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704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Dissolution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Dissolution and Termination</a:t>
            </a:r>
          </a:p>
          <a:p>
            <a:pPr>
              <a:lnSpc>
                <a:spcPct val="110000"/>
              </a:lnSpc>
              <a:defRPr/>
            </a:pPr>
            <a:r>
              <a:rPr lang="en-US" sz="1400" b="1" i="1" dirty="0">
                <a:solidFill>
                  <a:srgbClr val="C00000"/>
                </a:solidFill>
              </a:rPr>
              <a:t>Part One: Definitions / Process of Dissolution / Voluntary and Involuntary Dissolution</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Corporate Property</a:t>
            </a:r>
          </a:p>
          <a:p>
            <a:pPr>
              <a:lnSpc>
                <a:spcPct val="110000"/>
              </a:lnSpc>
              <a:defRPr/>
            </a:pPr>
            <a:r>
              <a:rPr lang="en-US" sz="1400" b="1" i="1" dirty="0">
                <a:solidFill>
                  <a:srgbClr val="C00000"/>
                </a:solidFill>
              </a:rPr>
              <a:t>Part Two: Distribution and Winding Up</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Bankruptcy</a:t>
            </a:r>
          </a:p>
          <a:p>
            <a:pPr>
              <a:lnSpc>
                <a:spcPct val="110000"/>
              </a:lnSpc>
              <a:defRPr/>
            </a:pPr>
            <a:r>
              <a:rPr lang="en-US" sz="1400" b="1" i="1" dirty="0">
                <a:solidFill>
                  <a:srgbClr val="C00000"/>
                </a:solidFill>
              </a:rPr>
              <a:t>Part Three: History / Article 7 / Article 11 / Article 13 </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Clothing Store Dissolution</a:t>
            </a:r>
          </a:p>
          <a:p>
            <a:pPr algn="ctr">
              <a:lnSpc>
                <a:spcPct val="110000"/>
              </a:lnSpc>
              <a:defRPr/>
            </a:pPr>
            <a:r>
              <a:rPr lang="en-US" sz="1400" b="1" i="1" dirty="0">
                <a:solidFill>
                  <a:srgbClr val="C00000"/>
                </a:solidFill>
              </a:rPr>
              <a:t>     Bankruptcy and Ramifications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Property</a:t>
            </a:r>
          </a:p>
          <a:p>
            <a:pPr marL="342900" indent="-342900" algn="ctr">
              <a:lnSpc>
                <a:spcPct val="90000"/>
              </a:lnSpc>
              <a:spcBef>
                <a:spcPts val="0"/>
              </a:spcBef>
              <a:defRPr/>
            </a:pPr>
            <a:r>
              <a:rPr lang="en-US" sz="3200" b="1" i="1" dirty="0">
                <a:solidFill>
                  <a:srgbClr val="006600"/>
                </a:solidFill>
              </a:rPr>
              <a:t>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latin typeface="Calibri" panose="020F0502020204030204" pitchFamily="34" charset="0"/>
                <a:cs typeface="Calibri" panose="020F0502020204030204" pitchFamily="34" charset="0"/>
              </a:rPr>
              <a:t>Corporate Property</a:t>
            </a:r>
          </a:p>
          <a:p>
            <a:pPr marL="342900" indent="-342900" algn="ctr">
              <a:lnSpc>
                <a:spcPct val="90000"/>
              </a:lnSpc>
              <a:spcBef>
                <a:spcPts val="0"/>
              </a:spcBef>
              <a:defRPr/>
            </a:pPr>
            <a:r>
              <a:rPr lang="en-US" sz="3200" b="1" i="1" dirty="0">
                <a:solidFill>
                  <a:srgbClr val="006600"/>
                </a:solidFill>
                <a:latin typeface="Calibri" panose="020F0502020204030204" pitchFamily="34" charset="0"/>
                <a:cs typeface="Calibri" panose="020F0502020204030204" pitchFamily="34" charset="0"/>
              </a:rPr>
              <a:t>Definitions</a:t>
            </a:r>
          </a:p>
          <a:p>
            <a:r>
              <a:rPr lang="en-US" sz="2600" b="1" dirty="0">
                <a:solidFill>
                  <a:srgbClr val="C00000"/>
                </a:solidFill>
                <a:latin typeface="Calibri" panose="020F0502020204030204" pitchFamily="34" charset="0"/>
                <a:cs typeface="Calibri" panose="020F0502020204030204" pitchFamily="34" charset="0"/>
              </a:rPr>
              <a:t>Definitions:</a:t>
            </a:r>
            <a:endParaRPr lang="en-US" sz="10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endParaRPr lang="en-US" sz="500" b="1" kern="0" dirty="0">
              <a:solidFill>
                <a:schemeClr val="accent2">
                  <a:lumMod val="75000"/>
                </a:schemeClr>
              </a:solidFill>
              <a:effectLst>
                <a:outerShdw blurRad="38100" dist="38100" dir="2700000" algn="tl">
                  <a:srgbClr val="C0C0C0"/>
                </a:outerShdw>
              </a:effectLst>
              <a:latin typeface="Calibri" panose="020F0502020204030204" pitchFamily="34" charset="0"/>
              <a:cs typeface="Calibri" panose="020F0502020204030204" pitchFamily="34" charset="0"/>
            </a:endParaRPr>
          </a:p>
          <a:p>
            <a:r>
              <a:rPr lang="en-US" sz="1600" b="1" i="1" dirty="0">
                <a:solidFill>
                  <a:srgbClr val="0000FF"/>
                </a:solidFill>
                <a:latin typeface="Calibri" panose="020F0502020204030204" pitchFamily="34" charset="0"/>
                <a:cs typeface="Calibri" panose="020F0502020204030204" pitchFamily="34" charset="0"/>
              </a:rPr>
              <a:t>Corporate Property Defined:</a:t>
            </a:r>
            <a:endParaRPr lang="en-US" sz="500" dirty="0">
              <a:latin typeface="Calibri" panose="020F0502020204030204" pitchFamily="34" charset="0"/>
              <a:cs typeface="Calibri" panose="020F0502020204030204" pitchFamily="34" charset="0"/>
            </a:endParaRPr>
          </a:p>
          <a:p>
            <a:pPr algn="just"/>
            <a:r>
              <a:rPr lang="en-US" sz="1600" b="1" i="1" dirty="0">
                <a:solidFill>
                  <a:srgbClr val="A50021"/>
                </a:solidFill>
                <a:latin typeface="Calibri" panose="020F0502020204030204" pitchFamily="34" charset="0"/>
                <a:cs typeface="Calibri" panose="020F0502020204030204" pitchFamily="34" charset="0"/>
              </a:rPr>
              <a:t>“Corporations are separate legal entities from the persons (which may include individuals or other corporations) that own them. Although the corporation will be owned by other persons (shareholders), such persons do not actually own the property of the corporation, as it belongs to the corporation itself, which has the characteristic of being able to legally own property, as an artificial person under the law.” </a:t>
            </a:r>
          </a:p>
          <a:p>
            <a:pPr algn="just"/>
            <a:br>
              <a:rPr lang="en-US" sz="500" dirty="0">
                <a:latin typeface="Calibri" panose="020F0502020204030204" pitchFamily="34" charset="0"/>
                <a:cs typeface="Calibri" panose="020F0502020204030204" pitchFamily="34" charset="0"/>
              </a:rPr>
            </a:br>
            <a:r>
              <a:rPr lang="en-US" sz="1600" b="1" i="1" dirty="0">
                <a:solidFill>
                  <a:srgbClr val="0000FF"/>
                </a:solidFill>
                <a:latin typeface="Calibri" panose="020F0502020204030204" pitchFamily="34" charset="0"/>
                <a:cs typeface="Calibri" panose="020F0502020204030204" pitchFamily="34" charset="0"/>
              </a:rPr>
              <a:t>Corporate Property During Dissolutions:</a:t>
            </a:r>
          </a:p>
          <a:p>
            <a:pPr algn="just"/>
            <a:r>
              <a:rPr lang="en-US" sz="1600" b="1" i="1" dirty="0">
                <a:solidFill>
                  <a:srgbClr val="C00000"/>
                </a:solidFill>
                <a:latin typeface="Calibri" panose="020F0502020204030204" pitchFamily="34" charset="0"/>
                <a:cs typeface="Calibri" panose="020F0502020204030204" pitchFamily="34" charset="0"/>
              </a:rPr>
              <a:t>Winding Up:</a:t>
            </a:r>
            <a:r>
              <a:rPr lang="en-US" sz="1600" i="1" dirty="0">
                <a:solidFill>
                  <a:srgbClr val="C00000"/>
                </a:solidFill>
                <a:latin typeface="Calibri" panose="020F0502020204030204" pitchFamily="34" charset="0"/>
                <a:cs typeface="Calibri" panose="020F0502020204030204" pitchFamily="34" charset="0"/>
              </a:rPr>
              <a:t> </a:t>
            </a:r>
            <a:r>
              <a:rPr lang="en-US" sz="1600" dirty="0">
                <a:solidFill>
                  <a:schemeClr val="tx1">
                    <a:lumMod val="95000"/>
                    <a:lumOff val="5000"/>
                  </a:schemeClr>
                </a:solidFill>
                <a:latin typeface="Calibri" panose="020F0502020204030204" pitchFamily="34" charset="0"/>
                <a:cs typeface="Calibri" panose="020F0502020204030204" pitchFamily="34" charset="0"/>
              </a:rPr>
              <a:t>In accordance with section 1005 of the Business Corporation Law, a corporation that is dissolving </a:t>
            </a:r>
            <a:r>
              <a:rPr lang="en-US" sz="1600" b="0" i="0" u="none" strike="noStrike" baseline="0" dirty="0">
                <a:latin typeface="Calibri" panose="020F0502020204030204" pitchFamily="34" charset="0"/>
                <a:cs typeface="Calibri" panose="020F0502020204030204" pitchFamily="34" charset="0"/>
              </a:rPr>
              <a:t>shall proceed to wind up its affairs, with power to:</a:t>
            </a:r>
          </a:p>
          <a:p>
            <a:pPr marL="285750" indent="-285750" algn="just">
              <a:buFont typeface="Arial" panose="020B0604020202020204" pitchFamily="34" charset="0"/>
              <a:buChar char="•"/>
            </a:pPr>
            <a:r>
              <a:rPr lang="en-US" sz="1600" b="1" i="1" dirty="0">
                <a:latin typeface="Calibri" panose="020F0502020204030204" pitchFamily="34" charset="0"/>
                <a:cs typeface="Calibri" panose="020F0502020204030204" pitchFamily="34" charset="0"/>
              </a:rPr>
              <a:t>F</a:t>
            </a:r>
            <a:r>
              <a:rPr lang="en-US" sz="1600" b="1" i="1" u="none" strike="noStrike" baseline="0" dirty="0">
                <a:latin typeface="Calibri" panose="020F0502020204030204" pitchFamily="34" charset="0"/>
                <a:cs typeface="Calibri" panose="020F0502020204030204" pitchFamily="34" charset="0"/>
              </a:rPr>
              <a:t>ulfill or discharge its contracts; </a:t>
            </a:r>
          </a:p>
          <a:p>
            <a:pPr marL="285750" indent="-285750" algn="just">
              <a:buFont typeface="Arial" panose="020B0604020202020204" pitchFamily="34" charset="0"/>
              <a:buChar char="•"/>
            </a:pPr>
            <a:r>
              <a:rPr lang="en-US" sz="1600" b="1" i="1" dirty="0">
                <a:latin typeface="Calibri" panose="020F0502020204030204" pitchFamily="34" charset="0"/>
                <a:cs typeface="Calibri" panose="020F0502020204030204" pitchFamily="34" charset="0"/>
              </a:rPr>
              <a:t>C</a:t>
            </a:r>
            <a:r>
              <a:rPr lang="en-US" sz="1600" b="1" i="1" u="none" strike="noStrike" baseline="0" dirty="0">
                <a:latin typeface="Calibri" panose="020F0502020204030204" pitchFamily="34" charset="0"/>
                <a:cs typeface="Calibri" panose="020F0502020204030204" pitchFamily="34" charset="0"/>
              </a:rPr>
              <a:t>ollect its assets; </a:t>
            </a:r>
          </a:p>
          <a:p>
            <a:pPr marL="285750" indent="-285750" algn="just">
              <a:buFont typeface="Arial" panose="020B0604020202020204" pitchFamily="34" charset="0"/>
              <a:buChar char="•"/>
            </a:pPr>
            <a:r>
              <a:rPr lang="en-US" sz="1600" b="1" i="1" dirty="0">
                <a:latin typeface="Calibri" panose="020F0502020204030204" pitchFamily="34" charset="0"/>
                <a:cs typeface="Calibri" panose="020F0502020204030204" pitchFamily="34" charset="0"/>
              </a:rPr>
              <a:t>S</a:t>
            </a:r>
            <a:r>
              <a:rPr lang="en-US" sz="1600" b="1" i="1" u="none" strike="noStrike" baseline="0" dirty="0">
                <a:latin typeface="Calibri" panose="020F0502020204030204" pitchFamily="34" charset="0"/>
                <a:cs typeface="Calibri" panose="020F0502020204030204" pitchFamily="34" charset="0"/>
              </a:rPr>
              <a:t>ell its assets for cash at public or private sale; </a:t>
            </a:r>
          </a:p>
          <a:p>
            <a:pPr marL="285750" indent="-285750" algn="just">
              <a:buFont typeface="Arial" panose="020B0604020202020204" pitchFamily="34" charset="0"/>
              <a:buChar char="•"/>
            </a:pPr>
            <a:r>
              <a:rPr lang="en-US" sz="1600" b="1" i="1" u="none" strike="noStrike" baseline="0" dirty="0">
                <a:latin typeface="Calibri" panose="020F0502020204030204" pitchFamily="34" charset="0"/>
                <a:cs typeface="Calibri" panose="020F0502020204030204" pitchFamily="34" charset="0"/>
              </a:rPr>
              <a:t>Discharge or pay its liabilities, and </a:t>
            </a:r>
          </a:p>
          <a:p>
            <a:pPr marL="285750" indent="-285750" algn="just">
              <a:buFont typeface="Arial" panose="020B0604020202020204" pitchFamily="34" charset="0"/>
              <a:buChar char="•"/>
            </a:pPr>
            <a:r>
              <a:rPr lang="en-US" sz="1600" b="1" i="1" dirty="0">
                <a:latin typeface="Calibri" panose="020F0502020204030204" pitchFamily="34" charset="0"/>
                <a:cs typeface="Calibri" panose="020F0502020204030204" pitchFamily="34" charset="0"/>
              </a:rPr>
              <a:t>D</a:t>
            </a:r>
            <a:r>
              <a:rPr lang="en-US" sz="1600" b="1" i="1" u="none" strike="noStrike" baseline="0" dirty="0">
                <a:latin typeface="Calibri" panose="020F0502020204030204" pitchFamily="34" charset="0"/>
                <a:cs typeface="Calibri" panose="020F0502020204030204" pitchFamily="34" charset="0"/>
              </a:rPr>
              <a:t>o all other acts appropriate to liquidate its business.</a:t>
            </a:r>
            <a:endParaRPr lang="en-US" sz="1600" b="1" i="1" u="none" strike="noStrike" baseline="0" dirty="0">
              <a:solidFill>
                <a:srgbClr val="C00000"/>
              </a:solidFill>
              <a:latin typeface="Calibri" panose="020F0502020204030204" pitchFamily="34" charset="0"/>
              <a:cs typeface="Calibri" panose="020F0502020204030204" pitchFamily="34" charset="0"/>
            </a:endParaRPr>
          </a:p>
          <a:p>
            <a:pPr algn="just"/>
            <a:endParaRPr lang="en-US" sz="1600" dirty="0"/>
          </a:p>
        </p:txBody>
      </p:sp>
    </p:spTree>
    <p:extLst>
      <p:ext uri="{BB962C8B-B14F-4D97-AF65-F5344CB8AC3E}">
        <p14:creationId xmlns:p14="http://schemas.microsoft.com/office/powerpoint/2010/main" val="21962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2"/>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Property</a:t>
            </a:r>
          </a:p>
          <a:p>
            <a:pPr marL="342900" indent="-342900" algn="ctr">
              <a:lnSpc>
                <a:spcPct val="90000"/>
              </a:lnSpc>
              <a:spcBef>
                <a:spcPts val="0"/>
              </a:spcBef>
              <a:defRPr/>
            </a:pPr>
            <a:r>
              <a:rPr lang="en-US" sz="2800" b="1" i="1" dirty="0">
                <a:solidFill>
                  <a:srgbClr val="006600"/>
                </a:solidFill>
              </a:rPr>
              <a:t>Liquidation and Distribution to Shareholders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726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latin typeface="Calibri" panose="020F0502020204030204" pitchFamily="34" charset="0"/>
                <a:cs typeface="Calibri" panose="020F0502020204030204" pitchFamily="34" charset="0"/>
              </a:rPr>
              <a:t>Corporate Property</a:t>
            </a:r>
          </a:p>
          <a:p>
            <a:pPr marL="342900" indent="-342900" algn="ctr">
              <a:lnSpc>
                <a:spcPct val="90000"/>
              </a:lnSpc>
              <a:spcBef>
                <a:spcPts val="0"/>
              </a:spcBef>
              <a:defRPr/>
            </a:pPr>
            <a:r>
              <a:rPr lang="en-US" sz="3200" b="1" i="1" dirty="0">
                <a:solidFill>
                  <a:srgbClr val="006600"/>
                </a:solidFill>
                <a:latin typeface="Calibri" panose="020F0502020204030204" pitchFamily="34" charset="0"/>
                <a:cs typeface="Calibri" panose="020F0502020204030204" pitchFamily="34" charset="0"/>
              </a:rPr>
              <a:t>Liquidation and Distributions to Shareholders</a:t>
            </a:r>
          </a:p>
          <a:p>
            <a:pPr algn="just"/>
            <a:r>
              <a:rPr lang="en-US" b="1" i="1" dirty="0">
                <a:solidFill>
                  <a:srgbClr val="A50021"/>
                </a:solidFill>
                <a:latin typeface="Calibri" panose="020F0502020204030204" pitchFamily="34" charset="0"/>
                <a:cs typeface="Calibri" panose="020F0502020204030204" pitchFamily="34" charset="0"/>
              </a:rPr>
              <a:t>Liquidation and Shareholder Distribution of Corporate Property:</a:t>
            </a:r>
          </a:p>
          <a:p>
            <a:pPr algn="just"/>
            <a:r>
              <a:rPr lang="en-US" sz="1600" b="1" i="1" dirty="0">
                <a:solidFill>
                  <a:srgbClr val="0000FF"/>
                </a:solidFill>
                <a:latin typeface="Calibri" panose="020F0502020204030204" pitchFamily="34" charset="0"/>
                <a:cs typeface="Calibri" panose="020F0502020204030204" pitchFamily="34" charset="0"/>
              </a:rPr>
              <a:t>Liquidation of Assets:</a:t>
            </a:r>
          </a:p>
          <a:p>
            <a:pPr algn="just"/>
            <a:r>
              <a:rPr lang="en-US" sz="1600" dirty="0">
                <a:latin typeface="Calibri" panose="020F0502020204030204" pitchFamily="34" charset="0"/>
                <a:cs typeface="Calibri" panose="020F0502020204030204" pitchFamily="34" charset="0"/>
              </a:rPr>
              <a:t>When a corporation is dissolved, it must liquidate its assets. Liquidation refers to the process of sale or auction of the company's non-cash assets.  Only those assets your company owns can be liquidated. Thus, a corporation cannot liquidate assets that are used as collateral for loans. Assets used as security for loans must be given to the bank or creditor that extended the loan, or it must pay off the loan before selling such assets.</a:t>
            </a:r>
          </a:p>
          <a:p>
            <a:pPr algn="just"/>
            <a:endParaRPr lang="en-US" sz="500" b="1" dirty="0">
              <a:latin typeface="Calibri" panose="020F0502020204030204" pitchFamily="34" charset="0"/>
              <a:cs typeface="Calibri" panose="020F0502020204030204" pitchFamily="34" charset="0"/>
            </a:endParaRPr>
          </a:p>
          <a:p>
            <a:pPr algn="just"/>
            <a:r>
              <a:rPr lang="en-US" sz="1600" b="1" i="1" dirty="0">
                <a:solidFill>
                  <a:srgbClr val="0000FF"/>
                </a:solidFill>
                <a:latin typeface="Calibri" panose="020F0502020204030204" pitchFamily="34" charset="0"/>
                <a:cs typeface="Calibri" panose="020F0502020204030204" pitchFamily="34" charset="0"/>
              </a:rPr>
              <a:t>Shareholder Distribution:</a:t>
            </a:r>
          </a:p>
          <a:p>
            <a:pPr algn="just"/>
            <a:r>
              <a:rPr lang="en-US" sz="1600" dirty="0">
                <a:latin typeface="Calibri" panose="020F0502020204030204" pitchFamily="34" charset="0"/>
                <a:cs typeface="Calibri" panose="020F0502020204030204" pitchFamily="34" charset="0"/>
              </a:rPr>
              <a:t>The final step of dissolution involves distributing the company's remaining assets among its shareholders.  Such assets may include the money kept in bank accounts or obtained from selling or otherwise disposing of the company's non-cash assets. The payment to company shareholders is done on a pro-rata basis, i.e., in the ratio of their  share ownership percentages.  This distribution is only done after all other liabilities of the corporation have been satisfied.</a:t>
            </a:r>
          </a:p>
          <a:p>
            <a:pPr algn="just"/>
            <a:endParaRPr lang="en-US" sz="500" dirty="0">
              <a:latin typeface="Calibri" panose="020F0502020204030204" pitchFamily="34" charset="0"/>
              <a:cs typeface="Calibri" panose="020F0502020204030204" pitchFamily="34" charset="0"/>
            </a:endParaRPr>
          </a:p>
          <a:p>
            <a:pPr algn="just"/>
            <a:r>
              <a:rPr lang="en-US" sz="1600" dirty="0">
                <a:latin typeface="Calibri" panose="020F0502020204030204" pitchFamily="34" charset="0"/>
                <a:cs typeface="Calibri" panose="020F0502020204030204" pitchFamily="34" charset="0"/>
              </a:rPr>
              <a:t>If the corporation is solvent (meaning it has more assets than liabilities), it will have cash and assets after repaying its taxes and liabilities to distribute to shareholders. In such cases, the leftover amount is totaled and divided between shareholders on the basis of their ownership stake. In exchange for getting back their investment (in full or part), the shareholders return their shares to the company, which are then canceled.</a:t>
            </a:r>
          </a:p>
        </p:txBody>
      </p:sp>
    </p:spTree>
    <p:extLst>
      <p:ext uri="{BB962C8B-B14F-4D97-AF65-F5344CB8AC3E}">
        <p14:creationId xmlns:p14="http://schemas.microsoft.com/office/powerpoint/2010/main" val="409722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Thirteen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10263</TotalTime>
  <Words>569</Words>
  <Application>Microsoft Office PowerPoint</Application>
  <PresentationFormat>On-screen Show (4:3)</PresentationFormat>
  <Paragraphs>73</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544</cp:revision>
  <cp:lastPrinted>2020-09-23T14:11:20Z</cp:lastPrinted>
  <dcterms:created xsi:type="dcterms:W3CDTF">2007-08-27T19:04:39Z</dcterms:created>
  <dcterms:modified xsi:type="dcterms:W3CDTF">2020-11-27T12:43:27Z</dcterms:modified>
</cp:coreProperties>
</file>