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09" r:id="rId2"/>
    <p:sldId id="637" r:id="rId3"/>
    <p:sldId id="638" r:id="rId4"/>
    <p:sldId id="583" r:id="rId5"/>
    <p:sldId id="580" r:id="rId6"/>
    <p:sldId id="581" r:id="rId7"/>
    <p:sldId id="582" r:id="rId8"/>
    <p:sldId id="636" r:id="rId9"/>
    <p:sldId id="589" r:id="rId10"/>
    <p:sldId id="584" r:id="rId11"/>
    <p:sldId id="590" r:id="rId12"/>
    <p:sldId id="585" r:id="rId13"/>
    <p:sldId id="591" r:id="rId14"/>
    <p:sldId id="592" r:id="rId15"/>
    <p:sldId id="586" r:id="rId16"/>
    <p:sldId id="593" r:id="rId17"/>
    <p:sldId id="594" r:id="rId18"/>
    <p:sldId id="599" r:id="rId19"/>
    <p:sldId id="587" r:id="rId20"/>
    <p:sldId id="588" r:id="rId21"/>
    <p:sldId id="600" r:id="rId22"/>
    <p:sldId id="602" r:id="rId23"/>
    <p:sldId id="601" r:id="rId24"/>
    <p:sldId id="603" r:id="rId25"/>
    <p:sldId id="604" r:id="rId26"/>
    <p:sldId id="605" r:id="rId27"/>
    <p:sldId id="606" r:id="rId28"/>
    <p:sldId id="607" r:id="rId29"/>
    <p:sldId id="598" r:id="rId30"/>
    <p:sldId id="608" r:id="rId31"/>
    <p:sldId id="609" r:id="rId32"/>
    <p:sldId id="639" r:id="rId33"/>
    <p:sldId id="439" r:id="rId3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0021"/>
    <a:srgbClr val="006666"/>
    <a:srgbClr val="0033CC"/>
    <a:srgbClr val="C81204"/>
    <a:srgbClr val="4C1441"/>
    <a:srgbClr val="FFFF00"/>
    <a:srgbClr val="CC0000"/>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5" d="100"/>
          <a:sy n="105" d="100"/>
        </p:scale>
        <p:origin x="16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arley" userId="1b2cfada0102257f" providerId="LiveId" clId="{75655603-F469-4A71-AE46-ED90E549C052}"/>
    <pc:docChg chg="custSel addSld delSld modSld">
      <pc:chgData name="Robert Farley" userId="1b2cfada0102257f" providerId="LiveId" clId="{75655603-F469-4A71-AE46-ED90E549C052}" dt="2020-11-26T13:23:49.713" v="351" actId="478"/>
      <pc:docMkLst>
        <pc:docMk/>
      </pc:docMkLst>
      <pc:sldChg chg="modSp mod">
        <pc:chgData name="Robert Farley" userId="1b2cfada0102257f" providerId="LiveId" clId="{75655603-F469-4A71-AE46-ED90E549C052}" dt="2020-11-25T17:53:31.540" v="91" actId="207"/>
        <pc:sldMkLst>
          <pc:docMk/>
          <pc:sldMk cId="0" sldId="439"/>
        </pc:sldMkLst>
        <pc:spChg chg="mod">
          <ac:chgData name="Robert Farley" userId="1b2cfada0102257f" providerId="LiveId" clId="{75655603-F469-4A71-AE46-ED90E549C052}" dt="2020-11-25T17:53:31.540" v="91" actId="207"/>
          <ac:spMkLst>
            <pc:docMk/>
            <pc:sldMk cId="0" sldId="439"/>
            <ac:spMk id="21506" creationId="{00000000-0000-0000-0000-000000000000}"/>
          </ac:spMkLst>
        </pc:spChg>
      </pc:sldChg>
      <pc:sldChg chg="del">
        <pc:chgData name="Robert Farley" userId="1b2cfada0102257f" providerId="LiveId" clId="{75655603-F469-4A71-AE46-ED90E549C052}" dt="2020-11-25T17:52:09.723" v="0" actId="47"/>
        <pc:sldMkLst>
          <pc:docMk/>
          <pc:sldMk cId="0" sldId="477"/>
        </pc:sldMkLst>
      </pc:sldChg>
      <pc:sldChg chg="del">
        <pc:chgData name="Robert Farley" userId="1b2cfada0102257f" providerId="LiveId" clId="{75655603-F469-4A71-AE46-ED90E549C052}" dt="2020-11-25T17:52:09.723" v="0" actId="47"/>
        <pc:sldMkLst>
          <pc:docMk/>
          <pc:sldMk cId="0" sldId="503"/>
        </pc:sldMkLst>
      </pc:sldChg>
      <pc:sldChg chg="del">
        <pc:chgData name="Robert Farley" userId="1b2cfada0102257f" providerId="LiveId" clId="{75655603-F469-4A71-AE46-ED90E549C052}" dt="2020-11-26T13:09:46.004" v="93" actId="47"/>
        <pc:sldMkLst>
          <pc:docMk/>
          <pc:sldMk cId="1371525717" sldId="543"/>
        </pc:sldMkLst>
      </pc:sldChg>
      <pc:sldChg chg="del">
        <pc:chgData name="Robert Farley" userId="1b2cfada0102257f" providerId="LiveId" clId="{75655603-F469-4A71-AE46-ED90E549C052}" dt="2020-11-25T17:52:09.723" v="0" actId="47"/>
        <pc:sldMkLst>
          <pc:docMk/>
          <pc:sldMk cId="0" sldId="571"/>
        </pc:sldMkLst>
      </pc:sldChg>
      <pc:sldChg chg="del">
        <pc:chgData name="Robert Farley" userId="1b2cfada0102257f" providerId="LiveId" clId="{75655603-F469-4A71-AE46-ED90E549C052}" dt="2020-11-25T17:52:09.723" v="0" actId="47"/>
        <pc:sldMkLst>
          <pc:docMk/>
          <pc:sldMk cId="0" sldId="572"/>
        </pc:sldMkLst>
      </pc:sldChg>
      <pc:sldChg chg="del">
        <pc:chgData name="Robert Farley" userId="1b2cfada0102257f" providerId="LiveId" clId="{75655603-F469-4A71-AE46-ED90E549C052}" dt="2020-11-25T17:52:09.723" v="0" actId="47"/>
        <pc:sldMkLst>
          <pc:docMk/>
          <pc:sldMk cId="0" sldId="573"/>
        </pc:sldMkLst>
      </pc:sldChg>
      <pc:sldChg chg="modSp add mod">
        <pc:chgData name="Robert Farley" userId="1b2cfada0102257f" providerId="LiveId" clId="{75655603-F469-4A71-AE46-ED90E549C052}" dt="2020-11-26T13:11:48.784" v="194" actId="113"/>
        <pc:sldMkLst>
          <pc:docMk/>
          <pc:sldMk cId="0" sldId="580"/>
        </pc:sldMkLst>
        <pc:spChg chg="mod">
          <ac:chgData name="Robert Farley" userId="1b2cfada0102257f" providerId="LiveId" clId="{75655603-F469-4A71-AE46-ED90E549C052}" dt="2020-11-26T13:11:48.784" v="194" actId="113"/>
          <ac:spMkLst>
            <pc:docMk/>
            <pc:sldMk cId="0" sldId="580"/>
            <ac:spMk id="53250" creationId="{00000000-0000-0000-0000-000000000000}"/>
          </ac:spMkLst>
        </pc:spChg>
      </pc:sldChg>
      <pc:sldChg chg="delSp modSp add mod">
        <pc:chgData name="Robert Farley" userId="1b2cfada0102257f" providerId="LiveId" clId="{75655603-F469-4A71-AE46-ED90E549C052}" dt="2020-11-26T13:12:24.849" v="200" actId="478"/>
        <pc:sldMkLst>
          <pc:docMk/>
          <pc:sldMk cId="0" sldId="581"/>
        </pc:sldMkLst>
        <pc:spChg chg="mod">
          <ac:chgData name="Robert Farley" userId="1b2cfada0102257f" providerId="LiveId" clId="{75655603-F469-4A71-AE46-ED90E549C052}" dt="2020-11-26T13:12:17.419" v="199" actId="6549"/>
          <ac:spMkLst>
            <pc:docMk/>
            <pc:sldMk cId="0" sldId="581"/>
            <ac:spMk id="3" creationId="{00000000-0000-0000-0000-000000000000}"/>
          </ac:spMkLst>
        </pc:spChg>
        <pc:spChg chg="del">
          <ac:chgData name="Robert Farley" userId="1b2cfada0102257f" providerId="LiveId" clId="{75655603-F469-4A71-AE46-ED90E549C052}" dt="2020-11-26T13:12:24.849" v="200" actId="478"/>
          <ac:spMkLst>
            <pc:docMk/>
            <pc:sldMk cId="0" sldId="581"/>
            <ac:spMk id="4" creationId="{00000000-0000-0000-0000-000000000000}"/>
          </ac:spMkLst>
        </pc:spChg>
      </pc:sldChg>
      <pc:sldChg chg="delSp modSp add mod">
        <pc:chgData name="Robert Farley" userId="1b2cfada0102257f" providerId="LiveId" clId="{75655603-F469-4A71-AE46-ED90E549C052}" dt="2020-11-26T13:12:46.328" v="204" actId="478"/>
        <pc:sldMkLst>
          <pc:docMk/>
          <pc:sldMk cId="0" sldId="582"/>
        </pc:sldMkLst>
        <pc:spChg chg="mod">
          <ac:chgData name="Robert Farley" userId="1b2cfada0102257f" providerId="LiveId" clId="{75655603-F469-4A71-AE46-ED90E549C052}" dt="2020-11-26T13:12:41.608" v="203" actId="1076"/>
          <ac:spMkLst>
            <pc:docMk/>
            <pc:sldMk cId="0" sldId="582"/>
            <ac:spMk id="3" creationId="{00000000-0000-0000-0000-000000000000}"/>
          </ac:spMkLst>
        </pc:spChg>
        <pc:spChg chg="del">
          <ac:chgData name="Robert Farley" userId="1b2cfada0102257f" providerId="LiveId" clId="{75655603-F469-4A71-AE46-ED90E549C052}" dt="2020-11-26T13:12:46.328" v="204" actId="478"/>
          <ac:spMkLst>
            <pc:docMk/>
            <pc:sldMk cId="0" sldId="582"/>
            <ac:spMk id="4" creationId="{00000000-0000-0000-0000-000000000000}"/>
          </ac:spMkLst>
        </pc:spChg>
      </pc:sldChg>
      <pc:sldChg chg="modSp mod">
        <pc:chgData name="Robert Farley" userId="1b2cfada0102257f" providerId="LiveId" clId="{75655603-F469-4A71-AE46-ED90E549C052}" dt="2020-11-26T13:11:23.601" v="190" actId="20577"/>
        <pc:sldMkLst>
          <pc:docMk/>
          <pc:sldMk cId="3198942143" sldId="583"/>
        </pc:sldMkLst>
        <pc:spChg chg="mod">
          <ac:chgData name="Robert Farley" userId="1b2cfada0102257f" providerId="LiveId" clId="{75655603-F469-4A71-AE46-ED90E549C052}" dt="2020-11-26T13:11:23.601" v="190" actId="20577"/>
          <ac:spMkLst>
            <pc:docMk/>
            <pc:sldMk cId="3198942143" sldId="583"/>
            <ac:spMk id="79873" creationId="{00000000-0000-0000-0000-000000000000}"/>
          </ac:spMkLst>
        </pc:spChg>
      </pc:sldChg>
      <pc:sldChg chg="delSp modSp add mod">
        <pc:chgData name="Robert Farley" userId="1b2cfada0102257f" providerId="LiveId" clId="{75655603-F469-4A71-AE46-ED90E549C052}" dt="2020-11-26T13:13:41.178" v="214" actId="478"/>
        <pc:sldMkLst>
          <pc:docMk/>
          <pc:sldMk cId="0" sldId="584"/>
        </pc:sldMkLst>
        <pc:spChg chg="mod">
          <ac:chgData name="Robert Farley" userId="1b2cfada0102257f" providerId="LiveId" clId="{75655603-F469-4A71-AE46-ED90E549C052}" dt="2020-11-26T13:13:35.721" v="213" actId="1076"/>
          <ac:spMkLst>
            <pc:docMk/>
            <pc:sldMk cId="0" sldId="584"/>
            <ac:spMk id="3" creationId="{00000000-0000-0000-0000-000000000000}"/>
          </ac:spMkLst>
        </pc:spChg>
        <pc:spChg chg="del">
          <ac:chgData name="Robert Farley" userId="1b2cfada0102257f" providerId="LiveId" clId="{75655603-F469-4A71-AE46-ED90E549C052}" dt="2020-11-26T13:13:41.178" v="214" actId="478"/>
          <ac:spMkLst>
            <pc:docMk/>
            <pc:sldMk cId="0" sldId="584"/>
            <ac:spMk id="4" creationId="{00000000-0000-0000-0000-000000000000}"/>
          </ac:spMkLst>
        </pc:spChg>
      </pc:sldChg>
      <pc:sldChg chg="modSp add mod">
        <pc:chgData name="Robert Farley" userId="1b2cfada0102257f" providerId="LiveId" clId="{75655603-F469-4A71-AE46-ED90E549C052}" dt="2020-11-26T13:15:23.398" v="237" actId="255"/>
        <pc:sldMkLst>
          <pc:docMk/>
          <pc:sldMk cId="0" sldId="585"/>
        </pc:sldMkLst>
        <pc:spChg chg="mod">
          <ac:chgData name="Robert Farley" userId="1b2cfada0102257f" providerId="LiveId" clId="{75655603-F469-4A71-AE46-ED90E549C052}" dt="2020-11-26T13:15:23.398" v="237" actId="255"/>
          <ac:spMkLst>
            <pc:docMk/>
            <pc:sldMk cId="0" sldId="585"/>
            <ac:spMk id="3" creationId="{00000000-0000-0000-0000-000000000000}"/>
          </ac:spMkLst>
        </pc:spChg>
      </pc:sldChg>
      <pc:sldChg chg="modSp add mod">
        <pc:chgData name="Robert Farley" userId="1b2cfada0102257f" providerId="LiveId" clId="{75655603-F469-4A71-AE46-ED90E549C052}" dt="2020-11-26T13:16:19.553" v="250" actId="1076"/>
        <pc:sldMkLst>
          <pc:docMk/>
          <pc:sldMk cId="0" sldId="586"/>
        </pc:sldMkLst>
        <pc:spChg chg="mod">
          <ac:chgData name="Robert Farley" userId="1b2cfada0102257f" providerId="LiveId" clId="{75655603-F469-4A71-AE46-ED90E549C052}" dt="2020-11-26T13:16:19.553" v="250" actId="1076"/>
          <ac:spMkLst>
            <pc:docMk/>
            <pc:sldMk cId="0" sldId="586"/>
            <ac:spMk id="3" creationId="{00000000-0000-0000-0000-000000000000}"/>
          </ac:spMkLst>
        </pc:spChg>
      </pc:sldChg>
      <pc:sldChg chg="delSp modSp add mod">
        <pc:chgData name="Robert Farley" userId="1b2cfada0102257f" providerId="LiveId" clId="{75655603-F469-4A71-AE46-ED90E549C052}" dt="2020-11-26T13:18:10.761" v="269" actId="478"/>
        <pc:sldMkLst>
          <pc:docMk/>
          <pc:sldMk cId="0" sldId="587"/>
        </pc:sldMkLst>
        <pc:spChg chg="mod">
          <ac:chgData name="Robert Farley" userId="1b2cfada0102257f" providerId="LiveId" clId="{75655603-F469-4A71-AE46-ED90E549C052}" dt="2020-11-26T13:18:03.824" v="268" actId="1076"/>
          <ac:spMkLst>
            <pc:docMk/>
            <pc:sldMk cId="0" sldId="587"/>
            <ac:spMk id="3" creationId="{00000000-0000-0000-0000-000000000000}"/>
          </ac:spMkLst>
        </pc:spChg>
        <pc:spChg chg="del">
          <ac:chgData name="Robert Farley" userId="1b2cfada0102257f" providerId="LiveId" clId="{75655603-F469-4A71-AE46-ED90E549C052}" dt="2020-11-26T13:18:10.761" v="269" actId="478"/>
          <ac:spMkLst>
            <pc:docMk/>
            <pc:sldMk cId="0" sldId="587"/>
            <ac:spMk id="4" creationId="{00000000-0000-0000-0000-000000000000}"/>
          </ac:spMkLst>
        </pc:spChg>
      </pc:sldChg>
      <pc:sldChg chg="delSp modSp add mod">
        <pc:chgData name="Robert Farley" userId="1b2cfada0102257f" providerId="LiveId" clId="{75655603-F469-4A71-AE46-ED90E549C052}" dt="2020-11-26T13:19:39.954" v="292" actId="478"/>
        <pc:sldMkLst>
          <pc:docMk/>
          <pc:sldMk cId="0" sldId="588"/>
        </pc:sldMkLst>
        <pc:spChg chg="mod">
          <ac:chgData name="Robert Farley" userId="1b2cfada0102257f" providerId="LiveId" clId="{75655603-F469-4A71-AE46-ED90E549C052}" dt="2020-11-26T13:19:26.993" v="290" actId="20577"/>
          <ac:spMkLst>
            <pc:docMk/>
            <pc:sldMk cId="0" sldId="588"/>
            <ac:spMk id="3" creationId="{00000000-0000-0000-0000-000000000000}"/>
          </ac:spMkLst>
        </pc:spChg>
        <pc:spChg chg="del mod">
          <ac:chgData name="Robert Farley" userId="1b2cfada0102257f" providerId="LiveId" clId="{75655603-F469-4A71-AE46-ED90E549C052}" dt="2020-11-26T13:19:39.954" v="292" actId="478"/>
          <ac:spMkLst>
            <pc:docMk/>
            <pc:sldMk cId="0" sldId="588"/>
            <ac:spMk id="4" creationId="{00000000-0000-0000-0000-000000000000}"/>
          </ac:spMkLst>
        </pc:spChg>
      </pc:sldChg>
      <pc:sldChg chg="delSp modSp add mod">
        <pc:chgData name="Robert Farley" userId="1b2cfada0102257f" providerId="LiveId" clId="{75655603-F469-4A71-AE46-ED90E549C052}" dt="2020-11-26T13:13:19.932" v="210" actId="478"/>
        <pc:sldMkLst>
          <pc:docMk/>
          <pc:sldMk cId="0" sldId="589"/>
        </pc:sldMkLst>
        <pc:spChg chg="mod">
          <ac:chgData name="Robert Farley" userId="1b2cfada0102257f" providerId="LiveId" clId="{75655603-F469-4A71-AE46-ED90E549C052}" dt="2020-11-26T13:13:16.736" v="209" actId="1076"/>
          <ac:spMkLst>
            <pc:docMk/>
            <pc:sldMk cId="0" sldId="589"/>
            <ac:spMk id="3" creationId="{00000000-0000-0000-0000-000000000000}"/>
          </ac:spMkLst>
        </pc:spChg>
        <pc:spChg chg="del">
          <ac:chgData name="Robert Farley" userId="1b2cfada0102257f" providerId="LiveId" clId="{75655603-F469-4A71-AE46-ED90E549C052}" dt="2020-11-26T13:13:19.932" v="210" actId="478"/>
          <ac:spMkLst>
            <pc:docMk/>
            <pc:sldMk cId="0" sldId="589"/>
            <ac:spMk id="4" creationId="{00000000-0000-0000-0000-000000000000}"/>
          </ac:spMkLst>
        </pc:spChg>
      </pc:sldChg>
      <pc:sldChg chg="delSp modSp add mod">
        <pc:chgData name="Robert Farley" userId="1b2cfada0102257f" providerId="LiveId" clId="{75655603-F469-4A71-AE46-ED90E549C052}" dt="2020-11-26T13:14:01.401" v="218" actId="478"/>
        <pc:sldMkLst>
          <pc:docMk/>
          <pc:sldMk cId="0" sldId="590"/>
        </pc:sldMkLst>
        <pc:spChg chg="mod">
          <ac:chgData name="Robert Farley" userId="1b2cfada0102257f" providerId="LiveId" clId="{75655603-F469-4A71-AE46-ED90E549C052}" dt="2020-11-26T13:13:56.257" v="217" actId="1076"/>
          <ac:spMkLst>
            <pc:docMk/>
            <pc:sldMk cId="0" sldId="590"/>
            <ac:spMk id="3" creationId="{00000000-0000-0000-0000-000000000000}"/>
          </ac:spMkLst>
        </pc:spChg>
        <pc:spChg chg="del">
          <ac:chgData name="Robert Farley" userId="1b2cfada0102257f" providerId="LiveId" clId="{75655603-F469-4A71-AE46-ED90E549C052}" dt="2020-11-26T13:14:01.401" v="218" actId="478"/>
          <ac:spMkLst>
            <pc:docMk/>
            <pc:sldMk cId="0" sldId="590"/>
            <ac:spMk id="4" creationId="{00000000-0000-0000-0000-000000000000}"/>
          </ac:spMkLst>
        </pc:spChg>
      </pc:sldChg>
      <pc:sldChg chg="modSp add mod">
        <pc:chgData name="Robert Farley" userId="1b2cfada0102257f" providerId="LiveId" clId="{75655603-F469-4A71-AE46-ED90E549C052}" dt="2020-11-26T13:15:56.480" v="246" actId="1076"/>
        <pc:sldMkLst>
          <pc:docMk/>
          <pc:sldMk cId="0" sldId="591"/>
        </pc:sldMkLst>
        <pc:spChg chg="mod">
          <ac:chgData name="Robert Farley" userId="1b2cfada0102257f" providerId="LiveId" clId="{75655603-F469-4A71-AE46-ED90E549C052}" dt="2020-11-26T13:15:56.480" v="246" actId="1076"/>
          <ac:spMkLst>
            <pc:docMk/>
            <pc:sldMk cId="0" sldId="591"/>
            <ac:spMk id="3" creationId="{00000000-0000-0000-0000-000000000000}"/>
          </ac:spMkLst>
        </pc:spChg>
      </pc:sldChg>
      <pc:sldChg chg="modSp add mod">
        <pc:chgData name="Robert Farley" userId="1b2cfada0102257f" providerId="LiveId" clId="{75655603-F469-4A71-AE46-ED90E549C052}" dt="2020-11-26T13:16:07.983" v="248" actId="1076"/>
        <pc:sldMkLst>
          <pc:docMk/>
          <pc:sldMk cId="0" sldId="592"/>
        </pc:sldMkLst>
        <pc:spChg chg="mod">
          <ac:chgData name="Robert Farley" userId="1b2cfada0102257f" providerId="LiveId" clId="{75655603-F469-4A71-AE46-ED90E549C052}" dt="2020-11-26T13:16:07.983" v="248" actId="1076"/>
          <ac:spMkLst>
            <pc:docMk/>
            <pc:sldMk cId="0" sldId="592"/>
            <ac:spMk id="3" creationId="{00000000-0000-0000-0000-000000000000}"/>
          </ac:spMkLst>
        </pc:spChg>
      </pc:sldChg>
      <pc:sldChg chg="delSp modSp add mod">
        <pc:chgData name="Robert Farley" userId="1b2cfada0102257f" providerId="LiveId" clId="{75655603-F469-4A71-AE46-ED90E549C052}" dt="2020-11-26T13:16:49.761" v="255" actId="1035"/>
        <pc:sldMkLst>
          <pc:docMk/>
          <pc:sldMk cId="0" sldId="593"/>
        </pc:sldMkLst>
        <pc:spChg chg="mod">
          <ac:chgData name="Robert Farley" userId="1b2cfada0102257f" providerId="LiveId" clId="{75655603-F469-4A71-AE46-ED90E549C052}" dt="2020-11-26T13:16:44.608" v="253" actId="1076"/>
          <ac:spMkLst>
            <pc:docMk/>
            <pc:sldMk cId="0" sldId="593"/>
            <ac:spMk id="3" creationId="{00000000-0000-0000-0000-000000000000}"/>
          </ac:spMkLst>
        </pc:spChg>
        <pc:spChg chg="del">
          <ac:chgData name="Robert Farley" userId="1b2cfada0102257f" providerId="LiveId" clId="{75655603-F469-4A71-AE46-ED90E549C052}" dt="2020-11-26T13:16:36.641" v="252" actId="478"/>
          <ac:spMkLst>
            <pc:docMk/>
            <pc:sldMk cId="0" sldId="593"/>
            <ac:spMk id="4" creationId="{00000000-0000-0000-0000-000000000000}"/>
          </ac:spMkLst>
        </pc:spChg>
        <pc:picChg chg="mod">
          <ac:chgData name="Robert Farley" userId="1b2cfada0102257f" providerId="LiveId" clId="{75655603-F469-4A71-AE46-ED90E549C052}" dt="2020-11-26T13:16:49.761" v="255" actId="1035"/>
          <ac:picMkLst>
            <pc:docMk/>
            <pc:sldMk cId="0" sldId="593"/>
            <ac:picMk id="64515" creationId="{00000000-0000-0000-0000-000000000000}"/>
          </ac:picMkLst>
        </pc:picChg>
      </pc:sldChg>
      <pc:sldChg chg="delSp modSp add mod">
        <pc:chgData name="Robert Farley" userId="1b2cfada0102257f" providerId="LiveId" clId="{75655603-F469-4A71-AE46-ED90E549C052}" dt="2020-11-26T13:17:34.713" v="263" actId="1035"/>
        <pc:sldMkLst>
          <pc:docMk/>
          <pc:sldMk cId="0" sldId="594"/>
        </pc:sldMkLst>
        <pc:spChg chg="mod">
          <ac:chgData name="Robert Farley" userId="1b2cfada0102257f" providerId="LiveId" clId="{75655603-F469-4A71-AE46-ED90E549C052}" dt="2020-11-26T13:17:22.960" v="260" actId="14100"/>
          <ac:spMkLst>
            <pc:docMk/>
            <pc:sldMk cId="0" sldId="594"/>
            <ac:spMk id="3" creationId="{00000000-0000-0000-0000-000000000000}"/>
          </ac:spMkLst>
        </pc:spChg>
        <pc:spChg chg="del">
          <ac:chgData name="Robert Farley" userId="1b2cfada0102257f" providerId="LiveId" clId="{75655603-F469-4A71-AE46-ED90E549C052}" dt="2020-11-26T13:17:09.409" v="258" actId="478"/>
          <ac:spMkLst>
            <pc:docMk/>
            <pc:sldMk cId="0" sldId="594"/>
            <ac:spMk id="4" creationId="{00000000-0000-0000-0000-000000000000}"/>
          </ac:spMkLst>
        </pc:spChg>
        <pc:picChg chg="mod">
          <ac:chgData name="Robert Farley" userId="1b2cfada0102257f" providerId="LiveId" clId="{75655603-F469-4A71-AE46-ED90E549C052}" dt="2020-11-26T13:17:34.713" v="263" actId="1035"/>
          <ac:picMkLst>
            <pc:docMk/>
            <pc:sldMk cId="0" sldId="594"/>
            <ac:picMk id="65539" creationId="{00000000-0000-0000-0000-000000000000}"/>
          </ac:picMkLst>
        </pc:picChg>
      </pc:sldChg>
      <pc:sldChg chg="delSp modSp add mod">
        <pc:chgData name="Robert Farley" userId="1b2cfada0102257f" providerId="LiveId" clId="{75655603-F469-4A71-AE46-ED90E549C052}" dt="2020-11-26T13:22:47.657" v="334" actId="478"/>
        <pc:sldMkLst>
          <pc:docMk/>
          <pc:sldMk cId="0" sldId="598"/>
        </pc:sldMkLst>
        <pc:spChg chg="mod">
          <ac:chgData name="Robert Farley" userId="1b2cfada0102257f" providerId="LiveId" clId="{75655603-F469-4A71-AE46-ED90E549C052}" dt="2020-11-26T13:22:42.544" v="333" actId="1076"/>
          <ac:spMkLst>
            <pc:docMk/>
            <pc:sldMk cId="0" sldId="598"/>
            <ac:spMk id="3" creationId="{00000000-0000-0000-0000-000000000000}"/>
          </ac:spMkLst>
        </pc:spChg>
        <pc:spChg chg="del">
          <ac:chgData name="Robert Farley" userId="1b2cfada0102257f" providerId="LiveId" clId="{75655603-F469-4A71-AE46-ED90E549C052}" dt="2020-11-26T13:22:47.657" v="334" actId="478"/>
          <ac:spMkLst>
            <pc:docMk/>
            <pc:sldMk cId="0" sldId="598"/>
            <ac:spMk id="4" creationId="{00000000-0000-0000-0000-000000000000}"/>
          </ac:spMkLst>
        </pc:spChg>
      </pc:sldChg>
      <pc:sldChg chg="delSp modSp add mod">
        <pc:chgData name="Robert Farley" userId="1b2cfada0102257f" providerId="LiveId" clId="{75655603-F469-4A71-AE46-ED90E549C052}" dt="2020-11-26T13:17:49.049" v="265" actId="478"/>
        <pc:sldMkLst>
          <pc:docMk/>
          <pc:sldMk cId="0" sldId="599"/>
        </pc:sldMkLst>
        <pc:spChg chg="mod">
          <ac:chgData name="Robert Farley" userId="1b2cfada0102257f" providerId="LiveId" clId="{75655603-F469-4A71-AE46-ED90E549C052}" dt="2020-11-26T13:17:44.752" v="264" actId="1076"/>
          <ac:spMkLst>
            <pc:docMk/>
            <pc:sldMk cId="0" sldId="599"/>
            <ac:spMk id="3" creationId="{00000000-0000-0000-0000-000000000000}"/>
          </ac:spMkLst>
        </pc:spChg>
        <pc:spChg chg="del">
          <ac:chgData name="Robert Farley" userId="1b2cfada0102257f" providerId="LiveId" clId="{75655603-F469-4A71-AE46-ED90E549C052}" dt="2020-11-26T13:17:49.049" v="265" actId="478"/>
          <ac:spMkLst>
            <pc:docMk/>
            <pc:sldMk cId="0" sldId="599"/>
            <ac:spMk id="4" creationId="{00000000-0000-0000-0000-000000000000}"/>
          </ac:spMkLst>
        </pc:spChg>
      </pc:sldChg>
      <pc:sldChg chg="delSp modSp add mod">
        <pc:chgData name="Robert Farley" userId="1b2cfada0102257f" providerId="LiveId" clId="{75655603-F469-4A71-AE46-ED90E549C052}" dt="2020-11-26T13:19:55.738" v="294" actId="478"/>
        <pc:sldMkLst>
          <pc:docMk/>
          <pc:sldMk cId="0" sldId="600"/>
        </pc:sldMkLst>
        <pc:spChg chg="mod">
          <ac:chgData name="Robert Farley" userId="1b2cfada0102257f" providerId="LiveId" clId="{75655603-F469-4A71-AE46-ED90E549C052}" dt="2020-11-26T13:19:50.609" v="293" actId="14100"/>
          <ac:spMkLst>
            <pc:docMk/>
            <pc:sldMk cId="0" sldId="600"/>
            <ac:spMk id="3" creationId="{00000000-0000-0000-0000-000000000000}"/>
          </ac:spMkLst>
        </pc:spChg>
        <pc:spChg chg="del">
          <ac:chgData name="Robert Farley" userId="1b2cfada0102257f" providerId="LiveId" clId="{75655603-F469-4A71-AE46-ED90E549C052}" dt="2020-11-26T13:19:55.738" v="294" actId="478"/>
          <ac:spMkLst>
            <pc:docMk/>
            <pc:sldMk cId="0" sldId="600"/>
            <ac:spMk id="4" creationId="{00000000-0000-0000-0000-000000000000}"/>
          </ac:spMkLst>
        </pc:spChg>
      </pc:sldChg>
      <pc:sldChg chg="delSp modSp add mod">
        <pc:chgData name="Robert Farley" userId="1b2cfada0102257f" providerId="LiveId" clId="{75655603-F469-4A71-AE46-ED90E549C052}" dt="2020-11-26T13:20:59.762" v="314" actId="20577"/>
        <pc:sldMkLst>
          <pc:docMk/>
          <pc:sldMk cId="0" sldId="601"/>
        </pc:sldMkLst>
        <pc:spChg chg="mod">
          <ac:chgData name="Robert Farley" userId="1b2cfada0102257f" providerId="LiveId" clId="{75655603-F469-4A71-AE46-ED90E549C052}" dt="2020-11-26T13:20:59.762" v="314" actId="20577"/>
          <ac:spMkLst>
            <pc:docMk/>
            <pc:sldMk cId="0" sldId="601"/>
            <ac:spMk id="3" creationId="{00000000-0000-0000-0000-000000000000}"/>
          </ac:spMkLst>
        </pc:spChg>
        <pc:spChg chg="del">
          <ac:chgData name="Robert Farley" userId="1b2cfada0102257f" providerId="LiveId" clId="{75655603-F469-4A71-AE46-ED90E549C052}" dt="2020-11-26T13:20:31.665" v="301" actId="478"/>
          <ac:spMkLst>
            <pc:docMk/>
            <pc:sldMk cId="0" sldId="601"/>
            <ac:spMk id="4" creationId="{00000000-0000-0000-0000-000000000000}"/>
          </ac:spMkLst>
        </pc:spChg>
      </pc:sldChg>
      <pc:sldChg chg="delSp modSp add mod">
        <pc:chgData name="Robert Farley" userId="1b2cfada0102257f" providerId="LiveId" clId="{75655603-F469-4A71-AE46-ED90E549C052}" dt="2020-11-26T13:20:23.169" v="300" actId="478"/>
        <pc:sldMkLst>
          <pc:docMk/>
          <pc:sldMk cId="0" sldId="602"/>
        </pc:sldMkLst>
        <pc:spChg chg="mod">
          <ac:chgData name="Robert Farley" userId="1b2cfada0102257f" providerId="LiveId" clId="{75655603-F469-4A71-AE46-ED90E549C052}" dt="2020-11-26T13:20:12.227" v="299" actId="20577"/>
          <ac:spMkLst>
            <pc:docMk/>
            <pc:sldMk cId="0" sldId="602"/>
            <ac:spMk id="3" creationId="{00000000-0000-0000-0000-000000000000}"/>
          </ac:spMkLst>
        </pc:spChg>
        <pc:spChg chg="del">
          <ac:chgData name="Robert Farley" userId="1b2cfada0102257f" providerId="LiveId" clId="{75655603-F469-4A71-AE46-ED90E549C052}" dt="2020-11-26T13:20:23.169" v="300" actId="478"/>
          <ac:spMkLst>
            <pc:docMk/>
            <pc:sldMk cId="0" sldId="602"/>
            <ac:spMk id="4" creationId="{00000000-0000-0000-0000-000000000000}"/>
          </ac:spMkLst>
        </pc:spChg>
      </pc:sldChg>
      <pc:sldChg chg="delSp modSp add mod">
        <pc:chgData name="Robert Farley" userId="1b2cfada0102257f" providerId="LiveId" clId="{75655603-F469-4A71-AE46-ED90E549C052}" dt="2020-11-26T13:21:29.744" v="322" actId="478"/>
        <pc:sldMkLst>
          <pc:docMk/>
          <pc:sldMk cId="0" sldId="603"/>
        </pc:sldMkLst>
        <pc:spChg chg="mod">
          <ac:chgData name="Robert Farley" userId="1b2cfada0102257f" providerId="LiveId" clId="{75655603-F469-4A71-AE46-ED90E549C052}" dt="2020-11-26T13:21:24.080" v="321" actId="14100"/>
          <ac:spMkLst>
            <pc:docMk/>
            <pc:sldMk cId="0" sldId="603"/>
            <ac:spMk id="3" creationId="{00000000-0000-0000-0000-000000000000}"/>
          </ac:spMkLst>
        </pc:spChg>
        <pc:spChg chg="del">
          <ac:chgData name="Robert Farley" userId="1b2cfada0102257f" providerId="LiveId" clId="{75655603-F469-4A71-AE46-ED90E549C052}" dt="2020-11-26T13:21:29.744" v="322" actId="478"/>
          <ac:spMkLst>
            <pc:docMk/>
            <pc:sldMk cId="0" sldId="603"/>
            <ac:spMk id="4" creationId="{00000000-0000-0000-0000-000000000000}"/>
          </ac:spMkLst>
        </pc:spChg>
      </pc:sldChg>
      <pc:sldChg chg="delSp modSp add mod">
        <pc:chgData name="Robert Farley" userId="1b2cfada0102257f" providerId="LiveId" clId="{75655603-F469-4A71-AE46-ED90E549C052}" dt="2020-11-26T13:21:44.522" v="324" actId="478"/>
        <pc:sldMkLst>
          <pc:docMk/>
          <pc:sldMk cId="0" sldId="604"/>
        </pc:sldMkLst>
        <pc:spChg chg="mod">
          <ac:chgData name="Robert Farley" userId="1b2cfada0102257f" providerId="LiveId" clId="{75655603-F469-4A71-AE46-ED90E549C052}" dt="2020-11-26T13:21:39.352" v="323" actId="14100"/>
          <ac:spMkLst>
            <pc:docMk/>
            <pc:sldMk cId="0" sldId="604"/>
            <ac:spMk id="3" creationId="{00000000-0000-0000-0000-000000000000}"/>
          </ac:spMkLst>
        </pc:spChg>
        <pc:spChg chg="del">
          <ac:chgData name="Robert Farley" userId="1b2cfada0102257f" providerId="LiveId" clId="{75655603-F469-4A71-AE46-ED90E549C052}" dt="2020-11-26T13:21:44.522" v="324" actId="478"/>
          <ac:spMkLst>
            <pc:docMk/>
            <pc:sldMk cId="0" sldId="604"/>
            <ac:spMk id="4" creationId="{00000000-0000-0000-0000-000000000000}"/>
          </ac:spMkLst>
        </pc:spChg>
      </pc:sldChg>
      <pc:sldChg chg="delSp modSp add mod">
        <pc:chgData name="Robert Farley" userId="1b2cfada0102257f" providerId="LiveId" clId="{75655603-F469-4A71-AE46-ED90E549C052}" dt="2020-11-26T13:22:00.649" v="327" actId="478"/>
        <pc:sldMkLst>
          <pc:docMk/>
          <pc:sldMk cId="0" sldId="605"/>
        </pc:sldMkLst>
        <pc:spChg chg="mod">
          <ac:chgData name="Robert Farley" userId="1b2cfada0102257f" providerId="LiveId" clId="{75655603-F469-4A71-AE46-ED90E549C052}" dt="2020-11-26T13:21:54.088" v="326" actId="14100"/>
          <ac:spMkLst>
            <pc:docMk/>
            <pc:sldMk cId="0" sldId="605"/>
            <ac:spMk id="3" creationId="{00000000-0000-0000-0000-000000000000}"/>
          </ac:spMkLst>
        </pc:spChg>
        <pc:spChg chg="del">
          <ac:chgData name="Robert Farley" userId="1b2cfada0102257f" providerId="LiveId" clId="{75655603-F469-4A71-AE46-ED90E549C052}" dt="2020-11-26T13:22:00.649" v="327" actId="478"/>
          <ac:spMkLst>
            <pc:docMk/>
            <pc:sldMk cId="0" sldId="605"/>
            <ac:spMk id="4" creationId="{00000000-0000-0000-0000-000000000000}"/>
          </ac:spMkLst>
        </pc:spChg>
      </pc:sldChg>
      <pc:sldChg chg="modSp add mod">
        <pc:chgData name="Robert Farley" userId="1b2cfada0102257f" providerId="LiveId" clId="{75655603-F469-4A71-AE46-ED90E549C052}" dt="2020-11-26T13:22:14.680" v="329" actId="1076"/>
        <pc:sldMkLst>
          <pc:docMk/>
          <pc:sldMk cId="0" sldId="606"/>
        </pc:sldMkLst>
        <pc:spChg chg="mod">
          <ac:chgData name="Robert Farley" userId="1b2cfada0102257f" providerId="LiveId" clId="{75655603-F469-4A71-AE46-ED90E549C052}" dt="2020-11-26T13:22:10.311" v="328" actId="1076"/>
          <ac:spMkLst>
            <pc:docMk/>
            <pc:sldMk cId="0" sldId="606"/>
            <ac:spMk id="3" creationId="{00000000-0000-0000-0000-000000000000}"/>
          </ac:spMkLst>
        </pc:spChg>
        <pc:picChg chg="mod">
          <ac:chgData name="Robert Farley" userId="1b2cfada0102257f" providerId="LiveId" clId="{75655603-F469-4A71-AE46-ED90E549C052}" dt="2020-11-26T13:22:14.680" v="329" actId="1076"/>
          <ac:picMkLst>
            <pc:docMk/>
            <pc:sldMk cId="0" sldId="606"/>
            <ac:picMk id="75779" creationId="{00000000-0000-0000-0000-000000000000}"/>
          </ac:picMkLst>
        </pc:picChg>
      </pc:sldChg>
      <pc:sldChg chg="delSp modSp add mod">
        <pc:chgData name="Robert Farley" userId="1b2cfada0102257f" providerId="LiveId" clId="{75655603-F469-4A71-AE46-ED90E549C052}" dt="2020-11-26T13:22:34.649" v="332" actId="478"/>
        <pc:sldMkLst>
          <pc:docMk/>
          <pc:sldMk cId="0" sldId="607"/>
        </pc:sldMkLst>
        <pc:spChg chg="mod">
          <ac:chgData name="Robert Farley" userId="1b2cfada0102257f" providerId="LiveId" clId="{75655603-F469-4A71-AE46-ED90E549C052}" dt="2020-11-26T13:22:28.928" v="331" actId="14100"/>
          <ac:spMkLst>
            <pc:docMk/>
            <pc:sldMk cId="0" sldId="607"/>
            <ac:spMk id="3" creationId="{00000000-0000-0000-0000-000000000000}"/>
          </ac:spMkLst>
        </pc:spChg>
        <pc:spChg chg="del">
          <ac:chgData name="Robert Farley" userId="1b2cfada0102257f" providerId="LiveId" clId="{75655603-F469-4A71-AE46-ED90E549C052}" dt="2020-11-26T13:22:34.649" v="332" actId="478"/>
          <ac:spMkLst>
            <pc:docMk/>
            <pc:sldMk cId="0" sldId="607"/>
            <ac:spMk id="4" creationId="{00000000-0000-0000-0000-000000000000}"/>
          </ac:spMkLst>
        </pc:spChg>
      </pc:sldChg>
      <pc:sldChg chg="delSp modSp add mod">
        <pc:chgData name="Robert Farley" userId="1b2cfada0102257f" providerId="LiveId" clId="{75655603-F469-4A71-AE46-ED90E549C052}" dt="2020-11-26T13:23:08.296" v="337" actId="478"/>
        <pc:sldMkLst>
          <pc:docMk/>
          <pc:sldMk cId="0" sldId="608"/>
        </pc:sldMkLst>
        <pc:spChg chg="mod">
          <ac:chgData name="Robert Farley" userId="1b2cfada0102257f" providerId="LiveId" clId="{75655603-F469-4A71-AE46-ED90E549C052}" dt="2020-11-26T13:23:03.824" v="336" actId="1076"/>
          <ac:spMkLst>
            <pc:docMk/>
            <pc:sldMk cId="0" sldId="608"/>
            <ac:spMk id="3" creationId="{00000000-0000-0000-0000-000000000000}"/>
          </ac:spMkLst>
        </pc:spChg>
        <pc:spChg chg="del">
          <ac:chgData name="Robert Farley" userId="1b2cfada0102257f" providerId="LiveId" clId="{75655603-F469-4A71-AE46-ED90E549C052}" dt="2020-11-26T13:23:08.296" v="337" actId="478"/>
          <ac:spMkLst>
            <pc:docMk/>
            <pc:sldMk cId="0" sldId="608"/>
            <ac:spMk id="4" creationId="{00000000-0000-0000-0000-000000000000}"/>
          </ac:spMkLst>
        </pc:spChg>
      </pc:sldChg>
      <pc:sldChg chg="delSp modSp add mod">
        <pc:chgData name="Robert Farley" userId="1b2cfada0102257f" providerId="LiveId" clId="{75655603-F469-4A71-AE46-ED90E549C052}" dt="2020-11-26T13:23:49.713" v="351" actId="478"/>
        <pc:sldMkLst>
          <pc:docMk/>
          <pc:sldMk cId="0" sldId="609"/>
        </pc:sldMkLst>
        <pc:spChg chg="mod">
          <ac:chgData name="Robert Farley" userId="1b2cfada0102257f" providerId="LiveId" clId="{75655603-F469-4A71-AE46-ED90E549C052}" dt="2020-11-26T13:23:42.248" v="350" actId="6549"/>
          <ac:spMkLst>
            <pc:docMk/>
            <pc:sldMk cId="0" sldId="609"/>
            <ac:spMk id="3" creationId="{00000000-0000-0000-0000-000000000000}"/>
          </ac:spMkLst>
        </pc:spChg>
        <pc:spChg chg="del">
          <ac:chgData name="Robert Farley" userId="1b2cfada0102257f" providerId="LiveId" clId="{75655603-F469-4A71-AE46-ED90E549C052}" dt="2020-11-26T13:23:49.713" v="351" actId="478"/>
          <ac:spMkLst>
            <pc:docMk/>
            <pc:sldMk cId="0" sldId="609"/>
            <ac:spMk id="4" creationId="{00000000-0000-0000-0000-000000000000}"/>
          </ac:spMkLst>
        </pc:spChg>
      </pc:sldChg>
      <pc:sldChg chg="del">
        <pc:chgData name="Robert Farley" userId="1b2cfada0102257f" providerId="LiveId" clId="{75655603-F469-4A71-AE46-ED90E549C052}" dt="2020-11-26T13:09:46.004" v="93" actId="47"/>
        <pc:sldMkLst>
          <pc:docMk/>
          <pc:sldMk cId="507419856" sldId="635"/>
        </pc:sldMkLst>
      </pc:sldChg>
      <pc:sldChg chg="delSp modSp add mod">
        <pc:chgData name="Robert Farley" userId="1b2cfada0102257f" providerId="LiveId" clId="{75655603-F469-4A71-AE46-ED90E549C052}" dt="2020-11-26T13:13:02.091" v="206" actId="478"/>
        <pc:sldMkLst>
          <pc:docMk/>
          <pc:sldMk cId="0" sldId="636"/>
        </pc:sldMkLst>
        <pc:spChg chg="mod">
          <ac:chgData name="Robert Farley" userId="1b2cfada0102257f" providerId="LiveId" clId="{75655603-F469-4A71-AE46-ED90E549C052}" dt="2020-11-26T13:12:56.025" v="205" actId="14100"/>
          <ac:spMkLst>
            <pc:docMk/>
            <pc:sldMk cId="0" sldId="636"/>
            <ac:spMk id="3" creationId="{00000000-0000-0000-0000-000000000000}"/>
          </ac:spMkLst>
        </pc:spChg>
        <pc:spChg chg="del">
          <ac:chgData name="Robert Farley" userId="1b2cfada0102257f" providerId="LiveId" clId="{75655603-F469-4A71-AE46-ED90E549C052}" dt="2020-11-26T13:13:02.091" v="206" actId="478"/>
          <ac:spMkLst>
            <pc:docMk/>
            <pc:sldMk cId="0" sldId="636"/>
            <ac:spMk id="4" creationId="{00000000-0000-0000-0000-000000000000}"/>
          </ac:spMkLst>
        </pc:spChg>
      </pc:sldChg>
      <pc:sldChg chg="add">
        <pc:chgData name="Robert Farley" userId="1b2cfada0102257f" providerId="LiveId" clId="{75655603-F469-4A71-AE46-ED90E549C052}" dt="2020-11-26T13:09:40.770" v="92"/>
        <pc:sldMkLst>
          <pc:docMk/>
          <pc:sldMk cId="556340494" sldId="637"/>
        </pc:sldMkLst>
      </pc:sldChg>
      <pc:sldChg chg="add">
        <pc:chgData name="Robert Farley" userId="1b2cfada0102257f" providerId="LiveId" clId="{75655603-F469-4A71-AE46-ED90E549C052}" dt="2020-11-26T13:09:40.770" v="92"/>
        <pc:sldMkLst>
          <pc:docMk/>
          <pc:sldMk cId="1376316525" sldId="6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11/27/2020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11/27/2020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A1D999-1AA3-4AF7-B474-A087E9E088D0}" type="slidenum">
              <a:rPr lang="en-US" smtClean="0"/>
              <a:pPr>
                <a:defRPr/>
              </a:pPr>
              <a:t>1</a:t>
            </a:fld>
            <a:endParaRPr lang="en-US" dirty="0"/>
          </a:p>
        </p:txBody>
      </p:sp>
    </p:spTree>
    <p:extLst>
      <p:ext uri="{BB962C8B-B14F-4D97-AF65-F5344CB8AC3E}">
        <p14:creationId xmlns:p14="http://schemas.microsoft.com/office/powerpoint/2010/main" val="243381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9C263BA-2FCB-43A4-89F2-BC9171239475}" type="slidenum">
              <a:rPr lang="en-US" smtClean="0"/>
              <a:pPr/>
              <a:t>32</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8619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3"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381000" y="5394325"/>
            <a:ext cx="8305800"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Thirteen C:</a:t>
            </a:r>
          </a:p>
          <a:p>
            <a:pPr marL="342889" indent="-342889" algn="ctr">
              <a:spcBef>
                <a:spcPct val="20000"/>
              </a:spcBef>
              <a:defRPr/>
            </a:pPr>
            <a:r>
              <a:rPr lang="en-US" sz="2800" b="1" kern="0" dirty="0">
                <a:solidFill>
                  <a:srgbClr val="FFFF00"/>
                </a:solidFill>
                <a:latin typeface="+mn-lt"/>
              </a:rPr>
              <a:t>Bankruptcy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304800"/>
            <a:ext cx="4315709"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762000"/>
            <a:ext cx="83058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United States</a:t>
            </a:r>
          </a:p>
          <a:p>
            <a:pPr marL="0" lvl="1">
              <a:lnSpc>
                <a:spcPct val="90000"/>
              </a:lnSpc>
              <a:defRPr/>
            </a:pPr>
            <a:endParaRPr lang="en-US" sz="1000" b="1" i="1" kern="0" dirty="0">
              <a:solidFill>
                <a:srgbClr val="002060"/>
              </a:solidFill>
              <a:effectLst>
                <a:outerShdw blurRad="38100" dist="38100" dir="2700000" algn="tl">
                  <a:srgbClr val="C0C0C0"/>
                </a:outerShdw>
              </a:effectLst>
            </a:endParaRPr>
          </a:p>
          <a:p>
            <a:pPr lvl="1">
              <a:lnSpc>
                <a:spcPct val="90000"/>
              </a:lnSpc>
              <a:buFont typeface="Arial" pitchFamily="34" charset="0"/>
              <a:buChar char="•"/>
              <a:defRPr/>
            </a:pPr>
            <a:r>
              <a:rPr lang="en-US" i="1" kern="0" dirty="0">
                <a:solidFill>
                  <a:srgbClr val="000000"/>
                </a:solidFill>
                <a:effectLst>
                  <a:outerShdw blurRad="38100" dist="38100" dir="2700000" algn="tl">
                    <a:srgbClr val="C0C0C0"/>
                  </a:outerShdw>
                </a:effectLst>
                <a:latin typeface="Arial" pitchFamily="34" charset="0"/>
              </a:rPr>
              <a:t> </a:t>
            </a:r>
            <a:r>
              <a:rPr lang="en-US" sz="2000" b="1" dirty="0"/>
              <a:t>Colonies had debtors prisons</a:t>
            </a:r>
          </a:p>
          <a:p>
            <a:pPr lvl="2">
              <a:lnSpc>
                <a:spcPct val="90000"/>
              </a:lnSpc>
              <a:buFont typeface="Wingdings" pitchFamily="2" charset="2"/>
              <a:buChar char="Ø"/>
              <a:defRPr/>
            </a:pPr>
            <a:r>
              <a:rPr lang="en-US" sz="2000" b="1" dirty="0"/>
              <a:t> 60% owed $10 or less</a:t>
            </a:r>
          </a:p>
          <a:p>
            <a:pPr lvl="2">
              <a:lnSpc>
                <a:spcPct val="90000"/>
              </a:lnSpc>
              <a:buFont typeface="Wingdings" pitchFamily="2" charset="2"/>
              <a:buChar char="Ø"/>
              <a:defRPr/>
            </a:pPr>
            <a:r>
              <a:rPr lang="en-US" sz="2000" b="1" dirty="0"/>
              <a:t> Not as common as in England</a:t>
            </a:r>
          </a:p>
          <a:p>
            <a:pPr lvl="2">
              <a:lnSpc>
                <a:spcPct val="90000"/>
              </a:lnSpc>
              <a:buFont typeface="Wingdings" pitchFamily="2" charset="2"/>
              <a:buChar char="Ø"/>
              <a:defRPr/>
            </a:pPr>
            <a:r>
              <a:rPr lang="en-US" sz="2000" b="1" dirty="0"/>
              <a:t> 3 major debtor prisons in Virginia </a:t>
            </a:r>
          </a:p>
          <a:p>
            <a:pPr lvl="2">
              <a:lnSpc>
                <a:spcPct val="90000"/>
              </a:lnSpc>
              <a:defRPr/>
            </a:pPr>
            <a:r>
              <a:rPr lang="en-US" sz="2000" b="1" dirty="0"/>
              <a:t>    (</a:t>
            </a:r>
            <a:r>
              <a:rPr lang="en-US" sz="2000" b="1" dirty="0" err="1"/>
              <a:t>Accomac</a:t>
            </a:r>
            <a:r>
              <a:rPr lang="en-US" sz="2000" b="1" dirty="0"/>
              <a:t>, </a:t>
            </a:r>
            <a:r>
              <a:rPr lang="en-US" sz="2000" b="1" dirty="0" err="1"/>
              <a:t>Worsham</a:t>
            </a:r>
            <a:r>
              <a:rPr lang="en-US" sz="2000" b="1" dirty="0"/>
              <a:t> and Tappahannock)</a:t>
            </a:r>
          </a:p>
          <a:p>
            <a:pPr>
              <a:lnSpc>
                <a:spcPct val="90000"/>
              </a:lnSpc>
              <a:defRPr/>
            </a:pPr>
            <a:endParaRPr lang="en-US" sz="1000" b="1" dirty="0"/>
          </a:p>
          <a:p>
            <a:pPr lvl="1">
              <a:lnSpc>
                <a:spcPct val="90000"/>
              </a:lnSpc>
              <a:buFont typeface="Arial" pitchFamily="34" charset="0"/>
              <a:buChar char="•"/>
              <a:defRPr/>
            </a:pPr>
            <a:r>
              <a:rPr lang="en-US" sz="2000" b="1" dirty="0"/>
              <a:t> Many prominent colonialists, including several signers of the Constitution had serious debt problems!</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sz="2000" b="1" dirty="0"/>
              <a:t> Until 1833, when the United States abolished federal imprisonment for unpaid debts, and most states outlawed the practice around the same time, the use of debtors' prisons was in both Colonial America and the Early United States was not uncommon.</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sz="2000" b="1" dirty="0"/>
              <a:t> All this said debt reform was a growing issue.  The Constitution recognized a federal interest in bankruptcy in 1787 and the first federal bankruptcy law was passed by Congress in 1800.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69392" y="710057"/>
            <a:ext cx="83058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United States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lvl="1">
              <a:buFont typeface="Arial" pitchFamily="34" charset="0"/>
              <a:buChar char="•"/>
              <a:defRPr/>
            </a:pPr>
            <a:r>
              <a:rPr lang="en-US" sz="2000" b="1" dirty="0"/>
              <a:t> Signatories to the Declaration of Independence, including James Wilson and Robert Morris (known as the financier of the Revolution) were both later incarcerated.</a:t>
            </a:r>
          </a:p>
          <a:p>
            <a:pPr lvl="1">
              <a:buFont typeface="Arial" pitchFamily="34" charset="0"/>
              <a:buChar char="•"/>
              <a:defRPr/>
            </a:pPr>
            <a:endParaRPr lang="en-US" sz="1000" b="1" dirty="0"/>
          </a:p>
          <a:p>
            <a:pPr lvl="1">
              <a:buFont typeface="Arial" pitchFamily="34" charset="0"/>
              <a:buChar char="•"/>
              <a:defRPr/>
            </a:pPr>
            <a:r>
              <a:rPr lang="en-US" sz="2000" b="1" dirty="0"/>
              <a:t> Over 2,000 New Yorkers annually were held in debtors prisons as late as 1816.  </a:t>
            </a:r>
          </a:p>
          <a:p>
            <a:pPr lvl="1">
              <a:defRPr/>
            </a:pPr>
            <a:endParaRPr lang="en-US" sz="1000" b="1" dirty="0"/>
          </a:p>
          <a:p>
            <a:pPr lvl="1">
              <a:buFont typeface="Arial" pitchFamily="34" charset="0"/>
              <a:buChar char="•"/>
              <a:defRPr/>
            </a:pPr>
            <a:r>
              <a:rPr lang="en-US" sz="2000" b="1" dirty="0"/>
              <a:t> Henry Lee III (also known as Light-Horse Harry Lee, a Revolutionary War general, former governor of Virginia, and father of Robert E. Lee), was imprisoned for debt between 1808 and 1809.</a:t>
            </a:r>
          </a:p>
          <a:p>
            <a:pPr lvl="1">
              <a:buFont typeface="Arial" pitchFamily="34" charset="0"/>
              <a:buChar char="•"/>
              <a:defRPr/>
            </a:pPr>
            <a:endParaRPr lang="en-US" sz="1000" b="1" dirty="0"/>
          </a:p>
          <a:p>
            <a:pPr lvl="1">
              <a:buFont typeface="Arial" pitchFamily="34" charset="0"/>
              <a:buChar char="•"/>
              <a:defRPr/>
            </a:pPr>
            <a:r>
              <a:rPr lang="en-US" sz="2000" b="1" dirty="0"/>
              <a:t> Sometimes, imprisonment would result from less than sixty cents' worth of debt.</a:t>
            </a:r>
          </a:p>
          <a:p>
            <a:pPr lvl="1">
              <a:buFont typeface="Arial" pitchFamily="34" charset="0"/>
              <a:buChar char="•"/>
              <a:defRPr/>
            </a:pPr>
            <a:endParaRPr lang="en-US" sz="1000" b="1" dirty="0"/>
          </a:p>
          <a:p>
            <a:pPr lvl="1">
              <a:buFont typeface="Arial" pitchFamily="34" charset="0"/>
              <a:buChar char="•"/>
              <a:defRPr/>
            </a:pPr>
            <a:r>
              <a:rPr lang="en-US" sz="2000" b="1" dirty="0"/>
              <a:t> Starting in the early </a:t>
            </a:r>
            <a:r>
              <a:rPr lang="en-US" sz="2000" b="1" dirty="0" err="1"/>
              <a:t>1850's</a:t>
            </a:r>
            <a:r>
              <a:rPr lang="en-US" sz="2000" b="1" dirty="0"/>
              <a:t> most state constitutions, began including clauses that expressly prohibit the imprisonment of people for their debts.</a:t>
            </a:r>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911606"/>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United States Cont.</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lvl="1">
              <a:lnSpc>
                <a:spcPct val="90000"/>
              </a:lnSpc>
              <a:buFont typeface="Arial" pitchFamily="34" charset="0"/>
              <a:buChar char="•"/>
              <a:defRPr/>
            </a:pPr>
            <a:r>
              <a:rPr lang="en-US" sz="2000" b="1" dirty="0"/>
              <a:t> Starting in 1789, Article I, Section 8, Clause 4 of the Constitution gives Congress the power to enact uniform bankruptcy laws</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sz="2000" b="1" dirty="0"/>
              <a:t> First bankruptcy law, was enacted in 1800</a:t>
            </a:r>
          </a:p>
          <a:p>
            <a:pPr lvl="2" indent="-171450">
              <a:lnSpc>
                <a:spcPct val="90000"/>
              </a:lnSpc>
              <a:buFont typeface="Wingdings" pitchFamily="2" charset="2"/>
              <a:buChar char="Ø"/>
              <a:defRPr/>
            </a:pPr>
            <a:r>
              <a:rPr lang="en-US" b="1" dirty="0"/>
              <a:t> Signed into law by President John Adams. </a:t>
            </a:r>
          </a:p>
          <a:p>
            <a:pPr lvl="2">
              <a:lnSpc>
                <a:spcPct val="90000"/>
              </a:lnSpc>
              <a:buFont typeface="Wingdings" pitchFamily="2" charset="2"/>
              <a:buChar char="Ø"/>
              <a:defRPr/>
            </a:pPr>
            <a:r>
              <a:rPr lang="en-US" b="1" dirty="0"/>
              <a:t> Applied only to merchants</a:t>
            </a:r>
          </a:p>
          <a:p>
            <a:pPr lvl="2">
              <a:lnSpc>
                <a:spcPct val="90000"/>
              </a:lnSpc>
              <a:buFont typeface="Wingdings" pitchFamily="2" charset="2"/>
              <a:buChar char="Ø"/>
              <a:defRPr/>
            </a:pPr>
            <a:r>
              <a:rPr lang="en-US" b="1" dirty="0"/>
              <a:t> Thomas Jefferson didn’t like the law, had it repealed in 1803.</a:t>
            </a:r>
          </a:p>
          <a:p>
            <a:pPr lvl="2">
              <a:lnSpc>
                <a:spcPct val="90000"/>
              </a:lnSpc>
              <a:buFont typeface="Wingdings" pitchFamily="2" charset="2"/>
              <a:buChar char="Ø"/>
              <a:defRPr/>
            </a:pPr>
            <a:r>
              <a:rPr lang="en-US" b="1" dirty="0"/>
              <a:t> As a result, there was no federal bankruptcy law for 38 years.</a:t>
            </a:r>
          </a:p>
          <a:p>
            <a:pPr lvl="2">
              <a:lnSpc>
                <a:spcPct val="90000"/>
              </a:lnSpc>
              <a:defRPr/>
            </a:pPr>
            <a:r>
              <a:rPr lang="en-US" b="1" dirty="0"/>
              <a:t>    (States had debtor/creditor laws from English Common Law).</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sz="2000" b="1" dirty="0"/>
              <a:t> Congress Passed the Second Bankruptcy Act in 1841</a:t>
            </a:r>
          </a:p>
          <a:p>
            <a:pPr lvl="2">
              <a:buFont typeface="Wingdings" pitchFamily="2" charset="2"/>
              <a:buChar char="Ø"/>
              <a:defRPr/>
            </a:pPr>
            <a:r>
              <a:rPr lang="en-US" b="1" dirty="0"/>
              <a:t> Allowed the debtor to file bankruptcy (even a non-merchant)</a:t>
            </a:r>
          </a:p>
          <a:p>
            <a:pPr lvl="2">
              <a:buFont typeface="Wingdings" pitchFamily="2" charset="2"/>
              <a:buChar char="Ø"/>
              <a:defRPr/>
            </a:pPr>
            <a:r>
              <a:rPr lang="en-US" b="1" dirty="0"/>
              <a:t> Allowed exemptions of clothing, furniture, and “necessaries” </a:t>
            </a:r>
          </a:p>
          <a:p>
            <a:pPr marL="804863" lvl="2" indent="0">
              <a:defRPr/>
            </a:pPr>
            <a:r>
              <a:rPr lang="en-US" b="1" dirty="0"/>
              <a:t>    up to $300 in value</a:t>
            </a:r>
          </a:p>
          <a:p>
            <a:pPr lvl="2">
              <a:buFont typeface="Wingdings" pitchFamily="2" charset="2"/>
              <a:buChar char="Ø"/>
              <a:defRPr/>
            </a:pPr>
            <a:r>
              <a:rPr lang="en-US" b="1" dirty="0"/>
              <a:t> Was repealed in 1843, then no federal law for 25 years</a:t>
            </a:r>
          </a:p>
          <a:p>
            <a:pPr lvl="2">
              <a:defRPr/>
            </a:pPr>
            <a:r>
              <a:rPr lang="en-US" b="1" dirty="0"/>
              <a:t>    (But this law served as a template for states who did enact</a:t>
            </a:r>
          </a:p>
          <a:p>
            <a:pPr lvl="2">
              <a:defRPr/>
            </a:pPr>
            <a:r>
              <a:rPr lang="en-US" b="1" dirty="0"/>
              <a:t>      laws with many similar provisions)</a:t>
            </a:r>
          </a:p>
          <a:p>
            <a:pPr lvl="1">
              <a:lnSpc>
                <a:spcPct val="90000"/>
              </a:lnSpc>
              <a:buFont typeface="Arial" pitchFamily="34" charset="0"/>
              <a:buChar char="•"/>
              <a:defRPr/>
            </a:pPr>
            <a:endParaRPr lang="en-US" sz="2000" b="1" dirty="0"/>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
        <p:nvSpPr>
          <p:cNvPr id="4" name="Slide Number Placeholder 3"/>
          <p:cNvSpPr>
            <a:spLocks noGrp="1"/>
          </p:cNvSpPr>
          <p:nvPr>
            <p:ph type="sldNum" sz="quarter" idx="12"/>
          </p:nvPr>
        </p:nvSpPr>
        <p:spPr/>
        <p:txBody>
          <a:bodyPr/>
          <a:lstStyle/>
          <a:p>
            <a:pPr algn="r">
              <a:defRPr/>
            </a:pPr>
            <a:fld id="{1BE102FC-DEDC-4FF5-AA0A-276C0B3EEBFF}" type="slidenum">
              <a:rPr lang="en-US" smtClean="0"/>
              <a:pPr algn="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920750"/>
            <a:ext cx="86868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United States Cont.</a:t>
            </a:r>
          </a:p>
          <a:p>
            <a:pPr lvl="1">
              <a:lnSpc>
                <a:spcPct val="90000"/>
              </a:lnSpc>
              <a:defRPr/>
            </a:pPr>
            <a:endParaRPr lang="en-US" sz="1000" b="1" dirty="0"/>
          </a:p>
          <a:p>
            <a:pPr lvl="1">
              <a:lnSpc>
                <a:spcPct val="120000"/>
              </a:lnSpc>
              <a:buFont typeface="Arial" pitchFamily="34" charset="0"/>
              <a:buChar char="•"/>
              <a:defRPr/>
            </a:pPr>
            <a:r>
              <a:rPr lang="en-US" sz="2000" b="1" dirty="0"/>
              <a:t> Congress Passed the Third Bankruptcy Act in 1867</a:t>
            </a:r>
          </a:p>
          <a:p>
            <a:pPr lvl="2">
              <a:lnSpc>
                <a:spcPct val="120000"/>
              </a:lnSpc>
              <a:buFont typeface="Wingdings" pitchFamily="2" charset="2"/>
              <a:buChar char="Ø"/>
              <a:defRPr/>
            </a:pPr>
            <a:r>
              <a:rPr lang="en-US" b="1" dirty="0"/>
              <a:t> After Civil War, an economic crisis resulted (a response)</a:t>
            </a:r>
          </a:p>
          <a:p>
            <a:pPr lvl="2">
              <a:lnSpc>
                <a:spcPct val="120000"/>
              </a:lnSpc>
              <a:buFont typeface="Wingdings" pitchFamily="2" charset="2"/>
              <a:buChar char="Ø"/>
              <a:defRPr/>
            </a:pPr>
            <a:r>
              <a:rPr lang="en-US" b="1" dirty="0"/>
              <a:t> This Act designed to be permanent and to pre-empt states</a:t>
            </a:r>
          </a:p>
          <a:p>
            <a:pPr lvl="2">
              <a:lnSpc>
                <a:spcPct val="120000"/>
              </a:lnSpc>
              <a:buFont typeface="Wingdings" pitchFamily="2" charset="2"/>
              <a:buChar char="Ø"/>
              <a:defRPr/>
            </a:pPr>
            <a:r>
              <a:rPr lang="en-US" b="1" dirty="0"/>
              <a:t> Began the legislative template for modern bankruptcies</a:t>
            </a:r>
          </a:p>
          <a:p>
            <a:pPr lvl="2">
              <a:lnSpc>
                <a:spcPct val="120000"/>
              </a:lnSpc>
              <a:buFont typeface="Wingdings" pitchFamily="2" charset="2"/>
              <a:buChar char="Ø"/>
              <a:defRPr/>
            </a:pPr>
            <a:r>
              <a:rPr lang="en-US" b="1" dirty="0"/>
              <a:t> Allowed for voluntary and involuntary filings</a:t>
            </a:r>
          </a:p>
          <a:p>
            <a:pPr lvl="1">
              <a:lnSpc>
                <a:spcPct val="120000"/>
              </a:lnSpc>
              <a:defRPr/>
            </a:pPr>
            <a:r>
              <a:rPr lang="en-US" b="1" dirty="0"/>
              <a:t>	          (Merchants, Individuals, and Corporations)</a:t>
            </a:r>
          </a:p>
          <a:p>
            <a:pPr lvl="2">
              <a:lnSpc>
                <a:spcPct val="120000"/>
              </a:lnSpc>
              <a:buFont typeface="Wingdings" pitchFamily="2" charset="2"/>
              <a:buChar char="Ø"/>
              <a:defRPr/>
            </a:pPr>
            <a:r>
              <a:rPr lang="en-US" b="1" dirty="0"/>
              <a:t> Assignee elected by creditors replaced historical creditor</a:t>
            </a:r>
          </a:p>
          <a:p>
            <a:pPr lvl="2">
              <a:lnSpc>
                <a:spcPct val="120000"/>
              </a:lnSpc>
              <a:defRPr/>
            </a:pPr>
            <a:r>
              <a:rPr lang="en-US" b="1" dirty="0"/>
              <a:t>    administered estate distribution process</a:t>
            </a:r>
          </a:p>
          <a:p>
            <a:pPr lvl="2">
              <a:lnSpc>
                <a:spcPct val="120000"/>
              </a:lnSpc>
              <a:buFont typeface="Wingdings" pitchFamily="2" charset="2"/>
              <a:buChar char="Ø"/>
              <a:defRPr/>
            </a:pPr>
            <a:r>
              <a:rPr lang="en-US" b="1" dirty="0"/>
              <a:t> Echoed sentiments of Lincoln’s second inaugural address</a:t>
            </a:r>
          </a:p>
          <a:p>
            <a:pPr lvl="2">
              <a:lnSpc>
                <a:spcPct val="120000"/>
              </a:lnSpc>
              <a:buFont typeface="Wingdings" pitchFamily="2" charset="2"/>
              <a:buChar char="Ø"/>
              <a:defRPr/>
            </a:pPr>
            <a:r>
              <a:rPr lang="en-US" b="1" dirty="0"/>
              <a:t> Exemptions expanded to $500 for clothes for entire family</a:t>
            </a:r>
          </a:p>
          <a:p>
            <a:pPr lvl="2">
              <a:lnSpc>
                <a:spcPct val="120000"/>
              </a:lnSpc>
              <a:buFont typeface="Wingdings" pitchFamily="2" charset="2"/>
              <a:buChar char="Ø"/>
              <a:defRPr/>
            </a:pPr>
            <a:r>
              <a:rPr lang="en-US" b="1" dirty="0"/>
              <a:t> Repealed in 1878, and then no federal law for 20 years</a:t>
            </a:r>
          </a:p>
          <a:p>
            <a:pPr lvl="2">
              <a:lnSpc>
                <a:spcPct val="120000"/>
              </a:lnSpc>
              <a:buFont typeface="Wingdings" pitchFamily="2" charset="2"/>
              <a:buChar char="Ø"/>
              <a:defRPr/>
            </a:pPr>
            <a:r>
              <a:rPr lang="en-US" b="1" dirty="0"/>
              <a:t> Set the standard for future laws.</a:t>
            </a:r>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
        <p:nvSpPr>
          <p:cNvPr id="4" name="Slide Number Placeholder 3"/>
          <p:cNvSpPr>
            <a:spLocks noGrp="1"/>
          </p:cNvSpPr>
          <p:nvPr>
            <p:ph type="sldNum" sz="quarter" idx="12"/>
          </p:nvPr>
        </p:nvSpPr>
        <p:spPr/>
        <p:txBody>
          <a:bodyPr/>
          <a:lstStyle/>
          <a:p>
            <a:pPr algn="r">
              <a:defRPr/>
            </a:pPr>
            <a:fld id="{1BE102FC-DEDC-4FF5-AA0A-276C0B3EEBFF}" type="slidenum">
              <a:rPr lang="en-US" smtClean="0"/>
              <a:pPr algn="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838200"/>
            <a:ext cx="86868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United States Cont.</a:t>
            </a:r>
          </a:p>
          <a:p>
            <a:pPr lvl="1">
              <a:lnSpc>
                <a:spcPct val="80000"/>
              </a:lnSpc>
              <a:defRPr/>
            </a:pPr>
            <a:endParaRPr lang="en-US" sz="1000" b="1" dirty="0"/>
          </a:p>
          <a:p>
            <a:pPr lvl="1">
              <a:lnSpc>
                <a:spcPct val="80000"/>
              </a:lnSpc>
              <a:buFont typeface="Arial" pitchFamily="34" charset="0"/>
              <a:buChar char="•"/>
              <a:defRPr/>
            </a:pPr>
            <a:r>
              <a:rPr lang="en-US" b="1" dirty="0"/>
              <a:t> Congress Passed the Fourth Bankruptcy Act in 1898</a:t>
            </a:r>
          </a:p>
          <a:p>
            <a:pPr lvl="1">
              <a:lnSpc>
                <a:spcPct val="80000"/>
              </a:lnSpc>
              <a:buFont typeface="Arial" pitchFamily="34" charset="0"/>
              <a:buChar char="•"/>
              <a:defRPr/>
            </a:pPr>
            <a:endParaRPr lang="en-US" sz="1000" b="1" dirty="0"/>
          </a:p>
          <a:p>
            <a:pPr lvl="2">
              <a:lnSpc>
                <a:spcPct val="80000"/>
              </a:lnSpc>
              <a:buFont typeface="Wingdings" pitchFamily="2" charset="2"/>
              <a:buChar char="Ø"/>
              <a:defRPr/>
            </a:pPr>
            <a:r>
              <a:rPr lang="en-US" b="1" dirty="0"/>
              <a:t> This bill was again enacted in response to an economic crisis</a:t>
            </a:r>
          </a:p>
          <a:p>
            <a:pPr lvl="2">
              <a:lnSpc>
                <a:spcPct val="80000"/>
              </a:lnSpc>
              <a:buFont typeface="Wingdings" pitchFamily="2" charset="2"/>
              <a:buChar char="Ø"/>
              <a:defRPr/>
            </a:pPr>
            <a:r>
              <a:rPr lang="en-US" b="1" dirty="0"/>
              <a:t> Revived the idea of voluntary and involuntary filings</a:t>
            </a:r>
          </a:p>
          <a:p>
            <a:pPr lvl="2">
              <a:lnSpc>
                <a:spcPct val="80000"/>
              </a:lnSpc>
              <a:buFont typeface="Wingdings" pitchFamily="2" charset="2"/>
              <a:buChar char="Ø"/>
              <a:defRPr/>
            </a:pPr>
            <a:r>
              <a:rPr lang="en-US" b="1" dirty="0"/>
              <a:t> Eliminated earlier requirement of creditor discharge consent </a:t>
            </a:r>
          </a:p>
          <a:p>
            <a:pPr lvl="2">
              <a:lnSpc>
                <a:spcPct val="80000"/>
              </a:lnSpc>
              <a:buFont typeface="Wingdings" pitchFamily="2" charset="2"/>
              <a:buChar char="Ø"/>
              <a:defRPr/>
            </a:pPr>
            <a:r>
              <a:rPr lang="en-US" b="1" dirty="0"/>
              <a:t> Allowed for states to set exemptions</a:t>
            </a:r>
          </a:p>
          <a:p>
            <a:pPr lvl="2">
              <a:lnSpc>
                <a:spcPct val="80000"/>
              </a:lnSpc>
              <a:buFont typeface="Wingdings" pitchFamily="2" charset="2"/>
              <a:buChar char="Ø"/>
              <a:defRPr/>
            </a:pPr>
            <a:r>
              <a:rPr lang="en-US" b="1" dirty="0"/>
              <a:t> Created first bankruptcy courts, as part of District Courts</a:t>
            </a:r>
          </a:p>
          <a:p>
            <a:pPr lvl="2">
              <a:lnSpc>
                <a:spcPct val="80000"/>
              </a:lnSpc>
              <a:buFont typeface="Wingdings" pitchFamily="2" charset="2"/>
              <a:buChar char="Ø"/>
              <a:defRPr/>
            </a:pPr>
            <a:r>
              <a:rPr lang="en-US" b="1" dirty="0"/>
              <a:t> Allowed for the appointment of referees by judges</a:t>
            </a:r>
          </a:p>
          <a:p>
            <a:pPr lvl="2">
              <a:lnSpc>
                <a:spcPct val="80000"/>
              </a:lnSpc>
              <a:buFont typeface="Wingdings" pitchFamily="2" charset="2"/>
              <a:buChar char="Ø"/>
              <a:defRPr/>
            </a:pPr>
            <a:r>
              <a:rPr lang="en-US" b="1" dirty="0"/>
              <a:t> Created Trustees who would be paid from the estate.</a:t>
            </a:r>
          </a:p>
          <a:p>
            <a:pPr lvl="2">
              <a:lnSpc>
                <a:spcPct val="80000"/>
              </a:lnSpc>
              <a:buFont typeface="Wingdings" pitchFamily="2" charset="2"/>
              <a:buChar char="Ø"/>
              <a:defRPr/>
            </a:pPr>
            <a:r>
              <a:rPr lang="en-US" b="1" dirty="0"/>
              <a:t> Remained in effect with only minor amendments until 1978</a:t>
            </a:r>
          </a:p>
          <a:p>
            <a:pPr lvl="2">
              <a:lnSpc>
                <a:spcPct val="80000"/>
              </a:lnSpc>
              <a:buFont typeface="Wingdings" pitchFamily="2" charset="2"/>
              <a:buChar char="Ø"/>
              <a:defRPr/>
            </a:pPr>
            <a:r>
              <a:rPr lang="en-US" b="1" dirty="0"/>
              <a:t> Provided the framework for the law we use today.</a:t>
            </a:r>
          </a:p>
          <a:p>
            <a:pPr lvl="2">
              <a:lnSpc>
                <a:spcPct val="80000"/>
              </a:lnSpc>
              <a:buFont typeface="Wingdings" pitchFamily="2" charset="2"/>
              <a:buChar char="Ø"/>
              <a:defRPr/>
            </a:pPr>
            <a:r>
              <a:rPr lang="en-US" b="1" dirty="0"/>
              <a:t> Saw significant Amendments in 1978 (transformed into the</a:t>
            </a:r>
          </a:p>
          <a:p>
            <a:pPr lvl="2">
              <a:lnSpc>
                <a:spcPct val="80000"/>
              </a:lnSpc>
              <a:defRPr/>
            </a:pPr>
            <a:r>
              <a:rPr lang="en-US" b="1" dirty="0"/>
              <a:t>    U.S. Bankruptcy Code), then amended again in 1984, 1986,</a:t>
            </a:r>
          </a:p>
          <a:p>
            <a:pPr lvl="2">
              <a:lnSpc>
                <a:spcPct val="80000"/>
              </a:lnSpc>
              <a:defRPr/>
            </a:pPr>
            <a:r>
              <a:rPr lang="en-US" b="1" dirty="0"/>
              <a:t>    1990, 1991, 1994 and 2005</a:t>
            </a:r>
          </a:p>
          <a:p>
            <a:pPr lvl="2">
              <a:lnSpc>
                <a:spcPct val="80000"/>
              </a:lnSpc>
              <a:defRPr/>
            </a:pPr>
            <a:endParaRPr lang="en-US" b="1" dirty="0"/>
          </a:p>
          <a:p>
            <a:pPr lvl="1">
              <a:lnSpc>
                <a:spcPct val="80000"/>
              </a:lnSpc>
              <a:buFont typeface="Arial" pitchFamily="34" charset="0"/>
              <a:buChar char="•"/>
              <a:defRPr/>
            </a:pPr>
            <a:r>
              <a:rPr lang="en-US" b="1" dirty="0"/>
              <a:t> This law established a bankruptcy environment that had a focus of helping debtors seek a new start and businesses to rehabilitate.  </a:t>
            </a:r>
          </a:p>
          <a:p>
            <a:pPr lvl="1">
              <a:lnSpc>
                <a:spcPct val="80000"/>
              </a:lnSpc>
              <a:buFont typeface="Arial" pitchFamily="34" charset="0"/>
              <a:buChar char="•"/>
              <a:defRPr/>
            </a:pPr>
            <a:endParaRPr lang="en-US" b="1" dirty="0"/>
          </a:p>
          <a:p>
            <a:pPr lvl="1">
              <a:lnSpc>
                <a:spcPct val="80000"/>
              </a:lnSpc>
              <a:buFont typeface="Arial" pitchFamily="34" charset="0"/>
              <a:buChar char="•"/>
              <a:defRPr/>
            </a:pPr>
            <a:r>
              <a:rPr lang="en-US" b="1" dirty="0"/>
              <a:t> The 2005 law (The Bankruptcy Abuse Prevention and Consumer Protection Act of 2005)  modernized the statute to place more requirements on both debtors and creditors to get a discharge.</a:t>
            </a:r>
          </a:p>
          <a:p>
            <a:pPr lvl="2">
              <a:lnSpc>
                <a:spcPct val="80000"/>
              </a:lnSpc>
              <a:defRPr/>
            </a:pPr>
            <a:endParaRPr lang="en-US" sz="2000" b="1" dirty="0"/>
          </a:p>
          <a:p>
            <a:pPr marL="342900" indent="-342900">
              <a:lnSpc>
                <a:spcPct val="80000"/>
              </a:lnSpc>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
        <p:nvSpPr>
          <p:cNvPr id="4" name="Slide Number Placeholder 3"/>
          <p:cNvSpPr>
            <a:spLocks noGrp="1"/>
          </p:cNvSpPr>
          <p:nvPr>
            <p:ph type="sldNum" sz="quarter" idx="12"/>
          </p:nvPr>
        </p:nvSpPr>
        <p:spPr/>
        <p:txBody>
          <a:bodyPr/>
          <a:lstStyle/>
          <a:p>
            <a:pPr algn="r">
              <a:defRPr/>
            </a:pPr>
            <a:fld id="{1BE102FC-DEDC-4FF5-AA0A-276C0B3EEBFF}" type="slidenum">
              <a:rPr lang="en-US" smtClean="0"/>
              <a:pPr algn="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48056" y="89027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Administration, Actions and Parties </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400" b="1" i="1" kern="0" dirty="0">
                <a:solidFill>
                  <a:srgbClr val="000000"/>
                </a:solidFill>
                <a:effectLst>
                  <a:outerShdw blurRad="38100" dist="38100" dir="2700000" algn="tl">
                    <a:srgbClr val="C0C0C0"/>
                  </a:outerShdw>
                </a:effectLst>
                <a:latin typeface="Arial" pitchFamily="34" charset="0"/>
              </a:rPr>
              <a:t>How Bankruptcy is Declared</a:t>
            </a: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marL="800100" lvl="1" indent="-342900">
              <a:lnSpc>
                <a:spcPct val="80000"/>
              </a:lnSpc>
              <a:buFont typeface="Arial" pitchFamily="34" charset="0"/>
              <a:buChar char="•"/>
              <a:defRPr/>
            </a:pPr>
            <a:r>
              <a:rPr lang="en-US" b="1" dirty="0"/>
              <a:t>Jurisdiction over bankruptcy cases is in U.S. district courts, which may refer all cases and related proceedings to adjunct bankruptcy courts.  These are federal cases pursuant to federal statute (Title 11 of the US Code – The Bankruptcy Code) </a:t>
            </a:r>
          </a:p>
          <a:p>
            <a:pPr marL="800100" lvl="1" indent="-342900">
              <a:lnSpc>
                <a:spcPct val="80000"/>
              </a:lnSpc>
              <a:buFont typeface="Arial" pitchFamily="34" charset="0"/>
              <a:buChar char="•"/>
              <a:defRPr/>
            </a:pPr>
            <a:endParaRPr lang="en-US" b="1" dirty="0"/>
          </a:p>
          <a:p>
            <a:pPr marL="800100" lvl="1" indent="-342900">
              <a:lnSpc>
                <a:spcPct val="80000"/>
              </a:lnSpc>
              <a:buFont typeface="Arial" pitchFamily="34" charset="0"/>
              <a:buChar char="•"/>
              <a:defRPr/>
            </a:pPr>
            <a:r>
              <a:rPr lang="en-US" b="1" dirty="0"/>
              <a:t>An action is commenced by the filing of a petition, which can be voluntary (by the debtor – the corporation or person that owes the money) or involuntary (by not less than 3 creditors – the corporations or people to whom the money is owed).</a:t>
            </a:r>
          </a:p>
          <a:p>
            <a:pPr marL="800100" lvl="1" indent="-342900">
              <a:lnSpc>
                <a:spcPct val="80000"/>
              </a:lnSpc>
              <a:buFont typeface="Arial" pitchFamily="34" charset="0"/>
              <a:buChar char="•"/>
              <a:defRPr/>
            </a:pPr>
            <a:endParaRPr lang="en-US" b="1" dirty="0"/>
          </a:p>
          <a:p>
            <a:pPr marL="800100" lvl="1" indent="-342900">
              <a:lnSpc>
                <a:spcPct val="80000"/>
              </a:lnSpc>
              <a:buFont typeface="Arial" pitchFamily="34" charset="0"/>
              <a:buChar char="•"/>
              <a:defRPr/>
            </a:pPr>
            <a:r>
              <a:rPr lang="en-US" b="1" dirty="0"/>
              <a:t>The debtor(s) and the creditor(s) are the parties in Bankruptcy.</a:t>
            </a:r>
          </a:p>
          <a:p>
            <a:pPr marL="800100" lvl="1" indent="-342900">
              <a:lnSpc>
                <a:spcPct val="80000"/>
              </a:lnSpc>
              <a:buFont typeface="Arial" pitchFamily="34" charset="0"/>
              <a:buChar char="•"/>
              <a:defRPr/>
            </a:pPr>
            <a:endParaRPr lang="en-US" b="1" dirty="0"/>
          </a:p>
          <a:p>
            <a:pPr marL="800100" lvl="1" indent="-342900">
              <a:lnSpc>
                <a:spcPct val="80000"/>
              </a:lnSpc>
              <a:buFont typeface="Arial" pitchFamily="34" charset="0"/>
              <a:buChar char="•"/>
              <a:defRPr/>
            </a:pPr>
            <a:r>
              <a:rPr lang="en-US" b="1" dirty="0"/>
              <a:t>Five bankruptcy proceedings are available: </a:t>
            </a:r>
          </a:p>
          <a:p>
            <a:pPr lvl="2">
              <a:lnSpc>
                <a:spcPct val="80000"/>
              </a:lnSpc>
              <a:buFont typeface="Wingdings" pitchFamily="2" charset="2"/>
              <a:buChar char="Ø"/>
              <a:defRPr/>
            </a:pPr>
            <a:r>
              <a:rPr lang="en-US" b="1" dirty="0"/>
              <a:t> Chapter 7 (Liquidation);</a:t>
            </a:r>
          </a:p>
          <a:p>
            <a:pPr lvl="2">
              <a:lnSpc>
                <a:spcPct val="80000"/>
              </a:lnSpc>
              <a:buFont typeface="Wingdings" pitchFamily="2" charset="2"/>
              <a:buChar char="Ø"/>
              <a:defRPr/>
            </a:pPr>
            <a:r>
              <a:rPr lang="en-US" b="1" dirty="0"/>
              <a:t> Chapter 9 (Municipalities)</a:t>
            </a:r>
          </a:p>
          <a:p>
            <a:pPr lvl="2">
              <a:lnSpc>
                <a:spcPct val="80000"/>
              </a:lnSpc>
              <a:buFont typeface="Wingdings" pitchFamily="2" charset="2"/>
              <a:buChar char="Ø"/>
              <a:defRPr/>
            </a:pPr>
            <a:r>
              <a:rPr lang="en-US" b="1" dirty="0"/>
              <a:t> Chapter 11 (Business reorganization);</a:t>
            </a:r>
          </a:p>
          <a:p>
            <a:pPr lvl="2">
              <a:lnSpc>
                <a:spcPct val="80000"/>
              </a:lnSpc>
              <a:buFont typeface="Wingdings" pitchFamily="2" charset="2"/>
              <a:buChar char="Ø"/>
              <a:defRPr/>
            </a:pPr>
            <a:r>
              <a:rPr lang="en-US" b="1" dirty="0"/>
              <a:t> Chapter 12 (Family Farms and Fishermen); and</a:t>
            </a:r>
          </a:p>
          <a:p>
            <a:pPr lvl="2">
              <a:lnSpc>
                <a:spcPct val="80000"/>
              </a:lnSpc>
              <a:buFont typeface="Wingdings" pitchFamily="2" charset="2"/>
              <a:buChar char="Ø"/>
              <a:defRPr/>
            </a:pPr>
            <a:r>
              <a:rPr lang="en-US" b="1" dirty="0"/>
              <a:t> Chapter 13 (Individual Consumer Debt Adjustment).</a:t>
            </a:r>
            <a:endParaRPr lang="en-US" dirty="0"/>
          </a:p>
        </p:txBody>
      </p:sp>
      <p:sp>
        <p:nvSpPr>
          <p:cNvPr id="4" name="Slide Number Placeholder 3"/>
          <p:cNvSpPr>
            <a:spLocks noGrp="1"/>
          </p:cNvSpPr>
          <p:nvPr>
            <p:ph type="sldNum" sz="quarter" idx="12"/>
          </p:nvPr>
        </p:nvSpPr>
        <p:spPr/>
        <p:txBody>
          <a:bodyPr/>
          <a:lstStyle/>
          <a:p>
            <a:pPr algn="r">
              <a:defRPr/>
            </a:pPr>
            <a:fld id="{1BE102FC-DEDC-4FF5-AA0A-276C0B3EEBFF}" type="slidenum">
              <a:rPr lang="en-US" smtClean="0"/>
              <a:pPr algn="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914400"/>
            <a:ext cx="8686800" cy="5562600"/>
          </a:xfrm>
          <a:prstGeom prst="rect">
            <a:avLst/>
          </a:prstGeom>
          <a:noFill/>
          <a:ln w="9525">
            <a:noFill/>
            <a:miter lim="800000"/>
            <a:headEnd/>
            <a:tailEnd/>
          </a:ln>
        </p:spPr>
        <p:txBody>
          <a:bodyPr/>
          <a:lstStyle/>
          <a:p>
            <a:pPr>
              <a:lnSpc>
                <a:spcPct val="85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5000"/>
              </a:lnSpc>
              <a:defRPr/>
            </a:pPr>
            <a:r>
              <a:rPr lang="en-US" sz="2800" b="1" i="1" kern="0" dirty="0">
                <a:solidFill>
                  <a:srgbClr val="002060"/>
                </a:solidFill>
                <a:effectLst>
                  <a:outerShdw blurRad="38100" dist="38100" dir="2700000" algn="tl">
                    <a:srgbClr val="C0C0C0"/>
                  </a:outerShdw>
                </a:effectLst>
              </a:rPr>
              <a:t>   Administration, Actions and Parties </a:t>
            </a:r>
          </a:p>
          <a:p>
            <a:pPr marL="0" lvl="1">
              <a:lnSpc>
                <a:spcPct val="85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5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400" b="1" i="1" kern="0" dirty="0">
                <a:solidFill>
                  <a:srgbClr val="000000"/>
                </a:solidFill>
                <a:effectLst>
                  <a:outerShdw blurRad="38100" dist="38100" dir="2700000" algn="tl">
                    <a:srgbClr val="C0C0C0"/>
                  </a:outerShdw>
                </a:effectLst>
                <a:latin typeface="Arial" pitchFamily="34" charset="0"/>
              </a:rPr>
              <a:t>How Bankruptcy is Declared</a:t>
            </a:r>
          </a:p>
          <a:p>
            <a:pPr marL="342900" indent="-342900">
              <a:lnSpc>
                <a:spcPct val="85000"/>
              </a:lnSpc>
              <a:defRPr/>
            </a:pPr>
            <a:endParaRPr lang="en-US" sz="1000" b="1" i="1" kern="0" dirty="0">
              <a:solidFill>
                <a:srgbClr val="000000"/>
              </a:solidFill>
              <a:effectLst>
                <a:outerShdw blurRad="38100" dist="38100" dir="2700000" algn="tl">
                  <a:srgbClr val="C0C0C0"/>
                </a:outerShdw>
              </a:effectLst>
              <a:latin typeface="Arial" pitchFamily="34" charset="0"/>
            </a:endParaRPr>
          </a:p>
        </p:txBody>
      </p:sp>
      <p:pic>
        <p:nvPicPr>
          <p:cNvPr id="64515" name="Picture 3" descr="img-425162437-0001[1]_Page_1.tif"/>
          <p:cNvPicPr>
            <a:picLocks noChangeAspect="1"/>
          </p:cNvPicPr>
          <p:nvPr/>
        </p:nvPicPr>
        <p:blipFill>
          <a:blip r:embed="rId2" cstate="print"/>
          <a:srcRect/>
          <a:stretch>
            <a:fillRect/>
          </a:stretch>
        </p:blipFill>
        <p:spPr bwMode="auto">
          <a:xfrm>
            <a:off x="533400" y="2286000"/>
            <a:ext cx="7918450" cy="41338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93192" y="838200"/>
            <a:ext cx="8499983" cy="5562600"/>
          </a:xfrm>
          <a:prstGeom prst="rect">
            <a:avLst/>
          </a:prstGeom>
          <a:noFill/>
          <a:ln w="9525">
            <a:noFill/>
            <a:miter lim="800000"/>
            <a:headEnd/>
            <a:tailEnd/>
          </a:ln>
        </p:spPr>
        <p:txBody>
          <a:bodyPr/>
          <a:lstStyle/>
          <a:p>
            <a:pPr>
              <a:lnSpc>
                <a:spcPct val="85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5000"/>
              </a:lnSpc>
              <a:defRPr/>
            </a:pPr>
            <a:r>
              <a:rPr lang="en-US" sz="2800" b="1" i="1" kern="0" dirty="0">
                <a:solidFill>
                  <a:srgbClr val="002060"/>
                </a:solidFill>
                <a:effectLst>
                  <a:outerShdw blurRad="38100" dist="38100" dir="2700000" algn="tl">
                    <a:srgbClr val="C0C0C0"/>
                  </a:outerShdw>
                </a:effectLst>
              </a:rPr>
              <a:t>   Administration, Actions and Parties </a:t>
            </a:r>
          </a:p>
          <a:p>
            <a:pPr marL="0" lvl="1">
              <a:lnSpc>
                <a:spcPct val="85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5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400" b="1" i="1" kern="0" dirty="0">
                <a:solidFill>
                  <a:srgbClr val="000000"/>
                </a:solidFill>
                <a:effectLst>
                  <a:outerShdw blurRad="38100" dist="38100" dir="2700000" algn="tl">
                    <a:srgbClr val="C0C0C0"/>
                  </a:outerShdw>
                </a:effectLst>
                <a:latin typeface="Arial" pitchFamily="34" charset="0"/>
              </a:rPr>
              <a:t>The Administration of a Bankruptcy Case</a:t>
            </a:r>
          </a:p>
          <a:p>
            <a:pPr marL="342900" indent="-342900">
              <a:lnSpc>
                <a:spcPct val="85000"/>
              </a:lnSpc>
              <a:defRPr/>
            </a:pPr>
            <a:endParaRPr lang="en-US" sz="1000" b="1" i="1" kern="0" dirty="0">
              <a:solidFill>
                <a:srgbClr val="000000"/>
              </a:solidFill>
              <a:effectLst>
                <a:outerShdw blurRad="38100" dist="38100" dir="2700000" algn="tl">
                  <a:srgbClr val="C0C0C0"/>
                </a:outerShdw>
              </a:effectLst>
              <a:latin typeface="Arial" pitchFamily="34" charset="0"/>
            </a:endParaRPr>
          </a:p>
        </p:txBody>
      </p:sp>
      <p:pic>
        <p:nvPicPr>
          <p:cNvPr id="65539" name="Picture 3" descr="img-425162437-0001[1]_Page_2.tif"/>
          <p:cNvPicPr>
            <a:picLocks noChangeAspect="1"/>
          </p:cNvPicPr>
          <p:nvPr/>
        </p:nvPicPr>
        <p:blipFill>
          <a:blip r:embed="rId2" cstate="print"/>
          <a:srcRect/>
          <a:stretch>
            <a:fillRect/>
          </a:stretch>
        </p:blipFill>
        <p:spPr bwMode="auto">
          <a:xfrm>
            <a:off x="381001" y="2286000"/>
            <a:ext cx="8369808" cy="42227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86512" y="838200"/>
            <a:ext cx="8839200" cy="5562600"/>
          </a:xfrm>
          <a:prstGeom prst="rect">
            <a:avLst/>
          </a:prstGeom>
          <a:noFill/>
          <a:ln w="9525">
            <a:noFill/>
            <a:miter lim="800000"/>
            <a:headEnd/>
            <a:tailEnd/>
          </a:ln>
        </p:spPr>
        <p:txBody>
          <a:bodyPr/>
          <a:lstStyle/>
          <a:p>
            <a:pPr>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defRPr/>
            </a:pPr>
            <a:r>
              <a:rPr lang="en-US" sz="2800" b="1" i="1" kern="0" dirty="0">
                <a:solidFill>
                  <a:srgbClr val="002060"/>
                </a:solidFill>
                <a:effectLst>
                  <a:outerShdw blurRad="38100" dist="38100" dir="2700000" algn="tl">
                    <a:srgbClr val="C0C0C0"/>
                  </a:outerShdw>
                </a:effectLst>
              </a:rPr>
              <a:t>   Administration, Actions and Parties </a:t>
            </a:r>
          </a:p>
          <a:p>
            <a:pPr marL="0" lvl="1">
              <a:defRPr/>
            </a:pPr>
            <a:endParaRPr lang="en-US" sz="1000" b="1" i="1" kern="0" dirty="0">
              <a:solidFill>
                <a:srgbClr val="002060"/>
              </a:solidFill>
              <a:effectLst>
                <a:outerShdw blurRad="38100" dist="38100" dir="2700000" algn="tl">
                  <a:srgbClr val="C0C0C0"/>
                </a:outerShdw>
              </a:effectLst>
            </a:endParaRPr>
          </a:p>
          <a:p>
            <a:pPr marL="342900" indent="-342900">
              <a:defRPr/>
            </a:pPr>
            <a:r>
              <a:rPr lang="en-US" i="1" kern="0" dirty="0">
                <a:solidFill>
                  <a:srgbClr val="000000"/>
                </a:solidFill>
                <a:effectLst>
                  <a:outerShdw blurRad="38100" dist="38100" dir="2700000" algn="tl">
                    <a:srgbClr val="C0C0C0"/>
                  </a:outerShdw>
                </a:effectLst>
                <a:latin typeface="Arial" pitchFamily="34" charset="0"/>
              </a:rPr>
              <a:t>	    </a:t>
            </a:r>
            <a:r>
              <a:rPr lang="en-US" sz="2400" b="1" i="1" kern="0" dirty="0">
                <a:solidFill>
                  <a:srgbClr val="000000"/>
                </a:solidFill>
                <a:effectLst>
                  <a:outerShdw blurRad="38100" dist="38100" dir="2700000" algn="tl">
                    <a:srgbClr val="C0C0C0"/>
                  </a:outerShdw>
                </a:effectLst>
                <a:latin typeface="Arial" pitchFamily="34" charset="0"/>
              </a:rPr>
              <a:t>How Bankruptcy is Declared</a:t>
            </a:r>
          </a:p>
          <a:p>
            <a:pPr marL="342900" indent="-342900">
              <a:defRPr/>
            </a:pPr>
            <a:endParaRPr lang="en-US" sz="1000" b="1" i="1" kern="0" dirty="0">
              <a:solidFill>
                <a:srgbClr val="000000"/>
              </a:solidFill>
              <a:effectLst>
                <a:outerShdw blurRad="38100" dist="38100" dir="2700000" algn="tl">
                  <a:srgbClr val="C0C0C0"/>
                </a:outerShdw>
              </a:effectLst>
              <a:latin typeface="Arial" pitchFamily="34" charset="0"/>
            </a:endParaRPr>
          </a:p>
          <a:p>
            <a:pPr marL="800100" lvl="1" indent="-342900">
              <a:buFont typeface="Arial" pitchFamily="34" charset="0"/>
              <a:buChar char="•"/>
              <a:defRPr/>
            </a:pPr>
            <a:r>
              <a:rPr lang="en-US" sz="2000" b="1" dirty="0"/>
              <a:t>Bankruptcy Procedure</a:t>
            </a:r>
          </a:p>
          <a:p>
            <a:pPr marL="1257300" lvl="2" indent="-342900">
              <a:buFont typeface="Wingdings" pitchFamily="2" charset="2"/>
              <a:buChar char="Ø"/>
              <a:defRPr/>
            </a:pPr>
            <a:r>
              <a:rPr lang="en-US" sz="2000" b="1" dirty="0"/>
              <a:t>Bankruptcy Court – Part of the Federal Court System;</a:t>
            </a:r>
          </a:p>
          <a:p>
            <a:pPr lvl="2">
              <a:buFont typeface="Wingdings" pitchFamily="2" charset="2"/>
              <a:buChar char="Ø"/>
              <a:defRPr/>
            </a:pPr>
            <a:r>
              <a:rPr lang="en-US" sz="2000" b="1" dirty="0"/>
              <a:t>  Governed by the Federal Rules of Bankruptcy Court;</a:t>
            </a:r>
          </a:p>
          <a:p>
            <a:pPr lvl="2">
              <a:buFont typeface="Wingdings" pitchFamily="2" charset="2"/>
              <a:buChar char="Ø"/>
              <a:defRPr/>
            </a:pPr>
            <a:r>
              <a:rPr lang="en-US" sz="2000" b="1" dirty="0"/>
              <a:t>  There are official forms; and</a:t>
            </a:r>
          </a:p>
          <a:p>
            <a:pPr lvl="2">
              <a:buFont typeface="Wingdings" pitchFamily="2" charset="2"/>
              <a:buChar char="Ø"/>
              <a:defRPr/>
            </a:pPr>
            <a:r>
              <a:rPr lang="en-US" sz="2000" b="1" dirty="0"/>
              <a:t>  Local Rules of Individual Bankruptcy Courts.</a:t>
            </a:r>
          </a:p>
          <a:p>
            <a:pPr marL="342900" indent="-342900">
              <a:defRPr/>
            </a:pPr>
            <a:endParaRPr lang="en-US" sz="1000" b="1" i="1" kern="0" dirty="0">
              <a:solidFill>
                <a:srgbClr val="000000"/>
              </a:solidFill>
              <a:effectLst>
                <a:outerShdw blurRad="38100" dist="38100" dir="2700000" algn="tl">
                  <a:srgbClr val="C0C0C0"/>
                </a:outerShdw>
              </a:effectLst>
              <a:latin typeface="Arial" pitchFamily="34" charset="0"/>
            </a:endParaRPr>
          </a:p>
          <a:p>
            <a:pPr marL="800100" lvl="1" indent="-342900">
              <a:buFont typeface="Arial" pitchFamily="34" charset="0"/>
              <a:buChar char="•"/>
              <a:defRPr/>
            </a:pPr>
            <a:r>
              <a:rPr lang="en-US" sz="2000" b="1" dirty="0"/>
              <a:t>Bankruptcy Cases</a:t>
            </a:r>
          </a:p>
          <a:p>
            <a:pPr lvl="2">
              <a:buFont typeface="Wingdings" pitchFamily="2" charset="2"/>
              <a:buChar char="Ø"/>
              <a:defRPr/>
            </a:pPr>
            <a:r>
              <a:rPr lang="en-US" sz="2000" b="1" dirty="0"/>
              <a:t> State courts can rule on BR issues</a:t>
            </a:r>
          </a:p>
          <a:p>
            <a:pPr lvl="2">
              <a:buFont typeface="Wingdings" pitchFamily="2" charset="2"/>
              <a:buChar char="Ø"/>
              <a:defRPr/>
            </a:pPr>
            <a:r>
              <a:rPr lang="en-US" sz="2000" b="1" dirty="0"/>
              <a:t> Mostly federal court cases however</a:t>
            </a:r>
          </a:p>
          <a:p>
            <a:pPr lvl="2">
              <a:buFont typeface="Wingdings" pitchFamily="2" charset="2"/>
              <a:buChar char="Ø"/>
              <a:defRPr/>
            </a:pPr>
            <a:r>
              <a:rPr lang="en-US" sz="2000" b="1" dirty="0"/>
              <a:t> Bankruptcy reporters cite previous decisions for case law</a:t>
            </a:r>
          </a:p>
          <a:p>
            <a:pPr lvl="2">
              <a:buFont typeface="Wingdings" pitchFamily="2" charset="2"/>
              <a:buChar char="Ø"/>
              <a:defRPr/>
            </a:pPr>
            <a:r>
              <a:rPr lang="en-US" sz="2000" b="1" dirty="0"/>
              <a:t> Various levels of appeal</a:t>
            </a:r>
          </a:p>
          <a:p>
            <a:pPr lvl="2">
              <a:buFont typeface="Wingdings" pitchFamily="2" charset="2"/>
              <a:buChar char="Ø"/>
              <a:defRPr/>
            </a:pPr>
            <a:r>
              <a:rPr lang="en-US" sz="2000" b="1" dirty="0"/>
              <a:t> Each issue can have different law in different federal circuits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81000" y="838200"/>
            <a:ext cx="8382000" cy="5562600"/>
          </a:xfrm>
          <a:prstGeom prst="rect">
            <a:avLst/>
          </a:prstGeom>
          <a:noFill/>
          <a:ln w="9525">
            <a:noFill/>
            <a:miter lim="800000"/>
            <a:headEnd/>
            <a:tailEnd/>
          </a:ln>
        </p:spPr>
        <p:txBody>
          <a:bodyPr/>
          <a:lstStyle/>
          <a:p>
            <a:pPr>
              <a:lnSpc>
                <a:spcPct val="95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95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95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95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400" b="1" dirty="0"/>
              <a:t>The type of the Bankruptcy case, and the rules applied to its administration under the bankruptcy code, depend upon the debtor and the remedy they are seeking.</a:t>
            </a:r>
          </a:p>
          <a:p>
            <a:pPr marL="342900" indent="-342900">
              <a:lnSpc>
                <a:spcPct val="95000"/>
              </a:lnSpc>
              <a:defRPr/>
            </a:pPr>
            <a:endParaRPr lang="en-US" sz="1000" b="1" dirty="0"/>
          </a:p>
          <a:p>
            <a:pPr marL="342900" indent="-342900">
              <a:lnSpc>
                <a:spcPct val="95000"/>
              </a:lnSpc>
              <a:defRPr/>
            </a:pPr>
            <a:r>
              <a:rPr lang="en-US" sz="2400" b="1" dirty="0"/>
              <a:t>	The Types of Bankruptcy are separated by Chapters in the code.</a:t>
            </a:r>
          </a:p>
          <a:p>
            <a:pPr marL="342900" indent="-342900">
              <a:lnSpc>
                <a:spcPct val="95000"/>
              </a:lnSpc>
              <a:defRPr/>
            </a:pPr>
            <a:endParaRPr lang="en-US" sz="1000" b="1" dirty="0"/>
          </a:p>
          <a:p>
            <a:pPr marL="800100" lvl="1" indent="-342900">
              <a:lnSpc>
                <a:spcPct val="95000"/>
              </a:lnSpc>
              <a:buFont typeface="Arial" pitchFamily="34" charset="0"/>
              <a:buChar char="•"/>
              <a:defRPr/>
            </a:pPr>
            <a:r>
              <a:rPr lang="en-US" sz="2400" b="1" dirty="0"/>
              <a:t>Five bankruptcy proceedings are available: </a:t>
            </a:r>
          </a:p>
          <a:p>
            <a:pPr lvl="2">
              <a:lnSpc>
                <a:spcPct val="95000"/>
              </a:lnSpc>
              <a:buFont typeface="Wingdings" pitchFamily="2" charset="2"/>
              <a:buChar char="Ø"/>
              <a:defRPr/>
            </a:pPr>
            <a:r>
              <a:rPr lang="en-US" sz="2200" b="1" i="1" dirty="0">
                <a:solidFill>
                  <a:srgbClr val="006600"/>
                </a:solidFill>
              </a:rPr>
              <a:t> Chapter 7 (Liquidation);</a:t>
            </a:r>
          </a:p>
          <a:p>
            <a:pPr lvl="2">
              <a:lnSpc>
                <a:spcPct val="95000"/>
              </a:lnSpc>
              <a:buFont typeface="Wingdings" pitchFamily="2" charset="2"/>
              <a:buChar char="Ø"/>
              <a:defRPr/>
            </a:pPr>
            <a:r>
              <a:rPr lang="en-US" sz="2200" b="1" i="1" dirty="0">
                <a:solidFill>
                  <a:srgbClr val="006600"/>
                </a:solidFill>
              </a:rPr>
              <a:t> Chapter 9 (Municipalities)</a:t>
            </a:r>
          </a:p>
          <a:p>
            <a:pPr lvl="2">
              <a:lnSpc>
                <a:spcPct val="95000"/>
              </a:lnSpc>
              <a:buFont typeface="Wingdings" pitchFamily="2" charset="2"/>
              <a:buChar char="Ø"/>
              <a:defRPr/>
            </a:pPr>
            <a:r>
              <a:rPr lang="en-US" sz="2200" b="1" i="1" dirty="0">
                <a:solidFill>
                  <a:srgbClr val="006600"/>
                </a:solidFill>
              </a:rPr>
              <a:t> Chapter 11 (Business reorganization);</a:t>
            </a:r>
          </a:p>
          <a:p>
            <a:pPr lvl="2">
              <a:lnSpc>
                <a:spcPct val="95000"/>
              </a:lnSpc>
              <a:buFont typeface="Wingdings" pitchFamily="2" charset="2"/>
              <a:buChar char="Ø"/>
              <a:defRPr/>
            </a:pPr>
            <a:r>
              <a:rPr lang="en-US" sz="2200" b="1" i="1" dirty="0">
                <a:solidFill>
                  <a:srgbClr val="006600"/>
                </a:solidFill>
              </a:rPr>
              <a:t> Chapter 12 (Family Farms and Fishermen); and</a:t>
            </a:r>
          </a:p>
          <a:p>
            <a:pPr lvl="2">
              <a:lnSpc>
                <a:spcPct val="95000"/>
              </a:lnSpc>
              <a:buFont typeface="Wingdings" pitchFamily="2" charset="2"/>
              <a:buChar char="Ø"/>
              <a:defRPr/>
            </a:pPr>
            <a:r>
              <a:rPr lang="en-US" sz="2200" b="1" i="1" dirty="0">
                <a:solidFill>
                  <a:srgbClr val="006600"/>
                </a:solidFill>
              </a:rPr>
              <a:t> Chapter 13 (Individual Consumer Debt Adjustment).</a:t>
            </a:r>
            <a:endParaRPr lang="en-US" sz="2200" i="1" dirty="0">
              <a:solidFill>
                <a:srgbClr val="006600"/>
              </a:solidFill>
            </a:endParaRPr>
          </a:p>
          <a:p>
            <a:pPr marL="342900" indent="-342900">
              <a:lnSpc>
                <a:spcPct val="90000"/>
              </a:lnSpc>
              <a:defRPr/>
            </a:pPr>
            <a:endParaRPr lang="en-US" sz="2000" b="1" dirty="0"/>
          </a:p>
          <a:p>
            <a:pPr marL="342900" indent="-342900">
              <a:lnSpc>
                <a:spcPct val="90000"/>
              </a:lnSpc>
              <a:defRPr/>
            </a:pPr>
            <a:endParaRPr lang="en-US" sz="2000" b="1" i="1" dirty="0">
              <a:solidFill>
                <a:srgbClr val="C00000"/>
              </a:solidFill>
              <a:effectLst>
                <a:outerShdw blurRad="38100" dist="38100" dir="2700000" algn="tl">
                  <a:srgbClr val="C0C0C0"/>
                </a:outerShdw>
              </a:effectLst>
            </a:endParaRPr>
          </a:p>
          <a:p>
            <a:pPr marL="342900" indent="-342900">
              <a:lnSpc>
                <a:spcPct val="90000"/>
              </a:lnSpc>
              <a:defRPr/>
            </a:pPr>
            <a:r>
              <a:rPr lang="en-US" sz="2000" b="1" i="1" dirty="0">
                <a:solidFill>
                  <a:srgbClr val="C00000"/>
                </a:solidFill>
                <a:effectLst>
                  <a:outerShdw blurRad="38100" dist="38100" dir="2700000" algn="tl">
                    <a:srgbClr val="C0C0C0"/>
                  </a:outerShdw>
                </a:effectLst>
              </a:rPr>
              <a:t>	</a:t>
            </a:r>
          </a:p>
          <a:p>
            <a:pPr marL="342900" indent="-342900">
              <a:lnSpc>
                <a:spcPct val="90000"/>
              </a:lnSpc>
              <a:defRPr/>
            </a:pP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4" name="TextBox 8"/>
          <p:cNvSpPr txBox="1"/>
          <p:nvPr/>
        </p:nvSpPr>
        <p:spPr>
          <a:xfrm>
            <a:off x="724619" y="1447800"/>
            <a:ext cx="7694762" cy="4282711"/>
          </a:xfrm>
          <a:prstGeom prst="rect">
            <a:avLst/>
          </a:prstGeom>
          <a:solidFill>
            <a:schemeClr val="accent3"/>
          </a:solid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90000"/>
              </a:lnSpc>
              <a:defRPr/>
            </a:pPr>
            <a:r>
              <a:rPr lang="en-US" sz="3200" b="1" dirty="0"/>
              <a:t>Last Time We Spoke About:</a:t>
            </a:r>
          </a:p>
          <a:p>
            <a:pPr>
              <a:lnSpc>
                <a:spcPct val="90000"/>
              </a:lnSpc>
              <a:defRPr/>
            </a:pPr>
            <a:endParaRPr lang="en-US" sz="600" b="1" dirty="0"/>
          </a:p>
          <a:p>
            <a:pPr>
              <a:lnSpc>
                <a:spcPct val="90000"/>
              </a:lnSpc>
              <a:defRPr/>
            </a:pPr>
            <a:r>
              <a:rPr lang="en-US" sz="2500" b="1" i="1" dirty="0">
                <a:solidFill>
                  <a:srgbClr val="006666"/>
                </a:solidFill>
              </a:rPr>
              <a:t>Public Authorities</a:t>
            </a:r>
          </a:p>
          <a:p>
            <a:pPr>
              <a:lnSpc>
                <a:spcPct val="90000"/>
              </a:lnSpc>
              <a:defRPr/>
            </a:pPr>
            <a:endParaRPr lang="en-US" sz="1000" b="1" i="1" dirty="0">
              <a:solidFill>
                <a:srgbClr val="006666"/>
              </a:solidFill>
            </a:endParaRPr>
          </a:p>
          <a:p>
            <a:pPr>
              <a:lnSpc>
                <a:spcPct val="110000"/>
              </a:lnSpc>
              <a:buFont typeface="Arial" pitchFamily="34" charset="0"/>
              <a:buChar char="•"/>
              <a:defRPr/>
            </a:pPr>
            <a:r>
              <a:rPr lang="en-US" sz="2400" b="1" dirty="0">
                <a:solidFill>
                  <a:srgbClr val="002060"/>
                </a:solidFill>
              </a:rPr>
              <a:t> Public Benefit Corporations</a:t>
            </a:r>
          </a:p>
          <a:p>
            <a:pPr>
              <a:lnSpc>
                <a:spcPct val="110000"/>
              </a:lnSpc>
              <a:defRPr/>
            </a:pPr>
            <a:r>
              <a:rPr lang="en-US" sz="1400" b="1" i="1" dirty="0">
                <a:solidFill>
                  <a:srgbClr val="C00000"/>
                </a:solidFill>
              </a:rPr>
              <a:t>Part One: 	Definitions</a:t>
            </a:r>
          </a:p>
          <a:p>
            <a:pPr>
              <a:lnSpc>
                <a:spcPct val="110000"/>
              </a:lnSpc>
              <a:defRPr/>
            </a:pPr>
            <a:r>
              <a:rPr lang="en-US" sz="1400" b="1" i="1" dirty="0">
                <a:solidFill>
                  <a:srgbClr val="C00000"/>
                </a:solidFill>
              </a:rPr>
              <a:t>	Incorporation</a:t>
            </a:r>
          </a:p>
          <a:p>
            <a:pPr>
              <a:lnSpc>
                <a:spcPct val="110000"/>
              </a:lnSpc>
              <a:defRPr/>
            </a:pPr>
            <a:r>
              <a:rPr lang="en-US" sz="1400" b="1" i="1" dirty="0">
                <a:solidFill>
                  <a:srgbClr val="C00000"/>
                </a:solidFill>
              </a:rPr>
              <a:t>	Roles and Duties</a:t>
            </a:r>
          </a:p>
          <a:p>
            <a:pPr>
              <a:lnSpc>
                <a:spcPct val="110000"/>
              </a:lnSpc>
              <a:defRPr/>
            </a:pPr>
            <a:r>
              <a:rPr lang="en-US" sz="1400" b="1" i="1" dirty="0">
                <a:solidFill>
                  <a:srgbClr val="C00000"/>
                </a:solidFill>
              </a:rPr>
              <a:t>	History / Purpose / Effectiveness</a:t>
            </a:r>
          </a:p>
          <a:p>
            <a:pPr>
              <a:lnSpc>
                <a:spcPct val="110000"/>
              </a:lnSpc>
              <a:defRPr/>
            </a:pPr>
            <a:endParaRPr lang="en-US" sz="1400" b="1" i="1" dirty="0">
              <a:solidFill>
                <a:srgbClr val="C00000"/>
              </a:solidFill>
            </a:endParaRPr>
          </a:p>
          <a:p>
            <a:pPr>
              <a:lnSpc>
                <a:spcPct val="110000"/>
              </a:lnSpc>
              <a:defRPr/>
            </a:pPr>
            <a:endParaRPr lang="en-US" sz="1400" b="1" i="1" dirty="0">
              <a:solidFill>
                <a:srgbClr val="C00000"/>
              </a:solidFill>
            </a:endParaRPr>
          </a:p>
          <a:p>
            <a:pPr>
              <a:lnSpc>
                <a:spcPct val="110000"/>
              </a:lnSpc>
              <a:defRPr/>
            </a:pPr>
            <a:endParaRPr lang="en-US" sz="1400" b="1" i="1" dirty="0">
              <a:solidFill>
                <a:srgbClr val="C00000"/>
              </a:solidFill>
            </a:endParaRPr>
          </a:p>
          <a:p>
            <a:pPr>
              <a:lnSpc>
                <a:spcPct val="110000"/>
              </a:lnSpc>
              <a:defRPr/>
            </a:pPr>
            <a:endParaRPr lang="en-US" sz="1400" b="1" i="1" dirty="0">
              <a:solidFill>
                <a:srgbClr val="C00000"/>
              </a:solidFill>
            </a:endParaRPr>
          </a:p>
          <a:p>
            <a:pPr>
              <a:lnSpc>
                <a:spcPct val="110000"/>
              </a:lnSpc>
              <a:defRPr/>
            </a:pPr>
            <a:endParaRPr lang="en-US" sz="1400" b="1" i="1" dirty="0">
              <a:solidFill>
                <a:srgbClr val="C00000"/>
              </a:solidFill>
            </a:endParaRPr>
          </a:p>
          <a:p>
            <a:pPr>
              <a:lnSpc>
                <a:spcPct val="110000"/>
              </a:lnSpc>
              <a:defRPr/>
            </a:pPr>
            <a:endParaRPr lang="en-US" sz="1000" b="1" i="1" dirty="0">
              <a:solidFill>
                <a:srgbClr val="C00000"/>
              </a:solidFill>
            </a:endParaRPr>
          </a:p>
          <a:p>
            <a:pPr algn="ctr">
              <a:lnSpc>
                <a:spcPct val="90000"/>
              </a:lnSpc>
              <a:defRPr/>
            </a:pPr>
            <a:endParaRPr lang="en-US" sz="1400" b="1" i="1" dirty="0">
              <a:solidFill>
                <a:srgbClr val="C00000"/>
              </a:solidFill>
            </a:endParaRPr>
          </a:p>
          <a:p>
            <a:pPr algn="ctr">
              <a:lnSpc>
                <a:spcPct val="90000"/>
              </a:lnSpc>
              <a:defRPr/>
            </a:pPr>
            <a:endParaRPr lang="en-US" sz="1400" b="1" dirty="0">
              <a:solidFill>
                <a:srgbClr val="C00000"/>
              </a:solidFill>
            </a:endParaRPr>
          </a:p>
        </p:txBody>
      </p:sp>
    </p:spTree>
    <p:extLst>
      <p:ext uri="{BB962C8B-B14F-4D97-AF65-F5344CB8AC3E}">
        <p14:creationId xmlns:p14="http://schemas.microsoft.com/office/powerpoint/2010/main" val="556340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81000" y="838200"/>
            <a:ext cx="86106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7 - Liquidation</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80000"/>
              </a:lnSpc>
              <a:buFont typeface="Arial" pitchFamily="34" charset="0"/>
              <a:buChar char="•"/>
              <a:defRPr/>
            </a:pPr>
            <a:r>
              <a:rPr lang="en-US" sz="2000" b="1" dirty="0"/>
              <a:t> </a:t>
            </a:r>
            <a:r>
              <a:rPr lang="en-US" sz="1700" b="1" dirty="0"/>
              <a:t>A liquidation proceeding under Chapter 7 may be either voluntary or involuntary. </a:t>
            </a:r>
          </a:p>
          <a:p>
            <a:pPr>
              <a:lnSpc>
                <a:spcPct val="80000"/>
              </a:lnSpc>
              <a:buFont typeface="Arial" pitchFamily="34" charset="0"/>
              <a:buChar char="•"/>
              <a:defRPr/>
            </a:pPr>
            <a:endParaRPr lang="en-US" sz="1000" b="1" dirty="0"/>
          </a:p>
          <a:p>
            <a:pPr>
              <a:lnSpc>
                <a:spcPct val="80000"/>
              </a:lnSpc>
              <a:buFont typeface="Arial" pitchFamily="34" charset="0"/>
              <a:buChar char="•"/>
              <a:defRPr/>
            </a:pPr>
            <a:r>
              <a:rPr lang="en-US" sz="1700" b="1" dirty="0"/>
              <a:t> A voluntary case is commenced by the debtor’s filing a petition with the</a:t>
            </a:r>
          </a:p>
          <a:p>
            <a:pPr>
              <a:lnSpc>
                <a:spcPct val="80000"/>
              </a:lnSpc>
              <a:defRPr/>
            </a:pPr>
            <a:r>
              <a:rPr lang="en-US" sz="1700" b="1" dirty="0"/>
              <a:t>  bankruptcy court. </a:t>
            </a:r>
          </a:p>
          <a:p>
            <a:pPr>
              <a:lnSpc>
                <a:spcPct val="80000"/>
              </a:lnSpc>
              <a:buFont typeface="Arial" pitchFamily="34" charset="0"/>
              <a:buChar char="•"/>
              <a:defRPr/>
            </a:pPr>
            <a:endParaRPr lang="en-US" sz="1000" b="1" dirty="0"/>
          </a:p>
          <a:p>
            <a:pPr>
              <a:lnSpc>
                <a:spcPct val="80000"/>
              </a:lnSpc>
              <a:buFont typeface="Arial" pitchFamily="34" charset="0"/>
              <a:buChar char="•"/>
              <a:defRPr/>
            </a:pPr>
            <a:r>
              <a:rPr lang="en-US" sz="1700" b="1" dirty="0"/>
              <a:t> An involuntary case is commenced by the creditors’ filing a petition with the court. </a:t>
            </a:r>
          </a:p>
          <a:p>
            <a:pPr>
              <a:lnSpc>
                <a:spcPct val="80000"/>
              </a:lnSpc>
              <a:buFont typeface="Arial" pitchFamily="34" charset="0"/>
              <a:buChar char="•"/>
              <a:defRPr/>
            </a:pPr>
            <a:endParaRPr lang="en-US" sz="1000" b="1" dirty="0"/>
          </a:p>
          <a:p>
            <a:pPr lvl="2">
              <a:lnSpc>
                <a:spcPct val="80000"/>
              </a:lnSpc>
              <a:buFont typeface="Wingdings" pitchFamily="2" charset="2"/>
              <a:buChar char="Ø"/>
              <a:defRPr/>
            </a:pPr>
            <a:r>
              <a:rPr lang="en-US" sz="1600" b="1" i="1" dirty="0"/>
              <a:t> If there are 12 or more creditors, at least 3 whose unsecured claims total $12,300 or more must sign the involuntary petition.</a:t>
            </a:r>
          </a:p>
          <a:p>
            <a:pPr lvl="2">
              <a:lnSpc>
                <a:spcPct val="80000"/>
              </a:lnSpc>
              <a:buFont typeface="Wingdings" pitchFamily="2" charset="2"/>
              <a:buChar char="Ø"/>
              <a:defRPr/>
            </a:pPr>
            <a:endParaRPr lang="en-US" sz="1000" b="1" i="1" dirty="0"/>
          </a:p>
          <a:p>
            <a:pPr lvl="2">
              <a:lnSpc>
                <a:spcPct val="80000"/>
              </a:lnSpc>
              <a:buFont typeface="Wingdings" pitchFamily="2" charset="2"/>
              <a:buChar char="Ø"/>
              <a:defRPr/>
            </a:pPr>
            <a:r>
              <a:rPr lang="en-US" sz="1600" b="1" i="1" dirty="0"/>
              <a:t> If there are fewer than 12 creditors, any creditor whose unsecured claim is at least $12,300 may sign the petition.</a:t>
            </a:r>
          </a:p>
          <a:p>
            <a:pPr>
              <a:lnSpc>
                <a:spcPct val="80000"/>
              </a:lnSpc>
              <a:buFont typeface="Arial" pitchFamily="34" charset="0"/>
              <a:buChar char="•"/>
              <a:defRPr/>
            </a:pPr>
            <a:endParaRPr lang="en-US" sz="1000" b="1" dirty="0"/>
          </a:p>
          <a:p>
            <a:pPr>
              <a:lnSpc>
                <a:spcPct val="80000"/>
              </a:lnSpc>
              <a:buFont typeface="Arial" pitchFamily="34" charset="0"/>
              <a:buChar char="•"/>
              <a:defRPr/>
            </a:pPr>
            <a:r>
              <a:rPr lang="en-US" sz="2000" b="1" dirty="0"/>
              <a:t> Chapter 7 is:</a:t>
            </a:r>
          </a:p>
          <a:p>
            <a:pPr lvl="2">
              <a:lnSpc>
                <a:spcPct val="80000"/>
              </a:lnSpc>
              <a:buFont typeface="Wingdings" pitchFamily="2" charset="2"/>
              <a:buChar char="Ø"/>
              <a:defRPr/>
            </a:pPr>
            <a:r>
              <a:rPr lang="en-US" sz="1600" b="1" dirty="0">
                <a:latin typeface="Arial" pitchFamily="34" charset="0"/>
                <a:cs typeface="Arial" pitchFamily="34" charset="0"/>
              </a:rPr>
              <a:t> For personal bankruptcy</a:t>
            </a:r>
          </a:p>
          <a:p>
            <a:pPr lvl="2">
              <a:lnSpc>
                <a:spcPct val="80000"/>
              </a:lnSpc>
              <a:buFont typeface="Wingdings" pitchFamily="2" charset="2"/>
              <a:buChar char="Ø"/>
              <a:defRPr/>
            </a:pPr>
            <a:r>
              <a:rPr lang="en-US" sz="1600" b="1" dirty="0">
                <a:latin typeface="Arial" pitchFamily="34" charset="0"/>
                <a:cs typeface="Arial" pitchFamily="34" charset="0"/>
              </a:rPr>
              <a:t> Often referred to is liquidation bankruptcy</a:t>
            </a:r>
          </a:p>
          <a:p>
            <a:pPr lvl="2">
              <a:lnSpc>
                <a:spcPct val="80000"/>
              </a:lnSpc>
              <a:buFont typeface="Wingdings" pitchFamily="2" charset="2"/>
              <a:buChar char="Ø"/>
              <a:defRPr/>
            </a:pPr>
            <a:r>
              <a:rPr lang="en-US" sz="1600" b="1" dirty="0">
                <a:latin typeface="Arial" pitchFamily="34" charset="0"/>
                <a:cs typeface="Arial" pitchFamily="34" charset="0"/>
              </a:rPr>
              <a:t> When debtors turn over nonessential assets to bankruptcy trustee, who </a:t>
            </a:r>
          </a:p>
          <a:p>
            <a:pPr marL="804863" lvl="2" indent="0">
              <a:lnSpc>
                <a:spcPct val="80000"/>
              </a:lnSpc>
              <a:defRPr/>
            </a:pPr>
            <a:r>
              <a:rPr lang="en-US" sz="1600" b="1" dirty="0">
                <a:latin typeface="Arial" pitchFamily="34" charset="0"/>
                <a:cs typeface="Arial" pitchFamily="34" charset="0"/>
              </a:rPr>
              <a:t>    then sells them off and distributes proceeds to creditors eliminating debt</a:t>
            </a:r>
          </a:p>
          <a:p>
            <a:pPr marL="804863" lvl="2" indent="0">
              <a:lnSpc>
                <a:spcPct val="80000"/>
              </a:lnSpc>
              <a:defRPr/>
            </a:pPr>
            <a:r>
              <a:rPr lang="en-US" sz="1600" b="1" dirty="0">
                <a:latin typeface="Arial" pitchFamily="34" charset="0"/>
                <a:cs typeface="Arial" pitchFamily="34" charset="0"/>
              </a:rPr>
              <a:t>    completely</a:t>
            </a:r>
          </a:p>
          <a:p>
            <a:pPr lvl="2">
              <a:lnSpc>
                <a:spcPct val="80000"/>
              </a:lnSpc>
              <a:buFont typeface="Wingdings" pitchFamily="2" charset="2"/>
              <a:buChar char="Ø"/>
              <a:defRPr/>
            </a:pPr>
            <a:r>
              <a:rPr lang="en-US" sz="1600" b="1" dirty="0">
                <a:latin typeface="Arial" pitchFamily="34" charset="0"/>
                <a:cs typeface="Arial" pitchFamily="34" charset="0"/>
              </a:rPr>
              <a:t> This type of bankruptcy was most affected by the BAOCPA (</a:t>
            </a:r>
            <a:r>
              <a:rPr lang="en-US" sz="1600" b="1" dirty="0"/>
              <a:t>The </a:t>
            </a:r>
          </a:p>
          <a:p>
            <a:pPr marL="804863" lvl="2" indent="0">
              <a:lnSpc>
                <a:spcPct val="80000"/>
              </a:lnSpc>
              <a:defRPr/>
            </a:pPr>
            <a:r>
              <a:rPr lang="en-US" sz="1600" b="1" dirty="0"/>
              <a:t>     Bankruptcy Abuse Prevention and Consumer Protection Act of 2005)</a:t>
            </a:r>
            <a:endParaRPr lang="en-US" sz="1600" b="1" dirty="0">
              <a:latin typeface="Arial" pitchFamily="34" charset="0"/>
              <a:cs typeface="Arial" pitchFamily="34" charset="0"/>
            </a:endParaRPr>
          </a:p>
          <a:p>
            <a:pPr marL="342900" indent="-342900">
              <a:defRPr/>
            </a:pPr>
            <a:endParaRPr lang="en-US" sz="28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114300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7 – Liquidation (Administration)</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90000"/>
              </a:lnSpc>
              <a:buFont typeface="Arial" pitchFamily="34" charset="0"/>
              <a:buChar char="•"/>
              <a:defRPr/>
            </a:pPr>
            <a:r>
              <a:rPr lang="en-US" sz="2400" b="1" dirty="0"/>
              <a:t> Automatic stay prevents creditors from taking legal action against the debtor.</a:t>
            </a:r>
          </a:p>
          <a:p>
            <a:pPr>
              <a:lnSpc>
                <a:spcPct val="90000"/>
              </a:lnSpc>
              <a:buFont typeface="Arial" pitchFamily="34" charset="0"/>
              <a:buChar char="•"/>
              <a:defRPr/>
            </a:pPr>
            <a:endParaRPr lang="en-US" sz="2400" b="1" dirty="0"/>
          </a:p>
          <a:p>
            <a:pPr>
              <a:lnSpc>
                <a:spcPct val="90000"/>
              </a:lnSpc>
              <a:buFont typeface="Arial" pitchFamily="34" charset="0"/>
              <a:buChar char="•"/>
              <a:defRPr/>
            </a:pPr>
            <a:r>
              <a:rPr lang="en-US" sz="2400" b="1" dirty="0"/>
              <a:t> Order of relief granted by bankruptcy court. </a:t>
            </a:r>
          </a:p>
          <a:p>
            <a:pPr>
              <a:lnSpc>
                <a:spcPct val="90000"/>
              </a:lnSpc>
              <a:defRPr/>
            </a:pPr>
            <a:r>
              <a:rPr lang="en-US" sz="2400" b="1" dirty="0"/>
              <a:t> </a:t>
            </a:r>
          </a:p>
          <a:p>
            <a:pPr>
              <a:lnSpc>
                <a:spcPct val="90000"/>
              </a:lnSpc>
              <a:buFont typeface="Arial" pitchFamily="34" charset="0"/>
              <a:buChar char="•"/>
              <a:defRPr/>
            </a:pPr>
            <a:r>
              <a:rPr lang="en-US" sz="2400" b="1" dirty="0"/>
              <a:t>List of creditors and notice given.</a:t>
            </a:r>
          </a:p>
          <a:p>
            <a:pPr>
              <a:lnSpc>
                <a:spcPct val="90000"/>
              </a:lnSpc>
              <a:buFont typeface="Arial" pitchFamily="34" charset="0"/>
              <a:buChar char="•"/>
              <a:defRPr/>
            </a:pPr>
            <a:endParaRPr lang="en-US" sz="2400" b="1" dirty="0"/>
          </a:p>
          <a:p>
            <a:pPr>
              <a:lnSpc>
                <a:spcPct val="90000"/>
              </a:lnSpc>
              <a:buFont typeface="Arial" pitchFamily="34" charset="0"/>
              <a:buChar char="•"/>
              <a:defRPr/>
            </a:pPr>
            <a:r>
              <a:rPr lang="en-US" sz="2400" b="1" dirty="0"/>
              <a:t> The trustee in bankruptcy is elected by the creditors.</a:t>
            </a:r>
          </a:p>
          <a:p>
            <a:pPr>
              <a:lnSpc>
                <a:spcPct val="90000"/>
              </a:lnSpc>
              <a:defRPr/>
            </a:pPr>
            <a:r>
              <a:rPr lang="en-US" sz="2400" b="1" dirty="0"/>
              <a:t> </a:t>
            </a:r>
          </a:p>
          <a:p>
            <a:pPr>
              <a:lnSpc>
                <a:spcPct val="90000"/>
              </a:lnSpc>
              <a:buFont typeface="Arial" pitchFamily="34" charset="0"/>
              <a:buChar char="•"/>
              <a:defRPr/>
            </a:pPr>
            <a:r>
              <a:rPr lang="en-US" sz="2400" b="1" dirty="0"/>
              <a:t>Trustee acquires the rights and ownership of the debtor. </a:t>
            </a:r>
          </a:p>
          <a:p>
            <a:pPr marL="342900" indent="-342900">
              <a:defRPr/>
            </a:pPr>
            <a:endParaRPr lang="en-US" sz="28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114300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7 – Liquidation (Administration)</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90000"/>
              </a:lnSpc>
              <a:buFont typeface="Arial" pitchFamily="34" charset="0"/>
              <a:buChar char="•"/>
              <a:defRPr/>
            </a:pPr>
            <a:r>
              <a:rPr lang="en-US" sz="2400" b="1" dirty="0"/>
              <a:t>  Voidable Preferences.</a:t>
            </a:r>
          </a:p>
          <a:p>
            <a:pPr>
              <a:lnSpc>
                <a:spcPct val="90000"/>
              </a:lnSpc>
              <a:defRPr/>
            </a:pPr>
            <a:r>
              <a:rPr lang="en-US" sz="1000" b="1" dirty="0"/>
              <a:t> </a:t>
            </a:r>
          </a:p>
          <a:p>
            <a:pPr>
              <a:lnSpc>
                <a:spcPct val="90000"/>
              </a:lnSpc>
              <a:buFont typeface="Arial" pitchFamily="34" charset="0"/>
              <a:buChar char="•"/>
              <a:defRPr/>
            </a:pPr>
            <a:r>
              <a:rPr lang="en-US" sz="2400" b="1" dirty="0"/>
              <a:t>  Voidable Transfers: Trustee can avoid (cancel)</a:t>
            </a:r>
          </a:p>
          <a:p>
            <a:pPr>
              <a:lnSpc>
                <a:spcPct val="90000"/>
              </a:lnSpc>
              <a:defRPr/>
            </a:pPr>
            <a:r>
              <a:rPr lang="en-US" sz="2400" b="1" dirty="0"/>
              <a:t>   transfers of property.</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sz="2400" b="1" dirty="0"/>
              <a:t> Preferential Transfers to creditors.</a:t>
            </a:r>
          </a:p>
          <a:p>
            <a:pPr lvl="1">
              <a:lnSpc>
                <a:spcPct val="90000"/>
              </a:lnSpc>
              <a:buFont typeface="Arial" pitchFamily="34" charset="0"/>
              <a:buChar char="•"/>
              <a:defRPr/>
            </a:pPr>
            <a:r>
              <a:rPr lang="en-US" sz="2400" b="1" dirty="0"/>
              <a:t> ‘Insider’ transfers. </a:t>
            </a:r>
          </a:p>
          <a:p>
            <a:pPr>
              <a:lnSpc>
                <a:spcPct val="90000"/>
              </a:lnSpc>
              <a:buFont typeface="Arial" pitchFamily="34" charset="0"/>
              <a:buChar char="•"/>
              <a:defRPr/>
            </a:pPr>
            <a:endParaRPr lang="en-US" sz="1000" b="1" dirty="0"/>
          </a:p>
          <a:p>
            <a:pPr>
              <a:lnSpc>
                <a:spcPct val="90000"/>
              </a:lnSpc>
              <a:buFont typeface="Arial" pitchFamily="34" charset="0"/>
              <a:buChar char="•"/>
              <a:defRPr/>
            </a:pPr>
            <a:r>
              <a:rPr lang="en-US" sz="2400" b="1" dirty="0"/>
              <a:t> Proof of Claim.</a:t>
            </a:r>
          </a:p>
          <a:p>
            <a:pPr>
              <a:lnSpc>
                <a:spcPct val="90000"/>
              </a:lnSpc>
              <a:buFont typeface="Arial" pitchFamily="34" charset="0"/>
              <a:buChar char="•"/>
              <a:defRPr/>
            </a:pPr>
            <a:endParaRPr lang="en-US" sz="1000" b="1" dirty="0"/>
          </a:p>
          <a:p>
            <a:pPr>
              <a:lnSpc>
                <a:spcPct val="90000"/>
              </a:lnSpc>
              <a:buFont typeface="Arial" pitchFamily="34" charset="0"/>
              <a:buChar char="•"/>
              <a:defRPr/>
            </a:pPr>
            <a:r>
              <a:rPr lang="en-US" sz="2400" b="1" dirty="0"/>
              <a:t> Priority of Claims. </a:t>
            </a:r>
          </a:p>
          <a:p>
            <a:pPr marL="342900" indent="-342900">
              <a:defRPr/>
            </a:pPr>
            <a:endParaRPr lang="en-US" sz="28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81000" y="838200"/>
            <a:ext cx="83820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sz="2800" b="1" i="1" kern="0" dirty="0">
                <a:solidFill>
                  <a:srgbClr val="000000"/>
                </a:solidFill>
                <a:effectLst>
                  <a:outerShdw blurRad="38100" dist="38100" dir="2700000" algn="tl">
                    <a:srgbClr val="C0C0C0"/>
                  </a:outerShdw>
                </a:effectLst>
                <a:latin typeface="Arial" pitchFamily="34" charset="0"/>
              </a:rPr>
              <a:t>Chapter 7 – Liquidation (Claims and Creditors)</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buFont typeface="Arial" pitchFamily="34" charset="0"/>
              <a:buChar char="•"/>
              <a:defRPr/>
            </a:pPr>
            <a:r>
              <a:rPr lang="en-US" sz="2000" b="1" dirty="0"/>
              <a:t> Bankruptcy law regulates the way creditors present their claims and the assets of the debtor are to be distributed in payment of the claims.</a:t>
            </a:r>
          </a:p>
          <a:p>
            <a:pPr>
              <a:defRPr/>
            </a:pPr>
            <a:r>
              <a:rPr lang="en-US" sz="1000" b="1" dirty="0"/>
              <a:t> </a:t>
            </a:r>
          </a:p>
          <a:p>
            <a:pPr>
              <a:buFont typeface="Arial" pitchFamily="34" charset="0"/>
              <a:buChar char="•"/>
              <a:defRPr/>
            </a:pPr>
            <a:r>
              <a:rPr lang="en-US" sz="2000" b="1" dirty="0"/>
              <a:t>Certain property of the debtor is exempt from the claims of creditors.</a:t>
            </a:r>
          </a:p>
          <a:p>
            <a:pPr>
              <a:buFont typeface="Arial" pitchFamily="34" charset="0"/>
              <a:buChar char="•"/>
              <a:defRPr/>
            </a:pPr>
            <a:endParaRPr lang="en-US" sz="1000" b="1" dirty="0"/>
          </a:p>
          <a:p>
            <a:pPr>
              <a:buFont typeface="Arial" pitchFamily="34" charset="0"/>
              <a:buChar char="•"/>
              <a:defRPr/>
            </a:pPr>
            <a:r>
              <a:rPr lang="en-US" sz="2000" b="1" dirty="0"/>
              <a:t>  Proof of Claim.</a:t>
            </a:r>
          </a:p>
          <a:p>
            <a:pPr lvl="1">
              <a:buFont typeface="Wingdings" pitchFamily="2" charset="2"/>
              <a:buChar char="Ø"/>
              <a:defRPr/>
            </a:pPr>
            <a:r>
              <a:rPr lang="en-US" sz="2000" b="1" dirty="0"/>
              <a:t> Creditors object to discharge of debt and demand payment.</a:t>
            </a:r>
          </a:p>
          <a:p>
            <a:pPr lvl="1">
              <a:buFont typeface="Wingdings" pitchFamily="2" charset="2"/>
              <a:buChar char="Ø"/>
              <a:defRPr/>
            </a:pPr>
            <a:r>
              <a:rPr lang="en-US" sz="2000" b="1" dirty="0"/>
              <a:t> Must be filed within 90 days of bankruptcy petition filing.</a:t>
            </a:r>
          </a:p>
          <a:p>
            <a:pPr>
              <a:defRPr/>
            </a:pPr>
            <a:endParaRPr lang="en-US" sz="1000" b="1" dirty="0"/>
          </a:p>
          <a:p>
            <a:pPr>
              <a:buFont typeface="Arial" pitchFamily="34" charset="0"/>
              <a:buChar char="•"/>
              <a:defRPr/>
            </a:pPr>
            <a:r>
              <a:rPr lang="en-US" sz="2000" b="1" dirty="0"/>
              <a:t> Priority of Claims.</a:t>
            </a:r>
          </a:p>
          <a:p>
            <a:pPr lvl="1">
              <a:buFont typeface="Wingdings" pitchFamily="2" charset="2"/>
              <a:buChar char="Ø"/>
              <a:defRPr/>
            </a:pPr>
            <a:r>
              <a:rPr lang="en-US" sz="2000" b="1" dirty="0"/>
              <a:t> Creditors with security interests (such as a mortgage or lien)</a:t>
            </a:r>
          </a:p>
          <a:p>
            <a:pPr marL="401638" lvl="1" indent="0">
              <a:defRPr/>
            </a:pPr>
            <a:r>
              <a:rPr lang="en-US" sz="2000" b="1" dirty="0"/>
              <a:t>    are not affected.</a:t>
            </a:r>
          </a:p>
          <a:p>
            <a:pPr>
              <a:buFont typeface="Arial" pitchFamily="34" charset="0"/>
              <a:buChar char="•"/>
              <a:defRPr/>
            </a:pPr>
            <a:endParaRPr lang="en-US" sz="2000" b="1" dirty="0"/>
          </a:p>
          <a:p>
            <a:pPr marL="342900" indent="-342900">
              <a:defRPr/>
            </a:pP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81000" y="114300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sz="2800" b="1" i="1" kern="0" dirty="0">
                <a:solidFill>
                  <a:srgbClr val="000000"/>
                </a:solidFill>
                <a:effectLst>
                  <a:outerShdw blurRad="38100" dist="38100" dir="2700000" algn="tl">
                    <a:srgbClr val="C0C0C0"/>
                  </a:outerShdw>
                </a:effectLst>
                <a:latin typeface="Arial" pitchFamily="34" charset="0"/>
              </a:rPr>
              <a:t>Chapter 7 – Liquidation (Claims and Creditors)</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120000"/>
              </a:lnSpc>
              <a:buFont typeface="Arial" pitchFamily="34" charset="0"/>
              <a:buChar char="•"/>
              <a:defRPr/>
            </a:pPr>
            <a:r>
              <a:rPr lang="en-US" sz="2000" b="1" dirty="0"/>
              <a:t>  </a:t>
            </a:r>
            <a:r>
              <a:rPr lang="en-US" sz="2400" b="1" dirty="0"/>
              <a:t>Unsecured claims are paid in this order: </a:t>
            </a:r>
          </a:p>
          <a:p>
            <a:pPr lvl="1">
              <a:lnSpc>
                <a:spcPct val="120000"/>
              </a:lnSpc>
              <a:defRPr/>
            </a:pPr>
            <a:r>
              <a:rPr lang="en-US" sz="2000" b="1" dirty="0"/>
              <a:t>(1) administrative expenses; </a:t>
            </a:r>
          </a:p>
          <a:p>
            <a:pPr lvl="1">
              <a:lnSpc>
                <a:spcPct val="120000"/>
              </a:lnSpc>
              <a:defRPr/>
            </a:pPr>
            <a:r>
              <a:rPr lang="en-US" sz="2000" b="1" dirty="0"/>
              <a:t>(2) claims arising in the ordinary course of the debtor’s business; </a:t>
            </a:r>
          </a:p>
          <a:p>
            <a:pPr lvl="1">
              <a:lnSpc>
                <a:spcPct val="120000"/>
              </a:lnSpc>
              <a:defRPr/>
            </a:pPr>
            <a:r>
              <a:rPr lang="en-US" sz="2000" b="1" dirty="0"/>
              <a:t>(3) wage claims, with limits; </a:t>
            </a:r>
          </a:p>
          <a:p>
            <a:pPr lvl="1">
              <a:lnSpc>
                <a:spcPct val="120000"/>
              </a:lnSpc>
              <a:defRPr/>
            </a:pPr>
            <a:r>
              <a:rPr lang="en-US" sz="2000" b="1" dirty="0"/>
              <a:t>(4) contributions to employee benefit plans; </a:t>
            </a:r>
          </a:p>
          <a:p>
            <a:pPr lvl="1">
              <a:lnSpc>
                <a:spcPct val="120000"/>
              </a:lnSpc>
              <a:defRPr/>
            </a:pPr>
            <a:r>
              <a:rPr lang="en-US" sz="2000" b="1" dirty="0"/>
              <a:t>(5) claims by consumer creditors; </a:t>
            </a:r>
          </a:p>
          <a:p>
            <a:pPr lvl="1">
              <a:lnSpc>
                <a:spcPct val="120000"/>
              </a:lnSpc>
              <a:defRPr/>
            </a:pPr>
            <a:r>
              <a:rPr lang="en-US" sz="2000" b="1" dirty="0"/>
              <a:t>(6) certain taxes; and </a:t>
            </a:r>
          </a:p>
          <a:p>
            <a:pPr lvl="1">
              <a:lnSpc>
                <a:spcPct val="120000"/>
              </a:lnSpc>
              <a:defRPr/>
            </a:pPr>
            <a:r>
              <a:rPr lang="en-US" sz="2000" b="1" dirty="0"/>
              <a:t>(7) general creditors. </a:t>
            </a:r>
          </a:p>
          <a:p>
            <a:pPr>
              <a:lnSpc>
                <a:spcPct val="120000"/>
              </a:lnSpc>
              <a:buFont typeface="Arial" pitchFamily="34" charset="0"/>
              <a:buChar char="•"/>
              <a:defRPr/>
            </a:pPr>
            <a:endParaRPr lang="en-US" sz="2000" b="1" dirty="0"/>
          </a:p>
          <a:p>
            <a:pPr marL="342900" indent="-342900">
              <a:defRPr/>
            </a:pP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114300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7 – Liquidation </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120000"/>
              </a:lnSpc>
              <a:buFont typeface="Arial" pitchFamily="34" charset="0"/>
              <a:buChar char="•"/>
              <a:defRPr/>
            </a:pPr>
            <a:r>
              <a:rPr lang="en-US" sz="2000" b="1" dirty="0"/>
              <a:t>  Debtor’s Duties and Exemptions</a:t>
            </a:r>
            <a:r>
              <a:rPr lang="en-US" sz="2400" b="1" dirty="0"/>
              <a:t>: </a:t>
            </a:r>
          </a:p>
          <a:p>
            <a:pPr lvl="1">
              <a:buFont typeface="Wingdings" pitchFamily="2" charset="2"/>
              <a:buChar char="Ø"/>
              <a:defRPr/>
            </a:pPr>
            <a:r>
              <a:rPr lang="en-US" sz="2000" b="1" dirty="0"/>
              <a:t> List of  creditors, debts, and assets.</a:t>
            </a:r>
          </a:p>
          <a:p>
            <a:pPr lvl="1">
              <a:buFont typeface="Wingdings" pitchFamily="2" charset="2"/>
              <a:buChar char="Ø"/>
              <a:defRPr/>
            </a:pPr>
            <a:r>
              <a:rPr lang="en-US" sz="2000" b="1" dirty="0"/>
              <a:t> List of exemptions (both federal and state laws).</a:t>
            </a:r>
          </a:p>
          <a:p>
            <a:pPr lvl="1">
              <a:buFont typeface="Wingdings" pitchFamily="2" charset="2"/>
              <a:buChar char="Ø"/>
              <a:defRPr/>
            </a:pPr>
            <a:r>
              <a:rPr lang="en-US" sz="2000" b="1" dirty="0"/>
              <a:t> Debtor’s protection against discrimination.</a:t>
            </a: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120000"/>
              </a:lnSpc>
              <a:buFont typeface="Arial" pitchFamily="34" charset="0"/>
              <a:buChar char="•"/>
              <a:defRPr/>
            </a:pPr>
            <a:r>
              <a:rPr lang="en-US" sz="2000" b="1" dirty="0"/>
              <a:t>  Discharge in Bankruptcy</a:t>
            </a:r>
            <a:r>
              <a:rPr lang="en-US" sz="2400" b="1" dirty="0"/>
              <a:t>: </a:t>
            </a:r>
          </a:p>
          <a:p>
            <a:pPr lvl="1">
              <a:buFont typeface="Wingdings" pitchFamily="2" charset="2"/>
              <a:buChar char="Ø"/>
              <a:defRPr/>
            </a:pPr>
            <a:r>
              <a:rPr lang="en-US" sz="2000" b="1" dirty="0"/>
              <a:t> The decree terminating bankruptcy proceedings is generally a discharge that releases the debtor from most debts. </a:t>
            </a:r>
          </a:p>
          <a:p>
            <a:pPr lvl="1">
              <a:defRPr/>
            </a:pPr>
            <a:endParaRPr lang="en-US" sz="1000" b="1" dirty="0"/>
          </a:p>
          <a:p>
            <a:pPr lvl="1">
              <a:buFont typeface="Wingdings" pitchFamily="2" charset="2"/>
              <a:buChar char="Ø"/>
              <a:defRPr/>
            </a:pPr>
            <a:r>
              <a:rPr lang="en-US" sz="2000" b="1" dirty="0"/>
              <a:t> Exemptions from Discharge:</a:t>
            </a:r>
          </a:p>
          <a:p>
            <a:pPr lvl="2">
              <a:buFont typeface="Wingdings" pitchFamily="2" charset="2"/>
              <a:buChar char="v"/>
              <a:defRPr/>
            </a:pPr>
            <a:r>
              <a:rPr lang="en-US" sz="2000" b="1" dirty="0"/>
              <a:t> Income taxes, student loans, loans obtained by fraud, alimony, judgments based on willful and malicious injury.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1143000"/>
            <a:ext cx="82296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11 – Reorganization </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120000"/>
              </a:lnSpc>
              <a:buFont typeface="Arial" pitchFamily="34" charset="0"/>
              <a:buChar char="•"/>
              <a:defRPr/>
            </a:pPr>
            <a:r>
              <a:rPr lang="en-US" sz="2000" b="1" dirty="0"/>
              <a:t>  For Corporations that want to reorganize their finances and remain in business</a:t>
            </a:r>
          </a:p>
          <a:p>
            <a:pPr>
              <a:lnSpc>
                <a:spcPct val="120000"/>
              </a:lnSpc>
              <a:buFont typeface="Arial" pitchFamily="34" charset="0"/>
              <a:buChar char="•"/>
              <a:defRPr/>
            </a:pPr>
            <a:endParaRPr lang="en-US" sz="1000" b="1" dirty="0"/>
          </a:p>
          <a:p>
            <a:pPr>
              <a:lnSpc>
                <a:spcPct val="120000"/>
              </a:lnSpc>
              <a:buFont typeface="Arial" pitchFamily="34" charset="0"/>
              <a:buChar char="•"/>
              <a:defRPr/>
            </a:pPr>
            <a:r>
              <a:rPr lang="en-US" sz="2000" b="1" dirty="0"/>
              <a:t> Features a debt repayment plan</a:t>
            </a:r>
          </a:p>
          <a:p>
            <a:pPr>
              <a:lnSpc>
                <a:spcPct val="120000"/>
              </a:lnSpc>
              <a:buFont typeface="Arial" pitchFamily="34" charset="0"/>
              <a:buChar char="•"/>
              <a:defRPr/>
            </a:pPr>
            <a:endParaRPr lang="en-US" sz="1000" b="1" dirty="0"/>
          </a:p>
          <a:p>
            <a:pPr>
              <a:lnSpc>
                <a:spcPct val="120000"/>
              </a:lnSpc>
              <a:buFont typeface="Arial" pitchFamily="34" charset="0"/>
              <a:buChar char="•"/>
              <a:defRPr/>
            </a:pPr>
            <a:r>
              <a:rPr lang="en-US" sz="2000" b="1" dirty="0"/>
              <a:t> Under Chapter 11, Individuals, partnerships, and corporations in business may be reorganized so that the business may continue to operate. </a:t>
            </a:r>
          </a:p>
          <a:p>
            <a:pPr>
              <a:lnSpc>
                <a:spcPct val="120000"/>
              </a:lnSpc>
              <a:buFont typeface="Arial" pitchFamily="34" charset="0"/>
              <a:buChar char="•"/>
              <a:defRPr/>
            </a:pPr>
            <a:endParaRPr lang="en-US" sz="1000" b="1" dirty="0"/>
          </a:p>
          <a:p>
            <a:pPr>
              <a:lnSpc>
                <a:spcPct val="120000"/>
              </a:lnSpc>
              <a:buFont typeface="Arial" pitchFamily="34" charset="0"/>
              <a:buChar char="•"/>
              <a:defRPr/>
            </a:pPr>
            <a:r>
              <a:rPr lang="en-US" sz="2000" b="1" dirty="0"/>
              <a:t> A plan for reorganization must be approved by the court.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719201"/>
            <a:ext cx="88392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11 – Reorganization </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120000"/>
              </a:lnSpc>
              <a:buFont typeface="Arial" pitchFamily="34" charset="0"/>
              <a:buChar char="•"/>
              <a:defRPr/>
            </a:pPr>
            <a:endParaRPr lang="en-US" sz="2000" b="1" dirty="0"/>
          </a:p>
        </p:txBody>
      </p:sp>
      <p:pic>
        <p:nvPicPr>
          <p:cNvPr id="75779" name="Picture 3" descr="img-425171546-0001[1].tif"/>
          <p:cNvPicPr>
            <a:picLocks noChangeAspect="1"/>
          </p:cNvPicPr>
          <p:nvPr/>
        </p:nvPicPr>
        <p:blipFill>
          <a:blip r:embed="rId2" cstate="print"/>
          <a:srcRect/>
          <a:stretch>
            <a:fillRect/>
          </a:stretch>
        </p:blipFill>
        <p:spPr bwMode="auto">
          <a:xfrm>
            <a:off x="1371600" y="2374836"/>
            <a:ext cx="6607175" cy="40719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lgn="r">
              <a:defRPr/>
            </a:pPr>
            <a:fld id="{1BE102FC-DEDC-4FF5-AA0A-276C0B3EEBFF}" type="slidenum">
              <a:rPr lang="en-US" smtClean="0"/>
              <a:pPr algn="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38328" y="911606"/>
            <a:ext cx="8348472"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13 – Individual Consumer Plans </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90000"/>
              </a:lnSpc>
              <a:buFont typeface="Arial" pitchFamily="34" charset="0"/>
              <a:buChar char="•"/>
              <a:defRPr/>
            </a:pPr>
            <a:r>
              <a:rPr lang="en-US" sz="2400" b="1" dirty="0"/>
              <a:t> Individual debtors with a regular income may adopt extended-time payment plans under Chapter 13 for the payment of debts.</a:t>
            </a:r>
          </a:p>
          <a:p>
            <a:pPr>
              <a:lnSpc>
                <a:spcPct val="90000"/>
              </a:lnSpc>
              <a:buFont typeface="Arial" pitchFamily="34" charset="0"/>
              <a:buChar char="•"/>
              <a:defRPr/>
            </a:pPr>
            <a:endParaRPr lang="en-US" sz="2400" b="1" dirty="0"/>
          </a:p>
          <a:p>
            <a:pPr>
              <a:lnSpc>
                <a:spcPct val="90000"/>
              </a:lnSpc>
              <a:buFont typeface="Arial" pitchFamily="34" charset="0"/>
              <a:buChar char="•"/>
              <a:defRPr/>
            </a:pPr>
            <a:r>
              <a:rPr lang="en-US" sz="2400" b="1" dirty="0"/>
              <a:t> A plan for extended-time payment must also be confirmed by the court.</a:t>
            </a:r>
          </a:p>
          <a:p>
            <a:pPr>
              <a:lnSpc>
                <a:spcPct val="90000"/>
              </a:lnSpc>
              <a:buFont typeface="Arial" pitchFamily="34" charset="0"/>
              <a:buChar char="•"/>
              <a:defRPr/>
            </a:pPr>
            <a:endParaRPr lang="en-US" sz="2400" b="1" dirty="0"/>
          </a:p>
          <a:p>
            <a:pPr>
              <a:lnSpc>
                <a:spcPct val="90000"/>
              </a:lnSpc>
              <a:buFont typeface="Arial" pitchFamily="34" charset="0"/>
              <a:buChar char="•"/>
              <a:defRPr/>
            </a:pPr>
            <a:r>
              <a:rPr lang="en-US" sz="2400" b="1" dirty="0"/>
              <a:t> More individuals who would have filed under chapter 7, now file under chapter 13.  “Cram down” instead of liquidation.</a:t>
            </a:r>
          </a:p>
          <a:p>
            <a:pPr>
              <a:lnSpc>
                <a:spcPct val="120000"/>
              </a:lnSpc>
              <a:buFont typeface="Arial" pitchFamily="34" charset="0"/>
              <a:buChar char="•"/>
              <a:defRPr/>
            </a:pPr>
            <a:endParaRPr lang="en-US" sz="2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77368" y="920750"/>
            <a:ext cx="88392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The Bankruptcy Case</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b="1" dirty="0">
                <a:solidFill>
                  <a:srgbClr val="006600"/>
                </a:solidFill>
              </a:rPr>
              <a:t>What the Parties Want:</a:t>
            </a:r>
          </a:p>
          <a:p>
            <a:pPr marL="342900" indent="-342900">
              <a:lnSpc>
                <a:spcPct val="80000"/>
              </a:lnSpc>
              <a:defRPr/>
            </a:pPr>
            <a:endParaRPr lang="en-US" b="1" i="1" dirty="0">
              <a:solidFill>
                <a:srgbClr val="C00000"/>
              </a:solidFill>
              <a:effectLst>
                <a:outerShdw blurRad="38100" dist="38100" dir="2700000" algn="tl">
                  <a:srgbClr val="C0C0C0"/>
                </a:outerShdw>
              </a:effectLst>
            </a:endParaRPr>
          </a:p>
          <a:p>
            <a:pPr lvl="1">
              <a:lnSpc>
                <a:spcPct val="80000"/>
              </a:lnSpc>
              <a:buFont typeface="Arial" pitchFamily="34" charset="0"/>
              <a:buChar char="•"/>
              <a:defRPr/>
            </a:pPr>
            <a:r>
              <a:rPr lang="en-US" b="1" dirty="0"/>
              <a:t> Debtor</a:t>
            </a:r>
          </a:p>
          <a:p>
            <a:pPr marL="914400" lvl="1" indent="280988">
              <a:lnSpc>
                <a:spcPct val="80000"/>
              </a:lnSpc>
              <a:buFont typeface="Wingdings" pitchFamily="2" charset="2"/>
              <a:buChar char="v"/>
              <a:defRPr/>
            </a:pPr>
            <a:r>
              <a:rPr lang="en-US" b="1" dirty="0"/>
              <a:t>Discharge debts</a:t>
            </a:r>
          </a:p>
          <a:p>
            <a:pPr marL="914400" lvl="1" indent="280988">
              <a:lnSpc>
                <a:spcPct val="80000"/>
              </a:lnSpc>
              <a:buFont typeface="Wingdings" pitchFamily="2" charset="2"/>
              <a:buChar char="v"/>
              <a:defRPr/>
            </a:pPr>
            <a:r>
              <a:rPr lang="en-US" b="1" dirty="0"/>
              <a:t>Preserve assets</a:t>
            </a:r>
          </a:p>
          <a:p>
            <a:pPr lvl="1">
              <a:lnSpc>
                <a:spcPct val="80000"/>
              </a:lnSpc>
              <a:defRPr/>
            </a:pPr>
            <a:endParaRPr lang="en-US" sz="1000" b="1" dirty="0"/>
          </a:p>
          <a:p>
            <a:pPr lvl="1">
              <a:lnSpc>
                <a:spcPct val="80000"/>
              </a:lnSpc>
              <a:buFont typeface="Arial" pitchFamily="34" charset="0"/>
              <a:buChar char="•"/>
              <a:defRPr/>
            </a:pPr>
            <a:r>
              <a:rPr lang="en-US" b="1" dirty="0"/>
              <a:t> Creditor &amp; Trustee</a:t>
            </a:r>
          </a:p>
          <a:p>
            <a:pPr marL="914400" lvl="1" indent="231775">
              <a:lnSpc>
                <a:spcPct val="80000"/>
              </a:lnSpc>
              <a:buFont typeface="Wingdings" pitchFamily="2" charset="2"/>
              <a:buChar char="v"/>
              <a:defRPr/>
            </a:pPr>
            <a:r>
              <a:rPr lang="en-US" b="1" dirty="0"/>
              <a:t>Maximize distribution to creditors</a:t>
            </a:r>
          </a:p>
          <a:p>
            <a:pPr marL="914400" lvl="1" indent="231775">
              <a:lnSpc>
                <a:spcPct val="80000"/>
              </a:lnSpc>
              <a:buFont typeface="Wingdings" pitchFamily="2" charset="2"/>
              <a:buChar char="v"/>
              <a:defRPr/>
            </a:pPr>
            <a:r>
              <a:rPr lang="en-US" b="1" dirty="0"/>
              <a:t>Keep debtor “honest”</a:t>
            </a:r>
          </a:p>
          <a:p>
            <a:pPr marL="1146175" lvl="2">
              <a:lnSpc>
                <a:spcPct val="80000"/>
              </a:lnSpc>
              <a:buFont typeface="Wingdings" pitchFamily="2" charset="2"/>
              <a:buChar char="§"/>
              <a:defRPr/>
            </a:pPr>
            <a:r>
              <a:rPr lang="en-US" b="1" dirty="0"/>
              <a:t> Discharge only dischargeable debts</a:t>
            </a:r>
          </a:p>
          <a:p>
            <a:pPr marL="1146175" lvl="2">
              <a:lnSpc>
                <a:spcPct val="80000"/>
              </a:lnSpc>
              <a:buFont typeface="Wingdings" pitchFamily="2" charset="2"/>
              <a:buChar char="§"/>
              <a:defRPr/>
            </a:pPr>
            <a:r>
              <a:rPr lang="en-US" b="1" dirty="0"/>
              <a:t> Keep no non-exempt assets</a:t>
            </a:r>
          </a:p>
          <a:p>
            <a:pPr marL="342900" indent="-342900">
              <a:lnSpc>
                <a:spcPct val="80000"/>
              </a:lnSpc>
              <a:defRPr/>
            </a:pPr>
            <a:r>
              <a:rPr lang="en-US" b="1" dirty="0"/>
              <a:t>	</a:t>
            </a:r>
          </a:p>
          <a:p>
            <a:pPr marL="342900" indent="-342900">
              <a:lnSpc>
                <a:spcPct val="80000"/>
              </a:lnSpc>
              <a:defRPr/>
            </a:pPr>
            <a:r>
              <a:rPr lang="en-US" b="1" dirty="0"/>
              <a:t>	</a:t>
            </a:r>
            <a:r>
              <a:rPr lang="en-US" b="1" dirty="0">
                <a:solidFill>
                  <a:srgbClr val="006600"/>
                </a:solidFill>
              </a:rPr>
              <a:t>What the Bankruptcy Court Wants:</a:t>
            </a:r>
          </a:p>
          <a:p>
            <a:pPr marL="342900" indent="-342900">
              <a:lnSpc>
                <a:spcPct val="80000"/>
              </a:lnSpc>
              <a:defRPr/>
            </a:pPr>
            <a:endParaRPr lang="en-US" b="1" i="1" dirty="0">
              <a:solidFill>
                <a:srgbClr val="C00000"/>
              </a:solidFill>
              <a:effectLst>
                <a:outerShdw blurRad="38100" dist="38100" dir="2700000" algn="tl">
                  <a:srgbClr val="C0C0C0"/>
                </a:outerShdw>
              </a:effectLst>
            </a:endParaRPr>
          </a:p>
          <a:p>
            <a:pPr lvl="1">
              <a:lnSpc>
                <a:spcPct val="90000"/>
              </a:lnSpc>
              <a:buFont typeface="Arial" pitchFamily="34" charset="0"/>
              <a:buChar char="•"/>
              <a:defRPr/>
            </a:pPr>
            <a:r>
              <a:rPr lang="en-US" b="1" dirty="0"/>
              <a:t> “Fresh start” for honest debtors</a:t>
            </a:r>
          </a:p>
          <a:p>
            <a:pPr marL="914400" lvl="1">
              <a:lnSpc>
                <a:spcPct val="90000"/>
              </a:lnSpc>
              <a:buFont typeface="Wingdings" pitchFamily="2" charset="2"/>
              <a:buChar char="v"/>
              <a:defRPr/>
            </a:pPr>
            <a:r>
              <a:rPr lang="en-US" b="1" dirty="0"/>
              <a:t>  Return to productivity</a:t>
            </a:r>
          </a:p>
          <a:p>
            <a:pPr marL="914400" lvl="1">
              <a:lnSpc>
                <a:spcPct val="90000"/>
              </a:lnSpc>
              <a:buFont typeface="Wingdings" pitchFamily="2" charset="2"/>
              <a:buChar char="v"/>
              <a:defRPr/>
            </a:pPr>
            <a:r>
              <a:rPr lang="en-US" b="1" dirty="0"/>
              <a:t>  Free from unmanageable debt</a:t>
            </a:r>
          </a:p>
          <a:p>
            <a:pPr>
              <a:lnSpc>
                <a:spcPct val="90000"/>
              </a:lnSpc>
              <a:defRPr/>
            </a:pPr>
            <a:endParaRPr lang="en-US" sz="1000" b="1" dirty="0"/>
          </a:p>
          <a:p>
            <a:pPr lvl="1">
              <a:lnSpc>
                <a:spcPct val="90000"/>
              </a:lnSpc>
              <a:buFont typeface="Arial" pitchFamily="34" charset="0"/>
              <a:buChar char="•"/>
              <a:defRPr/>
            </a:pPr>
            <a:r>
              <a:rPr lang="en-US" b="1" dirty="0"/>
              <a:t> Promote best interests of creditors</a:t>
            </a:r>
          </a:p>
          <a:p>
            <a:pPr marL="914400" lvl="1">
              <a:lnSpc>
                <a:spcPct val="90000"/>
              </a:lnSpc>
              <a:buFont typeface="Wingdings" pitchFamily="2" charset="2"/>
              <a:buChar char="v"/>
              <a:defRPr/>
            </a:pPr>
            <a:r>
              <a:rPr lang="en-US" b="1" dirty="0"/>
              <a:t>  Equitable distribution of estate, from debtor’s non-exempt assets</a:t>
            </a:r>
          </a:p>
          <a:p>
            <a:pPr lvl="2">
              <a:lnSpc>
                <a:spcPct val="80000"/>
              </a:lnSpc>
              <a:defRPr/>
            </a:pPr>
            <a:endParaRPr lang="en-US" b="1" dirty="0"/>
          </a:p>
          <a:p>
            <a:pPr lvl="2">
              <a:lnSpc>
                <a:spcPct val="80000"/>
              </a:lnSpc>
              <a:defRPr/>
            </a:pPr>
            <a:endParaRPr lang="en-US" b="1" dirty="0"/>
          </a:p>
          <a:p>
            <a:pPr lvl="2">
              <a:lnSpc>
                <a:spcPct val="80000"/>
              </a:lnSpc>
              <a:defRPr/>
            </a:pPr>
            <a:endParaRPr lang="en-US" b="1" dirty="0"/>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4" name="TextBox 8"/>
          <p:cNvSpPr txBox="1"/>
          <p:nvPr/>
        </p:nvSpPr>
        <p:spPr>
          <a:xfrm>
            <a:off x="724619" y="1447800"/>
            <a:ext cx="7694762" cy="4570482"/>
          </a:xfrm>
          <a:prstGeom prst="rect">
            <a:avLst/>
          </a:prstGeom>
          <a:solidFill>
            <a:schemeClr val="accent3"/>
          </a:solid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90000"/>
              </a:lnSpc>
              <a:defRPr/>
            </a:pPr>
            <a:r>
              <a:rPr lang="en-US" sz="3200" b="1" dirty="0"/>
              <a:t>Tonight We Will Speak About:</a:t>
            </a:r>
          </a:p>
          <a:p>
            <a:pPr>
              <a:lnSpc>
                <a:spcPct val="90000"/>
              </a:lnSpc>
              <a:defRPr/>
            </a:pPr>
            <a:endParaRPr lang="en-US" sz="600" b="1" dirty="0"/>
          </a:p>
          <a:p>
            <a:pPr>
              <a:lnSpc>
                <a:spcPct val="90000"/>
              </a:lnSpc>
              <a:defRPr/>
            </a:pPr>
            <a:endParaRPr lang="en-US" sz="600" b="1" dirty="0"/>
          </a:p>
          <a:p>
            <a:pPr>
              <a:lnSpc>
                <a:spcPct val="90000"/>
              </a:lnSpc>
              <a:defRPr/>
            </a:pPr>
            <a:r>
              <a:rPr lang="en-US" sz="2500" b="1" i="1" dirty="0">
                <a:solidFill>
                  <a:srgbClr val="006666"/>
                </a:solidFill>
              </a:rPr>
              <a:t>Corporate Dissolution</a:t>
            </a:r>
          </a:p>
          <a:p>
            <a:pPr>
              <a:lnSpc>
                <a:spcPct val="90000"/>
              </a:lnSpc>
              <a:defRPr/>
            </a:pPr>
            <a:endParaRPr lang="en-US" sz="1000" b="1" i="1" dirty="0">
              <a:solidFill>
                <a:srgbClr val="006666"/>
              </a:solidFill>
            </a:endParaRPr>
          </a:p>
          <a:p>
            <a:pPr>
              <a:lnSpc>
                <a:spcPct val="110000"/>
              </a:lnSpc>
              <a:buFont typeface="Arial" pitchFamily="34" charset="0"/>
              <a:buChar char="•"/>
              <a:defRPr/>
            </a:pPr>
            <a:r>
              <a:rPr lang="en-US" sz="2400" b="1" dirty="0">
                <a:solidFill>
                  <a:srgbClr val="002060"/>
                </a:solidFill>
              </a:rPr>
              <a:t> Dissolution and Termination</a:t>
            </a:r>
          </a:p>
          <a:p>
            <a:pPr>
              <a:lnSpc>
                <a:spcPct val="110000"/>
              </a:lnSpc>
              <a:defRPr/>
            </a:pPr>
            <a:r>
              <a:rPr lang="en-US" sz="1400" b="1" i="1" dirty="0">
                <a:solidFill>
                  <a:srgbClr val="C00000"/>
                </a:solidFill>
              </a:rPr>
              <a:t>Part One: Definitions / Process of Dissolution / Voluntary and Involuntary Dissolution</a:t>
            </a:r>
          </a:p>
          <a:p>
            <a:pPr>
              <a:lnSpc>
                <a:spcPct val="110000"/>
              </a:lnSpc>
              <a:defRPr/>
            </a:pPr>
            <a:endParaRPr lang="en-US" sz="1000" b="1" i="1" dirty="0">
              <a:solidFill>
                <a:srgbClr val="C00000"/>
              </a:solidFill>
            </a:endParaRPr>
          </a:p>
          <a:p>
            <a:pPr>
              <a:lnSpc>
                <a:spcPct val="110000"/>
              </a:lnSpc>
              <a:buFont typeface="Arial" pitchFamily="34" charset="0"/>
              <a:buChar char="•"/>
              <a:defRPr/>
            </a:pPr>
            <a:r>
              <a:rPr lang="en-US" sz="2400" b="1" dirty="0">
                <a:solidFill>
                  <a:srgbClr val="002060"/>
                </a:solidFill>
              </a:rPr>
              <a:t> Corporate Property</a:t>
            </a:r>
          </a:p>
          <a:p>
            <a:pPr>
              <a:lnSpc>
                <a:spcPct val="110000"/>
              </a:lnSpc>
              <a:defRPr/>
            </a:pPr>
            <a:r>
              <a:rPr lang="en-US" sz="1400" b="1" i="1" dirty="0">
                <a:solidFill>
                  <a:srgbClr val="C00000"/>
                </a:solidFill>
              </a:rPr>
              <a:t>Part Two: Distribution and Winding Up</a:t>
            </a:r>
          </a:p>
          <a:p>
            <a:pPr>
              <a:lnSpc>
                <a:spcPct val="110000"/>
              </a:lnSpc>
              <a:defRPr/>
            </a:pPr>
            <a:r>
              <a:rPr lang="en-US" sz="500" b="1" i="1" dirty="0">
                <a:solidFill>
                  <a:srgbClr val="C00000"/>
                </a:solidFill>
              </a:rPr>
              <a:t> </a:t>
            </a:r>
          </a:p>
          <a:p>
            <a:pPr marL="173038" indent="-173038">
              <a:lnSpc>
                <a:spcPct val="110000"/>
              </a:lnSpc>
              <a:buFont typeface="Arial" panose="020B0604020202020204" pitchFamily="34" charset="0"/>
              <a:buChar char="•"/>
              <a:defRPr/>
            </a:pPr>
            <a:r>
              <a:rPr lang="en-US" sz="2400" b="1" dirty="0">
                <a:solidFill>
                  <a:srgbClr val="002060"/>
                </a:solidFill>
              </a:rPr>
              <a:t>Bankruptcy</a:t>
            </a:r>
          </a:p>
          <a:p>
            <a:pPr>
              <a:lnSpc>
                <a:spcPct val="110000"/>
              </a:lnSpc>
              <a:defRPr/>
            </a:pPr>
            <a:r>
              <a:rPr lang="en-US" sz="1400" b="1" i="1" dirty="0">
                <a:solidFill>
                  <a:srgbClr val="C00000"/>
                </a:solidFill>
              </a:rPr>
              <a:t>Part Three: History / Article 7 / Article 11 / Article 13 </a:t>
            </a:r>
          </a:p>
          <a:p>
            <a:pPr>
              <a:lnSpc>
                <a:spcPct val="110000"/>
              </a:lnSpc>
              <a:defRPr/>
            </a:pPr>
            <a:endParaRPr lang="en-US" sz="1000" b="1" dirty="0">
              <a:solidFill>
                <a:srgbClr val="002060"/>
              </a:solidFill>
            </a:endParaRPr>
          </a:p>
          <a:p>
            <a:pPr>
              <a:lnSpc>
                <a:spcPct val="110000"/>
              </a:lnSpc>
              <a:buFont typeface="Arial" pitchFamily="34" charset="0"/>
              <a:buChar char="•"/>
              <a:defRPr/>
            </a:pPr>
            <a:r>
              <a:rPr lang="en-US" sz="2400" b="1" dirty="0">
                <a:solidFill>
                  <a:srgbClr val="002060"/>
                </a:solidFill>
              </a:rPr>
              <a:t> Class Case – In Re Clothing Store Dissolution</a:t>
            </a:r>
          </a:p>
          <a:p>
            <a:pPr algn="ctr">
              <a:lnSpc>
                <a:spcPct val="110000"/>
              </a:lnSpc>
              <a:defRPr/>
            </a:pPr>
            <a:r>
              <a:rPr lang="en-US" sz="1400" b="1" i="1" dirty="0">
                <a:solidFill>
                  <a:srgbClr val="C00000"/>
                </a:solidFill>
              </a:rPr>
              <a:t>     Bankruptcy and Ramifications</a:t>
            </a:r>
          </a:p>
          <a:p>
            <a:pPr algn="ctr">
              <a:lnSpc>
                <a:spcPct val="90000"/>
              </a:lnSpc>
              <a:defRPr/>
            </a:pPr>
            <a:endParaRPr lang="en-US" sz="1400" b="1" i="1" dirty="0">
              <a:solidFill>
                <a:srgbClr val="C00000"/>
              </a:solidFill>
            </a:endParaRPr>
          </a:p>
          <a:p>
            <a:pPr algn="ctr">
              <a:lnSpc>
                <a:spcPct val="90000"/>
              </a:lnSpc>
              <a:defRPr/>
            </a:pPr>
            <a:endParaRPr lang="en-US" sz="1400" b="1" dirty="0">
              <a:solidFill>
                <a:srgbClr val="C00000"/>
              </a:solidFill>
            </a:endParaRPr>
          </a:p>
        </p:txBody>
      </p:sp>
    </p:spTree>
    <p:extLst>
      <p:ext uri="{BB962C8B-B14F-4D97-AF65-F5344CB8AC3E}">
        <p14:creationId xmlns:p14="http://schemas.microsoft.com/office/powerpoint/2010/main" val="1376316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66700" y="789432"/>
            <a:ext cx="86106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Updates in Bankruptcy Law</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600" b="1" dirty="0"/>
              <a:t>Effective starting 2005, Congress enacted </a:t>
            </a:r>
            <a:r>
              <a:rPr lang="en-US" sz="2600" b="1" dirty="0" err="1"/>
              <a:t>BAPCPA</a:t>
            </a:r>
            <a:r>
              <a:rPr lang="en-US" sz="2600" b="1" dirty="0"/>
              <a:t> </a:t>
            </a:r>
          </a:p>
          <a:p>
            <a:pPr marL="342900" indent="-342900">
              <a:lnSpc>
                <a:spcPct val="80000"/>
              </a:lnSpc>
              <a:defRPr/>
            </a:pPr>
            <a:r>
              <a:rPr lang="en-US" sz="2000" b="1" dirty="0"/>
              <a:t>	Bankruptcy Abuse Prevention and Consumer Protection Act </a:t>
            </a:r>
          </a:p>
          <a:p>
            <a:pPr marL="342900" indent="-342900">
              <a:lnSpc>
                <a:spcPct val="80000"/>
              </a:lnSpc>
              <a:defRPr/>
            </a:pPr>
            <a:endParaRPr lang="en-US" sz="1000" b="1" i="1" dirty="0">
              <a:solidFill>
                <a:srgbClr val="C00000"/>
              </a:solidFill>
              <a:effectLst>
                <a:outerShdw blurRad="38100" dist="38100" dir="2700000" algn="tl">
                  <a:srgbClr val="C0C0C0"/>
                </a:outerShdw>
              </a:effectLst>
            </a:endParaRPr>
          </a:p>
          <a:p>
            <a:pPr>
              <a:lnSpc>
                <a:spcPct val="80000"/>
              </a:lnSpc>
              <a:defRPr/>
            </a:pPr>
            <a:r>
              <a:rPr lang="en-US" sz="2000" b="1" dirty="0"/>
              <a:t>		 		</a:t>
            </a:r>
            <a:r>
              <a:rPr lang="en-US" sz="2400" b="1" dirty="0" err="1"/>
              <a:t>BAPCPA</a:t>
            </a:r>
            <a:endParaRPr lang="en-US" sz="2400" b="1" dirty="0"/>
          </a:p>
          <a:p>
            <a:pPr>
              <a:lnSpc>
                <a:spcPct val="80000"/>
              </a:lnSpc>
              <a:defRPr/>
            </a:pPr>
            <a:endParaRPr lang="en-US" sz="1000" b="1" dirty="0"/>
          </a:p>
          <a:p>
            <a:pPr>
              <a:lnSpc>
                <a:spcPct val="110000"/>
              </a:lnSpc>
              <a:buFont typeface="Arial" pitchFamily="34" charset="0"/>
              <a:buChar char="•"/>
              <a:defRPr/>
            </a:pPr>
            <a:r>
              <a:rPr lang="en-US" b="1" dirty="0"/>
              <a:t> Requires credit counseling for all debtors </a:t>
            </a:r>
            <a:r>
              <a:rPr lang="en-US" b="1" i="1" dirty="0"/>
              <a:t>before</a:t>
            </a:r>
            <a:r>
              <a:rPr lang="en-US" b="1" dirty="0"/>
              <a:t> filing bankruptcy</a:t>
            </a:r>
          </a:p>
          <a:p>
            <a:pPr>
              <a:lnSpc>
                <a:spcPct val="110000"/>
              </a:lnSpc>
              <a:buFont typeface="Arial" pitchFamily="34" charset="0"/>
              <a:buChar char="•"/>
              <a:defRPr/>
            </a:pPr>
            <a:r>
              <a:rPr lang="en-US" b="1" dirty="0"/>
              <a:t> Requires a personal financial management course </a:t>
            </a:r>
            <a:r>
              <a:rPr lang="en-US" b="1" i="1" dirty="0"/>
              <a:t>after</a:t>
            </a:r>
            <a:r>
              <a:rPr lang="en-US" b="1" dirty="0"/>
              <a:t> filing</a:t>
            </a:r>
          </a:p>
          <a:p>
            <a:pPr>
              <a:lnSpc>
                <a:spcPct val="110000"/>
              </a:lnSpc>
              <a:buFont typeface="Arial" pitchFamily="34" charset="0"/>
              <a:buChar char="•"/>
              <a:defRPr/>
            </a:pPr>
            <a:r>
              <a:rPr lang="en-US" b="1" dirty="0"/>
              <a:t> Establishes thresholds for debtors to keep cars &amp; homes after filing</a:t>
            </a:r>
          </a:p>
          <a:p>
            <a:pPr>
              <a:lnSpc>
                <a:spcPct val="110000"/>
              </a:lnSpc>
              <a:buFont typeface="Arial" pitchFamily="34" charset="0"/>
              <a:buChar char="•"/>
              <a:defRPr/>
            </a:pPr>
            <a:r>
              <a:rPr lang="en-US" b="1" dirty="0"/>
              <a:t> Requires Debtors to wait 8 years (up from 7) to file again</a:t>
            </a:r>
          </a:p>
          <a:p>
            <a:pPr>
              <a:lnSpc>
                <a:spcPct val="110000"/>
              </a:lnSpc>
              <a:buFont typeface="Arial" pitchFamily="34" charset="0"/>
              <a:buChar char="•"/>
              <a:defRPr/>
            </a:pPr>
            <a:r>
              <a:rPr lang="en-US" b="1" dirty="0"/>
              <a:t> Automatic stay can no longer be used to stop or delay:</a:t>
            </a:r>
          </a:p>
          <a:p>
            <a:pPr lvl="1">
              <a:lnSpc>
                <a:spcPct val="110000"/>
              </a:lnSpc>
              <a:buFont typeface="Wingdings" pitchFamily="2" charset="2"/>
              <a:buChar char="Ø"/>
              <a:defRPr/>
            </a:pPr>
            <a:r>
              <a:rPr lang="en-US" b="1" dirty="0"/>
              <a:t> evictions,</a:t>
            </a:r>
          </a:p>
          <a:p>
            <a:pPr lvl="1">
              <a:lnSpc>
                <a:spcPct val="110000"/>
              </a:lnSpc>
              <a:buFont typeface="Wingdings" pitchFamily="2" charset="2"/>
              <a:buChar char="Ø"/>
              <a:defRPr/>
            </a:pPr>
            <a:r>
              <a:rPr lang="en-US" b="1" dirty="0"/>
              <a:t> loss of driver's license,</a:t>
            </a:r>
          </a:p>
          <a:p>
            <a:pPr lvl="1">
              <a:lnSpc>
                <a:spcPct val="110000"/>
              </a:lnSpc>
              <a:buFont typeface="Wingdings" pitchFamily="2" charset="2"/>
              <a:buChar char="Ø"/>
              <a:defRPr/>
            </a:pPr>
            <a:r>
              <a:rPr lang="en-US" b="1" dirty="0"/>
              <a:t> loss of professional license, </a:t>
            </a:r>
          </a:p>
          <a:p>
            <a:pPr lvl="1">
              <a:lnSpc>
                <a:spcPct val="110000"/>
              </a:lnSpc>
              <a:buFont typeface="Wingdings" pitchFamily="2" charset="2"/>
              <a:buChar char="Ø"/>
              <a:defRPr/>
            </a:pPr>
            <a:r>
              <a:rPr lang="en-US" b="1" dirty="0"/>
              <a:t> divorce &amp; domestic violence cases; and</a:t>
            </a:r>
          </a:p>
          <a:p>
            <a:pPr>
              <a:lnSpc>
                <a:spcPct val="110000"/>
              </a:lnSpc>
              <a:buFont typeface="Arial" pitchFamily="34" charset="0"/>
              <a:buChar char="•"/>
              <a:defRPr/>
            </a:pPr>
            <a:r>
              <a:rPr lang="en-US" b="1" dirty="0"/>
              <a:t> Provides for a significantly increased paperwork burden</a:t>
            </a:r>
          </a:p>
          <a:p>
            <a:pPr lvl="2">
              <a:lnSpc>
                <a:spcPct val="80000"/>
              </a:lnSpc>
              <a:defRPr/>
            </a:pPr>
            <a:endParaRPr lang="en-US" sz="2000" b="1" dirty="0"/>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38912" y="838200"/>
            <a:ext cx="86106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Updates in Bankruptcy Law</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endParaRPr lang="en-US" sz="1000" b="1" i="1" dirty="0">
              <a:solidFill>
                <a:srgbClr val="C00000"/>
              </a:solidFill>
              <a:effectLst>
                <a:outerShdw blurRad="38100" dist="38100" dir="2700000" algn="tl">
                  <a:srgbClr val="C0C0C0"/>
                </a:outerShdw>
              </a:effectLst>
            </a:endParaRPr>
          </a:p>
          <a:p>
            <a:pPr>
              <a:lnSpc>
                <a:spcPct val="80000"/>
              </a:lnSpc>
              <a:defRPr/>
            </a:pPr>
            <a:r>
              <a:rPr lang="en-US" sz="2000" b="1" dirty="0"/>
              <a:t>		 	</a:t>
            </a:r>
            <a:r>
              <a:rPr lang="en-US" sz="2400" b="1" dirty="0"/>
              <a:t>BAPCPA Continued</a:t>
            </a:r>
          </a:p>
          <a:p>
            <a:pPr>
              <a:lnSpc>
                <a:spcPct val="80000"/>
              </a:lnSpc>
              <a:defRPr/>
            </a:pPr>
            <a:endParaRPr lang="en-US" sz="1000" b="1" dirty="0"/>
          </a:p>
          <a:p>
            <a:pPr>
              <a:buFont typeface="Arial" pitchFamily="34" charset="0"/>
              <a:buChar char="•"/>
              <a:defRPr/>
            </a:pPr>
            <a:r>
              <a:rPr lang="en-US" sz="2000" b="1" dirty="0">
                <a:latin typeface="Arial" pitchFamily="34" charset="0"/>
                <a:cs typeface="Arial" pitchFamily="34" charset="0"/>
              </a:rPr>
              <a:t> Imposes a “means test” to see if debtors are poor enough to file a</a:t>
            </a:r>
          </a:p>
          <a:p>
            <a:pPr>
              <a:defRPr/>
            </a:pPr>
            <a:r>
              <a:rPr lang="en-US" sz="2000" b="1" dirty="0">
                <a:latin typeface="Arial" pitchFamily="34" charset="0"/>
                <a:cs typeface="Arial" pitchFamily="34" charset="0"/>
              </a:rPr>
              <a:t>  Chapter 7 liquidation; if not, they must file a Chapter 13 payment</a:t>
            </a:r>
          </a:p>
          <a:p>
            <a:pPr>
              <a:defRPr/>
            </a:pPr>
            <a:r>
              <a:rPr lang="en-US" sz="2000" b="1" dirty="0">
                <a:latin typeface="Arial" pitchFamily="34" charset="0"/>
                <a:cs typeface="Arial" pitchFamily="34" charset="0"/>
              </a:rPr>
              <a:t>  plan</a:t>
            </a:r>
          </a:p>
          <a:p>
            <a:pPr>
              <a:buFont typeface="Arial" pitchFamily="34" charset="0"/>
              <a:buChar char="•"/>
              <a:defRPr/>
            </a:pPr>
            <a:endParaRPr lang="en-US" sz="600" b="1" dirty="0">
              <a:latin typeface="Arial" pitchFamily="34" charset="0"/>
              <a:cs typeface="Arial" pitchFamily="34" charset="0"/>
            </a:endParaRPr>
          </a:p>
          <a:p>
            <a:pPr>
              <a:buFont typeface="Arial" pitchFamily="34" charset="0"/>
              <a:buChar char="•"/>
              <a:defRPr/>
            </a:pPr>
            <a:r>
              <a:rPr lang="en-US" sz="2000" b="1" dirty="0">
                <a:latin typeface="Arial" pitchFamily="34" charset="0"/>
                <a:cs typeface="Arial" pitchFamily="34" charset="0"/>
              </a:rPr>
              <a:t> Fewer debts can be discharged</a:t>
            </a:r>
          </a:p>
          <a:p>
            <a:pPr>
              <a:buFont typeface="Arial" pitchFamily="34" charset="0"/>
              <a:buChar char="•"/>
              <a:defRPr/>
            </a:pPr>
            <a:endParaRPr lang="en-US" sz="600" b="1" dirty="0">
              <a:latin typeface="Arial" pitchFamily="34" charset="0"/>
              <a:cs typeface="Arial" pitchFamily="34" charset="0"/>
            </a:endParaRPr>
          </a:p>
          <a:p>
            <a:pPr>
              <a:buFont typeface="Arial" pitchFamily="34" charset="0"/>
              <a:buChar char="•"/>
              <a:defRPr/>
            </a:pPr>
            <a:r>
              <a:rPr lang="en-US" sz="2000" b="1" dirty="0">
                <a:latin typeface="Arial" pitchFamily="34" charset="0"/>
                <a:cs typeface="Arial" pitchFamily="34" charset="0"/>
              </a:rPr>
              <a:t> Institutes a higher priority for child support &amp; alimony</a:t>
            </a:r>
          </a:p>
          <a:p>
            <a:pPr>
              <a:buFont typeface="Arial" pitchFamily="34" charset="0"/>
              <a:buChar char="•"/>
              <a:defRPr/>
            </a:pPr>
            <a:endParaRPr lang="en-US" sz="600" b="1" dirty="0">
              <a:latin typeface="Arial" pitchFamily="34" charset="0"/>
              <a:cs typeface="Arial" pitchFamily="34" charset="0"/>
            </a:endParaRPr>
          </a:p>
          <a:p>
            <a:pPr>
              <a:buFont typeface="Arial" pitchFamily="34" charset="0"/>
              <a:buChar char="•"/>
              <a:defRPr/>
            </a:pPr>
            <a:r>
              <a:rPr lang="en-US" sz="2000" b="1" dirty="0">
                <a:latin typeface="Arial" pitchFamily="34" charset="0"/>
                <a:cs typeface="Arial" pitchFamily="34" charset="0"/>
              </a:rPr>
              <a:t> Requires l</a:t>
            </a:r>
            <a:r>
              <a:rPr lang="en-US" sz="2000" b="1" dirty="0"/>
              <a:t>awyers to now certify the accuracy of debtor’s filings </a:t>
            </a:r>
          </a:p>
          <a:p>
            <a:pPr>
              <a:defRPr/>
            </a:pPr>
            <a:r>
              <a:rPr lang="en-US" sz="2000" b="1" dirty="0"/>
              <a:t>  (and they can be held liable if the information is wrong)</a:t>
            </a:r>
          </a:p>
          <a:p>
            <a:pPr>
              <a:lnSpc>
                <a:spcPct val="120000"/>
              </a:lnSpc>
              <a:defRPr/>
            </a:pPr>
            <a:endParaRPr lang="en-US" sz="600" b="1" dirty="0"/>
          </a:p>
          <a:p>
            <a:pPr>
              <a:lnSpc>
                <a:spcPct val="120000"/>
              </a:lnSpc>
              <a:buFont typeface="Arial" pitchFamily="34" charset="0"/>
              <a:buChar char="•"/>
              <a:defRPr/>
            </a:pPr>
            <a:r>
              <a:rPr lang="en-US" sz="2000" b="1" dirty="0"/>
              <a:t> Requires attorneys to certify a debtor's ability to make payments</a:t>
            </a:r>
          </a:p>
          <a:p>
            <a:pPr>
              <a:lnSpc>
                <a:spcPct val="120000"/>
              </a:lnSpc>
              <a:defRPr/>
            </a:pPr>
            <a:r>
              <a:rPr lang="en-US" sz="2000" b="1" dirty="0"/>
              <a:t>  under a reaffirmation (debt payment) agreement</a:t>
            </a:r>
          </a:p>
          <a:p>
            <a:pPr>
              <a:lnSpc>
                <a:spcPct val="120000"/>
              </a:lnSpc>
              <a:defRPr/>
            </a:pPr>
            <a:endParaRPr lang="en-US" sz="600" b="1" dirty="0"/>
          </a:p>
          <a:p>
            <a:pPr>
              <a:lnSpc>
                <a:spcPct val="120000"/>
              </a:lnSpc>
              <a:buFont typeface="Arial" pitchFamily="34" charset="0"/>
              <a:buChar char="•"/>
              <a:defRPr/>
            </a:pPr>
            <a:r>
              <a:rPr lang="en-US" sz="2000" b="1" dirty="0"/>
              <a:t> ALL lawyers who advise clients about bankruptcy (even business</a:t>
            </a:r>
          </a:p>
          <a:p>
            <a:pPr>
              <a:lnSpc>
                <a:spcPct val="120000"/>
              </a:lnSpc>
              <a:defRPr/>
            </a:pPr>
            <a:r>
              <a:rPr lang="en-US" sz="2000" b="1" dirty="0"/>
              <a:t>  lawyers) must now identify themselves as "debt relief agencies“</a:t>
            </a:r>
          </a:p>
          <a:p>
            <a:pPr>
              <a:lnSpc>
                <a:spcPct val="120000"/>
              </a:lnSpc>
              <a:buFont typeface="Arial" pitchFamily="34" charset="0"/>
              <a:buChar char="•"/>
              <a:defRPr/>
            </a:pPr>
            <a:endParaRPr lang="en-US" sz="2000" b="1" dirty="0">
              <a:latin typeface="Arial" pitchFamily="34" charset="0"/>
              <a:cs typeface="Arial" pitchFamily="34" charset="0"/>
            </a:endParaRPr>
          </a:p>
          <a:p>
            <a:pPr marL="342900" indent="-342900">
              <a:lnSpc>
                <a:spcPct val="120000"/>
              </a:lnSpc>
              <a:defRPr/>
            </a:pPr>
            <a:endParaRPr lang="en-US" sz="2000" b="1" i="1" dirty="0">
              <a:solidFill>
                <a:srgbClr val="C00000"/>
              </a:solidFill>
              <a:effectLst>
                <a:outerShdw blurRad="38100" dist="38100" dir="2700000" algn="tl">
                  <a:srgbClr val="C0C0C0"/>
                </a:outerShdw>
              </a:effectLst>
              <a:latin typeface="Arial" pitchFamily="34" charset="0"/>
              <a:cs typeface="Arial" pitchFamily="34" charset="0"/>
            </a:endParaRPr>
          </a:p>
          <a:p>
            <a:pPr marL="342900" indent="-342900">
              <a:lnSpc>
                <a:spcPct val="120000"/>
              </a:lnSpc>
              <a:defRPr/>
            </a:pP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431680" y="933450"/>
            <a:ext cx="8522898" cy="5364545"/>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3600" b="1" dirty="0">
                <a:solidFill>
                  <a:schemeClr val="tx2"/>
                </a:solidFill>
              </a:rPr>
              <a:t>Case Study:</a:t>
            </a:r>
            <a:endParaRPr lang="en-US" sz="3600" dirty="0">
              <a:solidFill>
                <a:schemeClr val="tx2"/>
              </a:solidFill>
            </a:endParaRPr>
          </a:p>
          <a:p>
            <a:pPr>
              <a:lnSpc>
                <a:spcPct val="90000"/>
              </a:lnSpc>
              <a:defRPr/>
            </a:pPr>
            <a:endParaRPr lang="en-US" sz="1000" b="1" dirty="0">
              <a:solidFill>
                <a:srgbClr val="002060"/>
              </a:solidFill>
            </a:endParaRPr>
          </a:p>
          <a:p>
            <a:pPr algn="ctr">
              <a:lnSpc>
                <a:spcPct val="90000"/>
              </a:lnSpc>
              <a:defRPr/>
            </a:pPr>
            <a:r>
              <a:rPr lang="en-US" sz="3200" b="1" dirty="0" smtClean="0">
                <a:solidFill>
                  <a:srgbClr val="A50021"/>
                </a:solidFill>
              </a:rPr>
              <a:t>In Re: Matter of Clothing Store Dissolution</a:t>
            </a:r>
            <a:endParaRPr lang="en-US" sz="3200" b="1" dirty="0">
              <a:solidFill>
                <a:srgbClr val="002060"/>
              </a:solidFill>
            </a:endParaRPr>
          </a:p>
          <a:p>
            <a:pPr marL="342900" indent="-342900" algn="ctr">
              <a:lnSpc>
                <a:spcPct val="80000"/>
              </a:lnSpc>
              <a:spcBef>
                <a:spcPct val="20000"/>
              </a:spcBef>
            </a:pPr>
            <a:r>
              <a:rPr lang="en-US" sz="2800" b="1" dirty="0" smtClean="0">
                <a:solidFill>
                  <a:srgbClr val="002060"/>
                </a:solidFill>
              </a:rPr>
              <a:t>A Regrettable Case of Involuntary Bankruptcy</a:t>
            </a:r>
            <a:endParaRPr lang="en-US" sz="2800" b="1" dirty="0">
              <a:solidFill>
                <a:srgbClr val="002060"/>
              </a:solidFill>
            </a:endParaRPr>
          </a:p>
          <a:p>
            <a:pPr marL="342900" indent="-342900" algn="ctr">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1000" b="1" dirty="0"/>
          </a:p>
          <a:p>
            <a:pPr marL="342900" indent="-342900">
              <a:lnSpc>
                <a:spcPct val="80000"/>
              </a:lnSpc>
              <a:spcBef>
                <a:spcPct val="20000"/>
              </a:spcBef>
            </a:pPr>
            <a:endParaRPr lang="en-US" sz="1000" b="1" dirty="0">
              <a:solidFill>
                <a:srgbClr val="CC0000"/>
              </a:solidFill>
            </a:endParaRPr>
          </a:p>
          <a:p>
            <a:pPr marL="342900" indent="-342900">
              <a:lnSpc>
                <a:spcPct val="80000"/>
              </a:lnSpc>
              <a:spcBef>
                <a:spcPct val="20000"/>
              </a:spcBef>
            </a:pPr>
            <a:endParaRPr lang="en-US" sz="1600" b="1" dirty="0" smtClean="0"/>
          </a:p>
          <a:p>
            <a:pPr marL="342900" indent="-342900">
              <a:lnSpc>
                <a:spcPct val="80000"/>
              </a:lnSpc>
              <a:spcBef>
                <a:spcPct val="20000"/>
              </a:spcBef>
            </a:pPr>
            <a:endParaRPr lang="en-US" sz="1600" b="1" dirty="0"/>
          </a:p>
          <a:p>
            <a:pPr marL="342900" indent="-342900" algn="ctr">
              <a:lnSpc>
                <a:spcPct val="80000"/>
              </a:lnSpc>
              <a:spcBef>
                <a:spcPct val="20000"/>
              </a:spcBef>
            </a:pPr>
            <a:r>
              <a:rPr lang="en-US" sz="1600" b="1" dirty="0"/>
              <a:t>The case that involved </a:t>
            </a:r>
            <a:r>
              <a:rPr lang="en-US" sz="1600" b="1" dirty="0" smtClean="0"/>
              <a:t>deceit and tragedy</a:t>
            </a:r>
            <a:endParaRPr lang="en-US" sz="2000" b="1" dirty="0">
              <a:solidFill>
                <a:srgbClr val="CC0000"/>
              </a:solidFill>
            </a:endParaRPr>
          </a:p>
        </p:txBody>
      </p:sp>
      <p:pic>
        <p:nvPicPr>
          <p:cNvPr id="2" name="Picture 1"/>
          <p:cNvPicPr>
            <a:picLocks noChangeAspect="1"/>
          </p:cNvPicPr>
          <p:nvPr/>
        </p:nvPicPr>
        <p:blipFill>
          <a:blip r:embed="rId3"/>
          <a:stretch>
            <a:fillRect/>
          </a:stretch>
        </p:blipFill>
        <p:spPr>
          <a:xfrm>
            <a:off x="1524000" y="2514600"/>
            <a:ext cx="6111132" cy="3352800"/>
          </a:xfrm>
          <a:prstGeom prst="rect">
            <a:avLst/>
          </a:prstGeom>
        </p:spPr>
      </p:pic>
    </p:spTree>
    <p:extLst>
      <p:ext uri="{BB962C8B-B14F-4D97-AF65-F5344CB8AC3E}">
        <p14:creationId xmlns:p14="http://schemas.microsoft.com/office/powerpoint/2010/main" val="1173611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Thirteen C</a:t>
            </a:r>
            <a:endParaRPr lang="en-US" sz="4400" i="1" dirty="0">
              <a:solidFill>
                <a:srgbClr val="C00000"/>
              </a:solidFill>
            </a:endParaRPr>
          </a:p>
          <a:p>
            <a:pPr marL="341313" indent="-341313">
              <a:spcBef>
                <a:spcPct val="20000"/>
              </a:spcBef>
              <a:buFontTx/>
              <a:buChar char="•"/>
            </a:pPr>
            <a:r>
              <a:rPr lang="en-US" sz="2800" b="1" dirty="0">
                <a:solidFill>
                  <a:srgbClr val="002060"/>
                </a:solidFill>
              </a:rPr>
              <a:t>For next time – Review the Final Exam Review Slides on the Webpage:</a:t>
            </a:r>
          </a:p>
          <a:p>
            <a:pPr marL="341313" indent="-341313">
              <a:spcBef>
                <a:spcPct val="20000"/>
              </a:spcBef>
              <a:buFontTx/>
              <a:buChar char="•"/>
            </a:pPr>
            <a:endParaRPr lang="en-US" sz="2800" b="1" dirty="0">
              <a:solidFill>
                <a:srgbClr val="C00000"/>
              </a:solidFill>
            </a:endParaRPr>
          </a:p>
          <a:p>
            <a:pPr marL="341313" indent="-341313">
              <a:spcBef>
                <a:spcPct val="20000"/>
              </a:spcBef>
              <a:buFontTx/>
              <a:buChar char="•"/>
            </a:pPr>
            <a:r>
              <a:rPr lang="en-US" sz="2800" b="1" dirty="0">
                <a:solidFill>
                  <a:srgbClr val="C00000"/>
                </a:solidFill>
              </a:rPr>
              <a:t>Thank you for Being a Wonderful Class!!!</a:t>
            </a:r>
          </a:p>
          <a:p>
            <a:pPr marL="341313" indent="-341313">
              <a:spcBef>
                <a:spcPct val="20000"/>
              </a:spcBef>
            </a:pPr>
            <a:endParaRPr lang="en-US" sz="2400" dirty="0">
              <a:solidFill>
                <a:srgbClr val="0033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561981"/>
            <a:ext cx="8382000" cy="1948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0033CC"/>
                </a:solidFill>
              </a:rPr>
              <a:t>Bankruptcy</a:t>
            </a:r>
          </a:p>
          <a:p>
            <a:pPr marL="342900" indent="-342900" algn="ctr">
              <a:lnSpc>
                <a:spcPct val="90000"/>
              </a:lnSpc>
              <a:spcBef>
                <a:spcPts val="0"/>
              </a:spcBef>
              <a:defRPr/>
            </a:pPr>
            <a:r>
              <a:rPr lang="en-US" sz="3200" b="1" i="1" dirty="0">
                <a:solidFill>
                  <a:srgbClr val="006600"/>
                </a:solidFill>
              </a:rPr>
              <a:t>Definitions, History, Administration, Types, Cases and Discharge</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19894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p:txBody>
          <a:bodyPr/>
          <a:lstStyle/>
          <a:p>
            <a:pPr marL="0" indent="0">
              <a:lnSpc>
                <a:spcPct val="120000"/>
              </a:lnSpc>
              <a:buNone/>
            </a:pPr>
            <a:r>
              <a:rPr lang="en-US" sz="2800" b="1" i="1" dirty="0">
                <a:solidFill>
                  <a:srgbClr val="0033CC"/>
                </a:solidFill>
                <a:latin typeface="Arial" charset="0"/>
              </a:rPr>
              <a:t>The Law of Bankruptcy</a:t>
            </a:r>
          </a:p>
          <a:p>
            <a:pPr>
              <a:lnSpc>
                <a:spcPct val="120000"/>
              </a:lnSpc>
            </a:pPr>
            <a:r>
              <a:rPr lang="en-US" sz="2800" i="1" dirty="0">
                <a:solidFill>
                  <a:schemeClr val="tx1"/>
                </a:solidFill>
                <a:latin typeface="Arial" charset="0"/>
              </a:rPr>
              <a:t>	1. History of Bankruptcy</a:t>
            </a:r>
          </a:p>
          <a:p>
            <a:pPr>
              <a:lnSpc>
                <a:spcPct val="120000"/>
              </a:lnSpc>
            </a:pPr>
            <a:r>
              <a:rPr lang="en-US" sz="2800" i="1" dirty="0">
                <a:solidFill>
                  <a:schemeClr val="tx1"/>
                </a:solidFill>
                <a:latin typeface="Arial" charset="0"/>
              </a:rPr>
              <a:t>	2. Administration, Actions and Parties</a:t>
            </a:r>
          </a:p>
          <a:p>
            <a:pPr>
              <a:lnSpc>
                <a:spcPct val="120000"/>
              </a:lnSpc>
            </a:pPr>
            <a:r>
              <a:rPr lang="en-US" sz="2800" i="1" dirty="0">
                <a:solidFill>
                  <a:schemeClr val="tx1"/>
                </a:solidFill>
                <a:latin typeface="Arial" charset="0"/>
              </a:rPr>
              <a:t>	3. Types of Bankruptcies</a:t>
            </a:r>
          </a:p>
          <a:p>
            <a:pPr>
              <a:lnSpc>
                <a:spcPct val="120000"/>
              </a:lnSpc>
            </a:pPr>
            <a:r>
              <a:rPr lang="en-US" sz="2800" i="1" dirty="0">
                <a:solidFill>
                  <a:schemeClr val="tx1"/>
                </a:solidFill>
                <a:latin typeface="Arial" charset="0"/>
              </a:rPr>
              <a:t>	4. The Bankruptcy Case</a:t>
            </a:r>
          </a:p>
          <a:p>
            <a:pPr>
              <a:lnSpc>
                <a:spcPct val="120000"/>
              </a:lnSpc>
            </a:pPr>
            <a:r>
              <a:rPr lang="en-US" sz="2800" i="1" dirty="0">
                <a:solidFill>
                  <a:schemeClr val="tx1"/>
                </a:solidFill>
                <a:latin typeface="Arial" charset="0"/>
              </a:rPr>
              <a:t>	5. Discharge and Non </a:t>
            </a:r>
            <a:r>
              <a:rPr lang="en-US" sz="2800" i="1" dirty="0" err="1">
                <a:solidFill>
                  <a:schemeClr val="tx1"/>
                </a:solidFill>
                <a:latin typeface="Arial" charset="0"/>
              </a:rPr>
              <a:t>Dischargable</a:t>
            </a:r>
            <a:r>
              <a:rPr lang="en-US" sz="2800" i="1" dirty="0">
                <a:solidFill>
                  <a:schemeClr val="tx1"/>
                </a:solidFill>
                <a:latin typeface="Arial" charset="0"/>
              </a:rPr>
              <a:t> Items</a:t>
            </a:r>
          </a:p>
        </p:txBody>
      </p:sp>
      <p:sp>
        <p:nvSpPr>
          <p:cNvPr id="3" name="Slide Number Placeholder 2"/>
          <p:cNvSpPr>
            <a:spLocks noGrp="1"/>
          </p:cNvSpPr>
          <p:nvPr>
            <p:ph type="sldNum" sz="quarter" idx="12"/>
          </p:nvPr>
        </p:nvSpPr>
        <p:spPr/>
        <p:txBody>
          <a:bodyPr/>
          <a:lstStyle/>
          <a:p>
            <a:pPr algn="r">
              <a:defRPr/>
            </a:pPr>
            <a:fld id="{1BE102FC-DEDC-4FF5-AA0A-276C0B3EEBFF}" type="slidenum">
              <a:rPr lang="en-US" smtClean="0"/>
              <a:pPr algn="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92075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What is Bankruptcy?</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defRPr/>
            </a:pPr>
            <a:r>
              <a:rPr lang="en-US" i="1" kern="0" dirty="0">
                <a:solidFill>
                  <a:srgbClr val="000000"/>
                </a:solidFill>
                <a:effectLst>
                  <a:outerShdw blurRad="38100" dist="38100" dir="2700000" algn="tl">
                    <a:srgbClr val="C0C0C0"/>
                  </a:outerShdw>
                </a:effectLst>
                <a:latin typeface="Arial" pitchFamily="34" charset="0"/>
              </a:rPr>
              <a:t>	</a:t>
            </a:r>
            <a:r>
              <a:rPr lang="en-US" sz="2000" b="1" dirty="0"/>
              <a:t>Bankruptcy is an action brought under Federal Law (the United States Bankruptcy Code – Title 11 of the United States Code).</a:t>
            </a:r>
          </a:p>
          <a:p>
            <a:pPr marL="342900" indent="-342900">
              <a:defRPr/>
            </a:pPr>
            <a:endParaRPr lang="en-US" sz="1000" b="1" i="1" dirty="0">
              <a:effectLst>
                <a:outerShdw blurRad="38100" dist="38100" dir="2700000" algn="tl">
                  <a:srgbClr val="C0C0C0"/>
                </a:outerShdw>
              </a:effectLst>
            </a:endParaRPr>
          </a:p>
          <a:p>
            <a:pPr marL="342900" indent="-342900">
              <a:defRPr/>
            </a:pPr>
            <a:r>
              <a:rPr lang="en-US" sz="2000" b="1" i="1" dirty="0">
                <a:effectLst>
                  <a:outerShdw blurRad="38100" dist="38100" dir="2700000" algn="tl">
                    <a:srgbClr val="C0C0C0"/>
                  </a:outerShdw>
                </a:effectLst>
              </a:rPr>
              <a:t>	</a:t>
            </a:r>
            <a:r>
              <a:rPr lang="en-US" sz="2000" b="1" dirty="0">
                <a:effectLst>
                  <a:outerShdw blurRad="38100" dist="38100" dir="2700000" algn="tl">
                    <a:srgbClr val="C0C0C0"/>
                  </a:outerShdw>
                </a:effectLst>
              </a:rPr>
              <a:t>Federal Jurisdiction for Bankruptcy is conferred by the Constitution (Article 1, Section 8, Clause 4) which </a:t>
            </a:r>
            <a:r>
              <a:rPr lang="en-US" sz="2000" b="1" dirty="0"/>
              <a:t>authorizes Congress to enact "uniform Laws on the subject of Bankruptcies throughout the</a:t>
            </a:r>
          </a:p>
          <a:p>
            <a:pPr marL="342900" indent="-342900">
              <a:defRPr/>
            </a:pPr>
            <a:r>
              <a:rPr lang="en-US" sz="2000" b="1" dirty="0"/>
              <a:t>	United States.“</a:t>
            </a:r>
          </a:p>
          <a:p>
            <a:pPr marL="342900" indent="-342900">
              <a:defRPr/>
            </a:pPr>
            <a:endParaRPr lang="en-US" sz="1000" b="1" dirty="0">
              <a:effectLst>
                <a:outerShdw blurRad="38100" dist="38100" dir="2700000" algn="tl">
                  <a:srgbClr val="C0C0C0"/>
                </a:outerShdw>
              </a:effectLst>
            </a:endParaRPr>
          </a:p>
          <a:p>
            <a:pPr marL="342900" indent="-342900">
              <a:defRPr/>
            </a:pPr>
            <a:r>
              <a:rPr lang="en-US" sz="2000" b="1" dirty="0">
                <a:effectLst>
                  <a:outerShdw blurRad="38100" dist="38100" dir="2700000" algn="tl">
                    <a:srgbClr val="C0C0C0"/>
                  </a:outerShdw>
                </a:effectLst>
              </a:rPr>
              <a:t>	The first federal bankruptcy law was enacted in 1801, and prior to that insolvency and debtors were dealt with pursuant to English Common Law. </a:t>
            </a:r>
          </a:p>
          <a:p>
            <a:pPr marL="342900" indent="-342900">
              <a:defRPr/>
            </a:pPr>
            <a:endParaRPr lang="en-US" sz="1000" b="1" dirty="0">
              <a:effectLst>
                <a:outerShdw blurRad="38100" dist="38100" dir="2700000" algn="tl">
                  <a:srgbClr val="C0C0C0"/>
                </a:outerShdw>
              </a:effectLst>
            </a:endParaRPr>
          </a:p>
          <a:p>
            <a:pPr marL="342900" indent="-342900">
              <a:defRPr/>
            </a:pPr>
            <a:r>
              <a:rPr lang="en-US" sz="2000" b="1" dirty="0">
                <a:effectLst>
                  <a:outerShdw blurRad="38100" dist="38100" dir="2700000" algn="tl">
                    <a:srgbClr val="C0C0C0"/>
                  </a:outerShdw>
                </a:effectLst>
              </a:rPr>
              <a:t>	There are two parties involved in bankruptcy.  Each party can be a natural person or a corporation.  Such parties are debtors and creditors.  There is also the trustee and the federal government who will administer the bankruptcy proceeding. </a:t>
            </a:r>
          </a:p>
          <a:p>
            <a:pPr marL="342900" indent="-342900">
              <a:spcBef>
                <a:spcPct val="20000"/>
              </a:spcBef>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59080" y="838200"/>
            <a:ext cx="8458200" cy="5562600"/>
          </a:xfrm>
          <a:prstGeom prst="rect">
            <a:avLst/>
          </a:prstGeom>
          <a:noFill/>
          <a:ln w="9525">
            <a:noFill/>
            <a:miter lim="800000"/>
            <a:headEnd/>
            <a:tailEnd/>
          </a:ln>
        </p:spPr>
        <p:txBody>
          <a:bodyPr/>
          <a:lstStyle/>
          <a:p>
            <a:pPr>
              <a:lnSpc>
                <a:spcPct val="9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90000"/>
              </a:lnSpc>
              <a:defRPr/>
            </a:pPr>
            <a:r>
              <a:rPr lang="en-US" sz="2800" b="1" i="1" kern="0" dirty="0">
                <a:solidFill>
                  <a:srgbClr val="002060"/>
                </a:solidFill>
                <a:effectLst>
                  <a:outerShdw blurRad="38100" dist="38100" dir="2700000" algn="tl">
                    <a:srgbClr val="C0C0C0"/>
                  </a:outerShdw>
                </a:effectLst>
              </a:rPr>
              <a:t>   History of Bankruptcy</a:t>
            </a:r>
          </a:p>
          <a:p>
            <a:pPr marL="0" lvl="1">
              <a:lnSpc>
                <a:spcPct val="9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9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000" b="1" dirty="0"/>
              <a:t>The term “Bankruptcy” is defined by Black’s Law dictionary to mean:</a:t>
            </a:r>
          </a:p>
          <a:p>
            <a:pPr marL="342900" indent="-342900">
              <a:lnSpc>
                <a:spcPct val="90000"/>
              </a:lnSpc>
              <a:defRPr/>
            </a:pPr>
            <a:endParaRPr lang="en-US" sz="1000" b="1" i="1" dirty="0">
              <a:solidFill>
                <a:srgbClr val="C00000"/>
              </a:solidFill>
              <a:effectLst>
                <a:outerShdw blurRad="38100" dist="38100" dir="2700000" algn="tl">
                  <a:srgbClr val="C0C0C0"/>
                </a:outerShdw>
              </a:effectLst>
            </a:endParaRPr>
          </a:p>
          <a:p>
            <a:pPr marL="342900" indent="-342900">
              <a:lnSpc>
                <a:spcPct val="90000"/>
              </a:lnSpc>
              <a:defRPr/>
            </a:pPr>
            <a:r>
              <a:rPr lang="en-US" sz="2000" b="1" i="1" dirty="0">
                <a:solidFill>
                  <a:srgbClr val="C00000"/>
                </a:solidFill>
                <a:effectLst>
                  <a:outerShdw blurRad="38100" dist="38100" dir="2700000" algn="tl">
                    <a:srgbClr val="C0C0C0"/>
                  </a:outerShdw>
                </a:effectLst>
              </a:rPr>
              <a:t>	“A statutory procedure by which a (usually insolvent) debtor obtains financial relief and undergoes a judicially supervised reorganization or liquidation of the debtor’s assets for the benefit of creditors”</a:t>
            </a:r>
          </a:p>
          <a:p>
            <a:pPr marL="342900" indent="-342900">
              <a:lnSpc>
                <a:spcPct val="90000"/>
              </a:lnSpc>
              <a:defRPr/>
            </a:pPr>
            <a:endParaRPr lang="en-US" sz="1000" dirty="0"/>
          </a:p>
          <a:p>
            <a:pPr marL="342900" indent="-342900">
              <a:lnSpc>
                <a:spcPct val="90000"/>
              </a:lnSpc>
              <a:defRPr/>
            </a:pPr>
            <a:r>
              <a:rPr lang="en-US" sz="2000" dirty="0"/>
              <a:t>	</a:t>
            </a:r>
            <a:r>
              <a:rPr lang="en-US" b="1" dirty="0"/>
              <a:t>The word bankrupt is actually of ancient origin, and traces its roots to medieval Italy.   There, as a symbol of your financial failure, and your inability to pay your debts, creditors were legally empowered to break the bench from which the merchant operated their business.</a:t>
            </a:r>
          </a:p>
          <a:p>
            <a:pPr marL="342900" indent="-342900">
              <a:lnSpc>
                <a:spcPct val="90000"/>
              </a:lnSpc>
              <a:defRPr/>
            </a:pPr>
            <a:r>
              <a:rPr lang="en-US" b="1" dirty="0"/>
              <a:t>	</a:t>
            </a:r>
          </a:p>
          <a:p>
            <a:pPr marL="342900" indent="-342900">
              <a:lnSpc>
                <a:spcPct val="90000"/>
              </a:lnSpc>
              <a:defRPr/>
            </a:pPr>
            <a:r>
              <a:rPr lang="en-US" b="1" dirty="0"/>
              <a:t>	From the Italian “</a:t>
            </a:r>
            <a:r>
              <a:rPr lang="en-US" b="1" dirty="0" err="1"/>
              <a:t>banka</a:t>
            </a:r>
            <a:r>
              <a:rPr lang="en-US" b="1" dirty="0"/>
              <a:t>” – meaning “bench” and “</a:t>
            </a:r>
            <a:r>
              <a:rPr lang="en-US" b="1" dirty="0" err="1"/>
              <a:t>rotta</a:t>
            </a:r>
            <a:r>
              <a:rPr lang="en-US" b="1" dirty="0"/>
              <a:t>” – meaning ”break” derives the word “bankrupt”.</a:t>
            </a:r>
          </a:p>
          <a:p>
            <a:pPr marL="342900" indent="-342900">
              <a:lnSpc>
                <a:spcPct val="90000"/>
              </a:lnSpc>
              <a:defRPr/>
            </a:pPr>
            <a:endParaRPr lang="en-US" b="1" dirty="0"/>
          </a:p>
          <a:p>
            <a:pPr marL="342900" indent="-342900">
              <a:lnSpc>
                <a:spcPct val="90000"/>
              </a:lnSpc>
              <a:defRPr/>
            </a:pPr>
            <a:r>
              <a:rPr lang="en-US" b="1" dirty="0"/>
              <a:t>	This was not only a means for the merchant to stop incurring more debt (due to an inability to conduct business), but also sent a clear message to the community that the merchant did not pay his debts.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1143000"/>
            <a:ext cx="86868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England</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lvl="1">
              <a:lnSpc>
                <a:spcPct val="90000"/>
              </a:lnSpc>
              <a:buFont typeface="Arial" pitchFamily="34" charset="0"/>
              <a:buChar char="•"/>
              <a:defRPr/>
            </a:pPr>
            <a:r>
              <a:rPr lang="en-US" b="1" i="1" kern="0" dirty="0">
                <a:solidFill>
                  <a:srgbClr val="000000"/>
                </a:solidFill>
                <a:effectLst>
                  <a:outerShdw blurRad="38100" dist="38100" dir="2700000" algn="tl">
                    <a:srgbClr val="C0C0C0"/>
                  </a:outerShdw>
                </a:effectLst>
                <a:latin typeface="Arial" pitchFamily="34" charset="0"/>
              </a:rPr>
              <a:t> </a:t>
            </a:r>
            <a:r>
              <a:rPr lang="en-US" b="1" dirty="0"/>
              <a:t>Pursuant to English Law, no bench was broken, but failure to pay debts was deemed to be both immoral and illegal.  (Hence another reason why the limited liability conveyed to corporate investors proved such an important tool).</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b="1" dirty="0"/>
              <a:t> A person who refused or was unable to pay their debts could be sentenced to Debtor’s prison.  Debtor’s prison conditions varied from apartment-style to filthy wards or dreary cells.</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b="1" dirty="0"/>
              <a:t> In England, thousands of debtors were imprisoned, including 7,000 in London alone in 1829.  Worse still, imprisonment actually made it harder for a debtor to ever make good on their debt.</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b="1" dirty="0"/>
              <a:t> These early proceedings against insolvent individuals were a creditor’s remedy without recourse for the debtor.</a:t>
            </a:r>
          </a:p>
          <a:p>
            <a:pPr lvl="2">
              <a:lnSpc>
                <a:spcPct val="90000"/>
              </a:lnSpc>
              <a:buFont typeface="Wingdings" pitchFamily="2" charset="2"/>
              <a:buChar char="Ø"/>
              <a:defRPr/>
            </a:pPr>
            <a:r>
              <a:rPr lang="en-US" b="1" dirty="0"/>
              <a:t> Civil – Take all of the Debtor’s Assets</a:t>
            </a:r>
          </a:p>
          <a:p>
            <a:pPr lvl="2">
              <a:lnSpc>
                <a:spcPct val="90000"/>
              </a:lnSpc>
              <a:buFont typeface="Wingdings" pitchFamily="2" charset="2"/>
              <a:buChar char="Ø"/>
              <a:defRPr/>
            </a:pPr>
            <a:r>
              <a:rPr lang="en-US" b="1" dirty="0"/>
              <a:t> Criminal – Place Debtor in Jail</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b="1" dirty="0"/>
              <a:t> These problems, and the squalid conditions, led to reform. </a:t>
            </a:r>
          </a:p>
          <a:p>
            <a:pPr lvl="2">
              <a:lnSpc>
                <a:spcPct val="90000"/>
              </a:lnSpc>
              <a:buFont typeface="Wingdings" pitchFamily="2" charset="2"/>
              <a:buChar char="Ø"/>
              <a:defRPr/>
            </a:pPr>
            <a:endParaRPr lang="en-US" sz="2000" b="1" dirty="0"/>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42900" y="920750"/>
            <a:ext cx="8458200" cy="5562600"/>
          </a:xfrm>
          <a:prstGeom prst="rect">
            <a:avLst/>
          </a:prstGeom>
          <a:noFill/>
          <a:ln w="9525">
            <a:noFill/>
            <a:miter lim="800000"/>
            <a:headEnd/>
            <a:tailEnd/>
          </a:ln>
        </p:spPr>
        <p:txBody>
          <a:bodyPr/>
          <a:lstStyle/>
          <a:p>
            <a:pPr>
              <a:lnSpc>
                <a:spcPct val="87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7000"/>
              </a:lnSpc>
              <a:defRPr/>
            </a:pPr>
            <a:r>
              <a:rPr lang="en-US" sz="2800" b="1" i="1" kern="0" dirty="0">
                <a:solidFill>
                  <a:srgbClr val="002060"/>
                </a:solidFill>
                <a:effectLst>
                  <a:outerShdw blurRad="38100" dist="38100" dir="2700000" algn="tl">
                    <a:srgbClr val="C0C0C0"/>
                  </a:outerShdw>
                </a:effectLst>
              </a:rPr>
              <a:t>   History of Bankruptcy – England Continued</a:t>
            </a:r>
          </a:p>
          <a:p>
            <a:pPr marL="0" lvl="1">
              <a:lnSpc>
                <a:spcPct val="87000"/>
              </a:lnSpc>
              <a:defRPr/>
            </a:pPr>
            <a:endParaRPr lang="en-US" sz="1000" b="1" i="1" kern="0" dirty="0">
              <a:solidFill>
                <a:srgbClr val="002060"/>
              </a:solidFill>
              <a:effectLst>
                <a:outerShdw blurRad="38100" dist="38100" dir="2700000" algn="tl">
                  <a:srgbClr val="C0C0C0"/>
                </a:outerShdw>
              </a:effectLst>
            </a:endParaRPr>
          </a:p>
          <a:p>
            <a:pPr lvl="1">
              <a:lnSpc>
                <a:spcPct val="87000"/>
              </a:lnSpc>
              <a:buFont typeface="Arial" pitchFamily="34" charset="0"/>
              <a:buChar char="•"/>
              <a:defRPr/>
            </a:pPr>
            <a:r>
              <a:rPr lang="en-US" b="1" i="1" kern="0" dirty="0">
                <a:solidFill>
                  <a:srgbClr val="000000"/>
                </a:solidFill>
                <a:effectLst>
                  <a:outerShdw blurRad="38100" dist="38100" dir="2700000" algn="tl">
                    <a:srgbClr val="C0C0C0"/>
                  </a:outerShdw>
                </a:effectLst>
                <a:latin typeface="Arial" pitchFamily="34" charset="0"/>
              </a:rPr>
              <a:t> </a:t>
            </a:r>
            <a:r>
              <a:rPr lang="en-US" b="1" dirty="0"/>
              <a:t>1705: Parliament Enacts First Debt Reform Statute </a:t>
            </a:r>
          </a:p>
          <a:p>
            <a:pPr lvl="2">
              <a:lnSpc>
                <a:spcPct val="87000"/>
              </a:lnSpc>
              <a:buFont typeface="Wingdings" pitchFamily="2" charset="2"/>
              <a:buChar char="Ø"/>
              <a:defRPr/>
            </a:pPr>
            <a:r>
              <a:rPr lang="en-US" b="1" dirty="0"/>
              <a:t> First law that gave any rights to the debtor </a:t>
            </a:r>
          </a:p>
          <a:p>
            <a:pPr lvl="2">
              <a:lnSpc>
                <a:spcPct val="87000"/>
              </a:lnSpc>
              <a:buFont typeface="Wingdings" pitchFamily="2" charset="2"/>
              <a:buChar char="Ø"/>
              <a:defRPr/>
            </a:pPr>
            <a:r>
              <a:rPr lang="en-US" b="1" dirty="0"/>
              <a:t> Provides for a Right of Discharge – Thereby allowing a   </a:t>
            </a:r>
          </a:p>
          <a:p>
            <a:pPr lvl="2">
              <a:lnSpc>
                <a:spcPct val="87000"/>
              </a:lnSpc>
              <a:defRPr/>
            </a:pPr>
            <a:r>
              <a:rPr lang="en-US" b="1" dirty="0"/>
              <a:t>    creditor to take all assets, but then must legally forgive the</a:t>
            </a:r>
          </a:p>
          <a:p>
            <a:pPr lvl="2">
              <a:lnSpc>
                <a:spcPct val="87000"/>
              </a:lnSpc>
              <a:defRPr/>
            </a:pPr>
            <a:r>
              <a:rPr lang="en-US" b="1" dirty="0"/>
              <a:t>    remainder of the existing debt</a:t>
            </a:r>
          </a:p>
          <a:p>
            <a:pPr lvl="2">
              <a:lnSpc>
                <a:spcPct val="87000"/>
              </a:lnSpc>
              <a:buFont typeface="Wingdings" pitchFamily="2" charset="2"/>
              <a:buChar char="Ø"/>
              <a:defRPr/>
            </a:pPr>
            <a:r>
              <a:rPr lang="en-US" b="1" dirty="0"/>
              <a:t> Provides for Right of Exemptions – Debtor can keep some</a:t>
            </a:r>
          </a:p>
          <a:p>
            <a:pPr lvl="2">
              <a:lnSpc>
                <a:spcPct val="87000"/>
              </a:lnSpc>
              <a:defRPr/>
            </a:pPr>
            <a:r>
              <a:rPr lang="en-US" b="1" dirty="0"/>
              <a:t>    modest assets to live on</a:t>
            </a:r>
          </a:p>
          <a:p>
            <a:pPr lvl="2">
              <a:lnSpc>
                <a:spcPct val="87000"/>
              </a:lnSpc>
              <a:buFont typeface="Wingdings" pitchFamily="2" charset="2"/>
              <a:buChar char="Ø"/>
              <a:defRPr/>
            </a:pPr>
            <a:r>
              <a:rPr lang="en-US" b="1" dirty="0"/>
              <a:t> Still allows for imprisonment in some instances.</a:t>
            </a:r>
          </a:p>
          <a:p>
            <a:pPr lvl="1">
              <a:lnSpc>
                <a:spcPct val="87000"/>
              </a:lnSpc>
              <a:buFont typeface="Arial" pitchFamily="34" charset="0"/>
              <a:buChar char="•"/>
              <a:defRPr/>
            </a:pPr>
            <a:endParaRPr lang="en-US" b="1" dirty="0"/>
          </a:p>
          <a:p>
            <a:pPr lvl="1">
              <a:lnSpc>
                <a:spcPct val="87000"/>
              </a:lnSpc>
              <a:buFont typeface="Arial" pitchFamily="34" charset="0"/>
              <a:buChar char="•"/>
              <a:defRPr/>
            </a:pPr>
            <a:r>
              <a:rPr lang="en-US" b="1" dirty="0"/>
              <a:t> 1849: Parliament Enacts Bankruptcy with Fault Based Discharge</a:t>
            </a:r>
          </a:p>
          <a:p>
            <a:pPr lvl="2">
              <a:lnSpc>
                <a:spcPct val="87000"/>
              </a:lnSpc>
              <a:buFont typeface="Wingdings" pitchFamily="2" charset="2"/>
              <a:buChar char="Ø"/>
              <a:defRPr/>
            </a:pPr>
            <a:r>
              <a:rPr lang="en-US" b="1" dirty="0"/>
              <a:t> 1</a:t>
            </a:r>
            <a:r>
              <a:rPr lang="en-US" b="1" baseline="30000" dirty="0"/>
              <a:t>st</a:t>
            </a:r>
            <a:r>
              <a:rPr lang="en-US" b="1" dirty="0"/>
              <a:t> Class: Debtor is without fault</a:t>
            </a:r>
          </a:p>
          <a:p>
            <a:pPr lvl="2">
              <a:lnSpc>
                <a:spcPct val="87000"/>
              </a:lnSpc>
              <a:buFont typeface="Wingdings" pitchFamily="2" charset="2"/>
              <a:buChar char="Ø"/>
              <a:defRPr/>
            </a:pPr>
            <a:r>
              <a:rPr lang="en-US" b="1" dirty="0"/>
              <a:t> 2</a:t>
            </a:r>
            <a:r>
              <a:rPr lang="en-US" b="1" baseline="30000" dirty="0"/>
              <a:t>nd</a:t>
            </a:r>
            <a:r>
              <a:rPr lang="en-US" b="1" dirty="0"/>
              <a:t> Class: Some fault (carelessness)</a:t>
            </a:r>
          </a:p>
          <a:p>
            <a:pPr lvl="2">
              <a:lnSpc>
                <a:spcPct val="87000"/>
              </a:lnSpc>
              <a:buFont typeface="Wingdings" pitchFamily="2" charset="2"/>
              <a:buChar char="Ø"/>
              <a:defRPr/>
            </a:pPr>
            <a:r>
              <a:rPr lang="en-US" b="1" dirty="0"/>
              <a:t> 3</a:t>
            </a:r>
            <a:r>
              <a:rPr lang="en-US" b="1" baseline="30000" dirty="0"/>
              <a:t>rd</a:t>
            </a:r>
            <a:r>
              <a:rPr lang="en-US" b="1" dirty="0"/>
              <a:t> Class: At fault (dishonest)</a:t>
            </a:r>
          </a:p>
          <a:p>
            <a:pPr lvl="1">
              <a:lnSpc>
                <a:spcPct val="87000"/>
              </a:lnSpc>
              <a:buFont typeface="Arial" pitchFamily="34" charset="0"/>
              <a:buChar char="•"/>
              <a:defRPr/>
            </a:pPr>
            <a:endParaRPr lang="en-US" b="1" dirty="0"/>
          </a:p>
          <a:p>
            <a:pPr lvl="1">
              <a:lnSpc>
                <a:spcPct val="87000"/>
              </a:lnSpc>
              <a:buFont typeface="Arial" pitchFamily="34" charset="0"/>
              <a:buChar char="•"/>
              <a:defRPr/>
            </a:pPr>
            <a:r>
              <a:rPr lang="en-US" b="1" dirty="0"/>
              <a:t> 1869: Parliament Enacts Debtor’s Reform Act</a:t>
            </a:r>
          </a:p>
          <a:p>
            <a:pPr lvl="2">
              <a:lnSpc>
                <a:spcPct val="87000"/>
              </a:lnSpc>
              <a:buFont typeface="Wingdings" pitchFamily="2" charset="2"/>
              <a:buChar char="Ø"/>
              <a:defRPr/>
            </a:pPr>
            <a:r>
              <a:rPr lang="en-US" b="1" dirty="0"/>
              <a:t> Abolished imprisonment for debt, although debtors who had the means to pay their debt, but did not do so, could still be incarcerated for up to six weeks (400 prisoners as of 1921).</a:t>
            </a:r>
          </a:p>
          <a:p>
            <a:pPr lvl="2">
              <a:lnSpc>
                <a:spcPct val="87000"/>
              </a:lnSpc>
              <a:buFont typeface="Wingdings" pitchFamily="2" charset="2"/>
              <a:buChar char="Ø"/>
              <a:defRPr/>
            </a:pPr>
            <a:endParaRPr lang="en-US" sz="2000" b="1"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10252</TotalTime>
  <Words>3059</Words>
  <Application>Microsoft Office PowerPoint</Application>
  <PresentationFormat>On-screen Show (4:3)</PresentationFormat>
  <Paragraphs>457</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544</cp:revision>
  <cp:lastPrinted>2020-09-23T14:11:20Z</cp:lastPrinted>
  <dcterms:created xsi:type="dcterms:W3CDTF">2007-08-27T19:04:39Z</dcterms:created>
  <dcterms:modified xsi:type="dcterms:W3CDTF">2020-11-27T17:32:07Z</dcterms:modified>
</cp:coreProperties>
</file>