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comment2.xml" ContentType="application/vnd.openxmlformats-officedocument.presentationml.comment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s/comment3.xml" ContentType="application/vnd.openxmlformats-officedocument.presentationml.comment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7"/>
  </p:notesMasterIdLst>
  <p:sldIdLst>
    <p:sldId id="256" r:id="rId2"/>
    <p:sldId id="257" r:id="rId3"/>
    <p:sldId id="258" r:id="rId4"/>
    <p:sldId id="268" r:id="rId5"/>
    <p:sldId id="260" r:id="rId6"/>
    <p:sldId id="261" r:id="rId7"/>
    <p:sldId id="262" r:id="rId8"/>
    <p:sldId id="269" r:id="rId9"/>
    <p:sldId id="271" r:id="rId10"/>
    <p:sldId id="270" r:id="rId11"/>
    <p:sldId id="263" r:id="rId12"/>
    <p:sldId id="264" r:id="rId13"/>
    <p:sldId id="265" r:id="rId14"/>
    <p:sldId id="266" r:id="rId15"/>
    <p:sldId id="267" r:id="rId16"/>
  </p:sldIdLst>
  <p:sldSz cx="9144000" cy="5143500" type="screen16x9"/>
  <p:notesSz cx="6858000" cy="9144000"/>
  <p:embeddedFontLst>
    <p:embeddedFont>
      <p:font typeface="Spectral" panose="020B060402020202020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 Lopez" initials="EL" lastIdx="5" clrIdx="0">
    <p:extLst>
      <p:ext uri="{19B8F6BF-5375-455C-9EA6-DF929625EA0E}">
        <p15:presenceInfo xmlns:p15="http://schemas.microsoft.com/office/powerpoint/2012/main" userId="S::elopez@uttyler.edu::6b64e734-3409-4047-ba1c-44b7dc1e16f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21"/>
    <p:restoredTop sz="80344"/>
  </p:normalViewPr>
  <p:slideViewPr>
    <p:cSldViewPr snapToGrid="0">
      <p:cViewPr varScale="1">
        <p:scale>
          <a:sx n="113" d="100"/>
          <a:sy n="113" d="100"/>
        </p:scale>
        <p:origin x="114" y="17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4-08T18:48:09.435" idx="2">
    <p:pos x="2732" y="1999"/>
    <p:text>provide examples. if it has been declared (lawfully) what were those situations. </p:text>
    <p:extLst>
      <p:ext uri="{C676402C-5697-4E1C-873F-D02D1690AC5C}">
        <p15:threadingInfo xmlns:p15="http://schemas.microsoft.com/office/powerpoint/2012/main" timeZoneBias="300"/>
      </p:ext>
    </p:extLst>
  </p:cm>
  <p:cm authorId="1" dt="2020-04-08T18:49:10.296" idx="3">
    <p:pos x="1085" y="2726"/>
    <p:text>on a separate slide, not that martial law has been declared 7 times. provide examples. then, take your argument what it is unreasonable in this situation </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4-08T18:52:55.722" idx="4">
    <p:pos x="5481" y="783"/>
    <p:text>make sure to note, explain, how this power is expansive. Meaning, it is an inherent state power to order its citizens to do things. The federal government, does not possess this power. e.g. purchase car insurance, get vaccined, attend school. </p:text>
    <p:extLst>
      <p:ext uri="{C676402C-5697-4E1C-873F-D02D1690AC5C}">
        <p15:threadingInfo xmlns:p15="http://schemas.microsoft.com/office/powerpoint/2012/main" timeZoneBias="30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04-08T19:04:03.637" idx="5">
    <p:pos x="3945" y="1004"/>
    <p:text>Here would be a nice blurb about local government in Texas. Think about county judges making decisions for smith county or dallas county </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-It is not reasonable to declare in this situation because we are not in a time of war (yes the times are crazy, but it is not wartime)</a:t>
            </a:r>
          </a:p>
          <a:p>
            <a:pPr marL="0" lvl="0" indent="0" algn="l" rtl="0">
              <a:spcBef>
                <a:spcPts val="0"/>
              </a:spcBef>
              <a:spcAft>
                <a:spcPts val="0"/>
              </a:spcAft>
              <a:buNone/>
            </a:pPr>
            <a:r>
              <a:rPr lang="en-US" dirty="0"/>
              <a:t>-Although it could be argued that America needs the strictness of the military to enforce quarantines (since we know some people will not stay home), we also do not have the manpower to set up the military in every state, airport, interstate highway, </a:t>
            </a:r>
            <a:r>
              <a:rPr lang="en-US" dirty="0" err="1"/>
              <a:t>etc</a:t>
            </a:r>
            <a:r>
              <a:rPr lang="en-US" dirty="0"/>
              <a:t> to stand outside and make sure this person doesn’t leave and that person doesn’t leave</a:t>
            </a:r>
          </a:p>
        </p:txBody>
      </p:sp>
    </p:spTree>
    <p:extLst>
      <p:ext uri="{BB962C8B-B14F-4D97-AF65-F5344CB8AC3E}">
        <p14:creationId xmlns:p14="http://schemas.microsoft.com/office/powerpoint/2010/main" val="917362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72f676991a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72f676991a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-What can the federal government do?</a:t>
            </a:r>
            <a:endParaRPr dirty="0"/>
          </a:p>
          <a:p>
            <a:pPr marL="0" lvl="0" indent="0" algn="l" rtl="0">
              <a:spcBef>
                <a:spcPts val="0"/>
              </a:spcBef>
              <a:spcAft>
                <a:spcPts val="0"/>
              </a:spcAft>
              <a:buNone/>
            </a:pPr>
            <a:r>
              <a:rPr lang="en" dirty="0"/>
              <a:t>-The federal government derives its authority for isolation and quarantine from the Commerce Clause of the United States Constitution</a:t>
            </a:r>
            <a:endParaRPr dirty="0"/>
          </a:p>
          <a:p>
            <a:pPr marL="0" lvl="0" indent="0" algn="l" rtl="0">
              <a:spcBef>
                <a:spcPts val="0"/>
              </a:spcBef>
              <a:spcAft>
                <a:spcPts val="0"/>
              </a:spcAft>
              <a:buNone/>
            </a:pPr>
            <a:r>
              <a:rPr lang="en" dirty="0"/>
              <a:t>-This gives them the power to quarantine and isolate at points of entry into the US and regulate interstate and international commerce and travel, which could be seen in effect at airports and seaports</a:t>
            </a:r>
            <a:endParaRPr dirty="0"/>
          </a:p>
          <a:p>
            <a:pPr marL="0" lvl="0" indent="0" algn="l" rtl="0">
              <a:spcBef>
                <a:spcPts val="0"/>
              </a:spcBef>
              <a:spcAft>
                <a:spcPts val="0"/>
              </a:spcAft>
              <a:buNone/>
            </a:pPr>
            <a:r>
              <a:rPr lang="en" dirty="0"/>
              <a:t>-they can assist states, probably financially, but they can NOT tell them what to do or force any one way of responding</a:t>
            </a:r>
          </a:p>
          <a:p>
            <a:pPr marL="0" lvl="0" indent="0" algn="l" rtl="0">
              <a:spcBef>
                <a:spcPts val="0"/>
              </a:spcBef>
              <a:spcAft>
                <a:spcPts val="0"/>
              </a:spcAft>
              <a:buNone/>
            </a:pPr>
            <a:r>
              <a:rPr lang="en" dirty="0"/>
              <a:t>-the most important form of power and </a:t>
            </a:r>
            <a:r>
              <a:rPr lang="en-US" dirty="0"/>
              <a:t>responsibility</a:t>
            </a:r>
            <a:r>
              <a:rPr lang="en" dirty="0"/>
              <a:t> the federal government can take in this situation is to provide assistance to states and lo</a:t>
            </a:r>
            <a:r>
              <a:rPr lang="en-US" dirty="0"/>
              <a:t>ca</a:t>
            </a:r>
            <a:r>
              <a:rPr lang="en" dirty="0"/>
              <a:t>l authorities</a:t>
            </a: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72f676991a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72f676991a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-So, you can see this really is a state issue</a:t>
            </a:r>
          </a:p>
          <a:p>
            <a:pPr marL="0" lvl="0" indent="0" algn="l" rtl="0">
              <a:spcBef>
                <a:spcPts val="0"/>
              </a:spcBef>
              <a:spcAft>
                <a:spcPts val="0"/>
              </a:spcAft>
              <a:buNone/>
            </a:pPr>
            <a:r>
              <a:rPr lang="en" dirty="0"/>
              <a:t>-States have an inherent power (one that the federal govern</a:t>
            </a:r>
            <a:r>
              <a:rPr lang="en-US" dirty="0"/>
              <a:t>me</a:t>
            </a:r>
            <a:r>
              <a:rPr lang="en" dirty="0" err="1"/>
              <a:t>nt</a:t>
            </a:r>
            <a:r>
              <a:rPr lang="en" dirty="0"/>
              <a:t> doesn’t have) given to them through the 10</a:t>
            </a:r>
            <a:r>
              <a:rPr lang="en" baseline="30000" dirty="0"/>
              <a:t>th</a:t>
            </a:r>
            <a:r>
              <a:rPr lang="en" dirty="0"/>
              <a:t> Amendment  that allows them to order their citizens to do things. For example, it is the state government that has the power to require you to purchase car </a:t>
            </a:r>
            <a:r>
              <a:rPr lang="en" dirty="0" err="1"/>
              <a:t>insura</a:t>
            </a:r>
            <a:r>
              <a:rPr lang="en-US" dirty="0" err="1"/>
              <a:t>nc</a:t>
            </a:r>
            <a:r>
              <a:rPr lang="en" dirty="0"/>
              <a:t>e, force you to go to school until you’re 18, and enforce quarantine and isolation</a:t>
            </a:r>
            <a:endParaRPr dirty="0"/>
          </a:p>
          <a:p>
            <a:pPr marL="0" lvl="0" indent="0" algn="l" rtl="0">
              <a:spcBef>
                <a:spcPts val="0"/>
              </a:spcBef>
              <a:spcAft>
                <a:spcPts val="0"/>
              </a:spcAft>
              <a:buNone/>
            </a:pPr>
            <a:r>
              <a:rPr lang="en" dirty="0"/>
              <a:t>-Their general police power comes from the right of the state to take action affecting individuals for the benefit of society, making states the first line of local defense against a pandemic like Covid-19</a:t>
            </a:r>
            <a:endParaRPr dirty="0"/>
          </a:p>
          <a:p>
            <a:pPr marL="0" lvl="0" indent="0" algn="l" rtl="0">
              <a:spcBef>
                <a:spcPts val="0"/>
              </a:spcBef>
              <a:spcAft>
                <a:spcPts val="0"/>
              </a:spcAft>
              <a:buNone/>
            </a:pPr>
            <a:r>
              <a:rPr lang="en" dirty="0"/>
              <a:t>-This is why President Trump has left deference to state governors, allowing them to take action as they see fit for the situation of their state and according to the presence of rural and exurban areas in their borders</a:t>
            </a: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72f676991a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72f676991a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-The state police power they have been afforded includes the ability to regulate intrastate affairs, which means they can enforce isolation and quarantine within their borders. This is why it is perfectly legal to close businesses, restaurants, churches, and more in this time where “essential businesses and services” are the only ones allowed to stay open</a:t>
            </a:r>
            <a:endParaRPr dirty="0"/>
          </a:p>
          <a:p>
            <a:pPr marL="0" lvl="0" indent="0" algn="l" rtl="0">
              <a:spcBef>
                <a:spcPts val="0"/>
              </a:spcBef>
              <a:spcAft>
                <a:spcPts val="0"/>
              </a:spcAft>
              <a:buNone/>
            </a:pPr>
            <a:r>
              <a:rPr lang="en" dirty="0"/>
              <a:t>-States also have the power to deploy their National Guard, and as of March 22, President Trump directed the Secretary of Defense to permit full federal reimbursement by FEMA for the states’ use of their National Guard</a:t>
            </a:r>
          </a:p>
          <a:p>
            <a:pPr marL="0" lvl="0" indent="0" algn="l" rtl="0">
              <a:spcBef>
                <a:spcPts val="0"/>
              </a:spcBef>
              <a:spcAft>
                <a:spcPts val="0"/>
              </a:spcAft>
              <a:buNone/>
            </a:pPr>
            <a:r>
              <a:rPr lang="en" dirty="0"/>
              <a:t>-The police power given to states differs from state to state, and can be broadened or narrowed by provisions in a specific state’s constitution</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-So we can see that state governments possess the power and tools to combat the virus, so they bare the responsibility to institute policies that make sense for their area</a:t>
            </a:r>
            <a:endParaRPr dirty="0"/>
          </a:p>
          <a:p>
            <a:pPr marL="0" lvl="0" indent="0" algn="l" rtl="0">
              <a:spcBef>
                <a:spcPts val="0"/>
              </a:spcBef>
              <a:spcAft>
                <a:spcPts val="0"/>
              </a:spcAft>
              <a:buNone/>
            </a:pPr>
            <a:r>
              <a:rPr lang="en" dirty="0"/>
              <a:t>-For example, 43 states have stay-at-home orders in place as of now, but the other 7 states are not obligated to do that and can essentially respond how they please (obviously, those states have some sort of other measures taken, like county-by-county approaches seen in Florida, but the strictness of their Covid-19 measures are reliant upon the status of their state and the severity of spread/infection seen there)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72f676991a_0_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72f676991a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-After hearing the distribution of governmental power that allows for the coexistence of federal and state regulations, look to your state governors to take action in responding to this pandemic, since it is their responsibility first</a:t>
            </a:r>
            <a:endParaRPr dirty="0"/>
          </a:p>
          <a:p>
            <a:pPr marL="0" lvl="0" indent="0" algn="l" rtl="0">
              <a:spcBef>
                <a:spcPts val="0"/>
              </a:spcBef>
              <a:spcAft>
                <a:spcPts val="0"/>
              </a:spcAft>
              <a:buNone/>
            </a:pPr>
            <a:r>
              <a:rPr lang="en" dirty="0"/>
              <a:t>-The federalist system that was established all those years ago at the Constitutional Convention leaves much of the appropriate authority for situations like this to the states</a:t>
            </a:r>
          </a:p>
          <a:p>
            <a:pPr marL="0" lvl="0" indent="0" algn="l" rtl="0">
              <a:spcBef>
                <a:spcPts val="0"/>
              </a:spcBef>
              <a:spcAft>
                <a:spcPts val="0"/>
              </a:spcAft>
              <a:buNone/>
            </a:pPr>
            <a:r>
              <a:rPr lang="en" dirty="0"/>
              <a:t>-In Smith County, </a:t>
            </a:r>
            <a:r>
              <a:rPr lang="en-US" sz="1100" b="0" i="0" u="none" strike="noStrike" cap="none" dirty="0">
                <a:solidFill>
                  <a:srgbClr val="000000"/>
                </a:solidFill>
                <a:effectLst/>
                <a:latin typeface="Arial"/>
                <a:ea typeface="Arial"/>
                <a:cs typeface="Arial"/>
                <a:sym typeface="Arial"/>
              </a:rPr>
              <a:t>County Judge Nathaniel Moran presides over the commissioners’ court and has numerous responsibilities that are related to public welfare, including acting as head of Emergency Management. This allows him to make decisions for Smith County, like his decision to extend the stay-at-home order until April 30</a:t>
            </a:r>
          </a:p>
          <a:p>
            <a:pPr marL="0" lvl="0" indent="0" algn="l" rtl="0">
              <a:spcBef>
                <a:spcPts val="0"/>
              </a:spcBef>
              <a:spcAft>
                <a:spcPts val="0"/>
              </a:spcAft>
              <a:buNone/>
            </a:pPr>
            <a:r>
              <a:rPr lang="en" dirty="0"/>
              <a:t>-The prospect of a national lockdown is unlikely, given the fact that President Trump is a big believer in allowing the states flexibility in their responses, and the imposition of martial law is not prudent nor legal in this situation</a:t>
            </a:r>
            <a:endParaRPr dirty="0"/>
          </a:p>
          <a:p>
            <a:pPr marL="0" lvl="0" indent="0" algn="l" rtl="0">
              <a:spcBef>
                <a:spcPts val="0"/>
              </a:spcBef>
              <a:spcAft>
                <a:spcPts val="0"/>
              </a:spcAft>
              <a:buNone/>
            </a:pPr>
            <a:r>
              <a:rPr lang="en" dirty="0"/>
              <a:t>-The most important understanding of governmental power and its balance in this situation: federalism is controlling who has the most appropriate power to act</a:t>
            </a: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72f676991a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72f676991a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a:t>
            </a:r>
            <a:r>
              <a:rPr lang="en-US" sz="1100" b="0" i="0" u="none" strike="noStrike" cap="none" dirty="0">
                <a:solidFill>
                  <a:srgbClr val="000000"/>
                </a:solidFill>
                <a:effectLst/>
                <a:latin typeface="Arial"/>
                <a:ea typeface="Arial"/>
                <a:cs typeface="Arial"/>
                <a:sym typeface="Arial"/>
              </a:rPr>
              <a:t>by informing/researching martial law and the division of power, it is important to keep in mind what each level of government is </a:t>
            </a:r>
            <a:r>
              <a:rPr lang="en-US" sz="1100" b="0" i="1" u="none" strike="noStrike" cap="none" dirty="0">
                <a:solidFill>
                  <a:srgbClr val="000000"/>
                </a:solidFill>
                <a:effectLst/>
                <a:latin typeface="Arial"/>
                <a:ea typeface="Arial"/>
                <a:cs typeface="Arial"/>
                <a:sym typeface="Arial"/>
              </a:rPr>
              <a:t>actually</a:t>
            </a:r>
            <a:r>
              <a:rPr lang="en-US" sz="1100" b="0" i="0" u="none" strike="noStrike" cap="none" dirty="0">
                <a:solidFill>
                  <a:srgbClr val="000000"/>
                </a:solidFill>
                <a:effectLst/>
                <a:latin typeface="Arial"/>
                <a:ea typeface="Arial"/>
                <a:cs typeface="Arial"/>
                <a:sym typeface="Arial"/>
              </a:rPr>
              <a:t> responsible for</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 dirty="0"/>
              <a:t>-If the National Guard is present in your area, that does not mean martial law is being imposed (in most states now, they are simply helping with food and medical supplies)</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 dirty="0"/>
              <a:t>-Although we are all unqualified to answer who </a:t>
            </a:r>
            <a:r>
              <a:rPr lang="en" dirty="0" err="1"/>
              <a:t>shou</a:t>
            </a:r>
            <a:r>
              <a:rPr lang="en-US" dirty="0" err="1"/>
              <a:t>ld</a:t>
            </a:r>
            <a:r>
              <a:rPr lang="en" dirty="0"/>
              <a:t> take control for the public’s benefit, we can all be informed enough to know that the federal government can be giving assistance to the states, and the states have the power and tools to fight this virus on </a:t>
            </a:r>
            <a:r>
              <a:rPr lang="en"/>
              <a:t>the frontlines</a:t>
            </a:r>
            <a:endParaRPr lang="en" dirty="0"/>
          </a:p>
          <a:p>
            <a:pPr marL="0" lvl="0" indent="0" algn="l" rtl="0">
              <a:spcBef>
                <a:spcPts val="0"/>
              </a:spcBef>
              <a:spcAft>
                <a:spcPts val="0"/>
              </a:spcAft>
              <a:buNone/>
            </a:pPr>
            <a:endParaRPr lang="en-US" sz="1100" b="0" i="0" u="none" strike="noStrike" cap="none" dirty="0">
              <a:solidFill>
                <a:srgbClr val="000000"/>
              </a:solidFill>
              <a:effectLst/>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72f676991a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72f676991a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-In times of panic and crisis like we are in now, misinformation is abundant on social media, the internet, and some news sources, leading to the rise of conspiracy theories</a:t>
            </a:r>
            <a:endParaRPr dirty="0"/>
          </a:p>
          <a:p>
            <a:pPr marL="0" lvl="0" indent="0" algn="l" rtl="0">
              <a:spcBef>
                <a:spcPts val="0"/>
              </a:spcBef>
              <a:spcAft>
                <a:spcPts val="0"/>
              </a:spcAft>
              <a:buNone/>
            </a:pPr>
            <a:r>
              <a:rPr lang="en" dirty="0"/>
              <a:t>-For example, many claim that the federal government will impose martial law as a way of enforcing a national shutdown</a:t>
            </a: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72f676991a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72f676991a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-This leads to some interesting questions: what is martial law? Is it even applicable and reasonable to combat Covid-19? If not martial law, what can the federal government do to respond to a pandemic of this nature?</a:t>
            </a: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72f676991a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72f676991a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-These concepts bring about the central research question that this presentation answers: How does the federal government’s power co-exist with state police powers given under the foundations of federalism?</a:t>
            </a:r>
          </a:p>
          <a:p>
            <a:pPr marL="0" lvl="0" indent="0" algn="l" rtl="0">
              <a:spcBef>
                <a:spcPts val="0"/>
              </a:spcBef>
              <a:spcAft>
                <a:spcPts val="0"/>
              </a:spcAft>
              <a:buNone/>
            </a:pPr>
            <a:r>
              <a:rPr lang="en-US" dirty="0"/>
              <a:t>-This includes asking ourselves who is more appropriately able to do so, and leads us to examine the possibility of state or national shutdowns</a:t>
            </a:r>
          </a:p>
          <a:p>
            <a:pPr marL="0" lvl="0" indent="0" algn="l" rtl="0">
              <a:spcBef>
                <a:spcPts val="0"/>
              </a:spcBef>
              <a:spcAft>
                <a:spcPts val="0"/>
              </a:spcAft>
              <a:buNone/>
            </a:pPr>
            <a:r>
              <a:rPr lang="en-US" dirty="0"/>
              <a:t>-This is important for you to know so that, as an American, you know which level of government should and can be doing what</a:t>
            </a:r>
          </a:p>
          <a:p>
            <a:pPr marL="0" lvl="0" indent="0" algn="l" rtl="0">
              <a:spcBef>
                <a:spcPts val="0"/>
              </a:spcBef>
              <a:spcAft>
                <a:spcPts val="0"/>
              </a:spcAft>
              <a:buNone/>
            </a:pPr>
            <a:r>
              <a:rPr lang="en-US" dirty="0"/>
              <a:t>-In times of chaos like the current situation, it can be a source of relief and comfort to know that your mayor, governor, or president is doing what they can to protect you from Covid-19</a:t>
            </a:r>
          </a:p>
          <a:p>
            <a:pPr marL="0" lvl="0" indent="0" algn="l" rtl="0">
              <a:spcBef>
                <a:spcPts val="0"/>
              </a:spcBef>
              <a:spcAft>
                <a:spcPts val="0"/>
              </a:spcAft>
              <a:buNone/>
            </a:pPr>
            <a:r>
              <a:rPr lang="en-US" dirty="0"/>
              <a:t>-So, hopefully after this presentation you will be able to point out conspiracy theories regarding efforts to combat this virus</a:t>
            </a:r>
          </a:p>
          <a:p>
            <a:pPr marL="0" lvl="0" indent="0" algn="l" rtl="0">
              <a:spcBef>
                <a:spcPts val="0"/>
              </a:spcBef>
              <a:spcAft>
                <a:spcPts val="0"/>
              </a:spcAft>
              <a:buNone/>
            </a:pPr>
            <a:endParaRPr dirty="0"/>
          </a:p>
        </p:txBody>
      </p:sp>
    </p:spTree>
    <p:extLst>
      <p:ext uri="{BB962C8B-B14F-4D97-AF65-F5344CB8AC3E}">
        <p14:creationId xmlns:p14="http://schemas.microsoft.com/office/powerpoint/2010/main" val="3440869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72f676991a_0_4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72f676991a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-To begin, the best way to gain insight into how martial law is understood and applied is by looking at the judiciary’s analysis and explanation of the constitutional concepts at work</a:t>
            </a:r>
            <a:endParaRPr/>
          </a:p>
          <a:p>
            <a:pPr marL="0" lvl="0" indent="0" algn="l" rtl="0">
              <a:spcBef>
                <a:spcPts val="0"/>
              </a:spcBef>
              <a:spcAft>
                <a:spcPts val="0"/>
              </a:spcAft>
              <a:buNone/>
            </a:pPr>
            <a:r>
              <a:rPr lang="en"/>
              <a:t>-In reviewing the case law relevant to martial law, I started by looking at </a:t>
            </a:r>
            <a:r>
              <a:rPr lang="en" i="1"/>
              <a:t>Ex parte Milligan </a:t>
            </a:r>
            <a:r>
              <a:rPr lang="en"/>
              <a:t>from 1866, which dealt with President Lincoln’s suspension of habeas corpus to suppress rebellion during the Civil War</a:t>
            </a:r>
            <a:endParaRPr/>
          </a:p>
          <a:p>
            <a:pPr marL="0" lvl="0" indent="0" algn="l" rtl="0">
              <a:spcBef>
                <a:spcPts val="0"/>
              </a:spcBef>
              <a:spcAft>
                <a:spcPts val="0"/>
              </a:spcAft>
              <a:buNone/>
            </a:pPr>
            <a:r>
              <a:rPr lang="en"/>
              <a:t>-This opinion by Justice Davis gives an unclear, baseline understanding of martial law; not enough to set a constitutional definition</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72f676991a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72f676991a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-So, we move forward to another case from 1946: </a:t>
            </a:r>
            <a:r>
              <a:rPr lang="en" i="1"/>
              <a:t>Duncan v. Kahanamoku</a:t>
            </a:r>
            <a:endParaRPr/>
          </a:p>
          <a:p>
            <a:pPr marL="0" lvl="0" indent="0" algn="l" rtl="0">
              <a:spcBef>
                <a:spcPts val="0"/>
              </a:spcBef>
              <a:spcAft>
                <a:spcPts val="0"/>
              </a:spcAft>
              <a:buNone/>
            </a:pPr>
            <a:r>
              <a:rPr lang="en"/>
              <a:t>-This case dealt with the military tribunals set up in Hawaii under martial law during World War II, following Pearl Harbor</a:t>
            </a:r>
            <a:endParaRPr/>
          </a:p>
          <a:p>
            <a:pPr marL="0" lvl="0" indent="0" algn="l" rtl="0">
              <a:spcBef>
                <a:spcPts val="0"/>
              </a:spcBef>
              <a:spcAft>
                <a:spcPts val="0"/>
              </a:spcAft>
              <a:buNone/>
            </a:pPr>
            <a:r>
              <a:rPr lang="en"/>
              <a:t>-Here, Justice Black identifies that even the Supreme Court has no clear definition of martial law</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72f676991a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72f676991a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-What is federal martial law then, since it has no clear definition, nor enough history to have established precedent?</a:t>
            </a:r>
            <a:endParaRPr dirty="0"/>
          </a:p>
          <a:p>
            <a:pPr marL="0" lvl="0" indent="0" algn="l" rtl="0">
              <a:spcBef>
                <a:spcPts val="0"/>
              </a:spcBef>
              <a:spcAft>
                <a:spcPts val="0"/>
              </a:spcAft>
              <a:buNone/>
            </a:pPr>
            <a:r>
              <a:rPr lang="en" dirty="0"/>
              <a:t>-It is understood as the ability of the President, through his executive power as Commander in Chief and the power given to him by Congress, to invoke the military to restore or preserve peace, preventatively or amidst public chaos</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100" b="0" i="0" u="none" strike="noStrike" cap="none" dirty="0">
                <a:solidFill>
                  <a:srgbClr val="000000"/>
                </a:solidFill>
                <a:effectLst/>
                <a:latin typeface="Arial"/>
                <a:ea typeface="Arial"/>
                <a:cs typeface="Arial"/>
                <a:sym typeface="Arial"/>
              </a:rPr>
              <a:t>President Lincoln declared martial law in response to rebellion and insurrection that could not be stopped by ordinary means in Kentucky, and in doing so suspended habeas corpus</a:t>
            </a:r>
          </a:p>
          <a:p>
            <a:r>
              <a:rPr lang="en-US" sz="1100" b="0" i="0" u="none" strike="noStrike" cap="none" dirty="0">
                <a:solidFill>
                  <a:srgbClr val="000000"/>
                </a:solidFill>
                <a:effectLst/>
                <a:latin typeface="Arial"/>
                <a:ea typeface="Arial"/>
                <a:cs typeface="Arial"/>
                <a:sym typeface="Arial"/>
              </a:rPr>
              <a:t>After the attack on Pearl Harbor in 1941, the Governor of Hawaii declared state martial law (that essentially gave the local Army General command of the territory until it was secured) that was eventually approved by President Roosevelt.</a:t>
            </a:r>
            <a:endParaRPr lang="en-US" dirty="0"/>
          </a:p>
        </p:txBody>
      </p:sp>
    </p:spTree>
    <p:extLst>
      <p:ext uri="{BB962C8B-B14F-4D97-AF65-F5344CB8AC3E}">
        <p14:creationId xmlns:p14="http://schemas.microsoft.com/office/powerpoint/2010/main" val="34337064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1957: </a:t>
            </a:r>
            <a:r>
              <a:rPr lang="en-US" sz="1100" b="0" i="0" u="none" strike="noStrike" cap="none" dirty="0">
                <a:solidFill>
                  <a:srgbClr val="000000"/>
                </a:solidFill>
                <a:effectLst/>
                <a:latin typeface="Arial"/>
                <a:ea typeface="Arial"/>
                <a:cs typeface="Arial"/>
                <a:sym typeface="Arial"/>
              </a:rPr>
              <a:t>sent federal troops to overcome the state National Guard that was dispatched to combat desegregation ordered by the courts</a:t>
            </a:r>
          </a:p>
          <a:p>
            <a:r>
              <a:rPr lang="en-US" sz="1100" b="0" i="0" u="none" strike="noStrike" cap="none" dirty="0">
                <a:solidFill>
                  <a:srgbClr val="000000"/>
                </a:solidFill>
                <a:effectLst/>
                <a:latin typeface="Arial"/>
                <a:cs typeface="Arial"/>
                <a:sym typeface="Arial"/>
              </a:rPr>
              <a:t>1962: </a:t>
            </a:r>
            <a:r>
              <a:rPr lang="en-US" sz="1100" b="0" i="0" u="none" strike="noStrike" cap="none" dirty="0">
                <a:solidFill>
                  <a:srgbClr val="000000"/>
                </a:solidFill>
                <a:effectLst/>
                <a:latin typeface="Arial"/>
                <a:ea typeface="Arial"/>
                <a:cs typeface="Arial"/>
                <a:sym typeface="Arial"/>
              </a:rPr>
              <a:t>federal troops were sent as an effort to suppress rioting following racial disagreements with a University admission decision</a:t>
            </a:r>
          </a:p>
          <a:p>
            <a:r>
              <a:rPr lang="en-US" sz="1100" b="0" i="0" u="none" strike="noStrike" cap="none" dirty="0">
                <a:solidFill>
                  <a:srgbClr val="000000"/>
                </a:solidFill>
                <a:effectLst/>
                <a:latin typeface="Arial"/>
                <a:cs typeface="Arial"/>
                <a:sym typeface="Arial"/>
              </a:rPr>
              <a:t>1964: </a:t>
            </a:r>
            <a:r>
              <a:rPr lang="en-US" sz="1100" b="0" i="0" u="none" strike="noStrike" cap="none" dirty="0">
                <a:solidFill>
                  <a:srgbClr val="000000"/>
                </a:solidFill>
                <a:effectLst/>
                <a:latin typeface="Arial"/>
                <a:ea typeface="Arial"/>
                <a:cs typeface="Arial"/>
                <a:sym typeface="Arial"/>
              </a:rPr>
              <a:t>sent troops to aid in court-ordered desegregation</a:t>
            </a:r>
          </a:p>
          <a:p>
            <a:pPr rtl="0"/>
            <a:r>
              <a:rPr lang="en-US" sz="1100" b="0" i="0" u="none" strike="noStrike" cap="none" dirty="0">
                <a:solidFill>
                  <a:srgbClr val="000000"/>
                </a:solidFill>
                <a:effectLst/>
                <a:latin typeface="Arial"/>
                <a:cs typeface="Arial"/>
                <a:sym typeface="Arial"/>
              </a:rPr>
              <a:t>1965: </a:t>
            </a:r>
            <a:r>
              <a:rPr lang="en-US" sz="1100" b="0" i="0" u="none" strike="noStrike" cap="none" dirty="0">
                <a:solidFill>
                  <a:srgbClr val="000000"/>
                </a:solidFill>
                <a:effectLst/>
                <a:latin typeface="Arial"/>
                <a:ea typeface="Arial"/>
                <a:cs typeface="Arial"/>
                <a:sym typeface="Arial"/>
              </a:rPr>
              <a:t>sent federal troops to protect civil rights activists, saying that there was a high risk of violence that was not being controlled by the state government</a:t>
            </a:r>
            <a:r>
              <a:rPr lang="en-US" dirty="0"/>
              <a:t/>
            </a:r>
            <a:br>
              <a:rPr lang="en-US" dirty="0"/>
            </a:br>
            <a:endParaRPr lang="en-US" dirty="0"/>
          </a:p>
        </p:txBody>
      </p:sp>
    </p:spTree>
    <p:extLst>
      <p:ext uri="{BB962C8B-B14F-4D97-AF65-F5344CB8AC3E}">
        <p14:creationId xmlns:p14="http://schemas.microsoft.com/office/powerpoint/2010/main" val="1743728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CFE2F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3771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600" dirty="0">
                <a:latin typeface="Spectral"/>
                <a:ea typeface="Spectral"/>
                <a:cs typeface="Spectral"/>
                <a:sym typeface="Spectral"/>
              </a:rPr>
              <a:t>Government Response to Covid-19: Federal Responsibility or State Issue</a:t>
            </a:r>
            <a:r>
              <a:rPr lang="en" dirty="0">
                <a:latin typeface="Spectral"/>
                <a:ea typeface="Spectral"/>
                <a:cs typeface="Spectral"/>
                <a:sym typeface="Spectral"/>
              </a:rPr>
              <a:t> </a:t>
            </a:r>
            <a:endParaRPr dirty="0">
              <a:latin typeface="Spectral"/>
              <a:ea typeface="Spectral"/>
              <a:cs typeface="Spectral"/>
              <a:sym typeface="Spectral"/>
            </a:endParaRPr>
          </a:p>
        </p:txBody>
      </p:sp>
      <p:sp>
        <p:nvSpPr>
          <p:cNvPr id="55" name="Google Shape;55;p13"/>
          <p:cNvSpPr txBox="1">
            <a:spLocks noGrp="1"/>
          </p:cNvSpPr>
          <p:nvPr>
            <p:ph type="subTitle" idx="1"/>
          </p:nvPr>
        </p:nvSpPr>
        <p:spPr>
          <a:xfrm>
            <a:off x="311700" y="406527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a:solidFill>
                  <a:srgbClr val="000000"/>
                </a:solidFill>
                <a:latin typeface="Times New Roman"/>
                <a:ea typeface="Times New Roman"/>
                <a:cs typeface="Times New Roman"/>
                <a:sym typeface="Times New Roman"/>
              </a:rPr>
              <a:t>Brooke Brewer</a:t>
            </a:r>
            <a:endParaRPr sz="2400">
              <a:solidFill>
                <a:srgbClr val="000000"/>
              </a:solidFill>
              <a:latin typeface="Times New Roman"/>
              <a:ea typeface="Times New Roman"/>
              <a:cs typeface="Times New Roman"/>
              <a:sym typeface="Times New Roman"/>
            </a:endParaRPr>
          </a:p>
          <a:p>
            <a:pPr marL="0" lvl="0" indent="0" algn="ctr" rtl="0">
              <a:spcBef>
                <a:spcPts val="0"/>
              </a:spcBef>
              <a:spcAft>
                <a:spcPts val="0"/>
              </a:spcAft>
              <a:buNone/>
            </a:pPr>
            <a:r>
              <a:rPr lang="en" sz="2400">
                <a:solidFill>
                  <a:srgbClr val="000000"/>
                </a:solidFill>
                <a:latin typeface="Times New Roman"/>
                <a:ea typeface="Times New Roman"/>
                <a:cs typeface="Times New Roman"/>
                <a:sym typeface="Times New Roman"/>
              </a:rPr>
              <a:t>Professor Eric Lopez</a:t>
            </a:r>
            <a:endParaRPr sz="2400">
              <a:solidFill>
                <a:srgbClr val="000000"/>
              </a:solidFill>
              <a:latin typeface="Times New Roman"/>
              <a:ea typeface="Times New Roman"/>
              <a:cs typeface="Times New Roman"/>
              <a:sym typeface="Times New Roman"/>
            </a:endParaRPr>
          </a:p>
        </p:txBody>
      </p:sp>
      <p:pic>
        <p:nvPicPr>
          <p:cNvPr id="56" name="Google Shape;56;p13"/>
          <p:cNvPicPr preferRelativeResize="0"/>
          <p:nvPr/>
        </p:nvPicPr>
        <p:blipFill>
          <a:blip r:embed="rId3">
            <a:alphaModFix/>
          </a:blip>
          <a:stretch>
            <a:fillRect/>
          </a:stretch>
        </p:blipFill>
        <p:spPr>
          <a:xfrm>
            <a:off x="2186525" y="1759425"/>
            <a:ext cx="4770950" cy="23854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8363B-2A32-5D48-A5E5-DDA94CBD7A0F}"/>
              </a:ext>
            </a:extLst>
          </p:cNvPr>
          <p:cNvSpPr>
            <a:spLocks noGrp="1"/>
          </p:cNvSpPr>
          <p:nvPr>
            <p:ph type="title"/>
          </p:nvPr>
        </p:nvSpPr>
        <p:spPr/>
        <p:txBody>
          <a:bodyPr/>
          <a:lstStyle/>
          <a:p>
            <a:pPr algn="ctr"/>
            <a:r>
              <a:rPr lang="en" sz="3600" dirty="0">
                <a:latin typeface="Spectral"/>
                <a:ea typeface="Spectral"/>
                <a:cs typeface="Spectral"/>
                <a:sym typeface="Spectral"/>
              </a:rPr>
              <a:t>Is Martial Law Reasonable Now?</a:t>
            </a:r>
            <a:endParaRPr lang="en-US" sz="3600" dirty="0"/>
          </a:p>
        </p:txBody>
      </p:sp>
      <p:sp>
        <p:nvSpPr>
          <p:cNvPr id="3" name="Text Placeholder 2">
            <a:extLst>
              <a:ext uri="{FF2B5EF4-FFF2-40B4-BE49-F238E27FC236}">
                <a16:creationId xmlns:a16="http://schemas.microsoft.com/office/drawing/2014/main" id="{4825EF08-3E05-9D40-8197-6B507DEBA79F}"/>
              </a:ext>
            </a:extLst>
          </p:cNvPr>
          <p:cNvSpPr>
            <a:spLocks noGrp="1"/>
          </p:cNvSpPr>
          <p:nvPr>
            <p:ph type="body" idx="1"/>
          </p:nvPr>
        </p:nvSpPr>
        <p:spPr/>
        <p:txBody>
          <a:bodyPr/>
          <a:lstStyle/>
          <a:p>
            <a:pPr marL="114300" indent="0">
              <a:buNone/>
            </a:pPr>
            <a:r>
              <a:rPr lang="en-US" dirty="0">
                <a:solidFill>
                  <a:schemeClr val="tx1"/>
                </a:solidFill>
              </a:rPr>
              <a:t>No</a:t>
            </a:r>
          </a:p>
          <a:p>
            <a:pPr>
              <a:buFont typeface="+mj-lt"/>
              <a:buAutoNum type="arabicPeriod"/>
            </a:pPr>
            <a:r>
              <a:rPr lang="en-US" dirty="0">
                <a:solidFill>
                  <a:schemeClr val="tx1"/>
                </a:solidFill>
              </a:rPr>
              <a:t>Not in a time of war</a:t>
            </a:r>
          </a:p>
          <a:p>
            <a:pPr>
              <a:buFont typeface="+mj-lt"/>
              <a:buAutoNum type="arabicPeriod"/>
            </a:pPr>
            <a:endParaRPr lang="en-US" dirty="0">
              <a:solidFill>
                <a:schemeClr val="tx1"/>
              </a:solidFill>
            </a:endParaRPr>
          </a:p>
          <a:p>
            <a:pPr>
              <a:buFont typeface="+mj-lt"/>
              <a:buAutoNum type="arabicPeriod"/>
            </a:pPr>
            <a:r>
              <a:rPr lang="en-US" dirty="0">
                <a:solidFill>
                  <a:schemeClr val="tx1"/>
                </a:solidFill>
              </a:rPr>
              <a:t>Not enough manpower</a:t>
            </a:r>
          </a:p>
          <a:p>
            <a:pPr>
              <a:buFont typeface="+mj-lt"/>
              <a:buAutoNum type="arabicPeriod"/>
            </a:pPr>
            <a:endParaRPr lang="en-US" dirty="0">
              <a:solidFill>
                <a:schemeClr val="tx1"/>
              </a:solidFill>
            </a:endParaRPr>
          </a:p>
          <a:p>
            <a:pPr>
              <a:buFont typeface="+mj-lt"/>
              <a:buAutoNum type="arabicPeriod"/>
            </a:pPr>
            <a:r>
              <a:rPr lang="en-US" dirty="0">
                <a:solidFill>
                  <a:schemeClr val="tx1"/>
                </a:solidFill>
              </a:rPr>
              <a:t>Civilian government is adapting</a:t>
            </a:r>
          </a:p>
          <a:p>
            <a:pPr>
              <a:buFont typeface="+mj-lt"/>
              <a:buAutoNum type="arabicPeriod"/>
            </a:pPr>
            <a:endParaRPr lang="en-US" dirty="0">
              <a:solidFill>
                <a:schemeClr val="tx1"/>
              </a:solidFill>
            </a:endParaRPr>
          </a:p>
          <a:p>
            <a:pPr>
              <a:buFont typeface="+mj-lt"/>
              <a:buAutoNum type="arabicPeriod"/>
            </a:pPr>
            <a:r>
              <a:rPr lang="en-US" dirty="0">
                <a:solidFill>
                  <a:schemeClr val="tx1"/>
                </a:solidFill>
              </a:rPr>
              <a:t>Courts are open (modified)</a:t>
            </a:r>
          </a:p>
          <a:p>
            <a:pPr>
              <a:buFont typeface="+mj-lt"/>
              <a:buAutoNum type="arabicPeriod"/>
            </a:pPr>
            <a:endParaRPr lang="en-US" dirty="0">
              <a:solidFill>
                <a:schemeClr val="tx1"/>
              </a:solidFill>
            </a:endParaRPr>
          </a:p>
          <a:p>
            <a:pPr>
              <a:buFont typeface="+mj-lt"/>
              <a:buAutoNum type="arabicPeriod"/>
            </a:pPr>
            <a:endParaRPr lang="en-US" dirty="0">
              <a:solidFill>
                <a:schemeClr val="tx1"/>
              </a:solidFill>
            </a:endParaRPr>
          </a:p>
        </p:txBody>
      </p:sp>
    </p:spTree>
    <p:extLst>
      <p:ext uri="{BB962C8B-B14F-4D97-AF65-F5344CB8AC3E}">
        <p14:creationId xmlns:p14="http://schemas.microsoft.com/office/powerpoint/2010/main" val="3074430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Spectral"/>
                <a:ea typeface="Spectral"/>
                <a:cs typeface="Spectral"/>
                <a:sym typeface="Spectral"/>
              </a:rPr>
              <a:t>Other Federal Powers</a:t>
            </a:r>
            <a:endParaRPr sz="3600" dirty="0">
              <a:latin typeface="Spectral"/>
              <a:ea typeface="Spectral"/>
              <a:cs typeface="Spectral"/>
              <a:sym typeface="Spectral"/>
            </a:endParaRPr>
          </a:p>
        </p:txBody>
      </p:sp>
      <p:sp>
        <p:nvSpPr>
          <p:cNvPr id="102" name="Google Shape;102;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dirty="0">
                <a:solidFill>
                  <a:srgbClr val="000000"/>
                </a:solidFill>
                <a:latin typeface="Times New Roman"/>
                <a:ea typeface="Times New Roman"/>
                <a:cs typeface="Times New Roman"/>
                <a:sym typeface="Times New Roman"/>
              </a:rPr>
              <a:t>Commerce Clause</a:t>
            </a:r>
            <a:endParaRPr sz="2200" dirty="0">
              <a:solidFill>
                <a:srgbClr val="000000"/>
              </a:solidFill>
              <a:latin typeface="Times New Roman"/>
              <a:ea typeface="Times New Roman"/>
              <a:cs typeface="Times New Roman"/>
              <a:sym typeface="Times New Roman"/>
            </a:endParaRPr>
          </a:p>
          <a:p>
            <a:pPr marL="914400" lvl="0" indent="-368300" algn="l" rtl="0">
              <a:spcBef>
                <a:spcPts val="0"/>
              </a:spcBef>
              <a:spcAft>
                <a:spcPts val="0"/>
              </a:spcAft>
              <a:buClr>
                <a:srgbClr val="000000"/>
              </a:buClr>
              <a:buSzPts val="2200"/>
              <a:buFont typeface="Times New Roman"/>
              <a:buChar char="❖"/>
            </a:pPr>
            <a:r>
              <a:rPr lang="en" sz="2200" dirty="0">
                <a:solidFill>
                  <a:srgbClr val="000000"/>
                </a:solidFill>
                <a:latin typeface="Times New Roman"/>
                <a:ea typeface="Times New Roman"/>
                <a:cs typeface="Times New Roman"/>
                <a:sym typeface="Times New Roman"/>
              </a:rPr>
              <a:t>Quarantine and isolation at points of entry into the U.S.</a:t>
            </a:r>
            <a:endParaRPr sz="2200" dirty="0">
              <a:solidFill>
                <a:srgbClr val="000000"/>
              </a:solidFill>
              <a:latin typeface="Times New Roman"/>
              <a:ea typeface="Times New Roman"/>
              <a:cs typeface="Times New Roman"/>
              <a:sym typeface="Times New Roman"/>
            </a:endParaRPr>
          </a:p>
          <a:p>
            <a:pPr marL="914400" lvl="0" indent="-368300" algn="l" rtl="0">
              <a:spcBef>
                <a:spcPts val="0"/>
              </a:spcBef>
              <a:spcAft>
                <a:spcPts val="0"/>
              </a:spcAft>
              <a:buClr>
                <a:srgbClr val="000000"/>
              </a:buClr>
              <a:buSzPts val="2200"/>
              <a:buFont typeface="Times New Roman"/>
              <a:buChar char="❖"/>
            </a:pPr>
            <a:r>
              <a:rPr lang="en" sz="2200" dirty="0">
                <a:solidFill>
                  <a:srgbClr val="000000"/>
                </a:solidFill>
                <a:latin typeface="Times New Roman"/>
                <a:ea typeface="Times New Roman"/>
                <a:cs typeface="Times New Roman"/>
                <a:sym typeface="Times New Roman"/>
              </a:rPr>
              <a:t>Regulation of interstate and international commerce/travel</a:t>
            </a: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r>
              <a:rPr lang="en" sz="2200" dirty="0">
                <a:solidFill>
                  <a:srgbClr val="000000"/>
                </a:solidFill>
                <a:latin typeface="Times New Roman"/>
                <a:ea typeface="Times New Roman"/>
                <a:cs typeface="Times New Roman"/>
                <a:sym typeface="Times New Roman"/>
              </a:rPr>
              <a:t>May </a:t>
            </a:r>
            <a:r>
              <a:rPr lang="en" sz="2200" i="1" dirty="0">
                <a:solidFill>
                  <a:srgbClr val="000000"/>
                </a:solidFill>
                <a:latin typeface="Times New Roman"/>
                <a:ea typeface="Times New Roman"/>
                <a:cs typeface="Times New Roman"/>
                <a:sym typeface="Times New Roman"/>
              </a:rPr>
              <a:t>assist</a:t>
            </a:r>
            <a:r>
              <a:rPr lang="en" sz="2200" dirty="0">
                <a:solidFill>
                  <a:srgbClr val="000000"/>
                </a:solidFill>
                <a:latin typeface="Times New Roman"/>
                <a:ea typeface="Times New Roman"/>
                <a:cs typeface="Times New Roman"/>
                <a:sym typeface="Times New Roman"/>
              </a:rPr>
              <a:t> states/local authorities</a:t>
            </a: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4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400" dirty="0">
              <a:solidFill>
                <a:srgbClr val="000000"/>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a:latin typeface="Spectral"/>
                <a:ea typeface="Spectral"/>
                <a:cs typeface="Spectral"/>
                <a:sym typeface="Spectral"/>
              </a:rPr>
              <a:t>State Police Power</a:t>
            </a:r>
            <a:endParaRPr sz="3600">
              <a:latin typeface="Spectral"/>
              <a:ea typeface="Spectral"/>
              <a:cs typeface="Spectral"/>
              <a:sym typeface="Spectral"/>
            </a:endParaRPr>
          </a:p>
          <a:p>
            <a:pPr marL="0" lvl="0" indent="0" algn="ctr" rtl="0">
              <a:spcBef>
                <a:spcPts val="0"/>
              </a:spcBef>
              <a:spcAft>
                <a:spcPts val="0"/>
              </a:spcAft>
              <a:buNone/>
            </a:pPr>
            <a:endParaRPr sz="3600">
              <a:latin typeface="Spectral"/>
              <a:ea typeface="Spectral"/>
              <a:cs typeface="Spectral"/>
              <a:sym typeface="Spectral"/>
            </a:endParaRPr>
          </a:p>
        </p:txBody>
      </p:sp>
      <p:sp>
        <p:nvSpPr>
          <p:cNvPr id="108" name="Google Shape;108;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dirty="0">
                <a:solidFill>
                  <a:srgbClr val="000000"/>
                </a:solidFill>
                <a:latin typeface="Times New Roman"/>
                <a:ea typeface="Times New Roman"/>
                <a:cs typeface="Times New Roman"/>
                <a:sym typeface="Times New Roman"/>
              </a:rPr>
              <a:t>Tenth Amendment to the U.S. Constitution</a:t>
            </a:r>
            <a:endParaRPr sz="2200" dirty="0">
              <a:solidFill>
                <a:srgbClr val="000000"/>
              </a:solidFill>
              <a:latin typeface="Times New Roman"/>
              <a:ea typeface="Times New Roman"/>
              <a:cs typeface="Times New Roman"/>
              <a:sym typeface="Times New Roman"/>
            </a:endParaRPr>
          </a:p>
          <a:p>
            <a:pPr marL="914400" lvl="0" indent="-368300" algn="l" rtl="0">
              <a:spcBef>
                <a:spcPts val="0"/>
              </a:spcBef>
              <a:spcAft>
                <a:spcPts val="0"/>
              </a:spcAft>
              <a:buClr>
                <a:srgbClr val="000000"/>
              </a:buClr>
              <a:buSzPts val="2200"/>
              <a:buFont typeface="Times New Roman"/>
              <a:buChar char="❖"/>
            </a:pPr>
            <a:r>
              <a:rPr lang="en" sz="2200" dirty="0">
                <a:solidFill>
                  <a:srgbClr val="000000"/>
                </a:solidFill>
                <a:latin typeface="Times New Roman"/>
                <a:ea typeface="Times New Roman"/>
                <a:cs typeface="Times New Roman"/>
                <a:sym typeface="Times New Roman"/>
              </a:rPr>
              <a:t>“The powers not delegated to the United States by the Constitution, nor prohibited by it to the States, are reserved to the States respectively, or to the people.”</a:t>
            </a: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r>
              <a:rPr lang="en" sz="2200" dirty="0">
                <a:solidFill>
                  <a:srgbClr val="000000"/>
                </a:solidFill>
                <a:latin typeface="Times New Roman"/>
                <a:ea typeface="Times New Roman"/>
                <a:cs typeface="Times New Roman"/>
                <a:sym typeface="Times New Roman"/>
              </a:rPr>
              <a:t>General police power as “first line of local defense” against a pandemic</a:t>
            </a:r>
            <a:endParaRPr sz="2200" dirty="0">
              <a:solidFill>
                <a:srgbClr val="000000"/>
              </a:solidFill>
              <a:latin typeface="Times New Roman"/>
              <a:ea typeface="Times New Roman"/>
              <a:cs typeface="Times New Roman"/>
              <a:sym typeface="Times New Roman"/>
            </a:endParaRPr>
          </a:p>
          <a:p>
            <a:pPr marL="914400" lvl="0" indent="-368300" algn="l" rtl="0">
              <a:spcBef>
                <a:spcPts val="0"/>
              </a:spcBef>
              <a:spcAft>
                <a:spcPts val="0"/>
              </a:spcAft>
              <a:buClr>
                <a:srgbClr val="000000"/>
              </a:buClr>
              <a:buSzPts val="2200"/>
              <a:buFont typeface="Times New Roman"/>
              <a:buChar char="❖"/>
            </a:pPr>
            <a:r>
              <a:rPr lang="en" sz="2200" dirty="0">
                <a:solidFill>
                  <a:srgbClr val="000000"/>
                </a:solidFill>
                <a:latin typeface="Times New Roman"/>
                <a:ea typeface="Times New Roman"/>
                <a:cs typeface="Times New Roman"/>
                <a:sym typeface="Times New Roman"/>
              </a:rPr>
              <a:t>Legally, this explains President Trump’s deferral to governors </a:t>
            </a: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400" dirty="0">
              <a:solidFill>
                <a:srgbClr val="000000"/>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a:latin typeface="Spectral"/>
                <a:ea typeface="Spectral"/>
                <a:cs typeface="Spectral"/>
                <a:sym typeface="Spectral"/>
              </a:rPr>
              <a:t>State Police Power</a:t>
            </a:r>
            <a:endParaRPr sz="3600">
              <a:latin typeface="Spectral"/>
              <a:ea typeface="Spectral"/>
              <a:cs typeface="Spectral"/>
              <a:sym typeface="Spectral"/>
            </a:endParaRPr>
          </a:p>
          <a:p>
            <a:pPr marL="0" lvl="0" indent="0" algn="ctr" rtl="0">
              <a:spcBef>
                <a:spcPts val="0"/>
              </a:spcBef>
              <a:spcAft>
                <a:spcPts val="0"/>
              </a:spcAft>
              <a:buNone/>
            </a:pPr>
            <a:endParaRPr sz="3600">
              <a:latin typeface="Spectral"/>
              <a:ea typeface="Spectral"/>
              <a:cs typeface="Spectral"/>
              <a:sym typeface="Spectral"/>
            </a:endParaRPr>
          </a:p>
        </p:txBody>
      </p:sp>
      <p:sp>
        <p:nvSpPr>
          <p:cNvPr id="114" name="Google Shape;114;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dirty="0">
                <a:solidFill>
                  <a:srgbClr val="000000"/>
                </a:solidFill>
                <a:latin typeface="Times New Roman"/>
                <a:ea typeface="Times New Roman"/>
                <a:cs typeface="Times New Roman"/>
                <a:sym typeface="Times New Roman"/>
              </a:rPr>
              <a:t>Intrastate regulations</a:t>
            </a:r>
            <a:endParaRPr sz="2200" dirty="0">
              <a:solidFill>
                <a:srgbClr val="000000"/>
              </a:solidFill>
              <a:latin typeface="Times New Roman"/>
              <a:ea typeface="Times New Roman"/>
              <a:cs typeface="Times New Roman"/>
              <a:sym typeface="Times New Roman"/>
            </a:endParaRPr>
          </a:p>
          <a:p>
            <a:pPr marL="914400" lvl="0" indent="-368300" algn="l" rtl="0">
              <a:spcBef>
                <a:spcPts val="0"/>
              </a:spcBef>
              <a:spcAft>
                <a:spcPts val="0"/>
              </a:spcAft>
              <a:buClr>
                <a:srgbClr val="000000"/>
              </a:buClr>
              <a:buSzPts val="2200"/>
              <a:buFont typeface="Times New Roman"/>
              <a:buChar char="❖"/>
            </a:pPr>
            <a:r>
              <a:rPr lang="en" sz="2200" dirty="0">
                <a:solidFill>
                  <a:srgbClr val="000000"/>
                </a:solidFill>
                <a:latin typeface="Times New Roman"/>
                <a:ea typeface="Times New Roman"/>
                <a:cs typeface="Times New Roman"/>
                <a:sym typeface="Times New Roman"/>
              </a:rPr>
              <a:t>Isolation and quarantine</a:t>
            </a:r>
            <a:endParaRPr sz="2200" dirty="0">
              <a:solidFill>
                <a:srgbClr val="000000"/>
              </a:solidFill>
              <a:latin typeface="Times New Roman"/>
              <a:ea typeface="Times New Roman"/>
              <a:cs typeface="Times New Roman"/>
              <a:sym typeface="Times New Roman"/>
            </a:endParaRPr>
          </a:p>
          <a:p>
            <a:pPr marL="914400" lvl="0" indent="-368300" algn="l" rtl="0">
              <a:spcBef>
                <a:spcPts val="0"/>
              </a:spcBef>
              <a:spcAft>
                <a:spcPts val="0"/>
              </a:spcAft>
              <a:buClr>
                <a:srgbClr val="000000"/>
              </a:buClr>
              <a:buSzPts val="2200"/>
              <a:buFont typeface="Times New Roman"/>
              <a:buChar char="❖"/>
            </a:pPr>
            <a:r>
              <a:rPr lang="en" sz="2200" dirty="0">
                <a:solidFill>
                  <a:srgbClr val="000000"/>
                </a:solidFill>
                <a:latin typeface="Times New Roman"/>
                <a:ea typeface="Times New Roman"/>
                <a:cs typeface="Times New Roman"/>
                <a:sym typeface="Times New Roman"/>
              </a:rPr>
              <a:t>Close businesses, restaurants, churches, </a:t>
            </a:r>
            <a:r>
              <a:rPr lang="en" sz="2200" dirty="0" err="1">
                <a:solidFill>
                  <a:srgbClr val="000000"/>
                </a:solidFill>
                <a:latin typeface="Times New Roman"/>
                <a:ea typeface="Times New Roman"/>
                <a:cs typeface="Times New Roman"/>
                <a:sym typeface="Times New Roman"/>
              </a:rPr>
              <a:t>etc</a:t>
            </a: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r>
              <a:rPr lang="en" sz="2200" dirty="0">
                <a:solidFill>
                  <a:srgbClr val="000000"/>
                </a:solidFill>
                <a:latin typeface="Times New Roman"/>
                <a:ea typeface="Times New Roman"/>
                <a:cs typeface="Times New Roman"/>
                <a:sym typeface="Times New Roman"/>
              </a:rPr>
              <a:t>Deployment of National Guard</a:t>
            </a:r>
            <a:endParaRPr sz="2200" dirty="0">
              <a:solidFill>
                <a:srgbClr val="000000"/>
              </a:solidFill>
              <a:latin typeface="Times New Roman"/>
              <a:ea typeface="Times New Roman"/>
              <a:cs typeface="Times New Roman"/>
              <a:sym typeface="Times New Roman"/>
            </a:endParaRPr>
          </a:p>
          <a:p>
            <a:pPr marL="914400" lvl="0" indent="-368300" algn="l" rtl="0">
              <a:spcBef>
                <a:spcPts val="0"/>
              </a:spcBef>
              <a:spcAft>
                <a:spcPts val="0"/>
              </a:spcAft>
              <a:buClr>
                <a:srgbClr val="000000"/>
              </a:buClr>
              <a:buSzPts val="2200"/>
              <a:buFont typeface="Times New Roman"/>
              <a:buChar char="❖"/>
            </a:pPr>
            <a:r>
              <a:rPr lang="en" sz="2200" dirty="0">
                <a:solidFill>
                  <a:srgbClr val="000000"/>
                </a:solidFill>
                <a:latin typeface="Times New Roman"/>
                <a:ea typeface="Times New Roman"/>
                <a:cs typeface="Times New Roman"/>
                <a:sym typeface="Times New Roman"/>
              </a:rPr>
              <a:t>Federally reimbursed by FEMA</a:t>
            </a: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r>
              <a:rPr lang="en" sz="2200" dirty="0">
                <a:solidFill>
                  <a:srgbClr val="000000"/>
                </a:solidFill>
                <a:latin typeface="Times New Roman"/>
                <a:ea typeface="Times New Roman"/>
                <a:cs typeface="Times New Roman"/>
                <a:sym typeface="Times New Roman"/>
              </a:rPr>
              <a:t>Discretionary power that differs from state to state</a:t>
            </a:r>
            <a:endParaRPr sz="2200" dirty="0">
              <a:solidFill>
                <a:srgbClr val="000000"/>
              </a:solidFill>
              <a:latin typeface="Times New Roman"/>
              <a:ea typeface="Times New Roman"/>
              <a:cs typeface="Times New Roman"/>
              <a:sym typeface="Times New Roman"/>
            </a:endParaRPr>
          </a:p>
          <a:p>
            <a:pPr marL="914400" lvl="0" indent="-368300" algn="l" rtl="0">
              <a:spcBef>
                <a:spcPts val="0"/>
              </a:spcBef>
              <a:spcAft>
                <a:spcPts val="0"/>
              </a:spcAft>
              <a:buClr>
                <a:srgbClr val="000000"/>
              </a:buClr>
              <a:buSzPts val="2200"/>
              <a:buFont typeface="Times New Roman"/>
              <a:buChar char="❖"/>
            </a:pPr>
            <a:r>
              <a:rPr lang="en" sz="2200" dirty="0">
                <a:solidFill>
                  <a:srgbClr val="000000"/>
                </a:solidFill>
                <a:latin typeface="Times New Roman"/>
                <a:ea typeface="Times New Roman"/>
                <a:cs typeface="Times New Roman"/>
                <a:sym typeface="Times New Roman"/>
              </a:rPr>
              <a:t>43 states have stay-at-home orders</a:t>
            </a: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400" dirty="0">
              <a:solidFill>
                <a:srgbClr val="000000"/>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a:latin typeface="Spectral"/>
                <a:ea typeface="Spectral"/>
                <a:cs typeface="Spectral"/>
                <a:sym typeface="Spectral"/>
              </a:rPr>
              <a:t>Conclusions</a:t>
            </a:r>
            <a:endParaRPr sz="3600">
              <a:latin typeface="Spectral"/>
              <a:ea typeface="Spectral"/>
              <a:cs typeface="Spectral"/>
              <a:sym typeface="Spectral"/>
            </a:endParaRPr>
          </a:p>
          <a:p>
            <a:pPr marL="0" lvl="0" indent="0" algn="ctr" rtl="0">
              <a:spcBef>
                <a:spcPts val="0"/>
              </a:spcBef>
              <a:spcAft>
                <a:spcPts val="0"/>
              </a:spcAft>
              <a:buNone/>
            </a:pPr>
            <a:endParaRPr sz="3600">
              <a:latin typeface="Spectral"/>
              <a:ea typeface="Spectral"/>
              <a:cs typeface="Spectral"/>
              <a:sym typeface="Spectral"/>
            </a:endParaRPr>
          </a:p>
        </p:txBody>
      </p:sp>
      <p:sp>
        <p:nvSpPr>
          <p:cNvPr id="120" name="Google Shape;120;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dirty="0">
                <a:solidFill>
                  <a:srgbClr val="000000"/>
                </a:solidFill>
                <a:latin typeface="Times New Roman"/>
                <a:ea typeface="Times New Roman"/>
                <a:cs typeface="Times New Roman"/>
                <a:sym typeface="Times New Roman"/>
              </a:rPr>
              <a:t>Look to your state governors to take action in responding to this pandemic, </a:t>
            </a:r>
          </a:p>
          <a:p>
            <a:pPr marL="342900"/>
            <a:r>
              <a:rPr lang="en" sz="2000" dirty="0">
                <a:solidFill>
                  <a:srgbClr val="000000"/>
                </a:solidFill>
                <a:latin typeface="Times New Roman"/>
                <a:ea typeface="Times New Roman"/>
                <a:cs typeface="Times New Roman"/>
                <a:sym typeface="Times New Roman"/>
              </a:rPr>
              <a:t>Constitution places immense police power with them </a:t>
            </a:r>
            <a:endParaRPr sz="20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0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r>
              <a:rPr lang="en" sz="2000" dirty="0">
                <a:solidFill>
                  <a:schemeClr val="dk1"/>
                </a:solidFill>
                <a:latin typeface="Times New Roman"/>
                <a:ea typeface="Times New Roman"/>
                <a:cs typeface="Times New Roman"/>
                <a:sym typeface="Times New Roman"/>
              </a:rPr>
              <a:t>National lockdown </a:t>
            </a:r>
            <a:r>
              <a:rPr lang="en-US" sz="2000" dirty="0">
                <a:solidFill>
                  <a:schemeClr val="dk1"/>
                </a:solidFill>
                <a:latin typeface="Times New Roman"/>
                <a:ea typeface="Times New Roman"/>
                <a:cs typeface="Times New Roman"/>
                <a:sym typeface="Times New Roman"/>
              </a:rPr>
              <a:t>through</a:t>
            </a:r>
            <a:r>
              <a:rPr lang="en" sz="2000" dirty="0">
                <a:solidFill>
                  <a:schemeClr val="dk1"/>
                </a:solidFill>
                <a:latin typeface="Times New Roman"/>
                <a:ea typeface="Times New Roman"/>
                <a:cs typeface="Times New Roman"/>
                <a:sym typeface="Times New Roman"/>
              </a:rPr>
              <a:t> martial law is unlikely, as President Trump has shown a willingness to allow the states to craft their own solutions </a:t>
            </a:r>
            <a:endParaRPr sz="20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sz="20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r>
              <a:rPr lang="en" sz="2000" dirty="0">
                <a:solidFill>
                  <a:schemeClr val="dk1"/>
                </a:solidFill>
                <a:latin typeface="Times New Roman"/>
                <a:ea typeface="Times New Roman"/>
                <a:cs typeface="Times New Roman"/>
                <a:sym typeface="Times New Roman"/>
              </a:rPr>
              <a:t>Federalism</a:t>
            </a:r>
            <a:endParaRPr sz="2000" dirty="0">
              <a:solidFill>
                <a:schemeClr val="dk1"/>
              </a:solidFill>
              <a:latin typeface="Times New Roman"/>
              <a:ea typeface="Times New Roman"/>
              <a:cs typeface="Times New Roman"/>
              <a:sym typeface="Times New Roman"/>
            </a:endParaRPr>
          </a:p>
          <a:p>
            <a:pPr marL="914400" lvl="0" indent="-355600" algn="l" rtl="0">
              <a:spcBef>
                <a:spcPts val="0"/>
              </a:spcBef>
              <a:spcAft>
                <a:spcPts val="0"/>
              </a:spcAft>
              <a:buClr>
                <a:schemeClr val="dk1"/>
              </a:buClr>
              <a:buSzPts val="2000"/>
              <a:buFont typeface="Times New Roman"/>
              <a:buChar char="❖"/>
            </a:pPr>
            <a:r>
              <a:rPr lang="en" sz="2000" dirty="0">
                <a:solidFill>
                  <a:schemeClr val="dk1"/>
                </a:solidFill>
                <a:latin typeface="Times New Roman"/>
                <a:ea typeface="Times New Roman"/>
                <a:cs typeface="Times New Roman"/>
                <a:sym typeface="Times New Roman"/>
              </a:rPr>
              <a:t>Allows states to use their inherent police power to combat the spread of the virus</a:t>
            </a:r>
            <a:endParaRPr sz="20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sz="2000" dirty="0">
              <a:solidFill>
                <a:srgbClr val="000000"/>
              </a:solidFill>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a:latin typeface="Spectral"/>
                <a:ea typeface="Spectral"/>
                <a:cs typeface="Spectral"/>
                <a:sym typeface="Spectral"/>
              </a:rPr>
              <a:t>Looking Forward</a:t>
            </a:r>
            <a:endParaRPr sz="3600">
              <a:latin typeface="Spectral"/>
              <a:ea typeface="Spectral"/>
              <a:cs typeface="Spectral"/>
              <a:sym typeface="Spectral"/>
            </a:endParaRPr>
          </a:p>
          <a:p>
            <a:pPr marL="0" lvl="0" indent="0" algn="ctr" rtl="0">
              <a:spcBef>
                <a:spcPts val="0"/>
              </a:spcBef>
              <a:spcAft>
                <a:spcPts val="0"/>
              </a:spcAft>
              <a:buNone/>
            </a:pPr>
            <a:endParaRPr sz="3600">
              <a:latin typeface="Spectral"/>
              <a:ea typeface="Spectral"/>
              <a:cs typeface="Spectral"/>
              <a:sym typeface="Spectral"/>
            </a:endParaRPr>
          </a:p>
        </p:txBody>
      </p:sp>
      <p:sp>
        <p:nvSpPr>
          <p:cNvPr id="126" name="Google Shape;126;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200" dirty="0">
                <a:solidFill>
                  <a:srgbClr val="000000"/>
                </a:solidFill>
                <a:latin typeface="Times New Roman"/>
                <a:ea typeface="Times New Roman"/>
                <a:cs typeface="Times New Roman"/>
                <a:sym typeface="Times New Roman"/>
              </a:rPr>
              <a:t>Keep in mind what each level of government is </a:t>
            </a:r>
            <a:r>
              <a:rPr lang="en-US" sz="2200" i="1" dirty="0">
                <a:solidFill>
                  <a:srgbClr val="000000"/>
                </a:solidFill>
                <a:latin typeface="Times New Roman"/>
                <a:ea typeface="Times New Roman"/>
                <a:cs typeface="Times New Roman"/>
                <a:sym typeface="Times New Roman"/>
              </a:rPr>
              <a:t>actually</a:t>
            </a:r>
            <a:r>
              <a:rPr lang="en-US" sz="2200" dirty="0">
                <a:solidFill>
                  <a:srgbClr val="000000"/>
                </a:solidFill>
                <a:latin typeface="Times New Roman"/>
                <a:ea typeface="Times New Roman"/>
                <a:cs typeface="Times New Roman"/>
                <a:sym typeface="Times New Roman"/>
              </a:rPr>
              <a:t> responsible for</a:t>
            </a:r>
          </a:p>
          <a:p>
            <a:pPr marL="0" lvl="0" indent="0" algn="l" rtl="0">
              <a:spcBef>
                <a:spcPts val="0"/>
              </a:spcBef>
              <a:spcAft>
                <a:spcPts val="0"/>
              </a:spcAft>
              <a:buNone/>
            </a:pPr>
            <a:endParaRPr lang="en-US"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r>
              <a:rPr lang="en-US" sz="2200" dirty="0">
                <a:solidFill>
                  <a:srgbClr val="000000"/>
                </a:solidFill>
                <a:latin typeface="Times New Roman"/>
                <a:ea typeface="Times New Roman"/>
                <a:cs typeface="Times New Roman"/>
                <a:sym typeface="Times New Roman"/>
              </a:rPr>
              <a:t>Be a critical consumer</a:t>
            </a: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400" dirty="0">
              <a:solidFill>
                <a:srgbClr val="000000"/>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Spectral"/>
                <a:ea typeface="Spectral"/>
                <a:cs typeface="Spectral"/>
                <a:sym typeface="Spectral"/>
              </a:rPr>
              <a:t>Introduction</a:t>
            </a:r>
            <a:endParaRPr sz="3600" dirty="0">
              <a:latin typeface="Spectral"/>
              <a:ea typeface="Spectral"/>
              <a:cs typeface="Spectral"/>
              <a:sym typeface="Spectral"/>
            </a:endParaRPr>
          </a:p>
        </p:txBody>
      </p:sp>
      <p:sp>
        <p:nvSpPr>
          <p:cNvPr id="62" name="Google Shape;62;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200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00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00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000">
              <a:solidFill>
                <a:srgbClr val="000000"/>
              </a:solidFill>
              <a:latin typeface="Times New Roman"/>
              <a:ea typeface="Times New Roman"/>
              <a:cs typeface="Times New Roman"/>
              <a:sym typeface="Times New Roman"/>
            </a:endParaRPr>
          </a:p>
        </p:txBody>
      </p:sp>
      <p:pic>
        <p:nvPicPr>
          <p:cNvPr id="63" name="Google Shape;63;p14"/>
          <p:cNvPicPr preferRelativeResize="0"/>
          <p:nvPr/>
        </p:nvPicPr>
        <p:blipFill>
          <a:blip r:embed="rId3">
            <a:alphaModFix/>
          </a:blip>
          <a:stretch>
            <a:fillRect/>
          </a:stretch>
        </p:blipFill>
        <p:spPr>
          <a:xfrm>
            <a:off x="185225" y="1152463"/>
            <a:ext cx="5867400" cy="1247775"/>
          </a:xfrm>
          <a:prstGeom prst="rect">
            <a:avLst/>
          </a:prstGeom>
          <a:noFill/>
          <a:ln>
            <a:noFill/>
          </a:ln>
        </p:spPr>
      </p:pic>
      <p:pic>
        <p:nvPicPr>
          <p:cNvPr id="64" name="Google Shape;64;p14"/>
          <p:cNvPicPr preferRelativeResize="0"/>
          <p:nvPr/>
        </p:nvPicPr>
        <p:blipFill>
          <a:blip r:embed="rId4">
            <a:alphaModFix/>
          </a:blip>
          <a:stretch>
            <a:fillRect/>
          </a:stretch>
        </p:blipFill>
        <p:spPr>
          <a:xfrm>
            <a:off x="3122813" y="2491738"/>
            <a:ext cx="5819775" cy="1162050"/>
          </a:xfrm>
          <a:prstGeom prst="rect">
            <a:avLst/>
          </a:prstGeom>
          <a:noFill/>
          <a:ln>
            <a:noFill/>
          </a:ln>
        </p:spPr>
      </p:pic>
      <p:pic>
        <p:nvPicPr>
          <p:cNvPr id="65" name="Google Shape;65;p14"/>
          <p:cNvPicPr preferRelativeResize="0"/>
          <p:nvPr/>
        </p:nvPicPr>
        <p:blipFill>
          <a:blip r:embed="rId5">
            <a:alphaModFix/>
          </a:blip>
          <a:stretch>
            <a:fillRect/>
          </a:stretch>
        </p:blipFill>
        <p:spPr>
          <a:xfrm>
            <a:off x="194750" y="3745263"/>
            <a:ext cx="5848350" cy="1209675"/>
          </a:xfrm>
          <a:prstGeom prst="rect">
            <a:avLst/>
          </a:prstGeom>
          <a:noFill/>
          <a:ln>
            <a:noFill/>
          </a:ln>
        </p:spPr>
      </p:pic>
      <p:pic>
        <p:nvPicPr>
          <p:cNvPr id="66" name="Google Shape;66;p14"/>
          <p:cNvPicPr preferRelativeResize="0"/>
          <p:nvPr/>
        </p:nvPicPr>
        <p:blipFill>
          <a:blip r:embed="rId6">
            <a:alphaModFix/>
          </a:blip>
          <a:stretch>
            <a:fillRect/>
          </a:stretch>
        </p:blipFill>
        <p:spPr>
          <a:xfrm rot="13">
            <a:off x="275113" y="2067066"/>
            <a:ext cx="8593775" cy="1448543"/>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6"/>
                                        </p:tgtEl>
                                        <p:attrNameLst>
                                          <p:attrName>style.visibility</p:attrName>
                                        </p:attrNameLst>
                                      </p:cBhvr>
                                      <p:to>
                                        <p:strVal val="visible"/>
                                      </p:to>
                                    </p:set>
                                    <p:anim calcmode="lin" valueType="num">
                                      <p:cBhvr additive="base">
                                        <p:cTn id="7" dur="500"/>
                                        <p:tgtEl>
                                          <p:spTgt spid="66"/>
                                        </p:tgtEl>
                                        <p:attrNameLst>
                                          <p:attrName>ppt_w</p:attrName>
                                        </p:attrNameLst>
                                      </p:cBhvr>
                                      <p:tavLst>
                                        <p:tav tm="0">
                                          <p:val>
                                            <p:strVal val="0"/>
                                          </p:val>
                                        </p:tav>
                                        <p:tav tm="100000">
                                          <p:val>
                                            <p:strVal val="#ppt_w"/>
                                          </p:val>
                                        </p:tav>
                                      </p:tavLst>
                                    </p:anim>
                                    <p:anim calcmode="lin" valueType="num">
                                      <p:cBhvr additive="base">
                                        <p:cTn id="8" dur="500"/>
                                        <p:tgtEl>
                                          <p:spTgt spid="66"/>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a:latin typeface="Spectral"/>
                <a:ea typeface="Spectral"/>
                <a:cs typeface="Spectral"/>
                <a:sym typeface="Spectral"/>
              </a:rPr>
              <a:t>Introduction</a:t>
            </a:r>
            <a:endParaRPr sz="3600">
              <a:latin typeface="Spectral"/>
              <a:ea typeface="Spectral"/>
              <a:cs typeface="Spectral"/>
              <a:sym typeface="Spectral"/>
            </a:endParaRPr>
          </a:p>
        </p:txBody>
      </p:sp>
      <p:sp>
        <p:nvSpPr>
          <p:cNvPr id="72" name="Google Shape;72;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dirty="0">
                <a:solidFill>
                  <a:srgbClr val="000000"/>
                </a:solidFill>
                <a:latin typeface="Times New Roman"/>
                <a:ea typeface="Times New Roman"/>
                <a:cs typeface="Times New Roman"/>
                <a:sym typeface="Times New Roman"/>
              </a:rPr>
              <a:t>What is martial law?</a:t>
            </a: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lang="en"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r>
              <a:rPr lang="en" sz="2200" dirty="0">
                <a:solidFill>
                  <a:srgbClr val="000000"/>
                </a:solidFill>
                <a:latin typeface="Times New Roman"/>
                <a:ea typeface="Times New Roman"/>
                <a:cs typeface="Times New Roman"/>
                <a:sym typeface="Times New Roman"/>
              </a:rPr>
              <a:t>Is federal martial law applicable </a:t>
            </a:r>
            <a:r>
              <a:rPr lang="en" sz="2200" i="1" dirty="0">
                <a:solidFill>
                  <a:srgbClr val="000000"/>
                </a:solidFill>
                <a:latin typeface="Times New Roman"/>
                <a:ea typeface="Times New Roman"/>
                <a:cs typeface="Times New Roman"/>
                <a:sym typeface="Times New Roman"/>
              </a:rPr>
              <a:t>and</a:t>
            </a:r>
            <a:r>
              <a:rPr lang="en" sz="2200" dirty="0">
                <a:solidFill>
                  <a:srgbClr val="000000"/>
                </a:solidFill>
                <a:latin typeface="Times New Roman"/>
                <a:ea typeface="Times New Roman"/>
                <a:cs typeface="Times New Roman"/>
                <a:sym typeface="Times New Roman"/>
              </a:rPr>
              <a:t> reasonable to combat Covid-19?</a:t>
            </a: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lang="en"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r>
              <a:rPr lang="en" sz="2200" dirty="0">
                <a:solidFill>
                  <a:srgbClr val="000000"/>
                </a:solidFill>
                <a:latin typeface="Times New Roman"/>
                <a:ea typeface="Times New Roman"/>
                <a:cs typeface="Times New Roman"/>
                <a:sym typeface="Times New Roman"/>
              </a:rPr>
              <a:t>If not, what </a:t>
            </a:r>
            <a:r>
              <a:rPr lang="en" sz="2200" i="1" dirty="0">
                <a:solidFill>
                  <a:srgbClr val="000000"/>
                </a:solidFill>
                <a:latin typeface="Times New Roman"/>
                <a:ea typeface="Times New Roman"/>
                <a:cs typeface="Times New Roman"/>
                <a:sym typeface="Times New Roman"/>
              </a:rPr>
              <a:t>can</a:t>
            </a:r>
            <a:r>
              <a:rPr lang="en" sz="2200" dirty="0">
                <a:solidFill>
                  <a:srgbClr val="000000"/>
                </a:solidFill>
                <a:latin typeface="Times New Roman"/>
                <a:ea typeface="Times New Roman"/>
                <a:cs typeface="Times New Roman"/>
                <a:sym typeface="Times New Roman"/>
              </a:rPr>
              <a:t> the federal government do to respond to a pandemic?</a:t>
            </a:r>
            <a:endParaRPr sz="22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0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0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000" dirty="0">
              <a:solidFill>
                <a:srgbClr val="000000"/>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Spectral"/>
                <a:ea typeface="Spectral"/>
                <a:cs typeface="Spectral"/>
                <a:sym typeface="Spectral"/>
              </a:rPr>
              <a:t>Research Question</a:t>
            </a:r>
            <a:endParaRPr sz="3600" dirty="0">
              <a:latin typeface="Spectral"/>
              <a:ea typeface="Spectral"/>
              <a:cs typeface="Spectral"/>
              <a:sym typeface="Spectral"/>
            </a:endParaRPr>
          </a:p>
        </p:txBody>
      </p:sp>
      <p:sp>
        <p:nvSpPr>
          <p:cNvPr id="72" name="Google Shape;72;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indent="0">
              <a:buNone/>
            </a:pPr>
            <a:r>
              <a:rPr lang="en-US" sz="2200" dirty="0">
                <a:solidFill>
                  <a:srgbClr val="000000"/>
                </a:solidFill>
                <a:latin typeface="Times New Roman"/>
                <a:ea typeface="Times New Roman"/>
                <a:cs typeface="Times New Roman"/>
                <a:sym typeface="Times New Roman"/>
              </a:rPr>
              <a:t>Which level of government, under the Constitution and historical practice, can lawfully order isolation and quarantine?</a:t>
            </a:r>
          </a:p>
          <a:p>
            <a:pPr marL="0" lvl="0" indent="0" algn="l" rtl="0">
              <a:spcBef>
                <a:spcPts val="0"/>
              </a:spcBef>
              <a:spcAft>
                <a:spcPts val="0"/>
              </a:spcAft>
              <a:buNone/>
            </a:pPr>
            <a:endParaRPr sz="2000" dirty="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000" dirty="0">
              <a:solidFill>
                <a:srgbClr val="000000"/>
              </a:solidFill>
              <a:latin typeface="Times New Roman"/>
              <a:ea typeface="Times New Roman"/>
              <a:cs typeface="Times New Roman"/>
              <a:sym typeface="Times New Roman"/>
            </a:endParaRPr>
          </a:p>
        </p:txBody>
      </p:sp>
    </p:spTree>
    <p:extLst>
      <p:ext uri="{BB962C8B-B14F-4D97-AF65-F5344CB8AC3E}">
        <p14:creationId xmlns:p14="http://schemas.microsoft.com/office/powerpoint/2010/main" val="398894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a:latin typeface="Spectral"/>
                <a:ea typeface="Spectral"/>
                <a:cs typeface="Spectral"/>
                <a:sym typeface="Spectral"/>
              </a:rPr>
              <a:t>Review of the Legal History/Case Law</a:t>
            </a:r>
            <a:endParaRPr sz="3600">
              <a:latin typeface="Spectral"/>
              <a:ea typeface="Spectral"/>
              <a:cs typeface="Spectral"/>
              <a:sym typeface="Spectral"/>
            </a:endParaRPr>
          </a:p>
        </p:txBody>
      </p:sp>
      <p:sp>
        <p:nvSpPr>
          <p:cNvPr id="84" name="Google Shape;84;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Times New Roman"/>
                <a:ea typeface="Times New Roman"/>
                <a:cs typeface="Times New Roman"/>
                <a:sym typeface="Times New Roman"/>
              </a:rPr>
              <a:t>Justice Davis, </a:t>
            </a:r>
            <a:r>
              <a:rPr lang="en" i="1">
                <a:solidFill>
                  <a:schemeClr val="dk1"/>
                </a:solidFill>
                <a:latin typeface="Times New Roman"/>
                <a:ea typeface="Times New Roman"/>
                <a:cs typeface="Times New Roman"/>
                <a:sym typeface="Times New Roman"/>
              </a:rPr>
              <a:t>Ex parte Milligan</a:t>
            </a:r>
            <a:r>
              <a:rPr lang="en">
                <a:solidFill>
                  <a:schemeClr val="dk1"/>
                </a:solidFill>
                <a:latin typeface="Times New Roman"/>
                <a:ea typeface="Times New Roman"/>
                <a:cs typeface="Times New Roman"/>
                <a:sym typeface="Times New Roman"/>
              </a:rPr>
              <a:t> (1866)</a:t>
            </a:r>
            <a:endParaRPr>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a:solidFill>
                <a:schemeClr val="dk1"/>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r>
              <a:rPr lang="en">
                <a:solidFill>
                  <a:schemeClr val="dk1"/>
                </a:solidFill>
                <a:latin typeface="Times New Roman"/>
                <a:ea typeface="Times New Roman"/>
                <a:cs typeface="Times New Roman"/>
                <a:sym typeface="Times New Roman"/>
              </a:rPr>
              <a:t>“</a:t>
            </a:r>
            <a:r>
              <a:rPr lang="en">
                <a:solidFill>
                  <a:srgbClr val="FF0000"/>
                </a:solidFill>
                <a:latin typeface="Times New Roman"/>
                <a:ea typeface="Times New Roman"/>
                <a:cs typeface="Times New Roman"/>
                <a:sym typeface="Times New Roman"/>
              </a:rPr>
              <a:t>If</a:t>
            </a:r>
            <a:r>
              <a:rPr lang="en">
                <a:solidFill>
                  <a:schemeClr val="dk1"/>
                </a:solidFill>
                <a:latin typeface="Times New Roman"/>
                <a:ea typeface="Times New Roman"/>
                <a:cs typeface="Times New Roman"/>
                <a:sym typeface="Times New Roman"/>
              </a:rPr>
              <a:t>, in foreign invasion or civil war, </a:t>
            </a:r>
            <a:r>
              <a:rPr lang="en">
                <a:solidFill>
                  <a:srgbClr val="FF0000"/>
                </a:solidFill>
                <a:latin typeface="Times New Roman"/>
                <a:ea typeface="Times New Roman"/>
                <a:cs typeface="Times New Roman"/>
                <a:sym typeface="Times New Roman"/>
              </a:rPr>
              <a:t>the courts are actually closed, and it is impossible to administer criminal justice according to law,</a:t>
            </a:r>
            <a:r>
              <a:rPr lang="en">
                <a:solidFill>
                  <a:srgbClr val="000000"/>
                </a:solidFill>
                <a:latin typeface="Times New Roman"/>
                <a:ea typeface="Times New Roman"/>
                <a:cs typeface="Times New Roman"/>
                <a:sym typeface="Times New Roman"/>
              </a:rPr>
              <a:t> </a:t>
            </a:r>
            <a:r>
              <a:rPr lang="en" i="1">
                <a:solidFill>
                  <a:srgbClr val="000000"/>
                </a:solidFill>
                <a:latin typeface="Times New Roman"/>
                <a:ea typeface="Times New Roman"/>
                <a:cs typeface="Times New Roman"/>
                <a:sym typeface="Times New Roman"/>
              </a:rPr>
              <a:t>then</a:t>
            </a:r>
            <a:r>
              <a:rPr lang="en">
                <a:solidFill>
                  <a:srgbClr val="000000"/>
                </a:solidFill>
                <a:latin typeface="Times New Roman"/>
                <a:ea typeface="Times New Roman"/>
                <a:cs typeface="Times New Roman"/>
                <a:sym typeface="Times New Roman"/>
              </a:rPr>
              <a:t>,</a:t>
            </a:r>
            <a:r>
              <a:rPr lang="en">
                <a:solidFill>
                  <a:schemeClr val="dk1"/>
                </a:solidFill>
                <a:latin typeface="Times New Roman"/>
                <a:ea typeface="Times New Roman"/>
                <a:cs typeface="Times New Roman"/>
                <a:sym typeface="Times New Roman"/>
              </a:rPr>
              <a:t> on the theater of active military operations, where war really prevails, there is a necessity to furnish a substitute for the civil authority, thus overthrown, to preserve the safety of the army and society; </a:t>
            </a:r>
            <a:r>
              <a:rPr lang="en">
                <a:solidFill>
                  <a:srgbClr val="FF0000"/>
                </a:solidFill>
                <a:latin typeface="Times New Roman"/>
                <a:ea typeface="Times New Roman"/>
                <a:cs typeface="Times New Roman"/>
                <a:sym typeface="Times New Roman"/>
              </a:rPr>
              <a:t>and as no power is left but the military, it is allowed to govern by martial rule until the laws can have their free course.</a:t>
            </a:r>
            <a:r>
              <a:rPr lang="en">
                <a:solidFill>
                  <a:schemeClr val="dk1"/>
                </a:solidFill>
                <a:latin typeface="Times New Roman"/>
                <a:ea typeface="Times New Roman"/>
                <a:cs typeface="Times New Roman"/>
                <a:sym typeface="Times New Roman"/>
              </a:rPr>
              <a:t> As necessity creates the rule, so it limits its duration; for, if this government is continued </a:t>
            </a:r>
            <a:r>
              <a:rPr lang="en" i="1">
                <a:solidFill>
                  <a:schemeClr val="dk1"/>
                </a:solidFill>
                <a:latin typeface="Times New Roman"/>
                <a:ea typeface="Times New Roman"/>
                <a:cs typeface="Times New Roman"/>
                <a:sym typeface="Times New Roman"/>
              </a:rPr>
              <a:t>after </a:t>
            </a:r>
            <a:r>
              <a:rPr lang="en">
                <a:solidFill>
                  <a:schemeClr val="dk1"/>
                </a:solidFill>
                <a:latin typeface="Times New Roman"/>
                <a:ea typeface="Times New Roman"/>
                <a:cs typeface="Times New Roman"/>
                <a:sym typeface="Times New Roman"/>
              </a:rPr>
              <a:t>the courts are reinstated, it is a gross usurpation of power. </a:t>
            </a:r>
            <a:r>
              <a:rPr lang="en">
                <a:solidFill>
                  <a:srgbClr val="FF0000"/>
                </a:solidFill>
                <a:latin typeface="Times New Roman"/>
                <a:ea typeface="Times New Roman"/>
                <a:cs typeface="Times New Roman"/>
                <a:sym typeface="Times New Roman"/>
              </a:rPr>
              <a:t>Martial rule can never exist where the courts are open</a:t>
            </a:r>
            <a:r>
              <a:rPr lang="en">
                <a:solidFill>
                  <a:schemeClr val="dk1"/>
                </a:solidFill>
                <a:latin typeface="Times New Roman"/>
                <a:ea typeface="Times New Roman"/>
                <a:cs typeface="Times New Roman"/>
                <a:sym typeface="Times New Roman"/>
              </a:rPr>
              <a:t>, and in proper and unobstructed exercise of their jurisdiction. </a:t>
            </a:r>
            <a:r>
              <a:rPr lang="en">
                <a:solidFill>
                  <a:srgbClr val="FF0000"/>
                </a:solidFill>
                <a:latin typeface="Times New Roman"/>
                <a:ea typeface="Times New Roman"/>
                <a:cs typeface="Times New Roman"/>
                <a:sym typeface="Times New Roman"/>
              </a:rPr>
              <a:t>It is also confined to the locality of actual war.</a:t>
            </a:r>
            <a:r>
              <a:rPr lang="en">
                <a:solidFill>
                  <a:schemeClr val="dk1"/>
                </a:solidFill>
                <a:latin typeface="Times New Roman"/>
                <a:ea typeface="Times New Roman"/>
                <a:cs typeface="Times New Roman"/>
                <a:sym typeface="Times New Roman"/>
              </a:rPr>
              <a:t>”</a:t>
            </a:r>
            <a:endParaRPr>
              <a:solidFill>
                <a:srgbClr val="000000"/>
              </a:solidFill>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sz="3600">
                <a:latin typeface="Spectral"/>
                <a:ea typeface="Spectral"/>
                <a:cs typeface="Spectral"/>
                <a:sym typeface="Spectral"/>
              </a:rPr>
              <a:t>Review of the Legal History/Case Law</a:t>
            </a:r>
            <a:endParaRPr sz="3600">
              <a:latin typeface="Spectral"/>
              <a:ea typeface="Spectral"/>
              <a:cs typeface="Spectral"/>
              <a:sym typeface="Spectral"/>
            </a:endParaRPr>
          </a:p>
          <a:p>
            <a:pPr marL="0" lvl="0" indent="0" algn="ctr" rtl="0">
              <a:spcBef>
                <a:spcPts val="0"/>
              </a:spcBef>
              <a:spcAft>
                <a:spcPts val="0"/>
              </a:spcAft>
              <a:buNone/>
            </a:pPr>
            <a:endParaRPr sz="3600">
              <a:latin typeface="Spectral"/>
              <a:ea typeface="Spectral"/>
              <a:cs typeface="Spectral"/>
              <a:sym typeface="Spectral"/>
            </a:endParaRPr>
          </a:p>
        </p:txBody>
      </p:sp>
      <p:sp>
        <p:nvSpPr>
          <p:cNvPr id="90" name="Google Shape;90;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a:solidFill>
                  <a:srgbClr val="000000"/>
                </a:solidFill>
                <a:latin typeface="Times New Roman"/>
                <a:ea typeface="Times New Roman"/>
                <a:cs typeface="Times New Roman"/>
                <a:sym typeface="Times New Roman"/>
              </a:rPr>
              <a:t>Justice Black, </a:t>
            </a:r>
            <a:r>
              <a:rPr lang="en" sz="2000" i="1">
                <a:solidFill>
                  <a:srgbClr val="000000"/>
                </a:solidFill>
                <a:latin typeface="Times New Roman"/>
                <a:ea typeface="Times New Roman"/>
                <a:cs typeface="Times New Roman"/>
                <a:sym typeface="Times New Roman"/>
              </a:rPr>
              <a:t>Duncan v. Kahanamoku</a:t>
            </a:r>
            <a:r>
              <a:rPr lang="en" sz="2000">
                <a:solidFill>
                  <a:srgbClr val="000000"/>
                </a:solidFill>
                <a:latin typeface="Times New Roman"/>
                <a:ea typeface="Times New Roman"/>
                <a:cs typeface="Times New Roman"/>
                <a:sym typeface="Times New Roman"/>
              </a:rPr>
              <a:t> (1946)</a:t>
            </a:r>
            <a:endParaRPr sz="2000">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endParaRPr sz="2000">
              <a:solidFill>
                <a:srgbClr val="000000"/>
              </a:solidFill>
              <a:latin typeface="Times New Roman"/>
              <a:ea typeface="Times New Roman"/>
              <a:cs typeface="Times New Roman"/>
              <a:sym typeface="Times New Roman"/>
            </a:endParaRPr>
          </a:p>
          <a:p>
            <a:pPr marL="0" lvl="0" indent="0" algn="l" rtl="0">
              <a:spcBef>
                <a:spcPts val="0"/>
              </a:spcBef>
              <a:spcAft>
                <a:spcPts val="0"/>
              </a:spcAft>
              <a:buClr>
                <a:schemeClr val="dk1"/>
              </a:buClr>
              <a:buSzPts val="1100"/>
              <a:buFont typeface="Arial"/>
              <a:buNone/>
            </a:pPr>
            <a:r>
              <a:rPr lang="en" sz="2000">
                <a:solidFill>
                  <a:srgbClr val="000000"/>
                </a:solidFill>
                <a:latin typeface="Times New Roman"/>
                <a:ea typeface="Times New Roman"/>
                <a:cs typeface="Times New Roman"/>
                <a:sym typeface="Times New Roman"/>
              </a:rPr>
              <a:t>“</a:t>
            </a:r>
            <a:r>
              <a:rPr lang="en" sz="2000">
                <a:solidFill>
                  <a:srgbClr val="FF0000"/>
                </a:solidFill>
                <a:latin typeface="Times New Roman"/>
                <a:ea typeface="Times New Roman"/>
                <a:cs typeface="Times New Roman"/>
                <a:sym typeface="Times New Roman"/>
              </a:rPr>
              <a:t>The Constitution does not refer to "martial law" at all, and no Act of Congress has defined the term.</a:t>
            </a:r>
            <a:r>
              <a:rPr lang="en" sz="2000">
                <a:solidFill>
                  <a:srgbClr val="000000"/>
                </a:solidFill>
                <a:latin typeface="Times New Roman"/>
                <a:ea typeface="Times New Roman"/>
                <a:cs typeface="Times New Roman"/>
                <a:sym typeface="Times New Roman"/>
              </a:rPr>
              <a:t> It has been employed in various ways by different people and at different times. By some, it has been identified as "military law" limited to members of, and those connected with, the armed forces. Others have said that the term does not imply a system of established rules, but denotes simply some kind of day-to-day expression of a General's will dictated by what he considers the imperious necessity of the moment.”</a:t>
            </a:r>
            <a:endParaRPr sz="2000">
              <a:solidFill>
                <a:srgbClr val="000000"/>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Spectral"/>
                <a:ea typeface="Spectral"/>
                <a:cs typeface="Spectral"/>
                <a:sym typeface="Spectral"/>
              </a:rPr>
              <a:t>Federal Martial Law</a:t>
            </a:r>
            <a:endParaRPr sz="3600" dirty="0">
              <a:latin typeface="Spectral"/>
              <a:ea typeface="Spectral"/>
              <a:cs typeface="Spectral"/>
              <a:sym typeface="Spectral"/>
            </a:endParaRPr>
          </a:p>
          <a:p>
            <a:pPr marL="0" lvl="0" indent="0" algn="ctr" rtl="0">
              <a:spcBef>
                <a:spcPts val="0"/>
              </a:spcBef>
              <a:spcAft>
                <a:spcPts val="0"/>
              </a:spcAft>
              <a:buNone/>
            </a:pPr>
            <a:endParaRPr sz="3600" dirty="0">
              <a:latin typeface="Spectral"/>
              <a:ea typeface="Spectral"/>
              <a:cs typeface="Spectral"/>
              <a:sym typeface="Spectral"/>
            </a:endParaRPr>
          </a:p>
        </p:txBody>
      </p:sp>
      <p:sp>
        <p:nvSpPr>
          <p:cNvPr id="96" name="Google Shape;96;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dirty="0">
                <a:solidFill>
                  <a:srgbClr val="000000"/>
                </a:solidFill>
                <a:latin typeface="Times New Roman"/>
                <a:ea typeface="Times New Roman"/>
                <a:cs typeface="Times New Roman"/>
                <a:sym typeface="Times New Roman"/>
              </a:rPr>
              <a:t>No clear definition, nor enough history to establish precedent</a:t>
            </a:r>
            <a:endParaRPr sz="2200" dirty="0">
              <a:solidFill>
                <a:srgbClr val="000000"/>
              </a:solidFill>
              <a:latin typeface="Times New Roman"/>
              <a:ea typeface="Times New Roman"/>
              <a:cs typeface="Times New Roman"/>
              <a:sym typeface="Times New Roman"/>
            </a:endParaRPr>
          </a:p>
          <a:p>
            <a:pPr marL="914400" lvl="0" indent="-368300" algn="l" rtl="0">
              <a:spcBef>
                <a:spcPts val="0"/>
              </a:spcBef>
              <a:spcAft>
                <a:spcPts val="0"/>
              </a:spcAft>
              <a:buClr>
                <a:srgbClr val="000000"/>
              </a:buClr>
              <a:buSzPts val="2200"/>
              <a:buFont typeface="Arial" panose="020B0604020202020204" pitchFamily="34" charset="0"/>
              <a:buChar char="•"/>
            </a:pPr>
            <a:r>
              <a:rPr lang="en" sz="2200" dirty="0">
                <a:solidFill>
                  <a:srgbClr val="000000"/>
                </a:solidFill>
                <a:latin typeface="Times New Roman"/>
                <a:ea typeface="Times New Roman"/>
                <a:cs typeface="Times New Roman"/>
                <a:sym typeface="Times New Roman"/>
              </a:rPr>
              <a:t>Understood to be </a:t>
            </a:r>
            <a:r>
              <a:rPr lang="en" sz="2200" dirty="0">
                <a:solidFill>
                  <a:schemeClr val="dk1"/>
                </a:solidFill>
                <a:latin typeface="Times New Roman"/>
                <a:ea typeface="Times New Roman"/>
                <a:cs typeface="Times New Roman"/>
                <a:sym typeface="Times New Roman"/>
              </a:rPr>
              <a:t>the ability of the President to invoke the military to restore or preserve peace</a:t>
            </a:r>
          </a:p>
          <a:p>
            <a:pPr marL="1371600" lvl="1" indent="-368300">
              <a:spcBef>
                <a:spcPts val="0"/>
              </a:spcBef>
              <a:buClr>
                <a:srgbClr val="000000"/>
              </a:buClr>
              <a:buSzPts val="2200"/>
              <a:buFont typeface="Arial" panose="020B0604020202020204" pitchFamily="34" charset="0"/>
              <a:buChar char="•"/>
            </a:pPr>
            <a:r>
              <a:rPr lang="en" sz="1800" dirty="0">
                <a:solidFill>
                  <a:schemeClr val="dk1"/>
                </a:solidFill>
                <a:latin typeface="Times New Roman"/>
                <a:ea typeface="Times New Roman"/>
                <a:cs typeface="Times New Roman"/>
                <a:sym typeface="Times New Roman"/>
              </a:rPr>
              <a:t>happens through the temporary replacement of civil authorities by the military </a:t>
            </a:r>
            <a:endParaRPr sz="18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sz="2200" dirty="0">
              <a:solidFill>
                <a:srgbClr val="000000"/>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8363B-2A32-5D48-A5E5-DDA94CBD7A0F}"/>
              </a:ext>
            </a:extLst>
          </p:cNvPr>
          <p:cNvSpPr>
            <a:spLocks noGrp="1"/>
          </p:cNvSpPr>
          <p:nvPr>
            <p:ph type="title"/>
          </p:nvPr>
        </p:nvSpPr>
        <p:spPr/>
        <p:txBody>
          <a:bodyPr/>
          <a:lstStyle/>
          <a:p>
            <a:pPr algn="ctr"/>
            <a:r>
              <a:rPr lang="en" sz="3600" dirty="0">
                <a:latin typeface="Spectral"/>
                <a:ea typeface="Spectral"/>
                <a:cs typeface="Spectral"/>
                <a:sym typeface="Spectral"/>
              </a:rPr>
              <a:t>History of Martial Law</a:t>
            </a:r>
            <a:endParaRPr lang="en-US" sz="3600" dirty="0"/>
          </a:p>
        </p:txBody>
      </p:sp>
      <p:sp>
        <p:nvSpPr>
          <p:cNvPr id="3" name="Text Placeholder 2">
            <a:extLst>
              <a:ext uri="{FF2B5EF4-FFF2-40B4-BE49-F238E27FC236}">
                <a16:creationId xmlns:a16="http://schemas.microsoft.com/office/drawing/2014/main" id="{4825EF08-3E05-9D40-8197-6B507DEBA79F}"/>
              </a:ext>
            </a:extLst>
          </p:cNvPr>
          <p:cNvSpPr>
            <a:spLocks noGrp="1"/>
          </p:cNvSpPr>
          <p:nvPr>
            <p:ph type="body" idx="1"/>
          </p:nvPr>
        </p:nvSpPr>
        <p:spPr/>
        <p:txBody>
          <a:bodyPr/>
          <a:lstStyle/>
          <a:p>
            <a:pPr marL="114300" indent="0">
              <a:buNone/>
            </a:pPr>
            <a:r>
              <a:rPr lang="en-US" sz="2200" dirty="0">
                <a:solidFill>
                  <a:schemeClr val="tx1"/>
                </a:solidFill>
                <a:latin typeface="Times New Roman" panose="02020603050405020304" pitchFamily="18" charset="0"/>
                <a:cs typeface="Times New Roman" panose="02020603050405020304" pitchFamily="18" charset="0"/>
              </a:rPr>
              <a:t>Declared 7 times federally</a:t>
            </a:r>
          </a:p>
          <a:p>
            <a:pPr>
              <a:buFont typeface="Arial" panose="020B0604020202020204" pitchFamily="34" charset="0"/>
              <a:buChar char="•"/>
            </a:pPr>
            <a:r>
              <a:rPr lang="en-US" sz="2200" dirty="0">
                <a:solidFill>
                  <a:schemeClr val="tx1"/>
                </a:solidFill>
                <a:latin typeface="Times New Roman" panose="02020603050405020304" pitchFamily="18" charset="0"/>
                <a:cs typeface="Times New Roman" panose="02020603050405020304" pitchFamily="18" charset="0"/>
              </a:rPr>
              <a:t>President Washington during the Whiskey Rebellion</a:t>
            </a:r>
          </a:p>
          <a:p>
            <a:pPr>
              <a:buFont typeface="Arial" panose="020B0604020202020204" pitchFamily="34" charset="0"/>
              <a:buChar char="•"/>
            </a:pPr>
            <a:endParaRPr lang="en-US" sz="2200" dirty="0">
              <a:solidFill>
                <a:schemeClr val="tx1"/>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200" dirty="0">
                <a:solidFill>
                  <a:schemeClr val="tx1"/>
                </a:solidFill>
                <a:latin typeface="Times New Roman" panose="02020603050405020304" pitchFamily="18" charset="0"/>
                <a:cs typeface="Times New Roman" panose="02020603050405020304" pitchFamily="18" charset="0"/>
              </a:rPr>
              <a:t>President Lincoln during the Civil War</a:t>
            </a:r>
          </a:p>
          <a:p>
            <a:pPr>
              <a:buFont typeface="Arial" panose="020B0604020202020204" pitchFamily="34" charset="0"/>
              <a:buChar char="•"/>
            </a:pPr>
            <a:endParaRPr lang="en-US" sz="2200" dirty="0">
              <a:solidFill>
                <a:schemeClr val="tx1"/>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200" dirty="0">
                <a:solidFill>
                  <a:schemeClr val="tx1"/>
                </a:solidFill>
                <a:latin typeface="Times New Roman" panose="02020603050405020304" pitchFamily="18" charset="0"/>
                <a:cs typeface="Times New Roman" panose="02020603050405020304" pitchFamily="18" charset="0"/>
              </a:rPr>
              <a:t>President Roosevelt after Pearl Harbor</a:t>
            </a:r>
          </a:p>
          <a:p>
            <a:pPr>
              <a:buFont typeface="Arial" panose="020B0604020202020204" pitchFamily="34" charset="0"/>
              <a:buChar char="•"/>
            </a:pPr>
            <a:endParaRPr lang="en-US" sz="2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3041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8363B-2A32-5D48-A5E5-DDA94CBD7A0F}"/>
              </a:ext>
            </a:extLst>
          </p:cNvPr>
          <p:cNvSpPr>
            <a:spLocks noGrp="1"/>
          </p:cNvSpPr>
          <p:nvPr>
            <p:ph type="title"/>
          </p:nvPr>
        </p:nvSpPr>
        <p:spPr/>
        <p:txBody>
          <a:bodyPr/>
          <a:lstStyle/>
          <a:p>
            <a:pPr algn="ctr"/>
            <a:r>
              <a:rPr lang="en" sz="3600" dirty="0">
                <a:latin typeface="Spectral"/>
                <a:ea typeface="Spectral"/>
                <a:cs typeface="Spectral"/>
                <a:sym typeface="Spectral"/>
              </a:rPr>
              <a:t>History of Martial Law</a:t>
            </a:r>
            <a:endParaRPr lang="en-US" sz="3600" dirty="0"/>
          </a:p>
        </p:txBody>
      </p:sp>
      <p:sp>
        <p:nvSpPr>
          <p:cNvPr id="3" name="Text Placeholder 2">
            <a:extLst>
              <a:ext uri="{FF2B5EF4-FFF2-40B4-BE49-F238E27FC236}">
                <a16:creationId xmlns:a16="http://schemas.microsoft.com/office/drawing/2014/main" id="{4825EF08-3E05-9D40-8197-6B507DEBA79F}"/>
              </a:ext>
            </a:extLst>
          </p:cNvPr>
          <p:cNvSpPr>
            <a:spLocks noGrp="1"/>
          </p:cNvSpPr>
          <p:nvPr>
            <p:ph type="body" idx="1"/>
          </p:nvPr>
        </p:nvSpPr>
        <p:spPr/>
        <p:txBody>
          <a:bodyPr/>
          <a:lstStyle/>
          <a:p>
            <a:pPr marL="114300" indent="0">
              <a:buNone/>
            </a:pPr>
            <a:r>
              <a:rPr lang="en-US" sz="2200" dirty="0">
                <a:solidFill>
                  <a:schemeClr val="tx1"/>
                </a:solidFill>
                <a:latin typeface="Times New Roman" panose="02020603050405020304" pitchFamily="18" charset="0"/>
                <a:cs typeface="Times New Roman" panose="02020603050405020304" pitchFamily="18" charset="0"/>
              </a:rPr>
              <a:t>Most recent declarations were for civil rights situations</a:t>
            </a:r>
          </a:p>
          <a:p>
            <a:pPr>
              <a:buFont typeface="Arial" panose="020B0604020202020204" pitchFamily="34" charset="0"/>
              <a:buChar char="•"/>
            </a:pPr>
            <a:r>
              <a:rPr lang="en-US" sz="2200" dirty="0">
                <a:solidFill>
                  <a:schemeClr val="tx1"/>
                </a:solidFill>
                <a:latin typeface="Times New Roman" panose="02020603050405020304" pitchFamily="18" charset="0"/>
                <a:cs typeface="Times New Roman" panose="02020603050405020304" pitchFamily="18" charset="0"/>
              </a:rPr>
              <a:t>1957: President Eisenhower in Arkansas</a:t>
            </a:r>
          </a:p>
          <a:p>
            <a:pPr>
              <a:buFont typeface="Arial" panose="020B0604020202020204" pitchFamily="34" charset="0"/>
              <a:buChar char="•"/>
            </a:pPr>
            <a:endParaRPr lang="en-US" sz="2200" dirty="0">
              <a:solidFill>
                <a:schemeClr val="tx1"/>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200" dirty="0">
                <a:solidFill>
                  <a:schemeClr val="tx1"/>
                </a:solidFill>
                <a:latin typeface="Times New Roman" panose="02020603050405020304" pitchFamily="18" charset="0"/>
                <a:cs typeface="Times New Roman" panose="02020603050405020304" pitchFamily="18" charset="0"/>
              </a:rPr>
              <a:t>1962: President Kennedy in Mississippi</a:t>
            </a:r>
          </a:p>
          <a:p>
            <a:pPr>
              <a:buFont typeface="Arial" panose="020B0604020202020204" pitchFamily="34" charset="0"/>
              <a:buChar char="•"/>
            </a:pPr>
            <a:endParaRPr lang="en-US" sz="2200" dirty="0">
              <a:solidFill>
                <a:schemeClr val="tx1"/>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200" dirty="0">
                <a:solidFill>
                  <a:schemeClr val="tx1"/>
                </a:solidFill>
                <a:latin typeface="Times New Roman" panose="02020603050405020304" pitchFamily="18" charset="0"/>
                <a:cs typeface="Times New Roman" panose="02020603050405020304" pitchFamily="18" charset="0"/>
              </a:rPr>
              <a:t>1964 &amp; 1965: President Johnson in Alabama </a:t>
            </a:r>
          </a:p>
        </p:txBody>
      </p:sp>
    </p:spTree>
    <p:extLst>
      <p:ext uri="{BB962C8B-B14F-4D97-AF65-F5344CB8AC3E}">
        <p14:creationId xmlns:p14="http://schemas.microsoft.com/office/powerpoint/2010/main" val="3769179395"/>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1024</TotalTime>
  <Words>2237</Words>
  <Application>Microsoft Office PowerPoint</Application>
  <PresentationFormat>On-screen Show (16:9)</PresentationFormat>
  <Paragraphs>133</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Times New Roman</vt:lpstr>
      <vt:lpstr>Spectral</vt:lpstr>
      <vt:lpstr>Arial</vt:lpstr>
      <vt:lpstr>Simple Light</vt:lpstr>
      <vt:lpstr>Government Response to Covid-19: Federal Responsibility or State Issue </vt:lpstr>
      <vt:lpstr>Introduction</vt:lpstr>
      <vt:lpstr>Introduction</vt:lpstr>
      <vt:lpstr>Research Question</vt:lpstr>
      <vt:lpstr>Review of the Legal History/Case Law</vt:lpstr>
      <vt:lpstr>Review of the Legal History/Case Law </vt:lpstr>
      <vt:lpstr>Federal Martial Law </vt:lpstr>
      <vt:lpstr>History of Martial Law</vt:lpstr>
      <vt:lpstr>History of Martial Law</vt:lpstr>
      <vt:lpstr>Is Martial Law Reasonable Now?</vt:lpstr>
      <vt:lpstr>Other Federal Powers</vt:lpstr>
      <vt:lpstr>State Police Power </vt:lpstr>
      <vt:lpstr>State Police Power </vt:lpstr>
      <vt:lpstr>Conclusions </vt:lpstr>
      <vt:lpstr>Looking Forward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Response to Covid-19: Federal Responsibility or State Issue</dc:title>
  <dc:creator>Robert Farley</dc:creator>
  <cp:lastModifiedBy>Robert Farley</cp:lastModifiedBy>
  <cp:revision>13</cp:revision>
  <dcterms:modified xsi:type="dcterms:W3CDTF">2020-04-22T21:50:42Z</dcterms:modified>
</cp:coreProperties>
</file>