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52"/>
  </p:notesMasterIdLst>
  <p:sldIdLst>
    <p:sldId id="256" r:id="rId2"/>
    <p:sldId id="798" r:id="rId3"/>
    <p:sldId id="673" r:id="rId4"/>
    <p:sldId id="813" r:id="rId5"/>
    <p:sldId id="814" r:id="rId6"/>
    <p:sldId id="815" r:id="rId7"/>
    <p:sldId id="816" r:id="rId8"/>
    <p:sldId id="817" r:id="rId9"/>
    <p:sldId id="818" r:id="rId10"/>
    <p:sldId id="819" r:id="rId11"/>
    <p:sldId id="820" r:id="rId12"/>
    <p:sldId id="269" r:id="rId13"/>
    <p:sldId id="258" r:id="rId14"/>
    <p:sldId id="259" r:id="rId15"/>
    <p:sldId id="769" r:id="rId16"/>
    <p:sldId id="261" r:id="rId17"/>
    <p:sldId id="770" r:id="rId18"/>
    <p:sldId id="771" r:id="rId19"/>
    <p:sldId id="270" r:id="rId20"/>
    <p:sldId id="263" r:id="rId21"/>
    <p:sldId id="772" r:id="rId22"/>
    <p:sldId id="272" r:id="rId23"/>
    <p:sldId id="264" r:id="rId24"/>
    <p:sldId id="773" r:id="rId25"/>
    <p:sldId id="274" r:id="rId26"/>
    <p:sldId id="265" r:id="rId27"/>
    <p:sldId id="774" r:id="rId28"/>
    <p:sldId id="275" r:id="rId29"/>
    <p:sldId id="266" r:id="rId30"/>
    <p:sldId id="776" r:id="rId31"/>
    <p:sldId id="628" r:id="rId32"/>
    <p:sldId id="267" r:id="rId33"/>
    <p:sldId id="777" r:id="rId34"/>
    <p:sldId id="279" r:id="rId35"/>
    <p:sldId id="630" r:id="rId36"/>
    <p:sldId id="778" r:id="rId37"/>
    <p:sldId id="631" r:id="rId38"/>
    <p:sldId id="632" r:id="rId39"/>
    <p:sldId id="779" r:id="rId40"/>
    <p:sldId id="635" r:id="rId41"/>
    <p:sldId id="636" r:id="rId42"/>
    <p:sldId id="780" r:id="rId43"/>
    <p:sldId id="637" r:id="rId44"/>
    <p:sldId id="633" r:id="rId45"/>
    <p:sldId id="781" r:id="rId46"/>
    <p:sldId id="639" r:id="rId47"/>
    <p:sldId id="640" r:id="rId48"/>
    <p:sldId id="782" r:id="rId49"/>
    <p:sldId id="641" r:id="rId50"/>
    <p:sldId id="689" r:id="rId51"/>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CC"/>
    <a:srgbClr val="34703E"/>
    <a:srgbClr val="CC0000"/>
    <a:srgbClr val="C81204"/>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85" autoAdjust="0"/>
    <p:restoredTop sz="99878" autoAdjust="0"/>
  </p:normalViewPr>
  <p:slideViewPr>
    <p:cSldViewPr>
      <p:cViewPr varScale="1">
        <p:scale>
          <a:sx n="111" d="100"/>
          <a:sy n="111" d="100"/>
        </p:scale>
        <p:origin x="115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16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Farley" userId="1b2cfada0102257f" providerId="LiveId" clId="{79306E25-CEEE-40A5-9072-8B7112DBFE41}"/>
    <pc:docChg chg="addSld modSld">
      <pc:chgData name="Robert Farley" userId="1b2cfada0102257f" providerId="LiveId" clId="{79306E25-CEEE-40A5-9072-8B7112DBFE41}" dt="2020-05-01T02:42:54.720" v="3"/>
      <pc:docMkLst>
        <pc:docMk/>
      </pc:docMkLst>
      <pc:sldChg chg="add">
        <pc:chgData name="Robert Farley" userId="1b2cfada0102257f" providerId="LiveId" clId="{79306E25-CEEE-40A5-9072-8B7112DBFE41}" dt="2020-05-01T02:42:45.511" v="0"/>
        <pc:sldMkLst>
          <pc:docMk/>
          <pc:sldMk cId="2385093828" sldId="728"/>
        </pc:sldMkLst>
      </pc:sldChg>
      <pc:sldChg chg="add">
        <pc:chgData name="Robert Farley" userId="1b2cfada0102257f" providerId="LiveId" clId="{79306E25-CEEE-40A5-9072-8B7112DBFE41}" dt="2020-05-01T02:42:48.311" v="1"/>
        <pc:sldMkLst>
          <pc:docMk/>
          <pc:sldMk cId="3583185645" sldId="729"/>
        </pc:sldMkLst>
      </pc:sldChg>
      <pc:sldChg chg="add">
        <pc:chgData name="Robert Farley" userId="1b2cfada0102257f" providerId="LiveId" clId="{79306E25-CEEE-40A5-9072-8B7112DBFE41}" dt="2020-05-01T02:42:51.559" v="2"/>
        <pc:sldMkLst>
          <pc:docMk/>
          <pc:sldMk cId="303646716" sldId="730"/>
        </pc:sldMkLst>
      </pc:sldChg>
      <pc:sldChg chg="add">
        <pc:chgData name="Robert Farley" userId="1b2cfada0102257f" providerId="LiveId" clId="{79306E25-CEEE-40A5-9072-8B7112DBFE41}" dt="2020-05-01T02:42:54.720" v="3"/>
        <pc:sldMkLst>
          <pc:docMk/>
          <pc:sldMk cId="388876743" sldId="73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238" cy="465138"/>
          </a:xfrm>
          <a:prstGeom prst="rect">
            <a:avLst/>
          </a:prstGeom>
        </p:spPr>
        <p:txBody>
          <a:bodyPr vert="horz" lIns="92994" tIns="46498" rIns="92994" bIns="46498" rtlCol="0"/>
          <a:lstStyle>
            <a:lvl1pPr algn="l">
              <a:defRPr sz="1200"/>
            </a:lvl1pPr>
          </a:lstStyle>
          <a:p>
            <a:pPr>
              <a:defRPr/>
            </a:pPr>
            <a:endParaRPr lang="en-US"/>
          </a:p>
        </p:txBody>
      </p:sp>
      <p:sp>
        <p:nvSpPr>
          <p:cNvPr id="3" name="Date Placeholder 2"/>
          <p:cNvSpPr>
            <a:spLocks noGrp="1"/>
          </p:cNvSpPr>
          <p:nvPr>
            <p:ph type="dt" idx="1"/>
          </p:nvPr>
        </p:nvSpPr>
        <p:spPr>
          <a:xfrm>
            <a:off x="3978276" y="0"/>
            <a:ext cx="3043238" cy="465138"/>
          </a:xfrm>
          <a:prstGeom prst="rect">
            <a:avLst/>
          </a:prstGeom>
        </p:spPr>
        <p:txBody>
          <a:bodyPr vert="horz" lIns="92994" tIns="46498" rIns="92994" bIns="46498" rtlCol="0"/>
          <a:lstStyle>
            <a:lvl1pPr algn="r">
              <a:defRPr sz="1200"/>
            </a:lvl1pPr>
          </a:lstStyle>
          <a:p>
            <a:pPr>
              <a:defRPr/>
            </a:pPr>
            <a:fld id="{6AB3D064-899E-46E9-8111-E274097227F9}" type="datetimeFigureOut">
              <a:rPr lang="en-US"/>
              <a:pPr>
                <a:defRPr/>
              </a:pPr>
              <a:t>5/11/2020</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2994" tIns="46498" rIns="92994" bIns="46498" rtlCol="0" anchor="ctr"/>
          <a:lstStyle/>
          <a:p>
            <a:pPr lvl="0"/>
            <a:endParaRPr lang="en-US" noProof="0"/>
          </a:p>
        </p:txBody>
      </p:sp>
      <p:sp>
        <p:nvSpPr>
          <p:cNvPr id="5" name="Notes Placeholder 4"/>
          <p:cNvSpPr>
            <a:spLocks noGrp="1"/>
          </p:cNvSpPr>
          <p:nvPr>
            <p:ph type="body" sz="quarter" idx="3"/>
          </p:nvPr>
        </p:nvSpPr>
        <p:spPr>
          <a:xfrm>
            <a:off x="701675" y="4422776"/>
            <a:ext cx="5619750" cy="4187825"/>
          </a:xfrm>
          <a:prstGeom prst="rect">
            <a:avLst/>
          </a:prstGeom>
        </p:spPr>
        <p:txBody>
          <a:bodyPr vert="horz" lIns="92994" tIns="46498" rIns="92994" bIns="4649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42376"/>
            <a:ext cx="3043238" cy="465138"/>
          </a:xfrm>
          <a:prstGeom prst="rect">
            <a:avLst/>
          </a:prstGeom>
        </p:spPr>
        <p:txBody>
          <a:bodyPr vert="horz" lIns="92994" tIns="46498" rIns="92994" bIns="46498"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8276" y="8842376"/>
            <a:ext cx="3043238" cy="465138"/>
          </a:xfrm>
          <a:prstGeom prst="rect">
            <a:avLst/>
          </a:prstGeom>
        </p:spPr>
        <p:txBody>
          <a:bodyPr vert="horz" lIns="92994" tIns="46498" rIns="92994" bIns="46498" rtlCol="0" anchor="b"/>
          <a:lstStyle>
            <a:lvl1pPr algn="r">
              <a:defRPr sz="1200"/>
            </a:lvl1pPr>
          </a:lstStyle>
          <a:p>
            <a:pPr>
              <a:defRPr/>
            </a:pPr>
            <a:fld id="{88972520-0E40-44DD-8122-218888819FE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2036DDE-8201-479C-8A28-A87686A40570}" type="datetime1">
              <a:rPr lang="en-US" smtClean="0"/>
              <a:pPr>
                <a:defRPr/>
              </a:pPr>
              <a:t>5/11/2020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B2D70A7-D542-449A-98DB-CFB166A5314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143000"/>
            <a:ext cx="8229600" cy="49831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64EB112-327D-4768-A89F-7B269DB34C9D}" type="datetime1">
              <a:rPr lang="en-US" smtClean="0"/>
              <a:pPr>
                <a:defRPr/>
              </a:pPr>
              <a:t>5/11/2020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9354277-857D-40E1-AC0A-B7C28A323AC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BF5A497-639A-47F0-A5A8-1ED7C8C4164C}" type="datetime1">
              <a:rPr lang="en-US" smtClean="0"/>
              <a:pPr>
                <a:defRPr/>
              </a:pPr>
              <a:t>5/11/2020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E616CF5-3883-4974-BCA6-52F99EBB6E9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143000"/>
            <a:ext cx="8229600" cy="4983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5B84122-B235-465E-A671-5597D86B504C}" type="datetime1">
              <a:rPr lang="en-US" smtClean="0"/>
              <a:pPr>
                <a:defRPr/>
              </a:pPr>
              <a:t>5/11/2020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EE3DF59-3C70-41FF-8584-48DF6F57380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40129E3-6C4B-434A-82E9-67DE925F6099}" type="datetime1">
              <a:rPr lang="en-US" smtClean="0"/>
              <a:pPr>
                <a:defRPr/>
              </a:pPr>
              <a:t>5/11/2020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37EFC26-0C5F-4CBD-8FC5-ED41BEF22AD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0167909C-C746-45A4-AFA9-BE6CF62F5174}" type="datetime1">
              <a:rPr lang="en-US" smtClean="0"/>
              <a:pPr>
                <a:defRPr/>
              </a:pPr>
              <a:t>5/11/2020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6146531-2CD7-45FD-A949-FC9D0214DAA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E7C1EA4F-0F72-4FF1-A13E-C8375432B0B4}" type="datetime1">
              <a:rPr lang="en-US" smtClean="0"/>
              <a:pPr>
                <a:defRPr/>
              </a:pPr>
              <a:t>5/11/2020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C91AAE4-EF28-4C67-9D22-508A14AE2F8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8A2DCF17-C0BF-4B6C-8D26-BDABBF8CE447}" type="datetime1">
              <a:rPr lang="en-US" smtClean="0"/>
              <a:pPr>
                <a:defRPr/>
              </a:pPr>
              <a:t>5/11/2020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7AA7F96-B146-4D77-92F5-83DBF029AE6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38FA5117-2552-49F6-ACAB-7940E8583D86}" type="datetime1">
              <a:rPr lang="en-US" smtClean="0"/>
              <a:pPr>
                <a:defRPr/>
              </a:pPr>
              <a:t>5/11/2020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65CD85D-D00C-4FDB-B9C1-E373E6A6666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397BC9D-7B22-4BAB-A950-190A1882F86E}" type="datetime1">
              <a:rPr lang="en-US" smtClean="0"/>
              <a:pPr>
                <a:defRPr/>
              </a:pPr>
              <a:t>5/11/2020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FB64DD9-E31A-4C9E-8BD3-CF2F363B34B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F902ED7D-5D44-4A0E-8A63-313AC2D39914}" type="datetime1">
              <a:rPr lang="en-US" smtClean="0"/>
              <a:pPr>
                <a:defRPr/>
              </a:pPr>
              <a:t>5/11/2020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D549380-1A35-4031-8893-E9CDD0B2500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 id="2147484309" r:id="rId5"/>
    <p:sldLayoutId id="2147484310" r:id="rId6"/>
    <p:sldLayoutId id="2147484311" r:id="rId7"/>
    <p:sldLayoutId id="2147484312" r:id="rId8"/>
    <p:sldLayoutId id="2147484313" r:id="rId9"/>
    <p:sldLayoutId id="2147484314" r:id="rId10"/>
    <p:sldLayoutId id="214748431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3200" b="1" kern="1200">
          <a:solidFill>
            <a:srgbClr val="C00000"/>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defRPr sz="2800" b="1" i="1" kern="1200">
          <a:solidFill>
            <a:srgbClr val="10253F"/>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sz="2400" b="1"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b="1" i="1" kern="1200">
          <a:solidFill>
            <a:srgbClr val="10253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eg"/><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eg"/><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subTitle" idx="1"/>
          </p:nvPr>
        </p:nvSpPr>
        <p:spPr>
          <a:xfrm>
            <a:off x="1066800" y="4990924"/>
            <a:ext cx="7239000" cy="1257476"/>
          </a:xfrm>
          <a:solidFill>
            <a:schemeClr val="tx1"/>
          </a:solidFill>
        </p:spPr>
        <p:txBody>
          <a:bodyPr/>
          <a:lstStyle/>
          <a:p>
            <a:pPr eaLnBrk="1" hangingPunct="1"/>
            <a:r>
              <a:rPr lang="en-US" dirty="0">
                <a:solidFill>
                  <a:srgbClr val="FFFF00"/>
                </a:solidFill>
                <a:latin typeface="Arial" charset="0"/>
              </a:rPr>
              <a:t>Pandemics and Reactions</a:t>
            </a:r>
          </a:p>
          <a:p>
            <a:pPr eaLnBrk="1" hangingPunct="1"/>
            <a:r>
              <a:rPr lang="en-US" i="1" dirty="0">
                <a:solidFill>
                  <a:srgbClr val="FFFF00"/>
                </a:solidFill>
                <a:latin typeface="Arial" charset="0"/>
              </a:rPr>
              <a:t>An Overview and Analysis</a:t>
            </a:r>
          </a:p>
        </p:txBody>
      </p:sp>
      <p:pic>
        <p:nvPicPr>
          <p:cNvPr id="51203" name="Picture 7" descr="myIMG_12"/>
          <p:cNvPicPr>
            <a:picLocks noChangeAspect="1" noChangeArrowheads="1" noCrop="1"/>
          </p:cNvPicPr>
          <p:nvPr/>
        </p:nvPicPr>
        <p:blipFill>
          <a:blip r:embed="rId2" cstate="print"/>
          <a:srcRect/>
          <a:stretch>
            <a:fillRect/>
          </a:stretch>
        </p:blipFill>
        <p:spPr bwMode="auto">
          <a:xfrm>
            <a:off x="3429000" y="2362200"/>
            <a:ext cx="1866900" cy="1866900"/>
          </a:xfrm>
          <a:prstGeom prst="rect">
            <a:avLst/>
          </a:prstGeom>
          <a:noFill/>
          <a:ln w="9525">
            <a:noFill/>
            <a:miter lim="800000"/>
            <a:headEnd/>
            <a:tailEnd/>
          </a:ln>
        </p:spPr>
      </p:pic>
      <p:pic>
        <p:nvPicPr>
          <p:cNvPr id="3" name="Picture 2" descr="A picture containing sitting, red&#10;&#10;Description automatically generated">
            <a:extLst>
              <a:ext uri="{FF2B5EF4-FFF2-40B4-BE49-F238E27FC236}">
                <a16:creationId xmlns:a16="http://schemas.microsoft.com/office/drawing/2014/main" id="{8B2E2989-D411-457F-8A51-BF58EEA45E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101" y="136525"/>
            <a:ext cx="5715798" cy="12574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0158B2F-80BE-4948-9002-5C0771EB61A5}"/>
              </a:ext>
            </a:extLst>
          </p:cNvPr>
          <p:cNvSpPr>
            <a:spLocks noGrp="1"/>
          </p:cNvSpPr>
          <p:nvPr>
            <p:ph sz="half" idx="1"/>
          </p:nvPr>
        </p:nvSpPr>
        <p:spPr>
          <a:xfrm>
            <a:off x="381000" y="1432680"/>
            <a:ext cx="4953000" cy="5240113"/>
          </a:xfrm>
        </p:spPr>
        <p:txBody>
          <a:bodyPr>
            <a:noAutofit/>
          </a:bodyPr>
          <a:lstStyle/>
          <a:p>
            <a:pPr marL="0" indent="0" algn="ctr" eaLnBrk="1" fontAlgn="auto" hangingPunct="1">
              <a:lnSpc>
                <a:spcPct val="70000"/>
              </a:lnSpc>
              <a:spcBef>
                <a:spcPts val="0"/>
              </a:spcBef>
              <a:spcAft>
                <a:spcPts val="0"/>
              </a:spcAft>
              <a:buClr>
                <a:schemeClr val="accent3"/>
              </a:buClr>
              <a:defRPr/>
            </a:pPr>
            <a:r>
              <a:rPr lang="en-US" sz="3200" dirty="0">
                <a:solidFill>
                  <a:srgbClr val="0033CC"/>
                </a:solidFill>
              </a:rPr>
              <a:t>Forest Bird</a:t>
            </a:r>
          </a:p>
          <a:p>
            <a:pPr marL="0" indent="0" algn="just" eaLnBrk="1" fontAlgn="auto" hangingPunct="1">
              <a:lnSpc>
                <a:spcPct val="70000"/>
              </a:lnSpc>
              <a:spcBef>
                <a:spcPts val="0"/>
              </a:spcBef>
              <a:spcAft>
                <a:spcPts val="0"/>
              </a:spcAft>
              <a:buClr>
                <a:schemeClr val="accent3"/>
              </a:buClr>
              <a:defRPr/>
            </a:pPr>
            <a:endParaRPr lang="en-US" sz="1000" dirty="0">
              <a:solidFill>
                <a:schemeClr val="tx1">
                  <a:lumMod val="95000"/>
                  <a:lumOff val="5000"/>
                </a:schemeClr>
              </a:solidFill>
            </a:endParaRPr>
          </a:p>
          <a:p>
            <a:pPr marL="0" indent="0" algn="just">
              <a:lnSpc>
                <a:spcPct val="70000"/>
              </a:lnSpc>
              <a:spcBef>
                <a:spcPts val="0"/>
              </a:spcBef>
              <a:spcAft>
                <a:spcPts val="0"/>
              </a:spcAft>
            </a:pPr>
            <a:r>
              <a:rPr lang="en-US" sz="1800" dirty="0">
                <a:solidFill>
                  <a:schemeClr val="tx1">
                    <a:lumMod val="95000"/>
                    <a:lumOff val="5000"/>
                  </a:schemeClr>
                </a:solidFill>
              </a:rPr>
              <a:t>8. Forrest M. Bird (b. 1921): Ventilator </a:t>
            </a:r>
            <a:br>
              <a:rPr lang="en-US" sz="1800" dirty="0">
                <a:solidFill>
                  <a:schemeClr val="tx1">
                    <a:lumMod val="95000"/>
                    <a:lumOff val="5000"/>
                  </a:schemeClr>
                </a:solidFill>
              </a:rPr>
            </a:br>
            <a:endParaRPr lang="en-US" sz="1000" dirty="0">
              <a:solidFill>
                <a:schemeClr val="tx1">
                  <a:lumMod val="95000"/>
                  <a:lumOff val="5000"/>
                </a:schemeClr>
              </a:solidFill>
            </a:endParaRPr>
          </a:p>
          <a:p>
            <a:pPr marL="0" indent="0" algn="just">
              <a:lnSpc>
                <a:spcPct val="70000"/>
              </a:lnSpc>
              <a:spcBef>
                <a:spcPts val="0"/>
              </a:spcBef>
              <a:spcAft>
                <a:spcPts val="0"/>
              </a:spcAft>
            </a:pPr>
            <a:r>
              <a:rPr lang="en-US" sz="1800" dirty="0">
                <a:solidFill>
                  <a:schemeClr val="tx1">
                    <a:lumMod val="95000"/>
                    <a:lumOff val="5000"/>
                  </a:schemeClr>
                </a:solidFill>
              </a:rPr>
              <a:t>Forrest M. Bird, MD, PhD, ScD, is an American pilot and inventor best known for creating the first reliable mechanical ventilators which are used in cardiopulmonary care. </a:t>
            </a:r>
          </a:p>
          <a:p>
            <a:pPr marL="0" indent="0" algn="just">
              <a:lnSpc>
                <a:spcPct val="70000"/>
              </a:lnSpc>
              <a:spcBef>
                <a:spcPts val="0"/>
              </a:spcBef>
              <a:spcAft>
                <a:spcPts val="0"/>
              </a:spcAft>
            </a:pPr>
            <a:endParaRPr lang="en-US" sz="1000" dirty="0">
              <a:solidFill>
                <a:schemeClr val="tx1">
                  <a:lumMod val="95000"/>
                  <a:lumOff val="5000"/>
                </a:schemeClr>
              </a:solidFill>
            </a:endParaRPr>
          </a:p>
          <a:p>
            <a:pPr marL="0" indent="0" algn="just">
              <a:lnSpc>
                <a:spcPct val="70000"/>
              </a:lnSpc>
              <a:spcBef>
                <a:spcPts val="0"/>
              </a:spcBef>
              <a:spcAft>
                <a:spcPts val="0"/>
              </a:spcAft>
            </a:pPr>
            <a:r>
              <a:rPr lang="en-US" sz="1800" dirty="0">
                <a:solidFill>
                  <a:schemeClr val="tx1">
                    <a:lumMod val="95000"/>
                    <a:lumOff val="5000"/>
                  </a:schemeClr>
                </a:solidFill>
              </a:rPr>
              <a:t>Dr. Bird began his career as a pilot, making his first solo flight at the age of 14 and earning his first aviation license at 16. </a:t>
            </a:r>
          </a:p>
          <a:p>
            <a:pPr marL="0" indent="0" algn="just">
              <a:lnSpc>
                <a:spcPct val="70000"/>
              </a:lnSpc>
              <a:spcBef>
                <a:spcPts val="0"/>
              </a:spcBef>
              <a:spcAft>
                <a:spcPts val="0"/>
              </a:spcAft>
            </a:pPr>
            <a:endParaRPr lang="en-US" sz="1000" dirty="0">
              <a:solidFill>
                <a:schemeClr val="tx1">
                  <a:lumMod val="95000"/>
                  <a:lumOff val="5000"/>
                </a:schemeClr>
              </a:solidFill>
            </a:endParaRPr>
          </a:p>
          <a:p>
            <a:pPr marL="0" indent="0" algn="just">
              <a:lnSpc>
                <a:spcPct val="70000"/>
              </a:lnSpc>
              <a:spcBef>
                <a:spcPts val="0"/>
              </a:spcBef>
              <a:spcAft>
                <a:spcPts val="0"/>
              </a:spcAft>
            </a:pPr>
            <a:r>
              <a:rPr lang="en-US" sz="1800" dirty="0">
                <a:solidFill>
                  <a:schemeClr val="tx1">
                    <a:lumMod val="95000"/>
                    <a:lumOff val="5000"/>
                  </a:schemeClr>
                </a:solidFill>
              </a:rPr>
              <a:t>By the time he enrolled in the Air Force at in 1941, he was qualified to be a technical air training officer. </a:t>
            </a:r>
          </a:p>
          <a:p>
            <a:pPr marL="0" indent="0" algn="just">
              <a:lnSpc>
                <a:spcPct val="70000"/>
              </a:lnSpc>
              <a:spcBef>
                <a:spcPts val="0"/>
              </a:spcBef>
              <a:spcAft>
                <a:spcPts val="0"/>
              </a:spcAft>
            </a:pPr>
            <a:endParaRPr lang="en-US" sz="1000" dirty="0">
              <a:solidFill>
                <a:schemeClr val="tx1">
                  <a:lumMod val="95000"/>
                  <a:lumOff val="5000"/>
                </a:schemeClr>
              </a:solidFill>
            </a:endParaRPr>
          </a:p>
          <a:p>
            <a:pPr marL="0" indent="0" algn="just">
              <a:lnSpc>
                <a:spcPct val="70000"/>
              </a:lnSpc>
              <a:spcBef>
                <a:spcPts val="0"/>
              </a:spcBef>
              <a:spcAft>
                <a:spcPts val="0"/>
              </a:spcAft>
            </a:pPr>
            <a:r>
              <a:rPr lang="en-US" sz="1800" dirty="0">
                <a:solidFill>
                  <a:schemeClr val="tx1">
                    <a:lumMod val="95000"/>
                    <a:lumOff val="5000"/>
                  </a:schemeClr>
                </a:solidFill>
              </a:rPr>
              <a:t>This qualification allowed Dr. Bird to fly nearly every plane the Air Force had to offer, including several that exceeded comfortable breathing altitudes. </a:t>
            </a:r>
          </a:p>
          <a:p>
            <a:pPr marL="0" indent="0" algn="just">
              <a:lnSpc>
                <a:spcPct val="70000"/>
              </a:lnSpc>
              <a:spcBef>
                <a:spcPts val="0"/>
              </a:spcBef>
              <a:spcAft>
                <a:spcPts val="0"/>
              </a:spcAft>
            </a:pPr>
            <a:endParaRPr lang="en-US" sz="1000" dirty="0">
              <a:solidFill>
                <a:schemeClr val="tx1">
                  <a:lumMod val="95000"/>
                  <a:lumOff val="5000"/>
                </a:schemeClr>
              </a:solidFill>
            </a:endParaRPr>
          </a:p>
          <a:p>
            <a:pPr marL="0" indent="0" algn="just">
              <a:lnSpc>
                <a:spcPct val="70000"/>
              </a:lnSpc>
              <a:spcBef>
                <a:spcPts val="0"/>
              </a:spcBef>
              <a:spcAft>
                <a:spcPts val="0"/>
              </a:spcAft>
            </a:pPr>
            <a:r>
              <a:rPr lang="en-US" sz="1800" dirty="0">
                <a:solidFill>
                  <a:schemeClr val="tx1">
                    <a:lumMod val="95000"/>
                    <a:lumOff val="5000"/>
                  </a:schemeClr>
                </a:solidFill>
              </a:rPr>
              <a:t>This experience prompted him to invent ventilation aids. In 1955 his work resulted in the release of the Bird Universal Medical Respirator, a pneumatic ventilator that is still in use around the world today.</a:t>
            </a:r>
            <a:endParaRPr lang="en-US" sz="1000" dirty="0">
              <a:solidFill>
                <a:schemeClr val="tx1">
                  <a:lumMod val="95000"/>
                  <a:lumOff val="5000"/>
                </a:schemeClr>
              </a:solidFill>
            </a:endParaRPr>
          </a:p>
        </p:txBody>
      </p:sp>
      <p:sp>
        <p:nvSpPr>
          <p:cNvPr id="7" name="Title 1">
            <a:extLst>
              <a:ext uri="{FF2B5EF4-FFF2-40B4-BE49-F238E27FC236}">
                <a16:creationId xmlns:a16="http://schemas.microsoft.com/office/drawing/2014/main" id="{4862482D-53D0-462D-8E7B-AAC7546418B9}"/>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Pioneers of Modern Medicine</a:t>
            </a:r>
          </a:p>
        </p:txBody>
      </p:sp>
      <p:pic>
        <p:nvPicPr>
          <p:cNvPr id="12290" name="Picture 2" descr="Image result for Forrest M. Bird">
            <a:extLst>
              <a:ext uri="{FF2B5EF4-FFF2-40B4-BE49-F238E27FC236}">
                <a16:creationId xmlns:a16="http://schemas.microsoft.com/office/drawing/2014/main" id="{6932AF2C-69A2-49FB-8238-CE66947043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451371"/>
            <a:ext cx="2971800" cy="327660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istorically, Dr">
            <a:extLst>
              <a:ext uri="{FF2B5EF4-FFF2-40B4-BE49-F238E27FC236}">
                <a16:creationId xmlns:a16="http://schemas.microsoft.com/office/drawing/2014/main" id="{B4D27138-DC82-4FC0-8463-B48FEE9FB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839141"/>
            <a:ext cx="2971800"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732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0158B2F-80BE-4948-9002-5C0771EB61A5}"/>
              </a:ext>
            </a:extLst>
          </p:cNvPr>
          <p:cNvSpPr>
            <a:spLocks noGrp="1"/>
          </p:cNvSpPr>
          <p:nvPr>
            <p:ph sz="half" idx="1"/>
          </p:nvPr>
        </p:nvSpPr>
        <p:spPr>
          <a:xfrm>
            <a:off x="381000" y="1432680"/>
            <a:ext cx="5105400" cy="5240113"/>
          </a:xfrm>
        </p:spPr>
        <p:txBody>
          <a:bodyPr>
            <a:noAutofit/>
          </a:bodyPr>
          <a:lstStyle/>
          <a:p>
            <a:pPr marL="0" indent="0" algn="ctr" eaLnBrk="1" fontAlgn="auto" hangingPunct="1">
              <a:spcBef>
                <a:spcPts val="0"/>
              </a:spcBef>
              <a:spcAft>
                <a:spcPts val="0"/>
              </a:spcAft>
              <a:buClr>
                <a:schemeClr val="accent3"/>
              </a:buClr>
              <a:defRPr/>
            </a:pPr>
            <a:r>
              <a:rPr lang="en-US" sz="3200" dirty="0">
                <a:solidFill>
                  <a:srgbClr val="0033CC"/>
                </a:solidFill>
              </a:rPr>
              <a:t>Francis Crick</a:t>
            </a:r>
          </a:p>
          <a:p>
            <a:pPr marL="0" indent="0" algn="just" eaLnBrk="1" fontAlgn="auto" hangingPunct="1">
              <a:spcBef>
                <a:spcPts val="0"/>
              </a:spcBef>
              <a:spcAft>
                <a:spcPts val="0"/>
              </a:spcAft>
              <a:buClr>
                <a:schemeClr val="accent3"/>
              </a:buClr>
              <a:defRPr/>
            </a:pPr>
            <a:endParaRPr lang="en-US" sz="1000" dirty="0">
              <a:solidFill>
                <a:schemeClr val="tx1">
                  <a:lumMod val="95000"/>
                  <a:lumOff val="5000"/>
                </a:schemeClr>
              </a:solidFill>
            </a:endParaRPr>
          </a:p>
          <a:p>
            <a:pPr marL="0" indent="0" algn="just">
              <a:spcBef>
                <a:spcPts val="0"/>
              </a:spcBef>
              <a:spcAft>
                <a:spcPts val="0"/>
              </a:spcAft>
            </a:pPr>
            <a:r>
              <a:rPr lang="en-US" sz="1800" dirty="0">
                <a:solidFill>
                  <a:schemeClr val="tx1">
                    <a:lumMod val="95000"/>
                    <a:lumOff val="5000"/>
                  </a:schemeClr>
                </a:solidFill>
              </a:rPr>
              <a:t>Francis Crick (1916-2004): Molecular biology</a:t>
            </a:r>
            <a:br>
              <a:rPr lang="en-US" sz="1800" dirty="0">
                <a:solidFill>
                  <a:schemeClr val="tx1">
                    <a:lumMod val="95000"/>
                    <a:lumOff val="5000"/>
                  </a:schemeClr>
                </a:solidFill>
              </a:rPr>
            </a:br>
            <a:endParaRPr lang="en-US" sz="1000" dirty="0">
              <a:solidFill>
                <a:schemeClr val="tx1">
                  <a:lumMod val="95000"/>
                  <a:lumOff val="5000"/>
                </a:schemeClr>
              </a:solidFill>
            </a:endParaRPr>
          </a:p>
          <a:p>
            <a:pPr marL="0" indent="0" algn="just">
              <a:spcBef>
                <a:spcPts val="0"/>
              </a:spcBef>
              <a:spcAft>
                <a:spcPts val="0"/>
              </a:spcAft>
            </a:pPr>
            <a:r>
              <a:rPr lang="en-US" sz="1800" dirty="0">
                <a:solidFill>
                  <a:schemeClr val="tx1">
                    <a:lumMod val="95000"/>
                    <a:lumOff val="5000"/>
                  </a:schemeClr>
                </a:solidFill>
              </a:rPr>
              <a:t>Known most famously for being one of the four researchers who determined the double-helix structure of DNA, Francis Crick, PhD, is also a leader of the research team that discovered DNA is made of codons - amino acid triplets, that carry and encode genetic information. </a:t>
            </a:r>
          </a:p>
          <a:p>
            <a:pPr marL="0" indent="0" algn="just">
              <a:spcBef>
                <a:spcPts val="0"/>
              </a:spcBef>
              <a:spcAft>
                <a:spcPts val="0"/>
              </a:spcAft>
            </a:pPr>
            <a:endParaRPr lang="en-US" sz="1000" dirty="0">
              <a:solidFill>
                <a:schemeClr val="tx1">
                  <a:lumMod val="95000"/>
                  <a:lumOff val="5000"/>
                </a:schemeClr>
              </a:solidFill>
            </a:endParaRPr>
          </a:p>
          <a:p>
            <a:pPr marL="0" indent="0" algn="just">
              <a:spcBef>
                <a:spcPts val="0"/>
              </a:spcBef>
              <a:spcAft>
                <a:spcPts val="0"/>
              </a:spcAft>
            </a:pPr>
            <a:r>
              <a:rPr lang="en-US" sz="1800" dirty="0">
                <a:solidFill>
                  <a:schemeClr val="tx1">
                    <a:lumMod val="95000"/>
                    <a:lumOff val="5000"/>
                  </a:schemeClr>
                </a:solidFill>
              </a:rPr>
              <a:t>As a result of this late-1950s discovery, another research team was able to decipher the genetic code. </a:t>
            </a:r>
          </a:p>
          <a:p>
            <a:pPr marL="0" indent="0" algn="just">
              <a:spcBef>
                <a:spcPts val="0"/>
              </a:spcBef>
              <a:spcAft>
                <a:spcPts val="0"/>
              </a:spcAft>
            </a:pPr>
            <a:endParaRPr lang="en-US" sz="1000" dirty="0">
              <a:solidFill>
                <a:schemeClr val="tx1">
                  <a:lumMod val="95000"/>
                  <a:lumOff val="5000"/>
                </a:schemeClr>
              </a:solidFill>
            </a:endParaRPr>
          </a:p>
          <a:p>
            <a:pPr marL="0" indent="0" algn="just">
              <a:spcBef>
                <a:spcPts val="0"/>
              </a:spcBef>
              <a:spcAft>
                <a:spcPts val="0"/>
              </a:spcAft>
            </a:pPr>
            <a:r>
              <a:rPr lang="en-US" sz="1800" dirty="0">
                <a:solidFill>
                  <a:schemeClr val="tx1">
                    <a:lumMod val="95000"/>
                    <a:lumOff val="5000"/>
                  </a:schemeClr>
                </a:solidFill>
              </a:rPr>
              <a:t>This uncracking of the genetic code, had led to the birth of molecular biology and the understanding of the role genetics plays in human variation and health.</a:t>
            </a:r>
          </a:p>
          <a:p>
            <a:pPr marL="0" indent="0" algn="just" eaLnBrk="1" fontAlgn="auto" hangingPunct="1">
              <a:lnSpc>
                <a:spcPct val="80000"/>
              </a:lnSpc>
              <a:spcBef>
                <a:spcPts val="0"/>
              </a:spcBef>
              <a:spcAft>
                <a:spcPts val="0"/>
              </a:spcAft>
              <a:buClr>
                <a:schemeClr val="accent3"/>
              </a:buClr>
              <a:defRPr/>
            </a:pPr>
            <a:endParaRPr lang="en-US" sz="1000" dirty="0">
              <a:solidFill>
                <a:schemeClr val="tx1">
                  <a:lumMod val="95000"/>
                  <a:lumOff val="5000"/>
                </a:schemeClr>
              </a:solidFill>
            </a:endParaRPr>
          </a:p>
        </p:txBody>
      </p:sp>
      <p:sp>
        <p:nvSpPr>
          <p:cNvPr id="7" name="Title 1">
            <a:extLst>
              <a:ext uri="{FF2B5EF4-FFF2-40B4-BE49-F238E27FC236}">
                <a16:creationId xmlns:a16="http://schemas.microsoft.com/office/drawing/2014/main" id="{4862482D-53D0-462D-8E7B-AAC7546418B9}"/>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Pioneers of Modern Medicine</a:t>
            </a:r>
          </a:p>
        </p:txBody>
      </p:sp>
      <p:pic>
        <p:nvPicPr>
          <p:cNvPr id="3" name="Picture 2">
            <a:extLst>
              <a:ext uri="{FF2B5EF4-FFF2-40B4-BE49-F238E27FC236}">
                <a16:creationId xmlns:a16="http://schemas.microsoft.com/office/drawing/2014/main" id="{7321A07B-965F-4B5C-BAD5-F3A1092FA8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0494" y="1465487"/>
            <a:ext cx="3224842" cy="2819400"/>
          </a:xfrm>
          <a:prstGeom prst="rect">
            <a:avLst/>
          </a:prstGeom>
        </p:spPr>
      </p:pic>
      <p:pic>
        <p:nvPicPr>
          <p:cNvPr id="5" name="Picture 4">
            <a:extLst>
              <a:ext uri="{FF2B5EF4-FFF2-40B4-BE49-F238E27FC236}">
                <a16:creationId xmlns:a16="http://schemas.microsoft.com/office/drawing/2014/main" id="{0D1702F8-263F-459E-BFD1-0E073468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4478112"/>
            <a:ext cx="3266536" cy="2075087"/>
          </a:xfrm>
          <a:prstGeom prst="rect">
            <a:avLst/>
          </a:prstGeom>
        </p:spPr>
      </p:pic>
    </p:spTree>
    <p:extLst>
      <p:ext uri="{BB962C8B-B14F-4D97-AF65-F5344CB8AC3E}">
        <p14:creationId xmlns:p14="http://schemas.microsoft.com/office/powerpoint/2010/main" val="1628462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961ED-86AE-4598-97A8-DA9FC8020B96}"/>
              </a:ext>
            </a:extLst>
          </p:cNvPr>
          <p:cNvSpPr>
            <a:spLocks noGrp="1"/>
          </p:cNvSpPr>
          <p:nvPr>
            <p:ph type="title"/>
          </p:nvPr>
        </p:nvSpPr>
        <p:spPr>
          <a:xfrm>
            <a:off x="533400" y="1143000"/>
            <a:ext cx="7772400" cy="1362075"/>
          </a:xfrm>
        </p:spPr>
        <p:txBody>
          <a:bodyPr/>
          <a:lstStyle/>
          <a:p>
            <a:pPr algn="ctr" eaLnBrk="1" fontAlgn="auto" hangingPunct="1">
              <a:spcAft>
                <a:spcPts val="0"/>
              </a:spcAft>
              <a:defRPr/>
            </a:pPr>
            <a:r>
              <a:rPr dirty="0">
                <a:solidFill>
                  <a:srgbClr val="C00000"/>
                </a:solidFill>
              </a:rPr>
              <a:t>Terrible Pandemics in History</a:t>
            </a:r>
          </a:p>
        </p:txBody>
      </p:sp>
      <p:pic>
        <p:nvPicPr>
          <p:cNvPr id="4" name="Picture 3">
            <a:extLst>
              <a:ext uri="{FF2B5EF4-FFF2-40B4-BE49-F238E27FC236}">
                <a16:creationId xmlns:a16="http://schemas.microsoft.com/office/drawing/2014/main" id="{AA874430-37B3-44D1-8323-60FFC962DA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905000"/>
            <a:ext cx="7089466" cy="424986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CF94A79-7159-4332-8393-FC72F3C34E57}"/>
              </a:ext>
            </a:extLst>
          </p:cNvPr>
          <p:cNvSpPr>
            <a:spLocks noGrp="1"/>
          </p:cNvSpPr>
          <p:nvPr>
            <p:ph type="title"/>
          </p:nvPr>
        </p:nvSpPr>
        <p:spPr>
          <a:xfrm>
            <a:off x="457200" y="838200"/>
            <a:ext cx="8229600" cy="742950"/>
          </a:xfrm>
        </p:spPr>
        <p:txBody>
          <a:bodyPr/>
          <a:lstStyle/>
          <a:p>
            <a:pPr algn="ctr" eaLnBrk="1" hangingPunct="1"/>
            <a:r>
              <a:rPr lang="en-US" altLang="en-US" sz="4000" b="1" dirty="0">
                <a:solidFill>
                  <a:srgbClr val="C00000"/>
                </a:solidFill>
              </a:rPr>
              <a:t>Plague of Athens (430 B.C.)</a:t>
            </a:r>
          </a:p>
        </p:txBody>
      </p:sp>
      <p:sp>
        <p:nvSpPr>
          <p:cNvPr id="3" name="Content Placeholder 2">
            <a:extLst>
              <a:ext uri="{FF2B5EF4-FFF2-40B4-BE49-F238E27FC236}">
                <a16:creationId xmlns:a16="http://schemas.microsoft.com/office/drawing/2014/main" id="{7F6A5775-472C-4D73-8499-9979EC148EFC}"/>
              </a:ext>
            </a:extLst>
          </p:cNvPr>
          <p:cNvSpPr>
            <a:spLocks noGrp="1"/>
          </p:cNvSpPr>
          <p:nvPr>
            <p:ph sz="half" idx="1"/>
          </p:nvPr>
        </p:nvSpPr>
        <p:spPr>
          <a:xfrm>
            <a:off x="457200" y="1581150"/>
            <a:ext cx="4114800" cy="4972050"/>
          </a:xfrm>
        </p:spPr>
        <p:txBody>
          <a:bodyPr>
            <a:noAutofit/>
          </a:bodyPr>
          <a:lstStyle/>
          <a:p>
            <a:pPr marL="0" indent="0" algn="ctr" eaLnBrk="1" fontAlgn="auto" hangingPunct="1">
              <a:spcAft>
                <a:spcPts val="0"/>
              </a:spcAft>
              <a:buClr>
                <a:schemeClr val="accent3"/>
              </a:buClr>
              <a:defRPr/>
            </a:pPr>
            <a:r>
              <a:rPr lang="en-US" sz="3000" dirty="0">
                <a:solidFill>
                  <a:srgbClr val="0033CC"/>
                </a:solidFill>
              </a:rPr>
              <a:t>Typhoid</a:t>
            </a:r>
          </a:p>
          <a:p>
            <a:pPr marL="274320" indent="-274320" eaLnBrk="1" fontAlgn="auto" hangingPunct="1">
              <a:spcAft>
                <a:spcPts val="0"/>
              </a:spcAft>
              <a:buClr>
                <a:schemeClr val="accent3"/>
              </a:buClr>
              <a:buFont typeface="Wingdings 2"/>
              <a:buChar char=""/>
              <a:defRPr/>
            </a:pPr>
            <a:endParaRPr lang="en-US" sz="1000" dirty="0">
              <a:solidFill>
                <a:schemeClr val="tx1">
                  <a:lumMod val="95000"/>
                  <a:lumOff val="5000"/>
                </a:schemeClr>
              </a:solidFill>
            </a:endParaRPr>
          </a:p>
          <a:p>
            <a:pPr marL="274320" indent="-274320" eaLnBrk="1" fontAlgn="auto" hangingPunct="1">
              <a:spcAft>
                <a:spcPts val="0"/>
              </a:spcAft>
              <a:buClr>
                <a:schemeClr val="tx1">
                  <a:lumMod val="95000"/>
                  <a:lumOff val="5000"/>
                </a:schemeClr>
              </a:buClr>
              <a:buFont typeface="Wingdings 2"/>
              <a:buChar char=""/>
              <a:defRPr/>
            </a:pPr>
            <a:r>
              <a:rPr lang="en-US" sz="1800" dirty="0">
                <a:solidFill>
                  <a:schemeClr val="tx1">
                    <a:lumMod val="95000"/>
                    <a:lumOff val="5000"/>
                  </a:schemeClr>
                </a:solidFill>
              </a:rPr>
              <a:t>Occurred during the Peloponnesian War between Sparta and Athens.</a:t>
            </a:r>
          </a:p>
          <a:p>
            <a:pPr marL="274320" indent="-274320" eaLnBrk="1" fontAlgn="auto" hangingPunct="1">
              <a:spcAft>
                <a:spcPts val="0"/>
              </a:spcAft>
              <a:buClr>
                <a:schemeClr val="tx1">
                  <a:lumMod val="95000"/>
                  <a:lumOff val="5000"/>
                </a:schemeClr>
              </a:buClr>
              <a:buFont typeface="Wingdings 2"/>
              <a:buChar char=""/>
              <a:defRPr/>
            </a:pPr>
            <a:endParaRPr lang="en-US" sz="1000" dirty="0">
              <a:solidFill>
                <a:schemeClr val="tx1">
                  <a:lumMod val="95000"/>
                  <a:lumOff val="5000"/>
                </a:schemeClr>
              </a:solidFill>
            </a:endParaRPr>
          </a:p>
          <a:p>
            <a:pPr marL="274320" indent="-274320" eaLnBrk="1" fontAlgn="auto" hangingPunct="1">
              <a:spcAft>
                <a:spcPts val="0"/>
              </a:spcAft>
              <a:buClr>
                <a:schemeClr val="tx1">
                  <a:lumMod val="95000"/>
                  <a:lumOff val="5000"/>
                </a:schemeClr>
              </a:buClr>
              <a:buFont typeface="Wingdings 2"/>
              <a:buChar char=""/>
              <a:defRPr/>
            </a:pPr>
            <a:r>
              <a:rPr lang="en-US" sz="1800" dirty="0">
                <a:solidFill>
                  <a:schemeClr val="tx1">
                    <a:lumMod val="95000"/>
                    <a:lumOff val="5000"/>
                  </a:schemeClr>
                </a:solidFill>
              </a:rPr>
              <a:t>First recorded pandemic in history.</a:t>
            </a:r>
          </a:p>
          <a:p>
            <a:pPr marL="274320" indent="-274320" eaLnBrk="1" fontAlgn="auto" hangingPunct="1">
              <a:spcAft>
                <a:spcPts val="0"/>
              </a:spcAft>
              <a:buClr>
                <a:schemeClr val="tx1">
                  <a:lumMod val="95000"/>
                  <a:lumOff val="5000"/>
                </a:schemeClr>
              </a:buClr>
              <a:buFont typeface="Wingdings 2"/>
              <a:buChar char=""/>
              <a:defRPr/>
            </a:pPr>
            <a:endParaRPr lang="en-US" sz="1000" dirty="0">
              <a:solidFill>
                <a:schemeClr val="tx1">
                  <a:lumMod val="95000"/>
                  <a:lumOff val="5000"/>
                </a:schemeClr>
              </a:solidFill>
            </a:endParaRPr>
          </a:p>
          <a:p>
            <a:pPr marL="274320" indent="-274320" eaLnBrk="1" fontAlgn="auto" hangingPunct="1">
              <a:spcAft>
                <a:spcPts val="0"/>
              </a:spcAft>
              <a:buClr>
                <a:schemeClr val="tx1">
                  <a:lumMod val="95000"/>
                  <a:lumOff val="5000"/>
                </a:schemeClr>
              </a:buClr>
              <a:buFont typeface="Wingdings 2"/>
              <a:buChar char=""/>
              <a:defRPr/>
            </a:pPr>
            <a:r>
              <a:rPr lang="en-US" sz="1800" dirty="0">
                <a:solidFill>
                  <a:schemeClr val="tx1">
                    <a:lumMod val="95000"/>
                    <a:lumOff val="5000"/>
                  </a:schemeClr>
                </a:solidFill>
              </a:rPr>
              <a:t>Killed over a quarter of Athens troops and up to 2/3 of Athens population (estimated 100,000).</a:t>
            </a:r>
          </a:p>
          <a:p>
            <a:pPr marL="274320" indent="-274320" eaLnBrk="1" fontAlgn="auto" hangingPunct="1">
              <a:spcAft>
                <a:spcPts val="0"/>
              </a:spcAft>
              <a:buClr>
                <a:schemeClr val="tx1">
                  <a:lumMod val="95000"/>
                  <a:lumOff val="5000"/>
                </a:schemeClr>
              </a:buClr>
              <a:buFont typeface="Wingdings 2"/>
              <a:buChar char=""/>
              <a:defRPr/>
            </a:pPr>
            <a:endParaRPr lang="en-US" sz="1000" dirty="0">
              <a:solidFill>
                <a:schemeClr val="tx1">
                  <a:lumMod val="95000"/>
                  <a:lumOff val="5000"/>
                </a:schemeClr>
              </a:solidFill>
            </a:endParaRPr>
          </a:p>
          <a:p>
            <a:pPr marL="274320" indent="-274320" eaLnBrk="1" fontAlgn="auto" hangingPunct="1">
              <a:spcAft>
                <a:spcPts val="0"/>
              </a:spcAft>
              <a:buClr>
                <a:schemeClr val="tx1">
                  <a:lumMod val="95000"/>
                  <a:lumOff val="5000"/>
                </a:schemeClr>
              </a:buClr>
              <a:buFont typeface="Wingdings 2"/>
              <a:buChar char=""/>
              <a:defRPr/>
            </a:pPr>
            <a:r>
              <a:rPr lang="en-US" sz="1800" dirty="0">
                <a:solidFill>
                  <a:schemeClr val="tx1">
                    <a:lumMod val="95000"/>
                    <a:lumOff val="5000"/>
                  </a:schemeClr>
                </a:solidFill>
              </a:rPr>
              <a:t>The cause was unknown until 2006, where university researchers analyzed teeth of the dead and found typhoid bacteria.</a:t>
            </a:r>
          </a:p>
          <a:p>
            <a:pPr marL="274320" indent="-274320" eaLnBrk="1" fontAlgn="auto" hangingPunct="1">
              <a:spcAft>
                <a:spcPts val="0"/>
              </a:spcAft>
              <a:buClr>
                <a:schemeClr val="tx1">
                  <a:lumMod val="95000"/>
                  <a:lumOff val="5000"/>
                </a:schemeClr>
              </a:buClr>
              <a:buFont typeface="Wingdings 2"/>
              <a:buChar char=""/>
              <a:defRPr/>
            </a:pPr>
            <a:endParaRPr lang="en-US" sz="2300" dirty="0">
              <a:solidFill>
                <a:schemeClr val="tx1">
                  <a:lumMod val="95000"/>
                  <a:lumOff val="5000"/>
                </a:schemeClr>
              </a:solidFill>
            </a:endParaRPr>
          </a:p>
          <a:p>
            <a:pPr marL="274320" indent="-274320" eaLnBrk="1" fontAlgn="auto" hangingPunct="1">
              <a:spcAft>
                <a:spcPts val="0"/>
              </a:spcAft>
              <a:buClr>
                <a:schemeClr val="tx1">
                  <a:lumMod val="95000"/>
                  <a:lumOff val="5000"/>
                </a:schemeClr>
              </a:buClr>
              <a:buFont typeface="Wingdings 2"/>
              <a:buChar char=""/>
              <a:defRPr/>
            </a:pPr>
            <a:endParaRPr lang="en-US" sz="2300" dirty="0">
              <a:solidFill>
                <a:schemeClr val="tx1">
                  <a:lumMod val="95000"/>
                  <a:lumOff val="5000"/>
                </a:schemeClr>
              </a:solidFill>
            </a:endParaRPr>
          </a:p>
          <a:p>
            <a:pPr marL="274320" indent="-274320" eaLnBrk="1" fontAlgn="auto" hangingPunct="1">
              <a:spcAft>
                <a:spcPts val="0"/>
              </a:spcAft>
              <a:buClr>
                <a:schemeClr val="tx1">
                  <a:lumMod val="95000"/>
                  <a:lumOff val="5000"/>
                </a:schemeClr>
              </a:buClr>
              <a:buFont typeface="Wingdings 2"/>
              <a:buChar char=""/>
              <a:defRPr/>
            </a:pPr>
            <a:endParaRPr lang="en-US" sz="2300" dirty="0">
              <a:solidFill>
                <a:schemeClr val="tx1">
                  <a:lumMod val="95000"/>
                  <a:lumOff val="5000"/>
                </a:schemeClr>
              </a:solidFill>
            </a:endParaRPr>
          </a:p>
          <a:p>
            <a:pPr marL="274320" indent="-274320" eaLnBrk="1" fontAlgn="auto" hangingPunct="1">
              <a:spcAft>
                <a:spcPts val="0"/>
              </a:spcAft>
              <a:buClr>
                <a:schemeClr val="tx1">
                  <a:lumMod val="95000"/>
                  <a:lumOff val="5000"/>
                </a:schemeClr>
              </a:buClr>
              <a:buFont typeface="Wingdings 2"/>
              <a:buChar char=""/>
              <a:defRPr/>
            </a:pPr>
            <a:endParaRPr lang="en-US" sz="2300" dirty="0">
              <a:solidFill>
                <a:schemeClr val="tx1">
                  <a:lumMod val="95000"/>
                  <a:lumOff val="5000"/>
                </a:schemeClr>
              </a:solidFill>
            </a:endParaRPr>
          </a:p>
          <a:p>
            <a:pPr marL="274320" indent="-274320" eaLnBrk="1" fontAlgn="auto" hangingPunct="1">
              <a:spcAft>
                <a:spcPts val="0"/>
              </a:spcAft>
              <a:buClr>
                <a:schemeClr val="tx1">
                  <a:lumMod val="95000"/>
                  <a:lumOff val="5000"/>
                </a:schemeClr>
              </a:buClr>
              <a:buFont typeface="Wingdings 2"/>
              <a:buChar char=""/>
              <a:defRPr/>
            </a:pPr>
            <a:endParaRPr lang="en-US" sz="2300" dirty="0">
              <a:solidFill>
                <a:schemeClr val="tx1">
                  <a:lumMod val="95000"/>
                  <a:lumOff val="5000"/>
                </a:schemeClr>
              </a:solidFill>
            </a:endParaRPr>
          </a:p>
        </p:txBody>
      </p:sp>
      <p:pic>
        <p:nvPicPr>
          <p:cNvPr id="9220" name="Content Placeholder 4" descr="athensplague2.jpg">
            <a:extLst>
              <a:ext uri="{FF2B5EF4-FFF2-40B4-BE49-F238E27FC236}">
                <a16:creationId xmlns:a16="http://schemas.microsoft.com/office/drawing/2014/main" id="{746E1987-13FF-47D9-8AB8-F4763F4BB5B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22576" y="1779105"/>
            <a:ext cx="3773241" cy="2571751"/>
          </a:xfrm>
        </p:spPr>
      </p:pic>
      <p:pic>
        <p:nvPicPr>
          <p:cNvPr id="5" name="Content Placeholder 4" descr="thucydides.jpg">
            <a:extLst>
              <a:ext uri="{FF2B5EF4-FFF2-40B4-BE49-F238E27FC236}">
                <a16:creationId xmlns:a16="http://schemas.microsoft.com/office/drawing/2014/main" id="{C7666005-7294-44D7-87DA-48E48BFC09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015950" y="4648200"/>
            <a:ext cx="1100387" cy="1628775"/>
          </a:xfrm>
          <a:prstGeom prst="rect">
            <a:avLst/>
          </a:prstGeom>
        </p:spPr>
      </p:pic>
      <p:pic>
        <p:nvPicPr>
          <p:cNvPr id="6" name="Content Placeholder 4" descr="begva.jpg">
            <a:extLst>
              <a:ext uri="{FF2B5EF4-FFF2-40B4-BE49-F238E27FC236}">
                <a16:creationId xmlns:a16="http://schemas.microsoft.com/office/drawing/2014/main" id="{63795BDB-9D84-41CC-B6B7-E68CB4888C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986906" y="4548811"/>
            <a:ext cx="1773238" cy="17053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62172F-9BFB-41AC-8BDE-98746513EBF8}"/>
              </a:ext>
            </a:extLst>
          </p:cNvPr>
          <p:cNvSpPr>
            <a:spLocks noGrp="1"/>
          </p:cNvSpPr>
          <p:nvPr>
            <p:ph sz="half" idx="1"/>
          </p:nvPr>
        </p:nvSpPr>
        <p:spPr>
          <a:xfrm>
            <a:off x="304800" y="1581150"/>
            <a:ext cx="8382000" cy="4773613"/>
          </a:xfrm>
        </p:spPr>
        <p:txBody>
          <a:bodyPr>
            <a:noAutofit/>
          </a:bodyPr>
          <a:lstStyle/>
          <a:p>
            <a:pPr marL="0" indent="0" algn="ctr" eaLnBrk="1" fontAlgn="auto" hangingPunct="1">
              <a:lnSpc>
                <a:spcPct val="80000"/>
              </a:lnSpc>
              <a:spcBef>
                <a:spcPts val="0"/>
              </a:spcBef>
              <a:spcAft>
                <a:spcPts val="0"/>
              </a:spcAft>
              <a:buClr>
                <a:schemeClr val="accent3"/>
              </a:buClr>
              <a:defRPr/>
            </a:pPr>
            <a:r>
              <a:rPr lang="en-US" sz="3200" dirty="0">
                <a:solidFill>
                  <a:srgbClr val="0033CC"/>
                </a:solidFill>
              </a:rPr>
              <a:t>Typhoid</a:t>
            </a:r>
          </a:p>
          <a:p>
            <a:pPr marL="274320" indent="-274320" eaLnBrk="1" fontAlgn="auto" hangingPunct="1">
              <a:lnSpc>
                <a:spcPct val="80000"/>
              </a:lnSpc>
              <a:spcBef>
                <a:spcPts val="0"/>
              </a:spcBef>
              <a:spcAft>
                <a:spcPts val="0"/>
              </a:spcAft>
              <a:buClr>
                <a:schemeClr val="accent3"/>
              </a:buClr>
              <a:buFont typeface="Wingdings 2"/>
              <a:buChar char=""/>
              <a:defRPr/>
            </a:pPr>
            <a:endParaRPr lang="en-US" sz="1050" dirty="0">
              <a:solidFill>
                <a:schemeClr val="tx1">
                  <a:lumMod val="95000"/>
                  <a:lumOff val="5000"/>
                </a:schemeClr>
              </a:solidFill>
            </a:endParaRPr>
          </a:p>
          <a:p>
            <a:pPr marL="231775" indent="0" algn="just">
              <a:lnSpc>
                <a:spcPct val="80000"/>
              </a:lnSpc>
              <a:spcBef>
                <a:spcPts val="0"/>
              </a:spcBef>
              <a:spcAft>
                <a:spcPts val="0"/>
              </a:spcAft>
            </a:pPr>
            <a:r>
              <a:rPr lang="en-US" sz="1800" dirty="0"/>
              <a:t>Cause:</a:t>
            </a:r>
            <a:endParaRPr lang="en-US" sz="1800" dirty="0">
              <a:solidFill>
                <a:schemeClr val="tx1">
                  <a:lumMod val="95000"/>
                  <a:lumOff val="5000"/>
                </a:schemeClr>
              </a:solidFill>
            </a:endParaRPr>
          </a:p>
          <a:p>
            <a:pPr marL="517525" indent="-285750"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An bacterial intestine/blood infection caused by Salmonella. </a:t>
            </a:r>
          </a:p>
          <a:p>
            <a:pPr marL="231775" indent="0" algn="just">
              <a:lnSpc>
                <a:spcPct val="80000"/>
              </a:lnSpc>
              <a:spcBef>
                <a:spcPts val="0"/>
              </a:spcBef>
              <a:spcAft>
                <a:spcPts val="0"/>
              </a:spcAft>
            </a:pPr>
            <a:endParaRPr lang="en-US" sz="1000" dirty="0">
              <a:solidFill>
                <a:schemeClr val="tx1">
                  <a:lumMod val="95000"/>
                  <a:lumOff val="5000"/>
                </a:schemeClr>
              </a:solidFill>
            </a:endParaRPr>
          </a:p>
          <a:p>
            <a:pPr marL="231775" indent="0" algn="just">
              <a:lnSpc>
                <a:spcPct val="80000"/>
              </a:lnSpc>
              <a:spcBef>
                <a:spcPts val="0"/>
              </a:spcBef>
              <a:spcAft>
                <a:spcPts val="0"/>
              </a:spcAft>
            </a:pPr>
            <a:r>
              <a:rPr lang="en-US" sz="1800" dirty="0"/>
              <a:t>Symptoms: </a:t>
            </a:r>
            <a:endParaRPr lang="en-US" sz="1800" dirty="0">
              <a:solidFill>
                <a:schemeClr val="tx1">
                  <a:lumMod val="95000"/>
                  <a:lumOff val="5000"/>
                </a:schemeClr>
              </a:solidFill>
            </a:endParaRPr>
          </a:p>
          <a:p>
            <a:pPr marL="517525" indent="-285750"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Beginning 6 to 30 days after exposure; </a:t>
            </a:r>
          </a:p>
          <a:p>
            <a:pPr marL="517525" indent="-285750"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High Fever; </a:t>
            </a:r>
          </a:p>
          <a:p>
            <a:pPr marL="517525" indent="-285750"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Weakness/Fatigue; </a:t>
            </a:r>
          </a:p>
          <a:p>
            <a:pPr marL="517525" indent="-285750"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Abdominal Pain/Constipation/Vomiting; </a:t>
            </a:r>
          </a:p>
          <a:p>
            <a:pPr marL="517525" indent="-285750"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Headaches; </a:t>
            </a:r>
          </a:p>
          <a:p>
            <a:pPr marL="517525" indent="-285750"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Skin rash.  </a:t>
            </a:r>
          </a:p>
          <a:p>
            <a:pPr marL="231775" indent="0" algn="just">
              <a:lnSpc>
                <a:spcPct val="80000"/>
              </a:lnSpc>
              <a:spcBef>
                <a:spcPts val="0"/>
              </a:spcBef>
              <a:spcAft>
                <a:spcPts val="0"/>
              </a:spcAft>
            </a:pPr>
            <a:endParaRPr lang="en-US" sz="1000" dirty="0">
              <a:solidFill>
                <a:schemeClr val="tx1">
                  <a:lumMod val="95000"/>
                  <a:lumOff val="5000"/>
                </a:schemeClr>
              </a:solidFill>
            </a:endParaRPr>
          </a:p>
          <a:p>
            <a:pPr marL="231775" indent="0" algn="just">
              <a:lnSpc>
                <a:spcPct val="80000"/>
              </a:lnSpc>
              <a:spcBef>
                <a:spcPts val="0"/>
              </a:spcBef>
              <a:spcAft>
                <a:spcPts val="0"/>
              </a:spcAft>
            </a:pPr>
            <a:r>
              <a:rPr lang="en-US" sz="1800" dirty="0"/>
              <a:t>Duration:</a:t>
            </a:r>
          </a:p>
          <a:p>
            <a:pPr marL="517525" indent="-285750"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Without treatment, symptoms can last weeks or months. </a:t>
            </a:r>
          </a:p>
          <a:p>
            <a:pPr marL="231775" indent="0" algn="just">
              <a:lnSpc>
                <a:spcPct val="80000"/>
              </a:lnSpc>
              <a:spcBef>
                <a:spcPts val="0"/>
              </a:spcBef>
              <a:spcAft>
                <a:spcPts val="0"/>
              </a:spcAft>
            </a:pPr>
            <a:endParaRPr lang="en-US" sz="1000" dirty="0">
              <a:solidFill>
                <a:schemeClr val="tx1">
                  <a:lumMod val="95000"/>
                  <a:lumOff val="5000"/>
                </a:schemeClr>
              </a:solidFill>
            </a:endParaRPr>
          </a:p>
          <a:p>
            <a:pPr marL="231775" indent="0" algn="just">
              <a:lnSpc>
                <a:spcPct val="80000"/>
              </a:lnSpc>
              <a:spcBef>
                <a:spcPts val="0"/>
              </a:spcBef>
              <a:spcAft>
                <a:spcPts val="0"/>
              </a:spcAft>
            </a:pPr>
            <a:r>
              <a:rPr lang="en-US" sz="1800" dirty="0"/>
              <a:t>Virulence:</a:t>
            </a:r>
          </a:p>
          <a:p>
            <a:pPr marL="517525" indent="-285750"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Without treatment/</a:t>
            </a:r>
            <a:r>
              <a:rPr lang="en-US" sz="1800" dirty="0" err="1">
                <a:solidFill>
                  <a:schemeClr val="tx1">
                    <a:lumMod val="95000"/>
                    <a:lumOff val="5000"/>
                  </a:schemeClr>
                </a:solidFill>
              </a:rPr>
              <a:t>antibotics</a:t>
            </a:r>
            <a:r>
              <a:rPr lang="en-US" sz="1800" dirty="0">
                <a:solidFill>
                  <a:schemeClr val="tx1">
                    <a:lumMod val="95000"/>
                    <a:lumOff val="5000"/>
                  </a:schemeClr>
                </a:solidFill>
              </a:rPr>
              <a:t> – Fatality rate is 10 to 20 percent.</a:t>
            </a:r>
          </a:p>
          <a:p>
            <a:pPr marL="517525" indent="-285750"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Asymptomatic carriers can spread the disease to others</a:t>
            </a:r>
          </a:p>
          <a:p>
            <a:pPr marL="231775" indent="0" algn="just">
              <a:lnSpc>
                <a:spcPct val="80000"/>
              </a:lnSpc>
              <a:spcBef>
                <a:spcPts val="0"/>
              </a:spcBef>
              <a:spcAft>
                <a:spcPts val="0"/>
              </a:spcAft>
            </a:pPr>
            <a:endParaRPr lang="en-US" sz="1000" dirty="0">
              <a:solidFill>
                <a:schemeClr val="tx1">
                  <a:lumMod val="95000"/>
                  <a:lumOff val="5000"/>
                </a:schemeClr>
              </a:solidFill>
            </a:endParaRPr>
          </a:p>
          <a:p>
            <a:pPr marL="231775" indent="0" algn="just">
              <a:lnSpc>
                <a:spcPct val="80000"/>
              </a:lnSpc>
              <a:spcBef>
                <a:spcPts val="0"/>
              </a:spcBef>
              <a:spcAft>
                <a:spcPts val="0"/>
              </a:spcAft>
            </a:pPr>
            <a:r>
              <a:rPr lang="en-US" sz="1800" dirty="0"/>
              <a:t>Spread:</a:t>
            </a:r>
          </a:p>
          <a:p>
            <a:pPr marL="517525" indent="-285750"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Eating or drinking food or water contaminated with the feces of an infected person.</a:t>
            </a:r>
            <a:endParaRPr lang="en-US" sz="1800" i="1" dirty="0">
              <a:solidFill>
                <a:srgbClr val="FF0000"/>
              </a:solidFill>
            </a:endParaRPr>
          </a:p>
        </p:txBody>
      </p:sp>
      <p:sp>
        <p:nvSpPr>
          <p:cNvPr id="9" name="Title 1">
            <a:extLst>
              <a:ext uri="{FF2B5EF4-FFF2-40B4-BE49-F238E27FC236}">
                <a16:creationId xmlns:a16="http://schemas.microsoft.com/office/drawing/2014/main" id="{8BAC22A0-5E27-4896-919D-7EFBF35F689E}"/>
              </a:ext>
            </a:extLst>
          </p:cNvPr>
          <p:cNvSpPr>
            <a:spLocks noGrp="1"/>
          </p:cNvSpPr>
          <p:nvPr>
            <p:ph type="title"/>
          </p:nvPr>
        </p:nvSpPr>
        <p:spPr>
          <a:xfrm>
            <a:off x="457200" y="838200"/>
            <a:ext cx="8229600" cy="742950"/>
          </a:xfrm>
        </p:spPr>
        <p:txBody>
          <a:bodyPr/>
          <a:lstStyle/>
          <a:p>
            <a:pPr algn="ctr" eaLnBrk="1" hangingPunct="1"/>
            <a:r>
              <a:rPr lang="en-US" altLang="en-US" sz="4000" b="1" dirty="0">
                <a:solidFill>
                  <a:srgbClr val="C00000"/>
                </a:solidFill>
              </a:rPr>
              <a:t>Plague of Athens (430 B.C.)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62172F-9BFB-41AC-8BDE-98746513EBF8}"/>
              </a:ext>
            </a:extLst>
          </p:cNvPr>
          <p:cNvSpPr>
            <a:spLocks noGrp="1"/>
          </p:cNvSpPr>
          <p:nvPr>
            <p:ph sz="half" idx="1"/>
          </p:nvPr>
        </p:nvSpPr>
        <p:spPr>
          <a:xfrm>
            <a:off x="304800" y="1581150"/>
            <a:ext cx="8382000" cy="4773613"/>
          </a:xfrm>
        </p:spPr>
        <p:txBody>
          <a:bodyPr>
            <a:normAutofit/>
          </a:bodyPr>
          <a:lstStyle/>
          <a:p>
            <a:pPr algn="just" eaLnBrk="1" fontAlgn="auto" hangingPunct="1">
              <a:spcAft>
                <a:spcPts val="0"/>
              </a:spcAft>
              <a:buClr>
                <a:schemeClr val="tx1">
                  <a:lumMod val="95000"/>
                  <a:lumOff val="5000"/>
                </a:schemeClr>
              </a:buClr>
              <a:buFont typeface="Arial" panose="020B0604020202020204" pitchFamily="34" charset="0"/>
              <a:buChar char="•"/>
              <a:defRPr/>
            </a:pPr>
            <a:r>
              <a:rPr lang="en-US" sz="1800" dirty="0">
                <a:solidFill>
                  <a:schemeClr val="tx1">
                    <a:lumMod val="95000"/>
                    <a:lumOff val="5000"/>
                  </a:schemeClr>
                </a:solidFill>
              </a:rPr>
              <a:t>Thucydides described the disease as such </a:t>
            </a:r>
            <a:r>
              <a:rPr lang="en-US" sz="1800" i="1" dirty="0">
                <a:solidFill>
                  <a:srgbClr val="0033CC"/>
                </a:solidFill>
              </a:rPr>
              <a:t>"People in good health were all of a sudden attacked by violent heats in the head, and redness and inflammation in the eyes, the inward parts, such as the throat or tongue, becoming bloody and emitting an unnatural and fetid breath.  Next came coughing, diarrhea, spasms, and skin ulcers.  A handful survived, but often without their fingers, sights, and even genitals!”</a:t>
            </a:r>
          </a:p>
          <a:p>
            <a:pPr eaLnBrk="1" fontAlgn="auto" hangingPunct="1">
              <a:spcAft>
                <a:spcPts val="0"/>
              </a:spcAft>
              <a:buClr>
                <a:schemeClr val="tx1">
                  <a:lumMod val="95000"/>
                  <a:lumOff val="5000"/>
                </a:schemeClr>
              </a:buClr>
              <a:buFont typeface="Wingdings" panose="05000000000000000000" pitchFamily="2" charset="2"/>
              <a:buChar char="Ø"/>
              <a:defRPr/>
            </a:pPr>
            <a:endParaRPr lang="en-US" sz="1200" i="1" dirty="0">
              <a:solidFill>
                <a:srgbClr val="FF0000"/>
              </a:solidFill>
            </a:endParaRPr>
          </a:p>
          <a:p>
            <a:pPr eaLnBrk="1" fontAlgn="auto" hangingPunct="1">
              <a:spcAft>
                <a:spcPts val="0"/>
              </a:spcAft>
              <a:buClr>
                <a:schemeClr val="tx1">
                  <a:lumMod val="95000"/>
                  <a:lumOff val="5000"/>
                </a:schemeClr>
              </a:buClr>
              <a:buFont typeface="Arial" panose="020B0604020202020204" pitchFamily="34" charset="0"/>
              <a:buChar char="•"/>
              <a:defRPr/>
            </a:pPr>
            <a:r>
              <a:rPr lang="en-US" sz="1800" dirty="0">
                <a:solidFill>
                  <a:schemeClr val="tx1"/>
                </a:solidFill>
              </a:rPr>
              <a:t>How we would treat it today:</a:t>
            </a:r>
          </a:p>
          <a:p>
            <a:pPr eaLnBrk="1" fontAlgn="auto" hangingPunct="1">
              <a:spcAft>
                <a:spcPts val="0"/>
              </a:spcAft>
              <a:buClr>
                <a:schemeClr val="tx1">
                  <a:lumMod val="95000"/>
                  <a:lumOff val="5000"/>
                </a:schemeClr>
              </a:buClr>
              <a:buFont typeface="Arial" panose="020B0604020202020204" pitchFamily="34" charset="0"/>
              <a:buChar char="•"/>
              <a:defRPr/>
            </a:pPr>
            <a:endParaRPr lang="en-US" sz="1000" dirty="0">
              <a:solidFill>
                <a:srgbClr val="CC0000"/>
              </a:solidFill>
            </a:endParaRPr>
          </a:p>
          <a:p>
            <a:pPr marL="688975" indent="-407988" eaLnBrk="1" fontAlgn="auto" hangingPunct="1">
              <a:spcAft>
                <a:spcPts val="0"/>
              </a:spcAft>
              <a:buClr>
                <a:schemeClr val="tx1">
                  <a:lumMod val="95000"/>
                  <a:lumOff val="5000"/>
                </a:schemeClr>
              </a:buClr>
              <a:buFont typeface="Wingdings" panose="05000000000000000000" pitchFamily="2" charset="2"/>
              <a:buChar char="Ø"/>
              <a:defRPr/>
            </a:pPr>
            <a:r>
              <a:rPr lang="en-US" sz="1800" dirty="0">
                <a:solidFill>
                  <a:srgbClr val="CC0000"/>
                </a:solidFill>
              </a:rPr>
              <a:t>Vaccinate against the toxin produced by the typhoid (s</a:t>
            </a:r>
            <a:r>
              <a:rPr lang="en-US" sz="1800" dirty="0"/>
              <a:t>almonella) </a:t>
            </a:r>
            <a:r>
              <a:rPr lang="en-US" sz="1800" dirty="0">
                <a:solidFill>
                  <a:srgbClr val="CC0000"/>
                </a:solidFill>
              </a:rPr>
              <a:t>bacteria.</a:t>
            </a:r>
          </a:p>
          <a:p>
            <a:pPr marL="688975" indent="-407988" eaLnBrk="1" fontAlgn="auto" hangingPunct="1">
              <a:spcAft>
                <a:spcPts val="0"/>
              </a:spcAft>
              <a:buClr>
                <a:schemeClr val="tx1">
                  <a:lumMod val="95000"/>
                  <a:lumOff val="5000"/>
                </a:schemeClr>
              </a:buClr>
              <a:buFont typeface="Wingdings" panose="05000000000000000000" pitchFamily="2" charset="2"/>
              <a:buChar char="Ø"/>
              <a:defRPr/>
            </a:pPr>
            <a:r>
              <a:rPr lang="en-US" sz="1800" dirty="0">
                <a:solidFill>
                  <a:srgbClr val="CC0000"/>
                </a:solidFill>
              </a:rPr>
              <a:t>Fluid replacement.</a:t>
            </a:r>
          </a:p>
          <a:p>
            <a:pPr marL="688975" indent="-407988" eaLnBrk="1" fontAlgn="auto" hangingPunct="1">
              <a:spcAft>
                <a:spcPts val="0"/>
              </a:spcAft>
              <a:buClr>
                <a:schemeClr val="tx1">
                  <a:lumMod val="95000"/>
                  <a:lumOff val="5000"/>
                </a:schemeClr>
              </a:buClr>
              <a:buFont typeface="Wingdings" panose="05000000000000000000" pitchFamily="2" charset="2"/>
              <a:buChar char="Ø"/>
              <a:defRPr/>
            </a:pPr>
            <a:r>
              <a:rPr lang="en-US" sz="1800" dirty="0">
                <a:solidFill>
                  <a:srgbClr val="CC0000"/>
                </a:solidFill>
              </a:rPr>
              <a:t>Antibiotics like tetracycline.</a:t>
            </a:r>
          </a:p>
          <a:p>
            <a:pPr marL="688975" indent="-407988" eaLnBrk="1" fontAlgn="auto" hangingPunct="1">
              <a:spcAft>
                <a:spcPts val="0"/>
              </a:spcAft>
              <a:buClr>
                <a:schemeClr val="tx1">
                  <a:lumMod val="95000"/>
                  <a:lumOff val="5000"/>
                </a:schemeClr>
              </a:buClr>
              <a:buFont typeface="Wingdings" panose="05000000000000000000" pitchFamily="2" charset="2"/>
              <a:buChar char="Ø"/>
              <a:defRPr/>
            </a:pPr>
            <a:endParaRPr lang="en-US" sz="1000" dirty="0">
              <a:solidFill>
                <a:schemeClr val="tx1">
                  <a:lumMod val="95000"/>
                  <a:lumOff val="5000"/>
                </a:schemeClr>
              </a:solidFill>
            </a:endParaRPr>
          </a:p>
          <a:p>
            <a:pPr eaLnBrk="1" fontAlgn="auto" hangingPunct="1">
              <a:spcAft>
                <a:spcPts val="0"/>
              </a:spcAft>
              <a:buClr>
                <a:schemeClr val="tx1">
                  <a:lumMod val="95000"/>
                  <a:lumOff val="5000"/>
                </a:schemeClr>
              </a:buClr>
              <a:buFont typeface="Arial" panose="020B0604020202020204" pitchFamily="34" charset="0"/>
              <a:buChar char="•"/>
              <a:defRPr/>
            </a:pPr>
            <a:r>
              <a:rPr lang="en-US" sz="1800" dirty="0">
                <a:solidFill>
                  <a:schemeClr val="tx1">
                    <a:lumMod val="95000"/>
                    <a:lumOff val="5000"/>
                  </a:schemeClr>
                </a:solidFill>
              </a:rPr>
              <a:t>These treatments would reduce the chance of death to close to zero.</a:t>
            </a:r>
          </a:p>
          <a:p>
            <a:pPr eaLnBrk="1" fontAlgn="auto" hangingPunct="1">
              <a:spcAft>
                <a:spcPts val="0"/>
              </a:spcAft>
              <a:buClr>
                <a:schemeClr val="accent3"/>
              </a:buClr>
              <a:buFont typeface="Arial" panose="020B0604020202020204" pitchFamily="34" charset="0"/>
              <a:buChar char="•"/>
              <a:defRPr/>
            </a:pPr>
            <a:endParaRPr lang="en-US" sz="2000" i="1" dirty="0">
              <a:solidFill>
                <a:srgbClr val="FF0000"/>
              </a:solidFill>
            </a:endParaRPr>
          </a:p>
        </p:txBody>
      </p:sp>
      <p:sp>
        <p:nvSpPr>
          <p:cNvPr id="9" name="Title 1">
            <a:extLst>
              <a:ext uri="{FF2B5EF4-FFF2-40B4-BE49-F238E27FC236}">
                <a16:creationId xmlns:a16="http://schemas.microsoft.com/office/drawing/2014/main" id="{8BAC22A0-5E27-4896-919D-7EFBF35F689E}"/>
              </a:ext>
            </a:extLst>
          </p:cNvPr>
          <p:cNvSpPr>
            <a:spLocks noGrp="1"/>
          </p:cNvSpPr>
          <p:nvPr>
            <p:ph type="title"/>
          </p:nvPr>
        </p:nvSpPr>
        <p:spPr>
          <a:xfrm>
            <a:off x="457200" y="838200"/>
            <a:ext cx="8229600" cy="742950"/>
          </a:xfrm>
        </p:spPr>
        <p:txBody>
          <a:bodyPr/>
          <a:lstStyle/>
          <a:p>
            <a:pPr algn="ctr" eaLnBrk="1" hangingPunct="1"/>
            <a:r>
              <a:rPr lang="en-US" altLang="en-US" sz="4000" b="1" dirty="0">
                <a:solidFill>
                  <a:srgbClr val="C00000"/>
                </a:solidFill>
              </a:rPr>
              <a:t>Plague of Athens (430 B.C.)</a:t>
            </a:r>
          </a:p>
        </p:txBody>
      </p:sp>
    </p:spTree>
    <p:extLst>
      <p:ext uri="{BB962C8B-B14F-4D97-AF65-F5344CB8AC3E}">
        <p14:creationId xmlns:p14="http://schemas.microsoft.com/office/powerpoint/2010/main" val="1623840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11C42-BAF5-42FE-B162-0BF570C0ADE8}"/>
              </a:ext>
            </a:extLst>
          </p:cNvPr>
          <p:cNvSpPr>
            <a:spLocks noGrp="1"/>
          </p:cNvSpPr>
          <p:nvPr>
            <p:ph type="title"/>
          </p:nvPr>
        </p:nvSpPr>
        <p:spPr>
          <a:xfrm>
            <a:off x="228600" y="838200"/>
            <a:ext cx="8686800" cy="685800"/>
          </a:xfrm>
        </p:spPr>
        <p:txBody>
          <a:bodyPr>
            <a:normAutofit fontScale="90000"/>
          </a:bodyPr>
          <a:lstStyle/>
          <a:p>
            <a:pPr algn="ctr" eaLnBrk="1" fontAlgn="auto" hangingPunct="1">
              <a:spcAft>
                <a:spcPts val="0"/>
              </a:spcAft>
              <a:defRPr/>
            </a:pPr>
            <a:r>
              <a:rPr lang="en-US" sz="4000" b="1" dirty="0">
                <a:solidFill>
                  <a:srgbClr val="C00000"/>
                </a:solidFill>
              </a:rPr>
              <a:t>The Antonine Plague (165-180 A.D.)</a:t>
            </a:r>
          </a:p>
        </p:txBody>
      </p:sp>
      <p:sp>
        <p:nvSpPr>
          <p:cNvPr id="3" name="Content Placeholder 2">
            <a:extLst>
              <a:ext uri="{FF2B5EF4-FFF2-40B4-BE49-F238E27FC236}">
                <a16:creationId xmlns:a16="http://schemas.microsoft.com/office/drawing/2014/main" id="{79F04845-C1AB-4C26-9A30-01506A9F3D60}"/>
              </a:ext>
            </a:extLst>
          </p:cNvPr>
          <p:cNvSpPr>
            <a:spLocks noGrp="1"/>
          </p:cNvSpPr>
          <p:nvPr>
            <p:ph sz="half" idx="1"/>
          </p:nvPr>
        </p:nvSpPr>
        <p:spPr>
          <a:xfrm>
            <a:off x="409036" y="1447800"/>
            <a:ext cx="4162964" cy="4830763"/>
          </a:xfrm>
        </p:spPr>
        <p:txBody>
          <a:bodyPr>
            <a:noAutofit/>
          </a:bodyPr>
          <a:lstStyle/>
          <a:p>
            <a:pPr marL="0" indent="0" algn="ctr" eaLnBrk="1" fontAlgn="auto" hangingPunct="1">
              <a:spcAft>
                <a:spcPts val="0"/>
              </a:spcAft>
              <a:buClr>
                <a:schemeClr val="accent3"/>
              </a:buClr>
              <a:defRPr/>
            </a:pPr>
            <a:r>
              <a:rPr lang="en-US" sz="3000" dirty="0">
                <a:solidFill>
                  <a:srgbClr val="0033CC"/>
                </a:solidFill>
              </a:rPr>
              <a:t>Small Pox / Measles</a:t>
            </a:r>
          </a:p>
          <a:p>
            <a:pPr marL="274320" indent="-274320" algn="just" eaLnBrk="1" fontAlgn="auto" hangingPunct="1">
              <a:spcAft>
                <a:spcPts val="0"/>
              </a:spcAft>
              <a:buClr>
                <a:schemeClr val="tx1">
                  <a:lumMod val="95000"/>
                  <a:lumOff val="5000"/>
                </a:schemeClr>
              </a:buClr>
              <a:buFont typeface="Wingdings 2"/>
              <a:buChar char=""/>
              <a:defRPr/>
            </a:pPr>
            <a:r>
              <a:rPr lang="en-US" sz="1800" dirty="0">
                <a:solidFill>
                  <a:schemeClr val="tx1">
                    <a:lumMod val="95000"/>
                    <a:lumOff val="5000"/>
                  </a:schemeClr>
                </a:solidFill>
              </a:rPr>
              <a:t>Roman troops returning from battles in the middle east brought back with the spoils of war, smallpox and measles.</a:t>
            </a:r>
          </a:p>
          <a:p>
            <a:pPr marL="274320" indent="-274320" algn="just" eaLnBrk="1" fontAlgn="auto" hangingPunct="1">
              <a:spcAft>
                <a:spcPts val="0"/>
              </a:spcAft>
              <a:buClr>
                <a:schemeClr val="tx1">
                  <a:lumMod val="95000"/>
                  <a:lumOff val="5000"/>
                </a:schemeClr>
              </a:buClr>
              <a:buFont typeface="Wingdings 2"/>
              <a:buChar char=""/>
              <a:defRPr/>
            </a:pPr>
            <a:endParaRPr lang="en-US" sz="1000" dirty="0">
              <a:solidFill>
                <a:schemeClr val="tx1">
                  <a:lumMod val="95000"/>
                  <a:lumOff val="5000"/>
                </a:schemeClr>
              </a:solidFill>
            </a:endParaRPr>
          </a:p>
          <a:p>
            <a:pPr marL="274320" indent="-274320" algn="just" eaLnBrk="1" fontAlgn="auto" hangingPunct="1">
              <a:spcAft>
                <a:spcPts val="0"/>
              </a:spcAft>
              <a:buClr>
                <a:schemeClr val="tx1">
                  <a:lumMod val="95000"/>
                  <a:lumOff val="5000"/>
                </a:schemeClr>
              </a:buClr>
              <a:buFont typeface="Wingdings 2"/>
              <a:buChar char=""/>
              <a:defRPr/>
            </a:pPr>
            <a:r>
              <a:rPr lang="en-US" sz="1800" dirty="0">
                <a:solidFill>
                  <a:schemeClr val="tx1">
                    <a:lumMod val="95000"/>
                    <a:lumOff val="5000"/>
                  </a:schemeClr>
                </a:solidFill>
              </a:rPr>
              <a:t>It decimated the population of Rome and is thought to be the single greatest cause of the weakening of the Roman Empire in Northern and Eastern Europe.</a:t>
            </a:r>
          </a:p>
          <a:p>
            <a:pPr marL="274320" indent="-274320" algn="just" eaLnBrk="1" fontAlgn="auto" hangingPunct="1">
              <a:spcAft>
                <a:spcPts val="0"/>
              </a:spcAft>
              <a:buClr>
                <a:schemeClr val="tx1">
                  <a:lumMod val="95000"/>
                  <a:lumOff val="5000"/>
                </a:schemeClr>
              </a:buClr>
              <a:buFont typeface="Wingdings 2"/>
              <a:buChar char=""/>
              <a:defRPr/>
            </a:pPr>
            <a:endParaRPr lang="en-US" sz="1000" dirty="0">
              <a:solidFill>
                <a:schemeClr val="tx1">
                  <a:lumMod val="95000"/>
                  <a:lumOff val="5000"/>
                </a:schemeClr>
              </a:solidFill>
            </a:endParaRPr>
          </a:p>
          <a:p>
            <a:pPr marL="274320" indent="-274320" algn="just" eaLnBrk="1" fontAlgn="auto" hangingPunct="1">
              <a:spcAft>
                <a:spcPts val="0"/>
              </a:spcAft>
              <a:buClr>
                <a:schemeClr val="tx1">
                  <a:lumMod val="95000"/>
                  <a:lumOff val="5000"/>
                </a:schemeClr>
              </a:buClr>
              <a:buFont typeface="Wingdings 2"/>
              <a:buChar char=""/>
              <a:defRPr/>
            </a:pPr>
            <a:r>
              <a:rPr lang="en-US" sz="1800" dirty="0">
                <a:solidFill>
                  <a:schemeClr val="tx1">
                    <a:lumMod val="95000"/>
                    <a:lumOff val="5000"/>
                  </a:schemeClr>
                </a:solidFill>
              </a:rPr>
              <a:t>Killed the last great Roman Emperor, Marcus Aurelius </a:t>
            </a:r>
            <a:r>
              <a:rPr lang="en-US" sz="1800" dirty="0" err="1">
                <a:solidFill>
                  <a:schemeClr val="tx1">
                    <a:lumMod val="95000"/>
                    <a:lumOff val="5000"/>
                  </a:schemeClr>
                </a:solidFill>
              </a:rPr>
              <a:t>Antoninius</a:t>
            </a:r>
            <a:r>
              <a:rPr lang="en-US" sz="1800" dirty="0">
                <a:solidFill>
                  <a:schemeClr val="tx1">
                    <a:lumMod val="95000"/>
                    <a:lumOff val="5000"/>
                  </a:schemeClr>
                </a:solidFill>
              </a:rPr>
              <a:t>.</a:t>
            </a:r>
          </a:p>
          <a:p>
            <a:pPr marL="274320" indent="-274320" algn="just" eaLnBrk="1" fontAlgn="auto" hangingPunct="1">
              <a:spcAft>
                <a:spcPts val="0"/>
              </a:spcAft>
              <a:buClr>
                <a:schemeClr val="tx1">
                  <a:lumMod val="95000"/>
                  <a:lumOff val="5000"/>
                </a:schemeClr>
              </a:buClr>
              <a:buFont typeface="Wingdings 2"/>
              <a:buChar char=""/>
              <a:defRPr/>
            </a:pPr>
            <a:endParaRPr lang="en-US" sz="1000" dirty="0">
              <a:solidFill>
                <a:schemeClr val="tx1">
                  <a:lumMod val="95000"/>
                  <a:lumOff val="5000"/>
                </a:schemeClr>
              </a:solidFill>
            </a:endParaRPr>
          </a:p>
          <a:p>
            <a:pPr marL="274320" indent="-274320" algn="just" eaLnBrk="1" fontAlgn="auto" hangingPunct="1">
              <a:spcAft>
                <a:spcPts val="0"/>
              </a:spcAft>
              <a:buClr>
                <a:schemeClr val="tx1">
                  <a:lumMod val="95000"/>
                  <a:lumOff val="5000"/>
                </a:schemeClr>
              </a:buClr>
              <a:buFont typeface="Wingdings 2"/>
              <a:buChar char=""/>
              <a:defRPr/>
            </a:pPr>
            <a:r>
              <a:rPr lang="en-US" sz="1800" dirty="0">
                <a:solidFill>
                  <a:schemeClr val="tx1">
                    <a:lumMod val="95000"/>
                    <a:lumOff val="5000"/>
                  </a:schemeClr>
                </a:solidFill>
              </a:rPr>
              <a:t>It killed one quarter of those infected. (estimated 5 million).</a:t>
            </a:r>
          </a:p>
          <a:p>
            <a:pPr marL="274320" indent="-274320" algn="just" eaLnBrk="1" fontAlgn="auto" hangingPunct="1">
              <a:spcAft>
                <a:spcPts val="0"/>
              </a:spcAft>
              <a:buClr>
                <a:schemeClr val="tx1">
                  <a:lumMod val="95000"/>
                  <a:lumOff val="5000"/>
                </a:schemeClr>
              </a:buClr>
              <a:buFont typeface="Wingdings 2"/>
              <a:buChar char=""/>
              <a:defRPr/>
            </a:pPr>
            <a:endParaRPr lang="en-US" sz="1800" dirty="0">
              <a:solidFill>
                <a:schemeClr val="tx1">
                  <a:lumMod val="95000"/>
                  <a:lumOff val="5000"/>
                </a:schemeClr>
              </a:solidFill>
            </a:endParaRPr>
          </a:p>
          <a:p>
            <a:pPr marL="274320" indent="-274320" algn="just" eaLnBrk="1" fontAlgn="auto" hangingPunct="1">
              <a:spcAft>
                <a:spcPts val="0"/>
              </a:spcAft>
              <a:buClr>
                <a:schemeClr val="tx1">
                  <a:lumMod val="95000"/>
                  <a:lumOff val="5000"/>
                </a:schemeClr>
              </a:buClr>
              <a:buFont typeface="Wingdings 2"/>
              <a:buChar char=""/>
              <a:defRPr/>
            </a:pPr>
            <a:endParaRPr lang="en-US" sz="1900" dirty="0">
              <a:solidFill>
                <a:schemeClr val="tx1">
                  <a:lumMod val="95000"/>
                  <a:lumOff val="5000"/>
                </a:schemeClr>
              </a:solidFill>
            </a:endParaRPr>
          </a:p>
          <a:p>
            <a:pPr marL="274320" indent="-274320" algn="just" eaLnBrk="1" fontAlgn="auto" hangingPunct="1">
              <a:spcAft>
                <a:spcPts val="0"/>
              </a:spcAft>
              <a:buClr>
                <a:schemeClr val="tx1">
                  <a:lumMod val="95000"/>
                  <a:lumOff val="5000"/>
                </a:schemeClr>
              </a:buClr>
              <a:buFont typeface="Wingdings 2"/>
              <a:buChar char=""/>
              <a:defRPr/>
            </a:pPr>
            <a:endParaRPr lang="en-US" sz="1900" dirty="0">
              <a:solidFill>
                <a:schemeClr val="tx1">
                  <a:lumMod val="95000"/>
                  <a:lumOff val="5000"/>
                </a:schemeClr>
              </a:solidFill>
            </a:endParaRPr>
          </a:p>
        </p:txBody>
      </p:sp>
      <p:pic>
        <p:nvPicPr>
          <p:cNvPr id="12292" name="Content Placeholder 4" descr="antonine-plague-300x216.jpg">
            <a:extLst>
              <a:ext uri="{FF2B5EF4-FFF2-40B4-BE49-F238E27FC236}">
                <a16:creationId xmlns:a16="http://schemas.microsoft.com/office/drawing/2014/main" id="{F1E4BFAD-2C27-4590-8C5B-823BC29092D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53000" y="1524000"/>
            <a:ext cx="3955538" cy="2971799"/>
          </a:xfrm>
        </p:spPr>
      </p:pic>
      <p:pic>
        <p:nvPicPr>
          <p:cNvPr id="5" name="Content Placeholder 4" descr="antonineplague.jpg">
            <a:extLst>
              <a:ext uri="{FF2B5EF4-FFF2-40B4-BE49-F238E27FC236}">
                <a16:creationId xmlns:a16="http://schemas.microsoft.com/office/drawing/2014/main" id="{8FBEB75F-5F1B-49DB-B2EC-CFDA7A9125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953000" y="4572000"/>
            <a:ext cx="2209800" cy="1782762"/>
          </a:xfrm>
          <a:prstGeom prst="rect">
            <a:avLst/>
          </a:prstGeom>
        </p:spPr>
      </p:pic>
      <p:pic>
        <p:nvPicPr>
          <p:cNvPr id="6" name="Content Placeholder 4" descr="Marcus_Aurelius_Antoninus_Augustus.jpg">
            <a:extLst>
              <a:ext uri="{FF2B5EF4-FFF2-40B4-BE49-F238E27FC236}">
                <a16:creationId xmlns:a16="http://schemas.microsoft.com/office/drawing/2014/main" id="{5B0D7EDF-E10B-4E52-9A78-56855C66B6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340991" y="4648200"/>
            <a:ext cx="1485507" cy="170656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62172F-9BFB-41AC-8BDE-98746513EBF8}"/>
              </a:ext>
            </a:extLst>
          </p:cNvPr>
          <p:cNvSpPr>
            <a:spLocks noGrp="1"/>
          </p:cNvSpPr>
          <p:nvPr>
            <p:ph sz="half" idx="1"/>
          </p:nvPr>
        </p:nvSpPr>
        <p:spPr>
          <a:xfrm>
            <a:off x="245853" y="1600200"/>
            <a:ext cx="8610600" cy="4773613"/>
          </a:xfrm>
        </p:spPr>
        <p:txBody>
          <a:bodyPr>
            <a:noAutofit/>
          </a:bodyPr>
          <a:lstStyle/>
          <a:p>
            <a:pPr marL="0" indent="0" algn="ctr" eaLnBrk="1" fontAlgn="auto" hangingPunct="1">
              <a:lnSpc>
                <a:spcPct val="80000"/>
              </a:lnSpc>
              <a:spcBef>
                <a:spcPts val="0"/>
              </a:spcBef>
              <a:spcAft>
                <a:spcPts val="0"/>
              </a:spcAft>
              <a:buClr>
                <a:schemeClr val="accent3"/>
              </a:buClr>
              <a:defRPr/>
            </a:pPr>
            <a:r>
              <a:rPr lang="en-US" sz="3200" dirty="0">
                <a:solidFill>
                  <a:srgbClr val="0033CC"/>
                </a:solidFill>
              </a:rPr>
              <a:t>Small Pox</a:t>
            </a:r>
          </a:p>
          <a:p>
            <a:pPr marL="274320" indent="-274320" eaLnBrk="1" fontAlgn="auto" hangingPunct="1">
              <a:lnSpc>
                <a:spcPct val="80000"/>
              </a:lnSpc>
              <a:spcBef>
                <a:spcPts val="0"/>
              </a:spcBef>
              <a:spcAft>
                <a:spcPts val="0"/>
              </a:spcAft>
              <a:buClr>
                <a:schemeClr val="accent3"/>
              </a:buClr>
              <a:buFont typeface="Wingdings 2"/>
              <a:buChar char=""/>
              <a:defRPr/>
            </a:pPr>
            <a:endParaRPr lang="en-US" sz="1050" dirty="0">
              <a:solidFill>
                <a:schemeClr val="tx1">
                  <a:lumMod val="95000"/>
                  <a:lumOff val="5000"/>
                </a:schemeClr>
              </a:solidFill>
            </a:endParaRPr>
          </a:p>
          <a:p>
            <a:pPr marL="231775" indent="0" algn="just">
              <a:lnSpc>
                <a:spcPct val="80000"/>
              </a:lnSpc>
              <a:spcBef>
                <a:spcPts val="0"/>
              </a:spcBef>
              <a:spcAft>
                <a:spcPts val="0"/>
              </a:spcAft>
            </a:pPr>
            <a:r>
              <a:rPr lang="en-US" sz="1800" dirty="0"/>
              <a:t>Cause: </a:t>
            </a:r>
          </a:p>
          <a:p>
            <a:pPr marL="517525" indent="-285750" algn="just">
              <a:lnSpc>
                <a:spcPct val="80000"/>
              </a:lnSpc>
              <a:spcBef>
                <a:spcPts val="0"/>
              </a:spcBef>
              <a:buFont typeface="Arial" panose="020B0604020202020204" pitchFamily="34" charset="0"/>
              <a:buChar char="•"/>
            </a:pPr>
            <a:r>
              <a:rPr lang="en-US" sz="1800" dirty="0">
                <a:solidFill>
                  <a:schemeClr val="tx1">
                    <a:lumMod val="95000"/>
                    <a:lumOff val="5000"/>
                  </a:schemeClr>
                </a:solidFill>
              </a:rPr>
              <a:t>Highly contagious, viral variant infection caused by Variola Major/Minor.</a:t>
            </a:r>
            <a:r>
              <a:rPr lang="en-US" sz="1800" baseline="30000" dirty="0">
                <a:solidFill>
                  <a:schemeClr val="tx1">
                    <a:lumMod val="95000"/>
                    <a:lumOff val="5000"/>
                  </a:schemeClr>
                </a:solidFill>
              </a:rPr>
              <a:t> </a:t>
            </a:r>
          </a:p>
          <a:p>
            <a:pPr marL="231775" indent="0" algn="just">
              <a:lnSpc>
                <a:spcPct val="80000"/>
              </a:lnSpc>
              <a:spcBef>
                <a:spcPts val="0"/>
              </a:spcBef>
            </a:pPr>
            <a:endParaRPr lang="en-US" sz="1000" baseline="30000" dirty="0">
              <a:solidFill>
                <a:schemeClr val="tx1">
                  <a:lumMod val="95000"/>
                  <a:lumOff val="5000"/>
                </a:schemeClr>
              </a:solidFill>
            </a:endParaRPr>
          </a:p>
          <a:p>
            <a:pPr marL="231775" indent="0" algn="just">
              <a:lnSpc>
                <a:spcPct val="80000"/>
              </a:lnSpc>
              <a:spcBef>
                <a:spcPts val="0"/>
              </a:spcBef>
            </a:pPr>
            <a:r>
              <a:rPr lang="en-US" sz="1800" dirty="0"/>
              <a:t>Symptoms: </a:t>
            </a:r>
          </a:p>
          <a:p>
            <a:pPr marL="517525" indent="-285750" algn="just">
              <a:lnSpc>
                <a:spcPct val="80000"/>
              </a:lnSpc>
              <a:spcBef>
                <a:spcPts val="0"/>
              </a:spcBef>
              <a:buFont typeface="Arial" panose="020B0604020202020204" pitchFamily="34" charset="0"/>
              <a:buChar char="•"/>
            </a:pPr>
            <a:r>
              <a:rPr lang="en-US" sz="1800" dirty="0">
                <a:solidFill>
                  <a:schemeClr val="tx1">
                    <a:lumMod val="95000"/>
                    <a:lumOff val="5000"/>
                  </a:schemeClr>
                </a:solidFill>
              </a:rPr>
              <a:t>Beginning 10 to 14 days after infection;</a:t>
            </a:r>
          </a:p>
          <a:p>
            <a:pPr marL="517525" indent="-285750" algn="just">
              <a:lnSpc>
                <a:spcPct val="80000"/>
              </a:lnSpc>
              <a:spcBef>
                <a:spcPts val="0"/>
              </a:spcBef>
              <a:buFont typeface="Arial" panose="020B0604020202020204" pitchFamily="34" charset="0"/>
              <a:buChar char="•"/>
            </a:pPr>
            <a:r>
              <a:rPr lang="en-US" sz="1800" dirty="0">
                <a:solidFill>
                  <a:schemeClr val="tx1">
                    <a:lumMod val="95000"/>
                    <a:lumOff val="5000"/>
                  </a:schemeClr>
                </a:solidFill>
              </a:rPr>
              <a:t>Fever; </a:t>
            </a:r>
          </a:p>
          <a:p>
            <a:pPr marL="517525" indent="-285750" algn="just">
              <a:lnSpc>
                <a:spcPct val="80000"/>
              </a:lnSpc>
              <a:spcBef>
                <a:spcPts val="0"/>
              </a:spcBef>
              <a:buFont typeface="Arial" panose="020B0604020202020204" pitchFamily="34" charset="0"/>
              <a:buChar char="•"/>
            </a:pPr>
            <a:r>
              <a:rPr lang="en-US" sz="1800" dirty="0">
                <a:solidFill>
                  <a:schemeClr val="tx1">
                    <a:lumMod val="95000"/>
                    <a:lumOff val="5000"/>
                  </a:schemeClr>
                </a:solidFill>
              </a:rPr>
              <a:t>Vomiting; </a:t>
            </a:r>
          </a:p>
          <a:p>
            <a:pPr marL="517525" indent="-285750" algn="just">
              <a:lnSpc>
                <a:spcPct val="80000"/>
              </a:lnSpc>
              <a:spcBef>
                <a:spcPts val="0"/>
              </a:spcBef>
              <a:buFont typeface="Arial" panose="020B0604020202020204" pitchFamily="34" charset="0"/>
              <a:buChar char="•"/>
            </a:pPr>
            <a:r>
              <a:rPr lang="en-US" sz="1800" dirty="0">
                <a:solidFill>
                  <a:schemeClr val="tx1">
                    <a:lumMod val="95000"/>
                    <a:lumOff val="5000"/>
                  </a:schemeClr>
                </a:solidFill>
              </a:rPr>
              <a:t>Back Pain; </a:t>
            </a:r>
          </a:p>
          <a:p>
            <a:pPr marL="517525" indent="-285750" algn="just">
              <a:lnSpc>
                <a:spcPct val="80000"/>
              </a:lnSpc>
              <a:spcBef>
                <a:spcPts val="0"/>
              </a:spcBef>
              <a:buFont typeface="Arial" panose="020B0604020202020204" pitchFamily="34" charset="0"/>
              <a:buChar char="•"/>
            </a:pPr>
            <a:r>
              <a:rPr lang="en-US" sz="1800" dirty="0">
                <a:solidFill>
                  <a:schemeClr val="tx1">
                    <a:lumMod val="95000"/>
                    <a:lumOff val="5000"/>
                  </a:schemeClr>
                </a:solidFill>
              </a:rPr>
              <a:t>Fatigue;</a:t>
            </a:r>
          </a:p>
          <a:p>
            <a:pPr marL="517525" indent="-285750" algn="just">
              <a:lnSpc>
                <a:spcPct val="80000"/>
              </a:lnSpc>
              <a:spcBef>
                <a:spcPts val="0"/>
              </a:spcBef>
              <a:buFont typeface="Arial" panose="020B0604020202020204" pitchFamily="34" charset="0"/>
              <a:buChar char="•"/>
            </a:pPr>
            <a:r>
              <a:rPr lang="en-US" sz="1800" dirty="0">
                <a:solidFill>
                  <a:schemeClr val="tx1">
                    <a:lumMod val="95000"/>
                    <a:lumOff val="5000"/>
                  </a:schemeClr>
                </a:solidFill>
              </a:rPr>
              <a:t>Mouth Sores/Skin Rash; </a:t>
            </a:r>
          </a:p>
          <a:p>
            <a:pPr marL="517525" indent="-285750" algn="just">
              <a:lnSpc>
                <a:spcPct val="80000"/>
              </a:lnSpc>
              <a:spcBef>
                <a:spcPts val="0"/>
              </a:spcBef>
              <a:buFont typeface="Arial" panose="020B0604020202020204" pitchFamily="34" charset="0"/>
              <a:buChar char="•"/>
            </a:pPr>
            <a:r>
              <a:rPr lang="en-US" sz="1800" dirty="0">
                <a:solidFill>
                  <a:schemeClr val="tx1">
                    <a:lumMod val="95000"/>
                    <a:lumOff val="5000"/>
                  </a:schemeClr>
                </a:solidFill>
              </a:rPr>
              <a:t>Fluid-filled Bumps on the Skin, Which Scab, Fall Off, and Leave Scars.</a:t>
            </a:r>
          </a:p>
          <a:p>
            <a:pPr marL="231775" indent="0" algn="just">
              <a:lnSpc>
                <a:spcPct val="80000"/>
              </a:lnSpc>
              <a:spcBef>
                <a:spcPts val="0"/>
              </a:spcBef>
            </a:pPr>
            <a:endParaRPr lang="en-US" sz="1000" dirty="0">
              <a:solidFill>
                <a:schemeClr val="tx1">
                  <a:lumMod val="95000"/>
                  <a:lumOff val="5000"/>
                </a:schemeClr>
              </a:solidFill>
            </a:endParaRPr>
          </a:p>
          <a:p>
            <a:pPr marL="231775" indent="0" algn="just">
              <a:lnSpc>
                <a:spcPct val="80000"/>
              </a:lnSpc>
              <a:spcBef>
                <a:spcPts val="0"/>
              </a:spcBef>
            </a:pPr>
            <a:r>
              <a:rPr lang="en-US" sz="1800" dirty="0"/>
              <a:t>Duration:</a:t>
            </a:r>
          </a:p>
          <a:p>
            <a:pPr marL="517525" indent="-285750" algn="just">
              <a:lnSpc>
                <a:spcPct val="80000"/>
              </a:lnSpc>
              <a:spcBef>
                <a:spcPts val="0"/>
              </a:spcBef>
              <a:buFont typeface="Arial" panose="020B0604020202020204" pitchFamily="34" charset="0"/>
              <a:buChar char="•"/>
            </a:pPr>
            <a:r>
              <a:rPr lang="en-US" sz="1800" dirty="0">
                <a:solidFill>
                  <a:schemeClr val="tx1"/>
                </a:solidFill>
              </a:rPr>
              <a:t>Days to Weeks</a:t>
            </a:r>
          </a:p>
          <a:p>
            <a:pPr marL="517525" indent="-285750" algn="just">
              <a:lnSpc>
                <a:spcPct val="80000"/>
              </a:lnSpc>
              <a:spcBef>
                <a:spcPts val="0"/>
              </a:spcBef>
              <a:buFont typeface="Arial" panose="020B0604020202020204" pitchFamily="34" charset="0"/>
              <a:buChar char="•"/>
            </a:pPr>
            <a:endParaRPr lang="en-US" sz="1000" dirty="0">
              <a:solidFill>
                <a:schemeClr val="tx1"/>
              </a:solidFill>
            </a:endParaRPr>
          </a:p>
          <a:p>
            <a:pPr marL="231775" indent="0" algn="just">
              <a:lnSpc>
                <a:spcPct val="80000"/>
              </a:lnSpc>
              <a:spcBef>
                <a:spcPts val="0"/>
              </a:spcBef>
            </a:pPr>
            <a:r>
              <a:rPr lang="en-US" sz="1800" dirty="0"/>
              <a:t>Virulence:</a:t>
            </a:r>
          </a:p>
          <a:p>
            <a:pPr marL="517525" indent="-285750" algn="just">
              <a:lnSpc>
                <a:spcPct val="80000"/>
              </a:lnSpc>
              <a:spcBef>
                <a:spcPts val="0"/>
              </a:spcBef>
              <a:buFont typeface="Arial" panose="020B0604020202020204" pitchFamily="34" charset="0"/>
              <a:buChar char="•"/>
            </a:pPr>
            <a:r>
              <a:rPr lang="en-US" sz="1800" dirty="0">
                <a:solidFill>
                  <a:schemeClr val="tx1">
                    <a:lumMod val="95000"/>
                    <a:lumOff val="5000"/>
                  </a:schemeClr>
                </a:solidFill>
              </a:rPr>
              <a:t>Fatality rate is typically 30%, with higher rates among babies.  </a:t>
            </a:r>
          </a:p>
          <a:p>
            <a:pPr marL="517525" indent="-285750" algn="just">
              <a:lnSpc>
                <a:spcPct val="80000"/>
              </a:lnSpc>
              <a:spcBef>
                <a:spcPts val="0"/>
              </a:spcBef>
              <a:buFont typeface="Arial" panose="020B0604020202020204" pitchFamily="34" charset="0"/>
              <a:buChar char="•"/>
            </a:pPr>
            <a:r>
              <a:rPr lang="en-US" sz="1800" dirty="0">
                <a:solidFill>
                  <a:schemeClr val="tx1">
                    <a:lumMod val="95000"/>
                    <a:lumOff val="5000"/>
                  </a:schemeClr>
                </a:solidFill>
              </a:rPr>
              <a:t>Survivors often suffer extensive scarring, with a small number left blind.</a:t>
            </a:r>
          </a:p>
          <a:p>
            <a:pPr marL="231775" indent="0" algn="just">
              <a:lnSpc>
                <a:spcPct val="80000"/>
              </a:lnSpc>
              <a:spcBef>
                <a:spcPts val="0"/>
              </a:spcBef>
            </a:pPr>
            <a:endParaRPr lang="en-US" sz="1000" dirty="0">
              <a:solidFill>
                <a:schemeClr val="tx1">
                  <a:lumMod val="95000"/>
                  <a:lumOff val="5000"/>
                </a:schemeClr>
              </a:solidFill>
            </a:endParaRPr>
          </a:p>
          <a:p>
            <a:pPr marL="231775" indent="0" algn="just">
              <a:lnSpc>
                <a:spcPct val="80000"/>
              </a:lnSpc>
              <a:spcBef>
                <a:spcPts val="0"/>
              </a:spcBef>
            </a:pPr>
            <a:r>
              <a:rPr lang="en-US" sz="1800" dirty="0"/>
              <a:t>Spread:</a:t>
            </a:r>
            <a:r>
              <a:rPr lang="en-US" sz="1800" dirty="0">
                <a:solidFill>
                  <a:schemeClr val="tx1">
                    <a:lumMod val="95000"/>
                    <a:lumOff val="5000"/>
                  </a:schemeClr>
                </a:solidFill>
              </a:rPr>
              <a:t> </a:t>
            </a:r>
          </a:p>
          <a:p>
            <a:pPr marL="517525" indent="-285750" algn="just">
              <a:lnSpc>
                <a:spcPct val="80000"/>
              </a:lnSpc>
              <a:spcBef>
                <a:spcPts val="0"/>
              </a:spcBef>
              <a:buFont typeface="Arial" panose="020B0604020202020204" pitchFamily="34" charset="0"/>
              <a:buChar char="•"/>
            </a:pPr>
            <a:r>
              <a:rPr lang="en-US" sz="1800" dirty="0">
                <a:solidFill>
                  <a:schemeClr val="tx1">
                    <a:lumMod val="95000"/>
                    <a:lumOff val="5000"/>
                  </a:schemeClr>
                </a:solidFill>
              </a:rPr>
              <a:t>By Personal Contact or Contaminated Objects</a:t>
            </a:r>
            <a:endParaRPr lang="en-US" sz="2200" dirty="0">
              <a:solidFill>
                <a:schemeClr val="tx1">
                  <a:lumMod val="95000"/>
                  <a:lumOff val="5000"/>
                </a:schemeClr>
              </a:solidFill>
            </a:endParaRPr>
          </a:p>
        </p:txBody>
      </p:sp>
      <p:sp>
        <p:nvSpPr>
          <p:cNvPr id="6" name="Title 1">
            <a:extLst>
              <a:ext uri="{FF2B5EF4-FFF2-40B4-BE49-F238E27FC236}">
                <a16:creationId xmlns:a16="http://schemas.microsoft.com/office/drawing/2014/main" id="{A736A20E-CD47-4D4B-96D0-622133EB6F94}"/>
              </a:ext>
            </a:extLst>
          </p:cNvPr>
          <p:cNvSpPr>
            <a:spLocks noGrp="1"/>
          </p:cNvSpPr>
          <p:nvPr>
            <p:ph type="title"/>
          </p:nvPr>
        </p:nvSpPr>
        <p:spPr>
          <a:xfrm>
            <a:off x="228600" y="838200"/>
            <a:ext cx="8686800" cy="685800"/>
          </a:xfrm>
        </p:spPr>
        <p:txBody>
          <a:bodyPr>
            <a:normAutofit fontScale="90000"/>
          </a:bodyPr>
          <a:lstStyle/>
          <a:p>
            <a:pPr algn="ctr" eaLnBrk="1" fontAlgn="auto" hangingPunct="1">
              <a:spcAft>
                <a:spcPts val="0"/>
              </a:spcAft>
              <a:defRPr/>
            </a:pPr>
            <a:r>
              <a:rPr lang="en-US" sz="4000" b="1" dirty="0">
                <a:solidFill>
                  <a:srgbClr val="C00000"/>
                </a:solidFill>
              </a:rPr>
              <a:t>The Antonine Plague (165-180 A.D.)</a:t>
            </a:r>
          </a:p>
        </p:txBody>
      </p:sp>
    </p:spTree>
    <p:extLst>
      <p:ext uri="{BB962C8B-B14F-4D97-AF65-F5344CB8AC3E}">
        <p14:creationId xmlns:p14="http://schemas.microsoft.com/office/powerpoint/2010/main" val="1809281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62172F-9BFB-41AC-8BDE-98746513EBF8}"/>
              </a:ext>
            </a:extLst>
          </p:cNvPr>
          <p:cNvSpPr>
            <a:spLocks noGrp="1"/>
          </p:cNvSpPr>
          <p:nvPr>
            <p:ph sz="half" idx="1"/>
          </p:nvPr>
        </p:nvSpPr>
        <p:spPr>
          <a:xfrm>
            <a:off x="304800" y="1447800"/>
            <a:ext cx="8382000" cy="4773613"/>
          </a:xfrm>
        </p:spPr>
        <p:txBody>
          <a:bodyPr>
            <a:noAutofit/>
          </a:bodyPr>
          <a:lstStyle/>
          <a:p>
            <a:pPr marL="0" indent="0" algn="ctr" eaLnBrk="1" fontAlgn="auto" hangingPunct="1">
              <a:lnSpc>
                <a:spcPct val="70000"/>
              </a:lnSpc>
              <a:spcBef>
                <a:spcPts val="0"/>
              </a:spcBef>
              <a:spcAft>
                <a:spcPts val="0"/>
              </a:spcAft>
              <a:buClr>
                <a:schemeClr val="accent3"/>
              </a:buClr>
              <a:defRPr/>
            </a:pPr>
            <a:r>
              <a:rPr lang="en-US" sz="3200" dirty="0">
                <a:solidFill>
                  <a:srgbClr val="0033CC"/>
                </a:solidFill>
              </a:rPr>
              <a:t>Measles</a:t>
            </a:r>
          </a:p>
          <a:p>
            <a:pPr marL="176213" indent="-3175" algn="just">
              <a:lnSpc>
                <a:spcPct val="70000"/>
              </a:lnSpc>
              <a:spcBef>
                <a:spcPts val="0"/>
              </a:spcBef>
              <a:spcAft>
                <a:spcPts val="0"/>
              </a:spcAft>
            </a:pPr>
            <a:r>
              <a:rPr lang="en-US" sz="1800" dirty="0"/>
              <a:t>Cause: </a:t>
            </a:r>
          </a:p>
          <a:p>
            <a:pPr marL="176213" indent="-3175" algn="just">
              <a:lnSpc>
                <a:spcPct val="70000"/>
              </a:lnSpc>
              <a:spcBef>
                <a:spcPts val="0"/>
              </a:spcBef>
              <a:spcAft>
                <a:spcPts val="0"/>
              </a:spcAft>
            </a:pPr>
            <a:r>
              <a:rPr lang="en-US" sz="1800" dirty="0">
                <a:solidFill>
                  <a:schemeClr val="tx1">
                    <a:lumMod val="95000"/>
                    <a:lumOff val="5000"/>
                  </a:schemeClr>
                </a:solidFill>
              </a:rPr>
              <a:t>A highly contagious, viral infection caused by the Measles Virus.</a:t>
            </a:r>
          </a:p>
          <a:p>
            <a:pPr marL="176213" indent="-3175" algn="just">
              <a:lnSpc>
                <a:spcPct val="70000"/>
              </a:lnSpc>
              <a:spcBef>
                <a:spcPts val="0"/>
              </a:spcBef>
              <a:spcAft>
                <a:spcPts val="0"/>
              </a:spcAft>
            </a:pPr>
            <a:endParaRPr lang="en-US" sz="1000" dirty="0">
              <a:solidFill>
                <a:schemeClr val="tx1">
                  <a:lumMod val="95000"/>
                  <a:lumOff val="5000"/>
                </a:schemeClr>
              </a:solidFill>
            </a:endParaRPr>
          </a:p>
          <a:p>
            <a:pPr marL="176213" indent="-3175" algn="just">
              <a:lnSpc>
                <a:spcPct val="70000"/>
              </a:lnSpc>
              <a:spcBef>
                <a:spcPts val="0"/>
              </a:spcBef>
              <a:spcAft>
                <a:spcPts val="0"/>
              </a:spcAft>
            </a:pPr>
            <a:r>
              <a:rPr lang="en-US" sz="1800" dirty="0"/>
              <a:t>Symptoms: </a:t>
            </a:r>
          </a:p>
          <a:p>
            <a:pPr marL="458788"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Beginning 10–12 days after exposure to an infected person;</a:t>
            </a:r>
          </a:p>
          <a:p>
            <a:pPr marL="458788"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High Fever; </a:t>
            </a:r>
          </a:p>
          <a:p>
            <a:pPr marL="458788"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Cough; </a:t>
            </a:r>
          </a:p>
          <a:p>
            <a:pPr marL="458788"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Runny Nose/Congestion/Inflamed eyes; </a:t>
            </a:r>
          </a:p>
          <a:p>
            <a:pPr marL="458788"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Small, White Spots inside the Mouth;</a:t>
            </a:r>
          </a:p>
          <a:p>
            <a:pPr marL="458788"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Red, Flat Face Rash that Spreads to the Rest of the Body. </a:t>
            </a:r>
          </a:p>
          <a:p>
            <a:pPr marL="176213" indent="-3175" algn="just">
              <a:lnSpc>
                <a:spcPct val="70000"/>
              </a:lnSpc>
              <a:spcBef>
                <a:spcPts val="0"/>
              </a:spcBef>
              <a:spcAft>
                <a:spcPts val="0"/>
              </a:spcAft>
            </a:pPr>
            <a:endParaRPr lang="en-US" sz="1000" dirty="0">
              <a:solidFill>
                <a:schemeClr val="tx1">
                  <a:lumMod val="95000"/>
                  <a:lumOff val="5000"/>
                </a:schemeClr>
              </a:solidFill>
            </a:endParaRPr>
          </a:p>
          <a:p>
            <a:pPr marL="176213" indent="-3175" algn="just">
              <a:lnSpc>
                <a:spcPct val="70000"/>
              </a:lnSpc>
              <a:spcBef>
                <a:spcPts val="0"/>
              </a:spcBef>
              <a:spcAft>
                <a:spcPts val="0"/>
              </a:spcAft>
            </a:pPr>
            <a:r>
              <a:rPr lang="en-US" sz="1800" dirty="0"/>
              <a:t>Duration:</a:t>
            </a:r>
          </a:p>
          <a:p>
            <a:pPr marL="458788"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7 to 10 Days</a:t>
            </a:r>
          </a:p>
          <a:p>
            <a:pPr marL="176213" indent="-3175" algn="just">
              <a:lnSpc>
                <a:spcPct val="70000"/>
              </a:lnSpc>
              <a:spcBef>
                <a:spcPts val="0"/>
              </a:spcBef>
              <a:spcAft>
                <a:spcPts val="0"/>
              </a:spcAft>
            </a:pPr>
            <a:endParaRPr lang="en-US" sz="1000" dirty="0">
              <a:solidFill>
                <a:schemeClr val="tx1">
                  <a:lumMod val="95000"/>
                  <a:lumOff val="5000"/>
                </a:schemeClr>
              </a:solidFill>
            </a:endParaRPr>
          </a:p>
          <a:p>
            <a:pPr marL="176213" indent="-3175" algn="just">
              <a:lnSpc>
                <a:spcPct val="70000"/>
              </a:lnSpc>
              <a:spcBef>
                <a:spcPts val="0"/>
              </a:spcBef>
              <a:spcAft>
                <a:spcPts val="0"/>
              </a:spcAft>
            </a:pPr>
            <a:r>
              <a:rPr lang="en-US" sz="1800" dirty="0"/>
              <a:t>Virulence:</a:t>
            </a:r>
          </a:p>
          <a:p>
            <a:pPr marL="458788"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Without treatment – Fatality rate is 10 to 20 percent (mostly children)</a:t>
            </a:r>
          </a:p>
          <a:p>
            <a:pPr marL="458788"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Complications: diarrhea, ear infection or pneumonia.</a:t>
            </a:r>
          </a:p>
          <a:p>
            <a:pPr marL="458788"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Serious complications: seizures, blindness, or brain inflammation.</a:t>
            </a:r>
          </a:p>
          <a:p>
            <a:pPr marL="458788"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Most people do not get the disease more than once.</a:t>
            </a:r>
          </a:p>
          <a:p>
            <a:pPr marL="176213" indent="-3175" algn="just">
              <a:lnSpc>
                <a:spcPct val="70000"/>
              </a:lnSpc>
              <a:spcBef>
                <a:spcPts val="0"/>
              </a:spcBef>
              <a:spcAft>
                <a:spcPts val="0"/>
              </a:spcAft>
            </a:pPr>
            <a:endParaRPr lang="en-US" sz="1000" dirty="0"/>
          </a:p>
          <a:p>
            <a:pPr marL="176213" indent="-3175" algn="just">
              <a:lnSpc>
                <a:spcPct val="70000"/>
              </a:lnSpc>
              <a:spcBef>
                <a:spcPts val="0"/>
              </a:spcBef>
              <a:spcAft>
                <a:spcPts val="0"/>
              </a:spcAft>
            </a:pPr>
            <a:r>
              <a:rPr lang="en-US" sz="1800" dirty="0"/>
              <a:t>Spread:</a:t>
            </a:r>
          </a:p>
          <a:p>
            <a:pPr marL="458788"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Airborne/droplet transmission through coughs/sneezes of infected people, or through direct contact with mouth or nasal secretions, or surfaces on which the virus is residing.  </a:t>
            </a:r>
          </a:p>
          <a:p>
            <a:pPr marL="458788"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Extremely contagious, 90% of non-immune people who share living space with an infected person, will also become infected. </a:t>
            </a:r>
          </a:p>
          <a:p>
            <a:pPr marL="176213" indent="-3175" algn="just">
              <a:lnSpc>
                <a:spcPct val="80000"/>
              </a:lnSpc>
              <a:spcBef>
                <a:spcPts val="0"/>
              </a:spcBef>
              <a:spcAft>
                <a:spcPts val="0"/>
              </a:spcAft>
            </a:pPr>
            <a:endParaRPr lang="en-US" sz="1800" dirty="0">
              <a:solidFill>
                <a:schemeClr val="tx1">
                  <a:lumMod val="95000"/>
                  <a:lumOff val="5000"/>
                </a:schemeClr>
              </a:solidFill>
            </a:endParaRPr>
          </a:p>
          <a:p>
            <a:pPr marL="274320" indent="-274320" eaLnBrk="1" fontAlgn="auto" hangingPunct="1">
              <a:lnSpc>
                <a:spcPct val="80000"/>
              </a:lnSpc>
              <a:spcBef>
                <a:spcPts val="0"/>
              </a:spcBef>
              <a:spcAft>
                <a:spcPts val="0"/>
              </a:spcAft>
              <a:buClr>
                <a:schemeClr val="accent3"/>
              </a:buClr>
              <a:buFont typeface="Wingdings 2"/>
              <a:buChar char=""/>
              <a:defRPr/>
            </a:pPr>
            <a:endParaRPr lang="en-US" sz="1050" dirty="0">
              <a:solidFill>
                <a:schemeClr val="tx1">
                  <a:lumMod val="95000"/>
                  <a:lumOff val="5000"/>
                </a:schemeClr>
              </a:solidFill>
            </a:endParaRPr>
          </a:p>
          <a:p>
            <a:pPr marL="231775" indent="0" algn="just">
              <a:lnSpc>
                <a:spcPct val="80000"/>
              </a:lnSpc>
              <a:spcBef>
                <a:spcPts val="0"/>
              </a:spcBef>
              <a:spcAft>
                <a:spcPts val="0"/>
              </a:spcAft>
            </a:pPr>
            <a:endParaRPr lang="en-US" sz="1000" dirty="0">
              <a:solidFill>
                <a:schemeClr val="tx1">
                  <a:lumMod val="95000"/>
                  <a:lumOff val="5000"/>
                </a:schemeClr>
              </a:solidFill>
            </a:endParaRPr>
          </a:p>
        </p:txBody>
      </p:sp>
      <p:sp>
        <p:nvSpPr>
          <p:cNvPr id="6" name="Title 1">
            <a:extLst>
              <a:ext uri="{FF2B5EF4-FFF2-40B4-BE49-F238E27FC236}">
                <a16:creationId xmlns:a16="http://schemas.microsoft.com/office/drawing/2014/main" id="{9ED06183-45F7-473E-BF82-C909AAC100CD}"/>
              </a:ext>
            </a:extLst>
          </p:cNvPr>
          <p:cNvSpPr>
            <a:spLocks noGrp="1"/>
          </p:cNvSpPr>
          <p:nvPr>
            <p:ph type="title"/>
          </p:nvPr>
        </p:nvSpPr>
        <p:spPr>
          <a:xfrm>
            <a:off x="228600" y="838200"/>
            <a:ext cx="8686800" cy="685800"/>
          </a:xfrm>
        </p:spPr>
        <p:txBody>
          <a:bodyPr>
            <a:normAutofit fontScale="90000"/>
          </a:bodyPr>
          <a:lstStyle/>
          <a:p>
            <a:pPr algn="ctr" eaLnBrk="1" fontAlgn="auto" hangingPunct="1">
              <a:spcAft>
                <a:spcPts val="0"/>
              </a:spcAft>
              <a:defRPr/>
            </a:pPr>
            <a:r>
              <a:rPr lang="en-US" sz="4000" b="1" dirty="0">
                <a:solidFill>
                  <a:srgbClr val="C00000"/>
                </a:solidFill>
              </a:rPr>
              <a:t>The Antonine Plague (165-180 A.D.)</a:t>
            </a:r>
          </a:p>
        </p:txBody>
      </p:sp>
    </p:spTree>
    <p:extLst>
      <p:ext uri="{BB962C8B-B14F-4D97-AF65-F5344CB8AC3E}">
        <p14:creationId xmlns:p14="http://schemas.microsoft.com/office/powerpoint/2010/main" val="1801025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a:extLst>
              <a:ext uri="{FF2B5EF4-FFF2-40B4-BE49-F238E27FC236}">
                <a16:creationId xmlns:a16="http://schemas.microsoft.com/office/drawing/2014/main" id="{1B67005F-0EF4-40ED-AD81-82E6CF262345}"/>
              </a:ext>
            </a:extLst>
          </p:cNvPr>
          <p:cNvSpPr>
            <a:spLocks noGrp="1"/>
          </p:cNvSpPr>
          <p:nvPr>
            <p:ph sz="half" idx="1"/>
          </p:nvPr>
        </p:nvSpPr>
        <p:spPr>
          <a:xfrm>
            <a:off x="381000" y="1585912"/>
            <a:ext cx="8534400" cy="4967288"/>
          </a:xfrm>
        </p:spPr>
        <p:txBody>
          <a:bodyPr/>
          <a:lstStyle/>
          <a:p>
            <a:pPr marL="0" indent="0" eaLnBrk="1" hangingPunct="1">
              <a:buClr>
                <a:schemeClr val="tx1">
                  <a:lumMod val="95000"/>
                  <a:lumOff val="5000"/>
                </a:schemeClr>
              </a:buClr>
            </a:pPr>
            <a:r>
              <a:rPr lang="en-US" altLang="en-US" sz="1800" dirty="0">
                <a:solidFill>
                  <a:schemeClr val="tx1">
                    <a:lumMod val="95000"/>
                    <a:lumOff val="5000"/>
                  </a:schemeClr>
                </a:solidFill>
                <a:cs typeface="Arial" panose="020B0604020202020204" pitchFamily="34" charset="0"/>
              </a:rPr>
              <a:t>The famous Greek physician Galen described it as</a:t>
            </a:r>
            <a:r>
              <a:rPr lang="en-US" altLang="en-US" sz="1800" i="1" dirty="0">
                <a:solidFill>
                  <a:srgbClr val="0033CC"/>
                </a:solidFill>
                <a:cs typeface="Arial" panose="020B0604020202020204" pitchFamily="34" charset="0"/>
              </a:rPr>
              <a:t> “a long, cruel disease that involved fever, diarrhea, and inflammation of the throat, as well as pustules on the skin”.</a:t>
            </a:r>
          </a:p>
          <a:p>
            <a:pPr marL="285750" indent="-285750" eaLnBrk="1" hangingPunct="1">
              <a:buClr>
                <a:schemeClr val="tx1">
                  <a:lumMod val="95000"/>
                  <a:lumOff val="5000"/>
                </a:schemeClr>
              </a:buClr>
              <a:buFont typeface="Wingdings" panose="05000000000000000000" pitchFamily="2" charset="2"/>
              <a:buChar char="Ø"/>
            </a:pPr>
            <a:endParaRPr lang="en-US" altLang="en-US" sz="1000" i="1" dirty="0">
              <a:solidFill>
                <a:srgbClr val="0033CC"/>
              </a:solidFill>
            </a:endParaRPr>
          </a:p>
          <a:p>
            <a:pPr marL="285750" indent="-285750" eaLnBrk="1" fontAlgn="auto" hangingPunct="1">
              <a:spcAft>
                <a:spcPts val="0"/>
              </a:spcAft>
              <a:buClr>
                <a:schemeClr val="tx1">
                  <a:lumMod val="95000"/>
                  <a:lumOff val="5000"/>
                </a:schemeClr>
              </a:buClr>
              <a:buFont typeface="Arial" panose="020B0604020202020204" pitchFamily="34" charset="0"/>
              <a:buChar char="•"/>
              <a:defRPr/>
            </a:pPr>
            <a:r>
              <a:rPr lang="en-US" sz="1800" dirty="0">
                <a:solidFill>
                  <a:schemeClr val="tx1"/>
                </a:solidFill>
                <a:cs typeface="Arial" panose="020B0604020202020204" pitchFamily="34" charset="0"/>
              </a:rPr>
              <a:t>How we would treat it today:</a:t>
            </a:r>
          </a:p>
          <a:p>
            <a:pPr eaLnBrk="1" fontAlgn="auto" hangingPunct="1">
              <a:spcAft>
                <a:spcPts val="0"/>
              </a:spcAft>
              <a:buClr>
                <a:schemeClr val="tx1">
                  <a:lumMod val="95000"/>
                  <a:lumOff val="5000"/>
                </a:schemeClr>
              </a:buClr>
              <a:buFont typeface="Wingdings" panose="05000000000000000000" pitchFamily="2" charset="2"/>
              <a:buChar char="Ø"/>
              <a:defRPr/>
            </a:pPr>
            <a:endParaRPr lang="en-US" sz="1000" dirty="0">
              <a:solidFill>
                <a:schemeClr val="tx1"/>
              </a:solidFill>
              <a:cs typeface="Arial" panose="020B0604020202020204" pitchFamily="34" charset="0"/>
            </a:endParaRPr>
          </a:p>
          <a:p>
            <a:pPr marL="688975" indent="-407988" eaLnBrk="1" fontAlgn="auto" hangingPunct="1">
              <a:spcAft>
                <a:spcPts val="0"/>
              </a:spcAft>
              <a:buClr>
                <a:schemeClr val="tx1">
                  <a:lumMod val="95000"/>
                  <a:lumOff val="5000"/>
                </a:schemeClr>
              </a:buClr>
              <a:buFont typeface="Wingdings" panose="05000000000000000000" pitchFamily="2" charset="2"/>
              <a:buChar char="Ø"/>
              <a:defRPr/>
            </a:pPr>
            <a:r>
              <a:rPr lang="en-US" sz="1800" dirty="0">
                <a:solidFill>
                  <a:srgbClr val="FF0000"/>
                </a:solidFill>
                <a:cs typeface="Arial" panose="020B0604020202020204" pitchFamily="34" charset="0"/>
              </a:rPr>
              <a:t>Small Pox Vaccine.</a:t>
            </a:r>
          </a:p>
          <a:p>
            <a:pPr marL="688975" indent="-407988" eaLnBrk="1" fontAlgn="auto" hangingPunct="1">
              <a:spcAft>
                <a:spcPts val="0"/>
              </a:spcAft>
              <a:buClr>
                <a:schemeClr val="tx1">
                  <a:lumMod val="95000"/>
                  <a:lumOff val="5000"/>
                </a:schemeClr>
              </a:buClr>
              <a:buFont typeface="Wingdings" panose="05000000000000000000" pitchFamily="2" charset="2"/>
              <a:buChar char="Ø"/>
              <a:defRPr/>
            </a:pPr>
            <a:r>
              <a:rPr lang="en-US" sz="1800" dirty="0">
                <a:solidFill>
                  <a:srgbClr val="FF0000"/>
                </a:solidFill>
                <a:cs typeface="Arial" panose="020B0604020202020204" pitchFamily="34" charset="0"/>
              </a:rPr>
              <a:t>Measles Vaccine.</a:t>
            </a:r>
          </a:p>
          <a:p>
            <a:pPr marL="688975" indent="-407988" eaLnBrk="1" fontAlgn="auto" hangingPunct="1">
              <a:spcAft>
                <a:spcPts val="0"/>
              </a:spcAft>
              <a:buClr>
                <a:schemeClr val="tx1">
                  <a:lumMod val="95000"/>
                  <a:lumOff val="5000"/>
                </a:schemeClr>
              </a:buClr>
              <a:buFont typeface="Wingdings" panose="05000000000000000000" pitchFamily="2" charset="2"/>
              <a:buChar char="Ø"/>
              <a:defRPr/>
            </a:pPr>
            <a:r>
              <a:rPr lang="en-US" sz="1800" dirty="0">
                <a:solidFill>
                  <a:srgbClr val="FF0000"/>
                </a:solidFill>
                <a:cs typeface="Arial" panose="020B0604020202020204" pitchFamily="34" charset="0"/>
              </a:rPr>
              <a:t>Anti Viral Drugs such as Cidofovir.</a:t>
            </a:r>
          </a:p>
          <a:p>
            <a:pPr marL="688975" indent="-407988" eaLnBrk="1" fontAlgn="auto" hangingPunct="1">
              <a:spcAft>
                <a:spcPts val="0"/>
              </a:spcAft>
              <a:buClr>
                <a:schemeClr val="tx1">
                  <a:lumMod val="95000"/>
                  <a:lumOff val="5000"/>
                </a:schemeClr>
              </a:buClr>
              <a:buFont typeface="Wingdings" panose="05000000000000000000" pitchFamily="2" charset="2"/>
              <a:buChar char="Ø"/>
              <a:defRPr/>
            </a:pPr>
            <a:endParaRPr lang="en-US" sz="1000" dirty="0">
              <a:solidFill>
                <a:schemeClr val="tx1">
                  <a:lumMod val="95000"/>
                  <a:lumOff val="5000"/>
                </a:schemeClr>
              </a:solidFill>
              <a:cs typeface="Arial" panose="020B0604020202020204" pitchFamily="34" charset="0"/>
            </a:endParaRPr>
          </a:p>
          <a:p>
            <a:pPr marL="285750" indent="-285750" eaLnBrk="1" fontAlgn="auto" hangingPunct="1">
              <a:spcAft>
                <a:spcPts val="0"/>
              </a:spcAft>
              <a:buClr>
                <a:schemeClr val="tx1">
                  <a:lumMod val="95000"/>
                  <a:lumOff val="5000"/>
                </a:schemeClr>
              </a:buClr>
              <a:buFont typeface="Arial" panose="020B0604020202020204" pitchFamily="34" charset="0"/>
              <a:buChar char="•"/>
              <a:defRPr/>
            </a:pPr>
            <a:r>
              <a:rPr lang="en-US" sz="1800" dirty="0">
                <a:solidFill>
                  <a:schemeClr val="tx1">
                    <a:lumMod val="95000"/>
                    <a:lumOff val="5000"/>
                  </a:schemeClr>
                </a:solidFill>
                <a:cs typeface="Arial" panose="020B0604020202020204" pitchFamily="34" charset="0"/>
              </a:rPr>
              <a:t>Thankfully due to wide spread vaccination programs small pox has been eradicated all over the world since 1979.  </a:t>
            </a:r>
          </a:p>
          <a:p>
            <a:pPr marL="285750" indent="-285750" eaLnBrk="1" fontAlgn="auto" hangingPunct="1">
              <a:spcAft>
                <a:spcPts val="0"/>
              </a:spcAft>
              <a:buClr>
                <a:schemeClr val="tx1">
                  <a:lumMod val="95000"/>
                  <a:lumOff val="5000"/>
                </a:schemeClr>
              </a:buClr>
              <a:buFont typeface="Arial" panose="020B0604020202020204" pitchFamily="34" charset="0"/>
              <a:buChar char="•"/>
              <a:defRPr/>
            </a:pPr>
            <a:r>
              <a:rPr lang="en-US" sz="1800" dirty="0">
                <a:solidFill>
                  <a:schemeClr val="tx1">
                    <a:lumMod val="95000"/>
                    <a:lumOff val="5000"/>
                  </a:schemeClr>
                </a:solidFill>
                <a:cs typeface="Arial" panose="020B0604020202020204" pitchFamily="34" charset="0"/>
              </a:rPr>
              <a:t>The only remaining samples of the small pox virus exist today in high level medical research labs such as USAMRID (United States Army Medical Research Institute of Infectious Diseases.</a:t>
            </a:r>
          </a:p>
          <a:p>
            <a:pPr marL="285750" indent="-285750" eaLnBrk="1" fontAlgn="auto" hangingPunct="1">
              <a:spcAft>
                <a:spcPts val="0"/>
              </a:spcAft>
              <a:buClr>
                <a:schemeClr val="tx1">
                  <a:lumMod val="95000"/>
                  <a:lumOff val="5000"/>
                </a:schemeClr>
              </a:buClr>
              <a:buFont typeface="Arial" panose="020B0604020202020204" pitchFamily="34" charset="0"/>
              <a:buChar char="•"/>
              <a:defRPr/>
            </a:pPr>
            <a:r>
              <a:rPr lang="en-US" sz="1800" dirty="0">
                <a:solidFill>
                  <a:schemeClr val="tx1">
                    <a:lumMod val="95000"/>
                    <a:lumOff val="5000"/>
                  </a:schemeClr>
                </a:solidFill>
                <a:cs typeface="Arial" panose="020B0604020202020204" pitchFamily="34" charset="0"/>
              </a:rPr>
              <a:t>Sadly measles does still exist, and outbreaks do still continue to happen, although it has been severely limited due to vaccines.</a:t>
            </a:r>
          </a:p>
          <a:p>
            <a:pPr marL="0" indent="0" eaLnBrk="1" hangingPunct="1"/>
            <a:endParaRPr lang="en-US" altLang="en-US" sz="2000" i="1" dirty="0">
              <a:solidFill>
                <a:srgbClr val="0033CC"/>
              </a:solidFill>
            </a:endParaRPr>
          </a:p>
        </p:txBody>
      </p:sp>
      <p:sp>
        <p:nvSpPr>
          <p:cNvPr id="9" name="Title 1">
            <a:extLst>
              <a:ext uri="{FF2B5EF4-FFF2-40B4-BE49-F238E27FC236}">
                <a16:creationId xmlns:a16="http://schemas.microsoft.com/office/drawing/2014/main" id="{B69343B6-2175-4930-98AC-EAF09973C51C}"/>
              </a:ext>
            </a:extLst>
          </p:cNvPr>
          <p:cNvSpPr>
            <a:spLocks noGrp="1"/>
          </p:cNvSpPr>
          <p:nvPr>
            <p:ph type="title"/>
          </p:nvPr>
        </p:nvSpPr>
        <p:spPr>
          <a:xfrm>
            <a:off x="228600" y="914400"/>
            <a:ext cx="8686800" cy="685800"/>
          </a:xfrm>
        </p:spPr>
        <p:txBody>
          <a:bodyPr>
            <a:normAutofit fontScale="90000"/>
          </a:bodyPr>
          <a:lstStyle/>
          <a:p>
            <a:pPr algn="ctr" eaLnBrk="1" fontAlgn="auto" hangingPunct="1">
              <a:spcAft>
                <a:spcPts val="0"/>
              </a:spcAft>
              <a:defRPr/>
            </a:pPr>
            <a:r>
              <a:rPr lang="en-US" sz="4000" b="1" dirty="0">
                <a:solidFill>
                  <a:srgbClr val="C00000"/>
                </a:solidFill>
              </a:rPr>
              <a:t>The Antonine Plague (165-180 A.D.)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E136D-E4B6-4C46-A963-263CF5E5672E}"/>
              </a:ext>
            </a:extLst>
          </p:cNvPr>
          <p:cNvSpPr>
            <a:spLocks noGrp="1"/>
          </p:cNvSpPr>
          <p:nvPr>
            <p:ph type="ctrTitle"/>
          </p:nvPr>
        </p:nvSpPr>
        <p:spPr>
          <a:xfrm>
            <a:off x="762000" y="762000"/>
            <a:ext cx="7851648" cy="914400"/>
          </a:xfrm>
        </p:spPr>
        <p:txBody>
          <a:bodyPr/>
          <a:lstStyle/>
          <a:p>
            <a:pPr algn="ctr" eaLnBrk="1" fontAlgn="auto" hangingPunct="1">
              <a:spcAft>
                <a:spcPts val="0"/>
              </a:spcAft>
              <a:defRPr/>
            </a:pPr>
            <a:r>
              <a:rPr lang="en-US" b="1" dirty="0">
                <a:solidFill>
                  <a:srgbClr val="C00000"/>
                </a:solidFill>
              </a:rPr>
              <a:t>Pandemics and Reactions</a:t>
            </a:r>
          </a:p>
        </p:txBody>
      </p:sp>
      <p:sp>
        <p:nvSpPr>
          <p:cNvPr id="5" name="Content Placeholder 2">
            <a:extLst>
              <a:ext uri="{FF2B5EF4-FFF2-40B4-BE49-F238E27FC236}">
                <a16:creationId xmlns:a16="http://schemas.microsoft.com/office/drawing/2014/main" id="{4E7130D2-AF56-481B-A2C2-840F69A5E122}"/>
              </a:ext>
            </a:extLst>
          </p:cNvPr>
          <p:cNvSpPr txBox="1">
            <a:spLocks/>
          </p:cNvSpPr>
          <p:nvPr/>
        </p:nvSpPr>
        <p:spPr>
          <a:xfrm>
            <a:off x="457200" y="1524000"/>
            <a:ext cx="8229600" cy="4830763"/>
          </a:xfrm>
          <a:prstGeom prst="rect">
            <a:avLst/>
          </a:prstGeom>
        </p:spPr>
        <p:txBody>
          <a:bodyPr>
            <a:noAutofit/>
          </a:bodyPr>
          <a:lstStyle>
            <a:lvl1pPr marL="0" indent="0" algn="ctr" rtl="0" eaLnBrk="0" fontAlgn="base" hangingPunct="0">
              <a:spcBef>
                <a:spcPct val="20000"/>
              </a:spcBef>
              <a:spcAft>
                <a:spcPct val="0"/>
              </a:spcAft>
              <a:buFont typeface="Arial" charset="0"/>
              <a:buNone/>
              <a:defRPr sz="3200" b="1" kern="1200">
                <a:solidFill>
                  <a:schemeClr val="tx1">
                    <a:tint val="75000"/>
                  </a:schemeClr>
                </a:solidFill>
                <a:latin typeface="Arial" pitchFamily="34" charset="0"/>
                <a:ea typeface="+mn-ea"/>
                <a:cs typeface="+mn-cs"/>
              </a:defRPr>
            </a:lvl1pPr>
            <a:lvl2pPr marL="457200" indent="0" algn="ctr" rtl="0" eaLnBrk="0" fontAlgn="base" hangingPunct="0">
              <a:spcBef>
                <a:spcPct val="20000"/>
              </a:spcBef>
              <a:spcAft>
                <a:spcPct val="0"/>
              </a:spcAft>
              <a:buFont typeface="Arial" charset="0"/>
              <a:buNone/>
              <a:defRPr sz="2800" b="1" i="1" kern="1200">
                <a:solidFill>
                  <a:schemeClr val="tx1">
                    <a:tint val="75000"/>
                  </a:schemeClr>
                </a:solidFill>
                <a:latin typeface="Arial" pitchFamily="34" charset="0"/>
                <a:ea typeface="+mn-ea"/>
                <a:cs typeface="+mn-cs"/>
              </a:defRPr>
            </a:lvl2pPr>
            <a:lvl3pPr marL="914400" indent="0" algn="ctr" rtl="0" eaLnBrk="0" fontAlgn="base" hangingPunct="0">
              <a:spcBef>
                <a:spcPct val="20000"/>
              </a:spcBef>
              <a:spcAft>
                <a:spcPct val="0"/>
              </a:spcAft>
              <a:buFont typeface="Arial" charset="0"/>
              <a:buNone/>
              <a:defRPr sz="2400" b="1"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b="1" i="1"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lnSpc>
                <a:spcPct val="80000"/>
              </a:lnSpc>
              <a:spcBef>
                <a:spcPts val="0"/>
              </a:spcBef>
              <a:spcAft>
                <a:spcPts val="0"/>
              </a:spcAft>
              <a:buClr>
                <a:schemeClr val="tx1">
                  <a:lumMod val="95000"/>
                  <a:lumOff val="5000"/>
                </a:schemeClr>
              </a:buClr>
              <a:defRPr/>
            </a:pPr>
            <a:r>
              <a:rPr lang="en-US" dirty="0">
                <a:solidFill>
                  <a:srgbClr val="0033CC"/>
                </a:solidFill>
              </a:rPr>
              <a:t>What We Will Talk About:</a:t>
            </a:r>
          </a:p>
          <a:p>
            <a:pPr algn="just" eaLnBrk="1" fontAlgn="auto" hangingPunct="1">
              <a:lnSpc>
                <a:spcPct val="80000"/>
              </a:lnSpc>
              <a:spcBef>
                <a:spcPts val="0"/>
              </a:spcBef>
              <a:spcAft>
                <a:spcPts val="0"/>
              </a:spcAft>
              <a:buClr>
                <a:schemeClr val="tx1">
                  <a:lumMod val="95000"/>
                  <a:lumOff val="5000"/>
                </a:schemeClr>
              </a:buClr>
              <a:defRPr/>
            </a:pPr>
            <a:endParaRPr lang="en-US" sz="1000" dirty="0">
              <a:solidFill>
                <a:schemeClr val="tx1">
                  <a:lumMod val="95000"/>
                  <a:lumOff val="5000"/>
                </a:schemeClr>
              </a:solidFill>
            </a:endParaRPr>
          </a:p>
          <a:p>
            <a:pPr marL="342900" indent="-342900"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r>
              <a:rPr lang="en-US" sz="2000" i="1" dirty="0">
                <a:solidFill>
                  <a:srgbClr val="006600"/>
                </a:solidFill>
              </a:rPr>
              <a:t>Part One: What is a Pandemic?</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Pandemic Defined</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Why are Pandemics Scary?</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What Causes Pandemics: Diseases, Transmission and Virulence</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Defense Against Pandemics – Immunity</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Forces to Fight Pandemics</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endParaRPr lang="en-US" sz="1000" i="1" dirty="0">
              <a:solidFill>
                <a:schemeClr val="tx1">
                  <a:lumMod val="95000"/>
                  <a:lumOff val="5000"/>
                </a:schemeClr>
              </a:solidFill>
            </a:endParaRPr>
          </a:p>
          <a:p>
            <a:pPr marL="342900" indent="-342900"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r>
              <a:rPr lang="en-US" sz="2000" i="1" dirty="0">
                <a:solidFill>
                  <a:srgbClr val="006600"/>
                </a:solidFill>
              </a:rPr>
              <a:t>Part Two: Pandemics in History</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Pioneers in Medicine</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Past Pandemics</a:t>
            </a:r>
          </a:p>
          <a:p>
            <a:pPr marL="342900" indent="-342900"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endParaRPr lang="en-US" sz="1000" i="1" dirty="0">
              <a:solidFill>
                <a:schemeClr val="tx1">
                  <a:lumMod val="95000"/>
                  <a:lumOff val="5000"/>
                </a:schemeClr>
              </a:solidFill>
            </a:endParaRPr>
          </a:p>
          <a:p>
            <a:pPr marL="342900" indent="-342900"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r>
              <a:rPr lang="en-US" sz="2000" i="1" dirty="0">
                <a:solidFill>
                  <a:srgbClr val="006600"/>
                </a:solidFill>
              </a:rPr>
              <a:t>Part Three: How to Address a Pandemic</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Prevention</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Response</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Recovery</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Entities Responsible for Addressing A Pandemic</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endParaRPr lang="en-US" sz="1000" i="1" dirty="0">
              <a:solidFill>
                <a:srgbClr val="006600"/>
              </a:solidFill>
            </a:endParaRPr>
          </a:p>
          <a:p>
            <a:pPr marL="342900" indent="-342900"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r>
              <a:rPr lang="en-US" sz="2000" i="1" dirty="0">
                <a:solidFill>
                  <a:srgbClr val="006600"/>
                </a:solidFill>
              </a:rPr>
              <a:t>Part Four: The Coronavirus Pandemic of 2019-20</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Facts About the Coronavirus</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Ground Zero Wuhan China</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Coronavirus 2019-20 Pandemic Statistics</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Coronavirus 2019-20 Pandemic Federal Action Team</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Coronavirus 2019-20 Pandemic State Action Team</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Coronavirus 2019-20 Pandemic Action Timeline</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Coronavirus 2019-20 Pandemic Final Thoughts</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endParaRPr lang="en-US" sz="1400" i="1" dirty="0">
              <a:solidFill>
                <a:schemeClr val="tx1">
                  <a:lumMod val="95000"/>
                  <a:lumOff val="5000"/>
                </a:schemeClr>
              </a:solidFill>
            </a:endParaRPr>
          </a:p>
          <a:p>
            <a:pPr marL="342900" indent="-342900" algn="just" eaLnBrk="1" fontAlgn="auto" hangingPunct="1">
              <a:spcAft>
                <a:spcPts val="0"/>
              </a:spcAft>
              <a:buClr>
                <a:schemeClr val="tx1">
                  <a:lumMod val="95000"/>
                  <a:lumOff val="5000"/>
                </a:schemeClr>
              </a:buClr>
              <a:buFont typeface="Arial" panose="020B0604020202020204" pitchFamily="34" charset="0"/>
              <a:buChar char="•"/>
              <a:defRPr/>
            </a:pPr>
            <a:endParaRPr lang="en-US" sz="2000" i="1" dirty="0">
              <a:solidFill>
                <a:schemeClr val="tx1">
                  <a:lumMod val="95000"/>
                  <a:lumOff val="5000"/>
                </a:schemeClr>
              </a:solidFill>
            </a:endParaRPr>
          </a:p>
        </p:txBody>
      </p:sp>
    </p:spTree>
    <p:extLst>
      <p:ext uri="{BB962C8B-B14F-4D97-AF65-F5344CB8AC3E}">
        <p14:creationId xmlns:p14="http://schemas.microsoft.com/office/powerpoint/2010/main" val="386905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a:extLst>
              <a:ext uri="{FF2B5EF4-FFF2-40B4-BE49-F238E27FC236}">
                <a16:creationId xmlns:a16="http://schemas.microsoft.com/office/drawing/2014/main" id="{3E7DFEFC-8C7E-4E1E-AAEB-6425F1C678AB}"/>
              </a:ext>
            </a:extLst>
          </p:cNvPr>
          <p:cNvSpPr>
            <a:spLocks noGrp="1"/>
          </p:cNvSpPr>
          <p:nvPr>
            <p:ph sz="half" idx="1"/>
          </p:nvPr>
        </p:nvSpPr>
        <p:spPr>
          <a:xfrm>
            <a:off x="432758" y="1416888"/>
            <a:ext cx="4038600" cy="4717211"/>
          </a:xfrm>
        </p:spPr>
        <p:txBody>
          <a:bodyPr/>
          <a:lstStyle/>
          <a:p>
            <a:pPr algn="ctr" eaLnBrk="1" hangingPunct="1"/>
            <a:endParaRPr lang="en-US" altLang="en-US" sz="500" dirty="0">
              <a:solidFill>
                <a:srgbClr val="0033CC"/>
              </a:solidFill>
            </a:endParaRPr>
          </a:p>
          <a:p>
            <a:pPr algn="ctr" eaLnBrk="1" hangingPunct="1"/>
            <a:r>
              <a:rPr lang="en-US" altLang="en-US" dirty="0">
                <a:solidFill>
                  <a:srgbClr val="0033CC"/>
                </a:solidFill>
              </a:rPr>
              <a:t>Bubonic Plague</a:t>
            </a:r>
          </a:p>
          <a:p>
            <a:pPr marL="0" indent="0" algn="just" eaLnBrk="1" hangingPunct="1"/>
            <a:endParaRPr lang="en-US" altLang="en-US" sz="500" dirty="0">
              <a:solidFill>
                <a:schemeClr val="tx1">
                  <a:lumMod val="95000"/>
                  <a:lumOff val="5000"/>
                </a:schemeClr>
              </a:solidFill>
            </a:endParaRPr>
          </a:p>
          <a:p>
            <a:pPr marL="0" indent="0" algn="just" eaLnBrk="1" hangingPunct="1"/>
            <a:r>
              <a:rPr lang="en-US" altLang="en-US" sz="1800" dirty="0">
                <a:solidFill>
                  <a:schemeClr val="tx1">
                    <a:lumMod val="95000"/>
                    <a:lumOff val="5000"/>
                  </a:schemeClr>
                </a:solidFill>
              </a:rPr>
              <a:t>The Byzantine Empire, which imported most of its grain from Egypt, in order to feed its people, also imported with it, the Bubonic Plague (caused by the Bacteria </a:t>
            </a:r>
            <a:r>
              <a:rPr lang="en-US" altLang="en-US" sz="1800" i="1" dirty="0" err="1">
                <a:solidFill>
                  <a:schemeClr val="tx1">
                    <a:lumMod val="95000"/>
                    <a:lumOff val="5000"/>
                  </a:schemeClr>
                </a:solidFill>
              </a:rPr>
              <a:t>Yserina</a:t>
            </a:r>
            <a:r>
              <a:rPr lang="en-US" altLang="en-US" sz="1800" i="1" dirty="0">
                <a:solidFill>
                  <a:schemeClr val="tx1">
                    <a:lumMod val="95000"/>
                    <a:lumOff val="5000"/>
                  </a:schemeClr>
                </a:solidFill>
              </a:rPr>
              <a:t> pestis</a:t>
            </a:r>
            <a:r>
              <a:rPr lang="en-US" altLang="en-US" sz="1800" dirty="0">
                <a:solidFill>
                  <a:schemeClr val="tx1">
                    <a:lumMod val="95000"/>
                    <a:lumOff val="5000"/>
                  </a:schemeClr>
                </a:solidFill>
              </a:rPr>
              <a:t>).</a:t>
            </a:r>
          </a:p>
          <a:p>
            <a:pPr marL="0" indent="0" algn="just" eaLnBrk="1" hangingPunct="1"/>
            <a:endParaRPr lang="en-US" altLang="en-US" sz="1000" dirty="0">
              <a:solidFill>
                <a:schemeClr val="tx1">
                  <a:lumMod val="95000"/>
                  <a:lumOff val="5000"/>
                </a:schemeClr>
              </a:solidFill>
            </a:endParaRPr>
          </a:p>
          <a:p>
            <a:pPr marL="0" indent="0" algn="just" eaLnBrk="1" hangingPunct="1"/>
            <a:r>
              <a:rPr lang="en-US" altLang="en-US" sz="1800" dirty="0">
                <a:solidFill>
                  <a:schemeClr val="tx1">
                    <a:lumMod val="95000"/>
                    <a:lumOff val="5000"/>
                  </a:schemeClr>
                </a:solidFill>
              </a:rPr>
              <a:t>This plague killed between 5,000 to 10,000 people a day.</a:t>
            </a:r>
          </a:p>
          <a:p>
            <a:pPr marL="0" indent="0" algn="just" eaLnBrk="1" hangingPunct="1"/>
            <a:endParaRPr lang="en-US" altLang="en-US" sz="1000" dirty="0">
              <a:solidFill>
                <a:schemeClr val="tx1">
                  <a:lumMod val="95000"/>
                  <a:lumOff val="5000"/>
                </a:schemeClr>
              </a:solidFill>
            </a:endParaRPr>
          </a:p>
          <a:p>
            <a:pPr marL="0" indent="0" algn="just" eaLnBrk="1" hangingPunct="1"/>
            <a:r>
              <a:rPr lang="en-US" altLang="en-US" sz="1800" dirty="0">
                <a:solidFill>
                  <a:schemeClr val="tx1">
                    <a:lumMod val="95000"/>
                    <a:lumOff val="5000"/>
                  </a:schemeClr>
                </a:solidFill>
              </a:rPr>
              <a:t>It eventually killed up to 40% of Constantinople’s population and by the year 700 A.D., killed up to 60% of Europe’s population (estimated 50 million).</a:t>
            </a:r>
          </a:p>
          <a:p>
            <a:pPr marL="0" indent="0" algn="just" eaLnBrk="1" hangingPunct="1"/>
            <a:endParaRPr lang="en-US" altLang="en-US" sz="1800" dirty="0"/>
          </a:p>
        </p:txBody>
      </p:sp>
      <p:pic>
        <p:nvPicPr>
          <p:cNvPr id="15364" name="Content Placeholder 4" descr="McE_ERome_s.jpg">
            <a:extLst>
              <a:ext uri="{FF2B5EF4-FFF2-40B4-BE49-F238E27FC236}">
                <a16:creationId xmlns:a16="http://schemas.microsoft.com/office/drawing/2014/main" id="{E27A9C01-003A-4409-A7DE-798BC38FFE0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03552" y="1676400"/>
            <a:ext cx="2209800" cy="1965752"/>
          </a:xfrm>
        </p:spPr>
      </p:pic>
      <p:sp>
        <p:nvSpPr>
          <p:cNvPr id="5" name="Title 1">
            <a:extLst>
              <a:ext uri="{FF2B5EF4-FFF2-40B4-BE49-F238E27FC236}">
                <a16:creationId xmlns:a16="http://schemas.microsoft.com/office/drawing/2014/main" id="{576565B0-2E9F-4C1F-B89B-ABE938433E99}"/>
              </a:ext>
            </a:extLst>
          </p:cNvPr>
          <p:cNvSpPr txBox="1">
            <a:spLocks/>
          </p:cNvSpPr>
          <p:nvPr/>
        </p:nvSpPr>
        <p:spPr>
          <a:xfrm>
            <a:off x="152400" y="838200"/>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The Justinian Plague (541-542 A.D.)</a:t>
            </a:r>
          </a:p>
        </p:txBody>
      </p:sp>
      <p:pic>
        <p:nvPicPr>
          <p:cNvPr id="8" name="Content Placeholder 4" descr="justinian%20plague.jpg">
            <a:extLst>
              <a:ext uri="{FF2B5EF4-FFF2-40B4-BE49-F238E27FC236}">
                <a16:creationId xmlns:a16="http://schemas.microsoft.com/office/drawing/2014/main" id="{54765BDD-3DAF-4336-8751-51F6A44DB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781799" y="1676400"/>
            <a:ext cx="2215926" cy="1905000"/>
          </a:xfrm>
          <a:prstGeom prst="rect">
            <a:avLst/>
          </a:prstGeom>
        </p:spPr>
      </p:pic>
      <p:pic>
        <p:nvPicPr>
          <p:cNvPr id="9" name="Content Placeholder 4" descr="lousy_plague.jpg">
            <a:extLst>
              <a:ext uri="{FF2B5EF4-FFF2-40B4-BE49-F238E27FC236}">
                <a16:creationId xmlns:a16="http://schemas.microsoft.com/office/drawing/2014/main" id="{D2A717A6-AD8C-4071-B591-D538F9EE7D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966858" y="3770312"/>
            <a:ext cx="3629881" cy="224948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466154-D0FE-40AF-833E-CDF34FD99B39}"/>
              </a:ext>
            </a:extLst>
          </p:cNvPr>
          <p:cNvSpPr txBox="1">
            <a:spLocks/>
          </p:cNvSpPr>
          <p:nvPr/>
        </p:nvSpPr>
        <p:spPr>
          <a:xfrm>
            <a:off x="152400" y="838200"/>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The Justinian Plague (541-542 A.D.)</a:t>
            </a:r>
          </a:p>
        </p:txBody>
      </p:sp>
      <p:sp>
        <p:nvSpPr>
          <p:cNvPr id="7" name="Content Placeholder 2">
            <a:extLst>
              <a:ext uri="{FF2B5EF4-FFF2-40B4-BE49-F238E27FC236}">
                <a16:creationId xmlns:a16="http://schemas.microsoft.com/office/drawing/2014/main" id="{A8576D33-51A5-40A1-8511-9A9C7FE2060C}"/>
              </a:ext>
            </a:extLst>
          </p:cNvPr>
          <p:cNvSpPr>
            <a:spLocks noGrp="1"/>
          </p:cNvSpPr>
          <p:nvPr>
            <p:ph sz="half" idx="1"/>
          </p:nvPr>
        </p:nvSpPr>
        <p:spPr>
          <a:xfrm>
            <a:off x="152400" y="1581150"/>
            <a:ext cx="8686800" cy="4773613"/>
          </a:xfrm>
        </p:spPr>
        <p:txBody>
          <a:bodyPr>
            <a:noAutofit/>
          </a:bodyPr>
          <a:lstStyle/>
          <a:p>
            <a:pPr marL="0" indent="0" algn="ctr" eaLnBrk="1" fontAlgn="auto" hangingPunct="1">
              <a:lnSpc>
                <a:spcPct val="80000"/>
              </a:lnSpc>
              <a:spcBef>
                <a:spcPts val="0"/>
              </a:spcBef>
              <a:spcAft>
                <a:spcPts val="0"/>
              </a:spcAft>
              <a:buClr>
                <a:schemeClr val="accent3"/>
              </a:buClr>
              <a:defRPr/>
            </a:pPr>
            <a:r>
              <a:rPr lang="en-US" sz="3200" dirty="0">
                <a:solidFill>
                  <a:srgbClr val="0033CC"/>
                </a:solidFill>
              </a:rPr>
              <a:t>Bubonic Plague</a:t>
            </a:r>
          </a:p>
          <a:p>
            <a:pPr marL="274320" indent="-274320" eaLnBrk="1" fontAlgn="auto" hangingPunct="1">
              <a:lnSpc>
                <a:spcPct val="80000"/>
              </a:lnSpc>
              <a:spcBef>
                <a:spcPts val="0"/>
              </a:spcBef>
              <a:spcAft>
                <a:spcPts val="0"/>
              </a:spcAft>
              <a:buClr>
                <a:schemeClr val="accent3"/>
              </a:buClr>
              <a:buFont typeface="Wingdings 2"/>
              <a:buChar char=""/>
              <a:defRPr/>
            </a:pPr>
            <a:endParaRPr lang="en-US" sz="1050" dirty="0">
              <a:solidFill>
                <a:schemeClr val="tx1">
                  <a:lumMod val="95000"/>
                  <a:lumOff val="5000"/>
                </a:schemeClr>
              </a:solidFill>
            </a:endParaRPr>
          </a:p>
          <a:p>
            <a:pPr marL="231775" indent="0" algn="just">
              <a:lnSpc>
                <a:spcPct val="80000"/>
              </a:lnSpc>
              <a:spcBef>
                <a:spcPts val="0"/>
              </a:spcBef>
              <a:spcAft>
                <a:spcPts val="0"/>
              </a:spcAft>
            </a:pPr>
            <a:r>
              <a:rPr lang="en-US" sz="1800" dirty="0"/>
              <a:t>Bubonic Plague:</a:t>
            </a:r>
            <a:r>
              <a:rPr lang="en-US" sz="1800" dirty="0">
                <a:solidFill>
                  <a:schemeClr val="tx1">
                    <a:lumMod val="95000"/>
                    <a:lumOff val="5000"/>
                  </a:schemeClr>
                </a:solidFill>
              </a:rPr>
              <a:t> </a:t>
            </a:r>
          </a:p>
          <a:p>
            <a:pPr marL="517525" indent="-285750"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A bacterial blood/lymph node infection caused by </a:t>
            </a:r>
            <a:r>
              <a:rPr lang="en-US" sz="1800" dirty="0" err="1">
                <a:solidFill>
                  <a:schemeClr val="tx1">
                    <a:lumMod val="95000"/>
                    <a:lumOff val="5000"/>
                  </a:schemeClr>
                </a:solidFill>
              </a:rPr>
              <a:t>y</a:t>
            </a:r>
            <a:r>
              <a:rPr lang="en-US" altLang="en-US" sz="1800" dirty="0" err="1">
                <a:solidFill>
                  <a:schemeClr val="tx1">
                    <a:lumMod val="95000"/>
                    <a:lumOff val="5000"/>
                  </a:schemeClr>
                </a:solidFill>
              </a:rPr>
              <a:t>serina</a:t>
            </a:r>
            <a:r>
              <a:rPr lang="en-US" altLang="en-US" sz="1800" dirty="0">
                <a:solidFill>
                  <a:schemeClr val="tx1">
                    <a:lumMod val="95000"/>
                    <a:lumOff val="5000"/>
                  </a:schemeClr>
                </a:solidFill>
              </a:rPr>
              <a:t> pestis bacteria</a:t>
            </a:r>
            <a:r>
              <a:rPr lang="en-US" sz="1800" dirty="0">
                <a:solidFill>
                  <a:schemeClr val="tx1">
                    <a:lumMod val="95000"/>
                    <a:lumOff val="5000"/>
                  </a:schemeClr>
                </a:solidFill>
              </a:rPr>
              <a:t>. </a:t>
            </a:r>
          </a:p>
          <a:p>
            <a:pPr marL="231775" indent="0" algn="just">
              <a:lnSpc>
                <a:spcPct val="80000"/>
              </a:lnSpc>
              <a:spcBef>
                <a:spcPts val="0"/>
              </a:spcBef>
              <a:spcAft>
                <a:spcPts val="0"/>
              </a:spcAft>
            </a:pPr>
            <a:endParaRPr lang="en-US" sz="1000" dirty="0">
              <a:solidFill>
                <a:schemeClr val="tx1">
                  <a:lumMod val="95000"/>
                  <a:lumOff val="5000"/>
                </a:schemeClr>
              </a:solidFill>
            </a:endParaRPr>
          </a:p>
          <a:p>
            <a:pPr marL="231775" indent="0" algn="just">
              <a:lnSpc>
                <a:spcPct val="80000"/>
              </a:lnSpc>
              <a:spcBef>
                <a:spcPts val="0"/>
              </a:spcBef>
              <a:spcAft>
                <a:spcPts val="0"/>
              </a:spcAft>
            </a:pPr>
            <a:r>
              <a:rPr lang="en-US" sz="1800" dirty="0"/>
              <a:t>Symptoms:</a:t>
            </a:r>
            <a:r>
              <a:rPr lang="en-US" sz="1800" dirty="0">
                <a:solidFill>
                  <a:schemeClr val="tx1">
                    <a:lumMod val="95000"/>
                    <a:lumOff val="5000"/>
                  </a:schemeClr>
                </a:solidFill>
              </a:rPr>
              <a:t> </a:t>
            </a:r>
          </a:p>
          <a:p>
            <a:pPr marL="517525" indent="-285750"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Beginning 1 to 7 days after exposure;</a:t>
            </a:r>
          </a:p>
          <a:p>
            <a:pPr marL="517525" indent="-285750"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Fever; </a:t>
            </a:r>
          </a:p>
          <a:p>
            <a:pPr marL="517525" indent="-285750"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Headaches; </a:t>
            </a:r>
          </a:p>
          <a:p>
            <a:pPr marL="517525" indent="-285750"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Vomiting; </a:t>
            </a:r>
          </a:p>
          <a:p>
            <a:pPr marL="517525" indent="-285750"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Swollen and Painful Lymph Nodes, which may break open. </a:t>
            </a:r>
          </a:p>
          <a:p>
            <a:pPr marL="231775" indent="0" algn="just">
              <a:lnSpc>
                <a:spcPct val="80000"/>
              </a:lnSpc>
              <a:spcBef>
                <a:spcPts val="0"/>
              </a:spcBef>
              <a:spcAft>
                <a:spcPts val="0"/>
              </a:spcAft>
            </a:pPr>
            <a:endParaRPr lang="en-US" sz="1000" dirty="0">
              <a:solidFill>
                <a:schemeClr val="tx1">
                  <a:lumMod val="95000"/>
                  <a:lumOff val="5000"/>
                </a:schemeClr>
              </a:solidFill>
            </a:endParaRPr>
          </a:p>
          <a:p>
            <a:pPr marL="231775" indent="0" algn="just">
              <a:lnSpc>
                <a:spcPct val="80000"/>
              </a:lnSpc>
              <a:spcBef>
                <a:spcPts val="0"/>
              </a:spcBef>
              <a:spcAft>
                <a:spcPts val="0"/>
              </a:spcAft>
            </a:pPr>
            <a:r>
              <a:rPr lang="en-US" sz="1800" dirty="0"/>
              <a:t>Duration:</a:t>
            </a:r>
          </a:p>
          <a:p>
            <a:pPr marL="517525" indent="-285750"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10 Days</a:t>
            </a:r>
          </a:p>
          <a:p>
            <a:pPr marL="231775" indent="0" algn="just">
              <a:lnSpc>
                <a:spcPct val="80000"/>
              </a:lnSpc>
              <a:spcBef>
                <a:spcPts val="0"/>
              </a:spcBef>
              <a:spcAft>
                <a:spcPts val="0"/>
              </a:spcAft>
            </a:pPr>
            <a:endParaRPr lang="en-US" sz="1000" dirty="0">
              <a:solidFill>
                <a:schemeClr val="tx1">
                  <a:lumMod val="95000"/>
                  <a:lumOff val="5000"/>
                </a:schemeClr>
              </a:solidFill>
            </a:endParaRPr>
          </a:p>
          <a:p>
            <a:pPr marL="231775" indent="0" algn="just">
              <a:lnSpc>
                <a:spcPct val="80000"/>
              </a:lnSpc>
              <a:spcBef>
                <a:spcPts val="0"/>
              </a:spcBef>
              <a:spcAft>
                <a:spcPts val="0"/>
              </a:spcAft>
            </a:pPr>
            <a:r>
              <a:rPr lang="en-US" sz="1800" dirty="0"/>
              <a:t>Virulence:</a:t>
            </a:r>
          </a:p>
          <a:p>
            <a:pPr marL="517525" indent="-285750"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Without treatment/antibiotics – Fatality rate is 30 to 90 percent.</a:t>
            </a:r>
          </a:p>
          <a:p>
            <a:pPr marL="231775" indent="0" algn="just">
              <a:lnSpc>
                <a:spcPct val="80000"/>
              </a:lnSpc>
              <a:spcBef>
                <a:spcPts val="0"/>
              </a:spcBef>
              <a:spcAft>
                <a:spcPts val="0"/>
              </a:spcAft>
            </a:pPr>
            <a:endParaRPr lang="en-US" sz="1000" dirty="0">
              <a:solidFill>
                <a:schemeClr val="tx1">
                  <a:lumMod val="95000"/>
                  <a:lumOff val="5000"/>
                </a:schemeClr>
              </a:solidFill>
            </a:endParaRPr>
          </a:p>
          <a:p>
            <a:pPr marL="231775" indent="0" algn="just">
              <a:lnSpc>
                <a:spcPct val="80000"/>
              </a:lnSpc>
              <a:spcBef>
                <a:spcPts val="0"/>
              </a:spcBef>
              <a:spcAft>
                <a:spcPts val="0"/>
              </a:spcAft>
            </a:pPr>
            <a:r>
              <a:rPr lang="en-US" sz="1800" dirty="0"/>
              <a:t>Spread:</a:t>
            </a:r>
          </a:p>
          <a:p>
            <a:pPr marL="517525" indent="-285750"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By infected fleas whose bite transmits the bacteria, or</a:t>
            </a:r>
          </a:p>
          <a:p>
            <a:pPr marL="517525" indent="-285750"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By exposure to the body fluids of a plague-infected animal or person.</a:t>
            </a:r>
            <a:r>
              <a:rPr lang="en-US" sz="1800" baseline="30000" dirty="0">
                <a:solidFill>
                  <a:schemeClr val="tx1">
                    <a:lumMod val="95000"/>
                    <a:lumOff val="5000"/>
                  </a:schemeClr>
                </a:solidFill>
              </a:rPr>
              <a:t>  </a:t>
            </a:r>
          </a:p>
          <a:p>
            <a:pPr marL="231775" indent="0" algn="just">
              <a:lnSpc>
                <a:spcPct val="80000"/>
              </a:lnSpc>
              <a:spcBef>
                <a:spcPts val="0"/>
              </a:spcBef>
              <a:spcAft>
                <a:spcPts val="0"/>
              </a:spcAft>
            </a:pPr>
            <a:endParaRPr lang="en-US" sz="1800" baseline="30000" dirty="0">
              <a:solidFill>
                <a:schemeClr val="tx1">
                  <a:lumMod val="95000"/>
                  <a:lumOff val="5000"/>
                </a:schemeClr>
              </a:solidFill>
            </a:endParaRPr>
          </a:p>
          <a:p>
            <a:pPr marL="231775" indent="0" algn="just">
              <a:lnSpc>
                <a:spcPct val="80000"/>
              </a:lnSpc>
              <a:spcBef>
                <a:spcPts val="0"/>
              </a:spcBef>
              <a:spcAft>
                <a:spcPts val="0"/>
              </a:spcAft>
            </a:pPr>
            <a:endParaRPr lang="en-US" sz="1800" i="1" dirty="0">
              <a:solidFill>
                <a:srgbClr val="FF0000"/>
              </a:solidFill>
            </a:endParaRPr>
          </a:p>
        </p:txBody>
      </p:sp>
    </p:spTree>
    <p:extLst>
      <p:ext uri="{BB962C8B-B14F-4D97-AF65-F5344CB8AC3E}">
        <p14:creationId xmlns:p14="http://schemas.microsoft.com/office/powerpoint/2010/main" val="377785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825E445-9CBD-4EEC-B656-9CC6BB06BAAB}"/>
              </a:ext>
            </a:extLst>
          </p:cNvPr>
          <p:cNvSpPr txBox="1">
            <a:spLocks/>
          </p:cNvSpPr>
          <p:nvPr/>
        </p:nvSpPr>
        <p:spPr>
          <a:xfrm>
            <a:off x="152400" y="838200"/>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The Justinian Plague (541-542 A.D.)</a:t>
            </a:r>
          </a:p>
        </p:txBody>
      </p:sp>
      <p:sp>
        <p:nvSpPr>
          <p:cNvPr id="13" name="Content Placeholder 2">
            <a:extLst>
              <a:ext uri="{FF2B5EF4-FFF2-40B4-BE49-F238E27FC236}">
                <a16:creationId xmlns:a16="http://schemas.microsoft.com/office/drawing/2014/main" id="{B03B8731-6BE9-4135-9748-6F62EAB3DF0C}"/>
              </a:ext>
            </a:extLst>
          </p:cNvPr>
          <p:cNvSpPr txBox="1">
            <a:spLocks/>
          </p:cNvSpPr>
          <p:nvPr/>
        </p:nvSpPr>
        <p:spPr>
          <a:xfrm>
            <a:off x="495300" y="1524000"/>
            <a:ext cx="8153400" cy="4953000"/>
          </a:xfrm>
          <a:prstGeom prst="rect">
            <a:avLst/>
          </a:prstGeom>
        </p:spPr>
        <p:txBody>
          <a:bodyPr>
            <a:noAutofit/>
          </a:bodyPr>
          <a:lstStyle>
            <a:lvl1pPr marL="342900" indent="-342900" algn="l" rtl="0" eaLnBrk="0" fontAlgn="base" hangingPunct="0">
              <a:spcBef>
                <a:spcPct val="20000"/>
              </a:spcBef>
              <a:spcAft>
                <a:spcPct val="0"/>
              </a:spcAft>
              <a:buFont typeface="Arial" charset="0"/>
              <a:defRPr sz="2800" b="1" kern="1200">
                <a:solidFill>
                  <a:srgbClr val="C00000"/>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defRPr sz="2400" b="1" i="1" kern="1200">
                <a:solidFill>
                  <a:srgbClr val="10253F"/>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sz="2000" b="1"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b="1" i="1" kern="1200">
                <a:solidFill>
                  <a:srgbClr val="10253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just"/>
            <a:r>
              <a:rPr lang="en-US" sz="1800" dirty="0">
                <a:solidFill>
                  <a:schemeClr val="tx1"/>
                </a:solidFill>
              </a:rPr>
              <a:t>The Byzantine historian Procopius first reported the epidemic in 541, stating that at its peak the plague was killing 10,000 people in Constantinople daily.  He further noted that because there was no room to bury the dead, bodies were left stacked in the open, with the entire city smelling like the dead.  In his </a:t>
            </a:r>
            <a:r>
              <a:rPr lang="en-US" sz="1800" i="1" dirty="0">
                <a:solidFill>
                  <a:schemeClr val="tx1"/>
                </a:solidFill>
              </a:rPr>
              <a:t>Secret History, </a:t>
            </a:r>
            <a:r>
              <a:rPr lang="en-US" sz="1800" dirty="0">
                <a:solidFill>
                  <a:schemeClr val="tx1"/>
                </a:solidFill>
              </a:rPr>
              <a:t>he records the devastation, stating: “</a:t>
            </a:r>
            <a:r>
              <a:rPr lang="en-US" sz="1800" i="1" dirty="0">
                <a:solidFill>
                  <a:srgbClr val="0033CC"/>
                </a:solidFill>
              </a:rPr>
              <a:t>When pestilence swept through the whole known world and notably the Roman Empire, wiping out most of the farming community and of necessity leaving a trail of desolation in its wake, Justinian showed no mercy towards the ruined freeholders.”</a:t>
            </a:r>
          </a:p>
          <a:p>
            <a:pPr marL="0" indent="0" eaLnBrk="1" fontAlgn="auto" hangingPunct="1">
              <a:spcAft>
                <a:spcPts val="0"/>
              </a:spcAft>
              <a:buClr>
                <a:schemeClr val="tx1">
                  <a:lumMod val="95000"/>
                  <a:lumOff val="5000"/>
                </a:schemeClr>
              </a:buClr>
              <a:defRPr/>
            </a:pPr>
            <a:endParaRPr lang="en-US" sz="1000" dirty="0">
              <a:solidFill>
                <a:schemeClr val="tx1">
                  <a:lumMod val="95000"/>
                  <a:lumOff val="5000"/>
                </a:schemeClr>
              </a:solidFill>
            </a:endParaRPr>
          </a:p>
          <a:p>
            <a:pPr eaLnBrk="1" fontAlgn="auto" hangingPunct="1">
              <a:spcAft>
                <a:spcPts val="0"/>
              </a:spcAft>
              <a:buClr>
                <a:schemeClr val="tx1">
                  <a:lumMod val="95000"/>
                  <a:lumOff val="5000"/>
                </a:schemeClr>
              </a:buClr>
              <a:buFont typeface="Arial" panose="020B0604020202020204" pitchFamily="34" charset="0"/>
              <a:buChar char="•"/>
              <a:defRPr/>
            </a:pPr>
            <a:r>
              <a:rPr lang="en-US" sz="1900" dirty="0">
                <a:solidFill>
                  <a:schemeClr val="tx1">
                    <a:lumMod val="95000"/>
                    <a:lumOff val="5000"/>
                  </a:schemeClr>
                </a:solidFill>
              </a:rPr>
              <a:t>How we would treat it today:</a:t>
            </a:r>
          </a:p>
          <a:p>
            <a:pPr marL="569913" indent="-285750" eaLnBrk="1" fontAlgn="auto" hangingPunct="1">
              <a:spcAft>
                <a:spcPts val="0"/>
              </a:spcAft>
              <a:buClr>
                <a:srgbClr val="FF0000"/>
              </a:buClr>
              <a:buFont typeface="Wingdings" panose="05000000000000000000" pitchFamily="2" charset="2"/>
              <a:buChar char="Ø"/>
              <a:defRPr/>
            </a:pPr>
            <a:r>
              <a:rPr lang="en-US" sz="1600" dirty="0">
                <a:solidFill>
                  <a:srgbClr val="CC0000"/>
                </a:solidFill>
              </a:rPr>
              <a:t>Antibiotics like streptomycin and tetracycline.</a:t>
            </a:r>
          </a:p>
          <a:p>
            <a:pPr marL="569913" indent="-285750" eaLnBrk="1" fontAlgn="auto" hangingPunct="1">
              <a:spcAft>
                <a:spcPts val="0"/>
              </a:spcAft>
              <a:buClr>
                <a:srgbClr val="FF0000"/>
              </a:buClr>
              <a:buFont typeface="Wingdings" panose="05000000000000000000" pitchFamily="2" charset="2"/>
              <a:buChar char="Ø"/>
              <a:defRPr/>
            </a:pPr>
            <a:r>
              <a:rPr lang="en-US" sz="1600" dirty="0">
                <a:solidFill>
                  <a:srgbClr val="CC0000"/>
                </a:solidFill>
              </a:rPr>
              <a:t>85% of today’s cases are curable.</a:t>
            </a:r>
          </a:p>
          <a:p>
            <a:pPr marL="569913" indent="-285750" eaLnBrk="1" fontAlgn="auto" hangingPunct="1">
              <a:spcAft>
                <a:spcPts val="0"/>
              </a:spcAft>
              <a:buClr>
                <a:srgbClr val="FF0000"/>
              </a:buClr>
              <a:buFont typeface="Wingdings" panose="05000000000000000000" pitchFamily="2" charset="2"/>
              <a:buChar char="Ø"/>
              <a:defRPr/>
            </a:pPr>
            <a:endParaRPr lang="en-US" sz="1000" dirty="0">
              <a:solidFill>
                <a:srgbClr val="CC0000"/>
              </a:solidFill>
            </a:endParaRPr>
          </a:p>
          <a:p>
            <a:pPr marL="344488" indent="-344488" eaLnBrk="1" fontAlgn="auto" hangingPunct="1">
              <a:spcAft>
                <a:spcPts val="0"/>
              </a:spcAft>
              <a:buClr>
                <a:schemeClr val="tx1">
                  <a:lumMod val="95000"/>
                  <a:lumOff val="5000"/>
                </a:schemeClr>
              </a:buClr>
              <a:buFont typeface="Arial" panose="020B0604020202020204" pitchFamily="34" charset="0"/>
              <a:buChar char="•"/>
              <a:defRPr/>
            </a:pPr>
            <a:r>
              <a:rPr lang="en-US" sz="1800" dirty="0">
                <a:solidFill>
                  <a:schemeClr val="tx1">
                    <a:lumMod val="95000"/>
                    <a:lumOff val="5000"/>
                  </a:schemeClr>
                </a:solidFill>
              </a:rPr>
              <a:t>Thankfully today, due to antibiotics, Bubonic Plague is not the deadly killer it was in the past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a:extLst>
              <a:ext uri="{FF2B5EF4-FFF2-40B4-BE49-F238E27FC236}">
                <a16:creationId xmlns:a16="http://schemas.microsoft.com/office/drawing/2014/main" id="{662CD8D7-3B62-452A-B1FA-87A2CEA96E8F}"/>
              </a:ext>
            </a:extLst>
          </p:cNvPr>
          <p:cNvSpPr>
            <a:spLocks noGrp="1"/>
          </p:cNvSpPr>
          <p:nvPr>
            <p:ph sz="half" idx="1"/>
          </p:nvPr>
        </p:nvSpPr>
        <p:spPr>
          <a:xfrm>
            <a:off x="457200" y="1524000"/>
            <a:ext cx="4038600" cy="4830763"/>
          </a:xfrm>
        </p:spPr>
        <p:txBody>
          <a:bodyPr/>
          <a:lstStyle/>
          <a:p>
            <a:pPr algn="ctr" eaLnBrk="1" hangingPunct="1">
              <a:lnSpc>
                <a:spcPct val="95000"/>
              </a:lnSpc>
              <a:spcBef>
                <a:spcPts val="0"/>
              </a:spcBef>
              <a:spcAft>
                <a:spcPts val="0"/>
              </a:spcAft>
            </a:pPr>
            <a:r>
              <a:rPr lang="en-US" altLang="en-US" sz="3000" dirty="0">
                <a:solidFill>
                  <a:srgbClr val="0033CC"/>
                </a:solidFill>
              </a:rPr>
              <a:t>Bubonic Plague</a:t>
            </a:r>
          </a:p>
          <a:p>
            <a:pPr marL="0" indent="0" algn="just" eaLnBrk="1" hangingPunct="1">
              <a:lnSpc>
                <a:spcPct val="95000"/>
              </a:lnSpc>
              <a:spcBef>
                <a:spcPts val="0"/>
              </a:spcBef>
              <a:spcAft>
                <a:spcPts val="0"/>
              </a:spcAft>
            </a:pPr>
            <a:endParaRPr lang="en-US" altLang="en-US" sz="200" dirty="0">
              <a:solidFill>
                <a:schemeClr val="tx1">
                  <a:lumMod val="95000"/>
                  <a:lumOff val="5000"/>
                </a:schemeClr>
              </a:solidFill>
            </a:endParaRPr>
          </a:p>
          <a:p>
            <a:pPr marL="0" indent="0" algn="just" eaLnBrk="1" hangingPunct="1">
              <a:lnSpc>
                <a:spcPct val="95000"/>
              </a:lnSpc>
              <a:spcBef>
                <a:spcPts val="0"/>
              </a:spcBef>
              <a:spcAft>
                <a:spcPts val="0"/>
              </a:spcAft>
            </a:pPr>
            <a:r>
              <a:rPr lang="en-US" altLang="en-US" sz="1800" dirty="0">
                <a:solidFill>
                  <a:schemeClr val="tx1">
                    <a:lumMod val="95000"/>
                    <a:lumOff val="5000"/>
                  </a:schemeClr>
                </a:solidFill>
              </a:rPr>
              <a:t>This was the most famous and deadly pandemic in Earth’s history.</a:t>
            </a:r>
          </a:p>
          <a:p>
            <a:pPr marL="0" indent="0" algn="just" eaLnBrk="1" hangingPunct="1">
              <a:lnSpc>
                <a:spcPct val="95000"/>
              </a:lnSpc>
              <a:spcBef>
                <a:spcPts val="0"/>
              </a:spcBef>
              <a:spcAft>
                <a:spcPts val="0"/>
              </a:spcAft>
            </a:pPr>
            <a:endParaRPr lang="en-US" altLang="en-US" sz="700" dirty="0">
              <a:solidFill>
                <a:schemeClr val="tx1">
                  <a:lumMod val="95000"/>
                  <a:lumOff val="5000"/>
                </a:schemeClr>
              </a:solidFill>
            </a:endParaRPr>
          </a:p>
          <a:p>
            <a:pPr marL="0" indent="0" algn="just" eaLnBrk="1" hangingPunct="1">
              <a:lnSpc>
                <a:spcPct val="95000"/>
              </a:lnSpc>
              <a:spcBef>
                <a:spcPts val="0"/>
              </a:spcBef>
              <a:spcAft>
                <a:spcPts val="0"/>
              </a:spcAft>
            </a:pPr>
            <a:r>
              <a:rPr lang="en-US" altLang="en-US" sz="1800" dirty="0">
                <a:solidFill>
                  <a:schemeClr val="tx1">
                    <a:lumMod val="95000"/>
                    <a:lumOff val="5000"/>
                  </a:schemeClr>
                </a:solidFill>
              </a:rPr>
              <a:t>It killed between 30-60% of Europe’s population. (estimated 200 million).</a:t>
            </a:r>
          </a:p>
          <a:p>
            <a:pPr marL="0" indent="0" algn="just" eaLnBrk="1" hangingPunct="1">
              <a:lnSpc>
                <a:spcPct val="95000"/>
              </a:lnSpc>
              <a:spcBef>
                <a:spcPts val="0"/>
              </a:spcBef>
              <a:spcAft>
                <a:spcPts val="0"/>
              </a:spcAft>
            </a:pPr>
            <a:endParaRPr lang="en-US" altLang="en-US" sz="700" dirty="0">
              <a:solidFill>
                <a:schemeClr val="tx1">
                  <a:lumMod val="95000"/>
                  <a:lumOff val="5000"/>
                </a:schemeClr>
              </a:solidFill>
            </a:endParaRPr>
          </a:p>
          <a:p>
            <a:pPr marL="0" indent="0" algn="just" eaLnBrk="1" fontAlgn="auto" hangingPunct="1">
              <a:lnSpc>
                <a:spcPct val="95000"/>
              </a:lnSpc>
              <a:spcBef>
                <a:spcPts val="0"/>
              </a:spcBef>
              <a:spcAft>
                <a:spcPts val="0"/>
              </a:spcAft>
              <a:buClr>
                <a:schemeClr val="accent3"/>
              </a:buClr>
              <a:defRPr/>
            </a:pPr>
            <a:r>
              <a:rPr lang="en-US" sz="1800" dirty="0">
                <a:solidFill>
                  <a:schemeClr val="tx1">
                    <a:lumMod val="95000"/>
                    <a:lumOff val="5000"/>
                  </a:schemeClr>
                </a:solidFill>
              </a:rPr>
              <a:t>Once arriving in western Europe via merchant ships, it spread rampantly from city to city creating widespread terror and panic. </a:t>
            </a:r>
          </a:p>
          <a:p>
            <a:pPr marL="0" indent="0" algn="just" eaLnBrk="1" fontAlgn="auto" hangingPunct="1">
              <a:lnSpc>
                <a:spcPct val="95000"/>
              </a:lnSpc>
              <a:spcBef>
                <a:spcPts val="0"/>
              </a:spcBef>
              <a:spcAft>
                <a:spcPts val="0"/>
              </a:spcAft>
              <a:buClr>
                <a:schemeClr val="accent3"/>
              </a:buClr>
              <a:defRPr/>
            </a:pPr>
            <a:endParaRPr lang="en-US" sz="700" dirty="0">
              <a:solidFill>
                <a:schemeClr val="tx1">
                  <a:lumMod val="95000"/>
                  <a:lumOff val="5000"/>
                </a:schemeClr>
              </a:solidFill>
            </a:endParaRPr>
          </a:p>
          <a:p>
            <a:pPr marL="0" indent="0" algn="just" eaLnBrk="1" fontAlgn="auto" hangingPunct="1">
              <a:lnSpc>
                <a:spcPct val="95000"/>
              </a:lnSpc>
              <a:spcBef>
                <a:spcPts val="0"/>
              </a:spcBef>
              <a:spcAft>
                <a:spcPts val="0"/>
              </a:spcAft>
              <a:buClr>
                <a:schemeClr val="accent3"/>
              </a:buClr>
              <a:defRPr/>
            </a:pPr>
            <a:r>
              <a:rPr lang="en-US" sz="1800" dirty="0">
                <a:solidFill>
                  <a:schemeClr val="tx1">
                    <a:lumMod val="95000"/>
                    <a:lumOff val="5000"/>
                  </a:schemeClr>
                </a:solidFill>
              </a:rPr>
              <a:t>Victims broke out in large, oozing pustules, vomited profusely, coughed up blood, and contracted other conditions such as necrosis and gangrene.</a:t>
            </a:r>
          </a:p>
          <a:p>
            <a:pPr marL="0" indent="0" algn="just" eaLnBrk="1" fontAlgn="auto" hangingPunct="1">
              <a:lnSpc>
                <a:spcPct val="95000"/>
              </a:lnSpc>
              <a:spcBef>
                <a:spcPts val="0"/>
              </a:spcBef>
              <a:spcAft>
                <a:spcPts val="0"/>
              </a:spcAft>
              <a:buClr>
                <a:schemeClr val="accent3"/>
              </a:buClr>
              <a:defRPr/>
            </a:pPr>
            <a:endParaRPr lang="en-US" sz="700" dirty="0">
              <a:solidFill>
                <a:schemeClr val="tx1">
                  <a:lumMod val="95000"/>
                  <a:lumOff val="5000"/>
                </a:schemeClr>
              </a:solidFill>
            </a:endParaRPr>
          </a:p>
          <a:p>
            <a:pPr marL="0" indent="0" algn="just" eaLnBrk="1" fontAlgn="auto" hangingPunct="1">
              <a:lnSpc>
                <a:spcPct val="95000"/>
              </a:lnSpc>
              <a:spcBef>
                <a:spcPts val="0"/>
              </a:spcBef>
              <a:spcAft>
                <a:spcPts val="0"/>
              </a:spcAft>
              <a:buClr>
                <a:schemeClr val="accent3"/>
              </a:buClr>
              <a:defRPr/>
            </a:pPr>
            <a:r>
              <a:rPr lang="en-US" sz="1800" dirty="0">
                <a:solidFill>
                  <a:schemeClr val="tx1">
                    <a:lumMod val="95000"/>
                    <a:lumOff val="5000"/>
                  </a:schemeClr>
                </a:solidFill>
              </a:rPr>
              <a:t>80 percent of victims died within eight days, </a:t>
            </a:r>
            <a:endParaRPr lang="en-US" altLang="en-US" sz="1800" dirty="0">
              <a:solidFill>
                <a:schemeClr val="tx1">
                  <a:lumMod val="95000"/>
                  <a:lumOff val="5000"/>
                </a:schemeClr>
              </a:solidFill>
            </a:endParaRPr>
          </a:p>
        </p:txBody>
      </p:sp>
      <p:pic>
        <p:nvPicPr>
          <p:cNvPr id="18436" name="Content Placeholder 4" descr="blackdeath3.jpg">
            <a:extLst>
              <a:ext uri="{FF2B5EF4-FFF2-40B4-BE49-F238E27FC236}">
                <a16:creationId xmlns:a16="http://schemas.microsoft.com/office/drawing/2014/main" id="{18F151D4-9F58-4DD1-A9B3-5ED9DE36BC4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2" y="1524000"/>
            <a:ext cx="4132260" cy="2905125"/>
          </a:xfrm>
        </p:spPr>
      </p:pic>
      <p:sp>
        <p:nvSpPr>
          <p:cNvPr id="7" name="Title 1">
            <a:extLst>
              <a:ext uri="{FF2B5EF4-FFF2-40B4-BE49-F238E27FC236}">
                <a16:creationId xmlns:a16="http://schemas.microsoft.com/office/drawing/2014/main" id="{F8FBCE09-F599-4671-9D43-BA1189CFCAF5}"/>
              </a:ext>
            </a:extLst>
          </p:cNvPr>
          <p:cNvSpPr txBox="1">
            <a:spLocks/>
          </p:cNvSpPr>
          <p:nvPr/>
        </p:nvSpPr>
        <p:spPr>
          <a:xfrm>
            <a:off x="152400" y="838200"/>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The Black Death (1347-1351 A.D.)</a:t>
            </a:r>
          </a:p>
        </p:txBody>
      </p:sp>
      <p:pic>
        <p:nvPicPr>
          <p:cNvPr id="8" name="Content Placeholder 4" descr="blackdeath3.jpg">
            <a:extLst>
              <a:ext uri="{FF2B5EF4-FFF2-40B4-BE49-F238E27FC236}">
                <a16:creationId xmlns:a16="http://schemas.microsoft.com/office/drawing/2014/main" id="{31F9E019-F77B-4177-BC95-F5EC23DBC4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663281" y="4481512"/>
            <a:ext cx="2355851" cy="1766888"/>
          </a:xfrm>
          <a:prstGeom prst="rect">
            <a:avLst/>
          </a:prstGeom>
        </p:spPr>
      </p:pic>
      <p:pic>
        <p:nvPicPr>
          <p:cNvPr id="9" name="Content Placeholder 4" descr="bubonic-plague.jpg">
            <a:extLst>
              <a:ext uri="{FF2B5EF4-FFF2-40B4-BE49-F238E27FC236}">
                <a16:creationId xmlns:a16="http://schemas.microsoft.com/office/drawing/2014/main" id="{C8ECBA95-2A34-43B5-ACA0-2E99F9616D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7186613" y="4485825"/>
            <a:ext cx="1500187" cy="176257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62172F-9BFB-41AC-8BDE-98746513EBF8}"/>
              </a:ext>
            </a:extLst>
          </p:cNvPr>
          <p:cNvSpPr>
            <a:spLocks noGrp="1"/>
          </p:cNvSpPr>
          <p:nvPr>
            <p:ph sz="half" idx="1"/>
          </p:nvPr>
        </p:nvSpPr>
        <p:spPr>
          <a:xfrm>
            <a:off x="152400" y="1581150"/>
            <a:ext cx="8686800" cy="4773613"/>
          </a:xfrm>
        </p:spPr>
        <p:txBody>
          <a:bodyPr>
            <a:noAutofit/>
          </a:bodyPr>
          <a:lstStyle/>
          <a:p>
            <a:pPr marL="0" indent="0" algn="ctr" eaLnBrk="1" fontAlgn="auto" hangingPunct="1">
              <a:lnSpc>
                <a:spcPct val="80000"/>
              </a:lnSpc>
              <a:spcBef>
                <a:spcPts val="0"/>
              </a:spcBef>
              <a:spcAft>
                <a:spcPts val="0"/>
              </a:spcAft>
              <a:buClr>
                <a:schemeClr val="accent3"/>
              </a:buClr>
              <a:defRPr/>
            </a:pPr>
            <a:r>
              <a:rPr lang="en-US" sz="3200" dirty="0">
                <a:solidFill>
                  <a:srgbClr val="0033CC"/>
                </a:solidFill>
              </a:rPr>
              <a:t>Bubonic Plague</a:t>
            </a:r>
          </a:p>
          <a:p>
            <a:pPr marL="274320" indent="-274320" eaLnBrk="1" fontAlgn="auto" hangingPunct="1">
              <a:lnSpc>
                <a:spcPct val="80000"/>
              </a:lnSpc>
              <a:spcBef>
                <a:spcPts val="0"/>
              </a:spcBef>
              <a:spcAft>
                <a:spcPts val="0"/>
              </a:spcAft>
              <a:buClr>
                <a:schemeClr val="accent3"/>
              </a:buClr>
              <a:buFont typeface="Wingdings 2"/>
              <a:buChar char=""/>
              <a:defRPr/>
            </a:pPr>
            <a:endParaRPr lang="en-US" sz="1050" dirty="0">
              <a:solidFill>
                <a:schemeClr val="tx1">
                  <a:lumMod val="95000"/>
                  <a:lumOff val="5000"/>
                </a:schemeClr>
              </a:solidFill>
            </a:endParaRPr>
          </a:p>
          <a:p>
            <a:pPr marL="231775" indent="0" algn="just">
              <a:lnSpc>
                <a:spcPct val="80000"/>
              </a:lnSpc>
              <a:spcBef>
                <a:spcPts val="0"/>
              </a:spcBef>
              <a:spcAft>
                <a:spcPts val="0"/>
              </a:spcAft>
            </a:pPr>
            <a:r>
              <a:rPr lang="en-US" sz="1800" dirty="0"/>
              <a:t>Bubonic Plague:</a:t>
            </a:r>
            <a:r>
              <a:rPr lang="en-US" sz="1800" dirty="0">
                <a:solidFill>
                  <a:schemeClr val="tx1">
                    <a:lumMod val="95000"/>
                    <a:lumOff val="5000"/>
                  </a:schemeClr>
                </a:solidFill>
              </a:rPr>
              <a:t> </a:t>
            </a:r>
          </a:p>
          <a:p>
            <a:pPr marL="517525" indent="-285750"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A bacterial blood/lymph node infection caused by </a:t>
            </a:r>
            <a:r>
              <a:rPr lang="en-US" sz="1800" dirty="0" err="1">
                <a:solidFill>
                  <a:schemeClr val="tx1">
                    <a:lumMod val="95000"/>
                    <a:lumOff val="5000"/>
                  </a:schemeClr>
                </a:solidFill>
              </a:rPr>
              <a:t>y</a:t>
            </a:r>
            <a:r>
              <a:rPr lang="en-US" altLang="en-US" sz="1800" dirty="0" err="1">
                <a:solidFill>
                  <a:schemeClr val="tx1">
                    <a:lumMod val="95000"/>
                    <a:lumOff val="5000"/>
                  </a:schemeClr>
                </a:solidFill>
              </a:rPr>
              <a:t>serina</a:t>
            </a:r>
            <a:r>
              <a:rPr lang="en-US" altLang="en-US" sz="1800" dirty="0">
                <a:solidFill>
                  <a:schemeClr val="tx1">
                    <a:lumMod val="95000"/>
                    <a:lumOff val="5000"/>
                  </a:schemeClr>
                </a:solidFill>
              </a:rPr>
              <a:t> pestis bacteria</a:t>
            </a:r>
            <a:r>
              <a:rPr lang="en-US" sz="1800" dirty="0">
                <a:solidFill>
                  <a:schemeClr val="tx1">
                    <a:lumMod val="95000"/>
                    <a:lumOff val="5000"/>
                  </a:schemeClr>
                </a:solidFill>
              </a:rPr>
              <a:t>. </a:t>
            </a:r>
          </a:p>
          <a:p>
            <a:pPr marL="231775" indent="0" algn="just">
              <a:lnSpc>
                <a:spcPct val="80000"/>
              </a:lnSpc>
              <a:spcBef>
                <a:spcPts val="0"/>
              </a:spcBef>
              <a:spcAft>
                <a:spcPts val="0"/>
              </a:spcAft>
            </a:pPr>
            <a:endParaRPr lang="en-US" sz="1000" dirty="0">
              <a:solidFill>
                <a:schemeClr val="tx1">
                  <a:lumMod val="95000"/>
                  <a:lumOff val="5000"/>
                </a:schemeClr>
              </a:solidFill>
            </a:endParaRPr>
          </a:p>
          <a:p>
            <a:pPr marL="231775" indent="0" algn="just">
              <a:lnSpc>
                <a:spcPct val="80000"/>
              </a:lnSpc>
              <a:spcBef>
                <a:spcPts val="0"/>
              </a:spcBef>
              <a:spcAft>
                <a:spcPts val="0"/>
              </a:spcAft>
            </a:pPr>
            <a:r>
              <a:rPr lang="en-US" sz="1800" dirty="0"/>
              <a:t>Symptoms:</a:t>
            </a:r>
            <a:r>
              <a:rPr lang="en-US" sz="1800" dirty="0">
                <a:solidFill>
                  <a:schemeClr val="tx1">
                    <a:lumMod val="95000"/>
                    <a:lumOff val="5000"/>
                  </a:schemeClr>
                </a:solidFill>
              </a:rPr>
              <a:t> </a:t>
            </a:r>
          </a:p>
          <a:p>
            <a:pPr marL="517525" indent="-285750"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Beginning 1 to 7 days after exposure;</a:t>
            </a:r>
          </a:p>
          <a:p>
            <a:pPr marL="517525" indent="-285750"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Fever; </a:t>
            </a:r>
          </a:p>
          <a:p>
            <a:pPr marL="517525" indent="-285750"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Headaches; </a:t>
            </a:r>
          </a:p>
          <a:p>
            <a:pPr marL="517525" indent="-285750"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Vomiting; </a:t>
            </a:r>
          </a:p>
          <a:p>
            <a:pPr marL="517525" indent="-285750"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Swollen and Painful Lymph Nodes, which may break open. </a:t>
            </a:r>
          </a:p>
          <a:p>
            <a:pPr marL="231775" indent="0" algn="just">
              <a:lnSpc>
                <a:spcPct val="80000"/>
              </a:lnSpc>
              <a:spcBef>
                <a:spcPts val="0"/>
              </a:spcBef>
              <a:spcAft>
                <a:spcPts val="0"/>
              </a:spcAft>
            </a:pPr>
            <a:endParaRPr lang="en-US" sz="1000" dirty="0">
              <a:solidFill>
                <a:schemeClr val="tx1">
                  <a:lumMod val="95000"/>
                  <a:lumOff val="5000"/>
                </a:schemeClr>
              </a:solidFill>
            </a:endParaRPr>
          </a:p>
          <a:p>
            <a:pPr marL="231775" indent="0" algn="just">
              <a:lnSpc>
                <a:spcPct val="80000"/>
              </a:lnSpc>
              <a:spcBef>
                <a:spcPts val="0"/>
              </a:spcBef>
              <a:spcAft>
                <a:spcPts val="0"/>
              </a:spcAft>
            </a:pPr>
            <a:r>
              <a:rPr lang="en-US" sz="1800" dirty="0"/>
              <a:t>Duration:</a:t>
            </a:r>
          </a:p>
          <a:p>
            <a:pPr marL="517525" indent="-285750"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10 Days</a:t>
            </a:r>
          </a:p>
          <a:p>
            <a:pPr marL="231775" indent="0" algn="just">
              <a:lnSpc>
                <a:spcPct val="80000"/>
              </a:lnSpc>
              <a:spcBef>
                <a:spcPts val="0"/>
              </a:spcBef>
              <a:spcAft>
                <a:spcPts val="0"/>
              </a:spcAft>
            </a:pPr>
            <a:endParaRPr lang="en-US" sz="1000" dirty="0">
              <a:solidFill>
                <a:schemeClr val="tx1">
                  <a:lumMod val="95000"/>
                  <a:lumOff val="5000"/>
                </a:schemeClr>
              </a:solidFill>
            </a:endParaRPr>
          </a:p>
          <a:p>
            <a:pPr marL="231775" indent="0" algn="just">
              <a:lnSpc>
                <a:spcPct val="80000"/>
              </a:lnSpc>
              <a:spcBef>
                <a:spcPts val="0"/>
              </a:spcBef>
              <a:spcAft>
                <a:spcPts val="0"/>
              </a:spcAft>
            </a:pPr>
            <a:r>
              <a:rPr lang="en-US" sz="1800" dirty="0"/>
              <a:t>Virulence:</a:t>
            </a:r>
          </a:p>
          <a:p>
            <a:pPr marL="517525" indent="-285750"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Without treatment/antibiotics – Fatality rate is 30 to 90 percent.</a:t>
            </a:r>
          </a:p>
          <a:p>
            <a:pPr marL="231775" indent="0" algn="just">
              <a:lnSpc>
                <a:spcPct val="80000"/>
              </a:lnSpc>
              <a:spcBef>
                <a:spcPts val="0"/>
              </a:spcBef>
              <a:spcAft>
                <a:spcPts val="0"/>
              </a:spcAft>
            </a:pPr>
            <a:endParaRPr lang="en-US" sz="1000" dirty="0">
              <a:solidFill>
                <a:schemeClr val="tx1">
                  <a:lumMod val="95000"/>
                  <a:lumOff val="5000"/>
                </a:schemeClr>
              </a:solidFill>
            </a:endParaRPr>
          </a:p>
          <a:p>
            <a:pPr marL="231775" indent="0" algn="just">
              <a:lnSpc>
                <a:spcPct val="80000"/>
              </a:lnSpc>
              <a:spcBef>
                <a:spcPts val="0"/>
              </a:spcBef>
              <a:spcAft>
                <a:spcPts val="0"/>
              </a:spcAft>
            </a:pPr>
            <a:r>
              <a:rPr lang="en-US" sz="1800" dirty="0"/>
              <a:t>Spread:</a:t>
            </a:r>
          </a:p>
          <a:p>
            <a:pPr marL="517525" indent="-285750"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By infected fleas whose bite transmits the bacteria, or</a:t>
            </a:r>
          </a:p>
          <a:p>
            <a:pPr marL="517525" indent="-285750"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By exposure to the body fluids of a plague-infected animal or person.</a:t>
            </a:r>
            <a:r>
              <a:rPr lang="en-US" sz="1800" baseline="30000" dirty="0">
                <a:solidFill>
                  <a:schemeClr val="tx1">
                    <a:lumMod val="95000"/>
                    <a:lumOff val="5000"/>
                  </a:schemeClr>
                </a:solidFill>
              </a:rPr>
              <a:t>  </a:t>
            </a:r>
          </a:p>
          <a:p>
            <a:pPr marL="231775" indent="0" algn="just">
              <a:lnSpc>
                <a:spcPct val="80000"/>
              </a:lnSpc>
              <a:spcBef>
                <a:spcPts val="0"/>
              </a:spcBef>
              <a:spcAft>
                <a:spcPts val="0"/>
              </a:spcAft>
            </a:pPr>
            <a:endParaRPr lang="en-US" sz="1800" baseline="30000" dirty="0">
              <a:solidFill>
                <a:schemeClr val="tx1">
                  <a:lumMod val="95000"/>
                  <a:lumOff val="5000"/>
                </a:schemeClr>
              </a:solidFill>
            </a:endParaRPr>
          </a:p>
          <a:p>
            <a:pPr marL="231775" indent="0" algn="just">
              <a:lnSpc>
                <a:spcPct val="80000"/>
              </a:lnSpc>
              <a:spcBef>
                <a:spcPts val="0"/>
              </a:spcBef>
              <a:spcAft>
                <a:spcPts val="0"/>
              </a:spcAft>
            </a:pPr>
            <a:endParaRPr lang="en-US" sz="1800" i="1" dirty="0">
              <a:solidFill>
                <a:srgbClr val="FF0000"/>
              </a:solidFill>
            </a:endParaRPr>
          </a:p>
        </p:txBody>
      </p:sp>
      <p:sp>
        <p:nvSpPr>
          <p:cNvPr id="4" name="Title 1">
            <a:extLst>
              <a:ext uri="{FF2B5EF4-FFF2-40B4-BE49-F238E27FC236}">
                <a16:creationId xmlns:a16="http://schemas.microsoft.com/office/drawing/2014/main" id="{AD1C4233-AB2E-48AC-8C8E-D086C94268AC}"/>
              </a:ext>
            </a:extLst>
          </p:cNvPr>
          <p:cNvSpPr txBox="1">
            <a:spLocks/>
          </p:cNvSpPr>
          <p:nvPr/>
        </p:nvSpPr>
        <p:spPr>
          <a:xfrm>
            <a:off x="152400" y="838200"/>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The Black Death (1347-1351 A.D.)</a:t>
            </a:r>
          </a:p>
        </p:txBody>
      </p:sp>
    </p:spTree>
    <p:extLst>
      <p:ext uri="{BB962C8B-B14F-4D97-AF65-F5344CB8AC3E}">
        <p14:creationId xmlns:p14="http://schemas.microsoft.com/office/powerpoint/2010/main" val="2664868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2B34C5D-46C2-4575-B48B-7277660271B2}"/>
              </a:ext>
            </a:extLst>
          </p:cNvPr>
          <p:cNvSpPr txBox="1">
            <a:spLocks/>
          </p:cNvSpPr>
          <p:nvPr/>
        </p:nvSpPr>
        <p:spPr>
          <a:xfrm>
            <a:off x="152400" y="838200"/>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The Black Death (1347-1351 A.D.)</a:t>
            </a:r>
          </a:p>
        </p:txBody>
      </p:sp>
      <p:sp>
        <p:nvSpPr>
          <p:cNvPr id="15" name="Content Placeholder 2">
            <a:extLst>
              <a:ext uri="{FF2B5EF4-FFF2-40B4-BE49-F238E27FC236}">
                <a16:creationId xmlns:a16="http://schemas.microsoft.com/office/drawing/2014/main" id="{4B747256-A823-44C7-B5F2-10AA46146BE3}"/>
              </a:ext>
            </a:extLst>
          </p:cNvPr>
          <p:cNvSpPr>
            <a:spLocks noGrp="1"/>
          </p:cNvSpPr>
          <p:nvPr>
            <p:ph sz="half" idx="1"/>
          </p:nvPr>
        </p:nvSpPr>
        <p:spPr>
          <a:xfrm>
            <a:off x="457200" y="1524000"/>
            <a:ext cx="8153400" cy="4953000"/>
          </a:xfrm>
        </p:spPr>
        <p:txBody>
          <a:bodyPr>
            <a:noAutofit/>
          </a:bodyPr>
          <a:lstStyle/>
          <a:p>
            <a:pPr marL="0" lvl="0" indent="0" algn="just">
              <a:spcBef>
                <a:spcPct val="0"/>
              </a:spcBef>
            </a:pPr>
            <a:r>
              <a:rPr lang="en-US" sz="1800" dirty="0">
                <a:solidFill>
                  <a:schemeClr val="tx1">
                    <a:lumMod val="95000"/>
                    <a:lumOff val="5000"/>
                  </a:schemeClr>
                </a:solidFill>
              </a:rPr>
              <a:t>According to medieval historian Philip </a:t>
            </a:r>
            <a:r>
              <a:rPr lang="en-US" sz="1800" dirty="0" err="1">
                <a:solidFill>
                  <a:schemeClr val="tx1">
                    <a:lumMod val="95000"/>
                    <a:lumOff val="5000"/>
                  </a:schemeClr>
                </a:solidFill>
              </a:rPr>
              <a:t>Daileader</a:t>
            </a:r>
            <a:r>
              <a:rPr lang="en-US" sz="1800" dirty="0">
                <a:solidFill>
                  <a:schemeClr val="tx1">
                    <a:lumMod val="95000"/>
                    <a:lumOff val="5000"/>
                  </a:schemeClr>
                </a:solidFill>
              </a:rPr>
              <a:t>, it is likely that over four years, 45–50% of the European population died of the plague</a:t>
            </a:r>
            <a:r>
              <a:rPr lang="en-US" sz="1800" i="1" dirty="0">
                <a:solidFill>
                  <a:schemeClr val="tx1">
                    <a:lumMod val="95000"/>
                    <a:lumOff val="5000"/>
                  </a:schemeClr>
                </a:solidFill>
              </a:rPr>
              <a:t>. </a:t>
            </a:r>
            <a:r>
              <a:rPr lang="en-US" sz="1800" dirty="0">
                <a:solidFill>
                  <a:schemeClr val="tx1">
                    <a:lumMod val="95000"/>
                    <a:lumOff val="5000"/>
                  </a:schemeClr>
                </a:solidFill>
              </a:rPr>
              <a:t>I</a:t>
            </a:r>
            <a:r>
              <a:rPr lang="en-US" altLang="en-US" sz="1800" dirty="0">
                <a:solidFill>
                  <a:schemeClr val="tx1">
                    <a:lumMod val="95000"/>
                    <a:lumOff val="5000"/>
                  </a:schemeClr>
                </a:solidFill>
              </a:rPr>
              <a:t>talian chronicler </a:t>
            </a:r>
            <a:r>
              <a:rPr lang="en-US" altLang="en-US" sz="1800" dirty="0" err="1">
                <a:solidFill>
                  <a:schemeClr val="tx1">
                    <a:lumMod val="95000"/>
                    <a:lumOff val="5000"/>
                  </a:schemeClr>
                </a:solidFill>
              </a:rPr>
              <a:t>Agnolo</a:t>
            </a:r>
            <a:r>
              <a:rPr lang="en-US" altLang="en-US" sz="1800" dirty="0">
                <a:solidFill>
                  <a:schemeClr val="tx1">
                    <a:lumMod val="95000"/>
                    <a:lumOff val="5000"/>
                  </a:schemeClr>
                </a:solidFill>
              </a:rPr>
              <a:t> di Tura recorded his experience from Siena:</a:t>
            </a:r>
            <a:r>
              <a:rPr lang="en-US" altLang="en-US" sz="1800" i="1" dirty="0">
                <a:solidFill>
                  <a:schemeClr val="tx1">
                    <a:lumMod val="95000"/>
                    <a:lumOff val="5000"/>
                  </a:schemeClr>
                </a:solidFill>
              </a:rPr>
              <a:t> </a:t>
            </a:r>
            <a:r>
              <a:rPr lang="en-US" altLang="en-US" sz="1800" i="1" dirty="0">
                <a:solidFill>
                  <a:srgbClr val="0033CC"/>
                </a:solidFill>
              </a:rPr>
              <a:t>“Father abandoned child, wife husband, one brother another; for this illness seemed to strike through the breath and sight. And so they died. And none could be found to bury the dead for money or friendship.  Members of a household brought their dead to a ditch as best they could, without priest, without divine offices ... great pits were dug and piled deep with the multitude of dead.  And they died by the hundreds both day and night ... And as soon as those ditches were filled more were dug ... And I, </a:t>
            </a:r>
            <a:r>
              <a:rPr lang="en-US" altLang="en-US" sz="1800" i="1" dirty="0" err="1">
                <a:solidFill>
                  <a:srgbClr val="0033CC"/>
                </a:solidFill>
              </a:rPr>
              <a:t>Agnolo</a:t>
            </a:r>
            <a:r>
              <a:rPr lang="en-US" altLang="en-US" sz="1800" i="1" dirty="0">
                <a:solidFill>
                  <a:srgbClr val="0033CC"/>
                </a:solidFill>
              </a:rPr>
              <a:t> di Tura ... buried my five children with my own hands.” </a:t>
            </a:r>
          </a:p>
          <a:p>
            <a:pPr marL="0" lvl="0" indent="0" algn="just">
              <a:spcBef>
                <a:spcPct val="0"/>
              </a:spcBef>
            </a:pPr>
            <a:endParaRPr lang="en-US" sz="1000" i="1" dirty="0">
              <a:solidFill>
                <a:schemeClr val="tx1">
                  <a:lumMod val="95000"/>
                  <a:lumOff val="5000"/>
                </a:schemeClr>
              </a:solidFill>
            </a:endParaRPr>
          </a:p>
          <a:p>
            <a:pPr eaLnBrk="1" fontAlgn="auto" hangingPunct="1">
              <a:spcAft>
                <a:spcPts val="0"/>
              </a:spcAft>
              <a:buClr>
                <a:schemeClr val="tx1">
                  <a:lumMod val="95000"/>
                  <a:lumOff val="5000"/>
                </a:schemeClr>
              </a:buClr>
              <a:buFont typeface="Arial" panose="020B0604020202020204" pitchFamily="34" charset="0"/>
              <a:buChar char="•"/>
              <a:defRPr/>
            </a:pPr>
            <a:r>
              <a:rPr lang="en-US" sz="1800" dirty="0">
                <a:solidFill>
                  <a:schemeClr val="tx1">
                    <a:lumMod val="95000"/>
                    <a:lumOff val="5000"/>
                  </a:schemeClr>
                </a:solidFill>
              </a:rPr>
              <a:t>How we would treat it today:</a:t>
            </a:r>
          </a:p>
          <a:p>
            <a:pPr eaLnBrk="1" fontAlgn="auto" hangingPunct="1">
              <a:spcAft>
                <a:spcPts val="0"/>
              </a:spcAft>
              <a:buClr>
                <a:schemeClr val="tx1">
                  <a:lumMod val="95000"/>
                  <a:lumOff val="5000"/>
                </a:schemeClr>
              </a:buClr>
              <a:buFont typeface="Arial" panose="020B0604020202020204" pitchFamily="34" charset="0"/>
              <a:buChar char="•"/>
              <a:defRPr/>
            </a:pPr>
            <a:endParaRPr lang="en-US" sz="1000" dirty="0">
              <a:solidFill>
                <a:schemeClr val="tx1">
                  <a:lumMod val="95000"/>
                  <a:lumOff val="5000"/>
                </a:schemeClr>
              </a:solidFill>
            </a:endParaRPr>
          </a:p>
          <a:p>
            <a:pPr marL="569913" indent="-285750" eaLnBrk="1" fontAlgn="auto" hangingPunct="1">
              <a:spcAft>
                <a:spcPts val="0"/>
              </a:spcAft>
              <a:buClr>
                <a:srgbClr val="FF0000"/>
              </a:buClr>
              <a:buFont typeface="Wingdings" panose="05000000000000000000" pitchFamily="2" charset="2"/>
              <a:buChar char="Ø"/>
              <a:defRPr/>
            </a:pPr>
            <a:r>
              <a:rPr lang="en-US" sz="1600" dirty="0">
                <a:solidFill>
                  <a:srgbClr val="CC0000"/>
                </a:solidFill>
              </a:rPr>
              <a:t>Antibiotics like streptomycin and tetracycline.</a:t>
            </a:r>
          </a:p>
          <a:p>
            <a:pPr marL="569913" indent="-285750" eaLnBrk="1" fontAlgn="auto" hangingPunct="1">
              <a:spcAft>
                <a:spcPts val="0"/>
              </a:spcAft>
              <a:buClr>
                <a:srgbClr val="FF0000"/>
              </a:buClr>
              <a:buFont typeface="Wingdings" panose="05000000000000000000" pitchFamily="2" charset="2"/>
              <a:buChar char="Ø"/>
              <a:defRPr/>
            </a:pPr>
            <a:r>
              <a:rPr lang="en-US" sz="1600" dirty="0">
                <a:solidFill>
                  <a:srgbClr val="CC0000"/>
                </a:solidFill>
              </a:rPr>
              <a:t>85% of today’s cases are curable.</a:t>
            </a:r>
          </a:p>
          <a:p>
            <a:pPr marL="569913" indent="-285750" eaLnBrk="1" fontAlgn="auto" hangingPunct="1">
              <a:spcAft>
                <a:spcPts val="0"/>
              </a:spcAft>
              <a:buClr>
                <a:srgbClr val="FF0000"/>
              </a:buClr>
              <a:buFont typeface="Wingdings" panose="05000000000000000000" pitchFamily="2" charset="2"/>
              <a:buChar char="Ø"/>
              <a:defRPr/>
            </a:pPr>
            <a:endParaRPr lang="en-US" sz="1000" dirty="0">
              <a:solidFill>
                <a:srgbClr val="CC0000"/>
              </a:solidFill>
            </a:endParaRPr>
          </a:p>
          <a:p>
            <a:pPr marL="344488" indent="-344488" eaLnBrk="1" fontAlgn="auto" hangingPunct="1">
              <a:spcAft>
                <a:spcPts val="0"/>
              </a:spcAft>
              <a:buClr>
                <a:schemeClr val="tx1">
                  <a:lumMod val="95000"/>
                  <a:lumOff val="5000"/>
                </a:schemeClr>
              </a:buClr>
              <a:buFont typeface="Arial" panose="020B0604020202020204" pitchFamily="34" charset="0"/>
              <a:buChar char="•"/>
              <a:defRPr/>
            </a:pPr>
            <a:r>
              <a:rPr lang="en-US" sz="1800" dirty="0">
                <a:solidFill>
                  <a:schemeClr val="tx1">
                    <a:lumMod val="95000"/>
                    <a:lumOff val="5000"/>
                  </a:schemeClr>
                </a:solidFill>
              </a:rPr>
              <a:t>Thankfully today, due to antibiotics, Bubonic Plague is not the deadly killer it was in the past</a:t>
            </a:r>
          </a:p>
        </p:txBody>
      </p:sp>
    </p:spTree>
    <p:extLst>
      <p:ext uri="{BB962C8B-B14F-4D97-AF65-F5344CB8AC3E}">
        <p14:creationId xmlns:p14="http://schemas.microsoft.com/office/powerpoint/2010/main" val="1881898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Content Placeholder 4" descr="smallpoxindians.jpg">
            <a:extLst>
              <a:ext uri="{FF2B5EF4-FFF2-40B4-BE49-F238E27FC236}">
                <a16:creationId xmlns:a16="http://schemas.microsoft.com/office/drawing/2014/main" id="{6D4FF689-E99D-4AE9-93A2-3AFD8EC1486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60800" y="1752600"/>
            <a:ext cx="3779838" cy="2710821"/>
          </a:xfrm>
        </p:spPr>
      </p:pic>
      <p:sp>
        <p:nvSpPr>
          <p:cNvPr id="7" name="Title 1">
            <a:extLst>
              <a:ext uri="{FF2B5EF4-FFF2-40B4-BE49-F238E27FC236}">
                <a16:creationId xmlns:a16="http://schemas.microsoft.com/office/drawing/2014/main" id="{63072069-6823-4388-9890-85C343B208F5}"/>
              </a:ext>
            </a:extLst>
          </p:cNvPr>
          <p:cNvSpPr txBox="1">
            <a:spLocks/>
          </p:cNvSpPr>
          <p:nvPr/>
        </p:nvSpPr>
        <p:spPr>
          <a:xfrm>
            <a:off x="152400" y="838200"/>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New World Small Pox (1633 - 1800 A.D.)</a:t>
            </a:r>
          </a:p>
        </p:txBody>
      </p:sp>
      <p:sp>
        <p:nvSpPr>
          <p:cNvPr id="10" name="Content Placeholder 2">
            <a:extLst>
              <a:ext uri="{FF2B5EF4-FFF2-40B4-BE49-F238E27FC236}">
                <a16:creationId xmlns:a16="http://schemas.microsoft.com/office/drawing/2014/main" id="{929D5DA0-BF53-42E8-B19F-C8073BB921B9}"/>
              </a:ext>
            </a:extLst>
          </p:cNvPr>
          <p:cNvSpPr>
            <a:spLocks noGrp="1"/>
          </p:cNvSpPr>
          <p:nvPr>
            <p:ph sz="half" idx="1"/>
          </p:nvPr>
        </p:nvSpPr>
        <p:spPr>
          <a:xfrm>
            <a:off x="457200" y="1524000"/>
            <a:ext cx="4267200" cy="5181600"/>
          </a:xfrm>
        </p:spPr>
        <p:txBody>
          <a:bodyPr/>
          <a:lstStyle/>
          <a:p>
            <a:pPr algn="ctr" eaLnBrk="1" hangingPunct="1">
              <a:lnSpc>
                <a:spcPct val="90000"/>
              </a:lnSpc>
              <a:spcBef>
                <a:spcPts val="0"/>
              </a:spcBef>
              <a:spcAft>
                <a:spcPts val="0"/>
              </a:spcAft>
            </a:pPr>
            <a:r>
              <a:rPr lang="en-US" altLang="en-US" sz="3000" dirty="0">
                <a:solidFill>
                  <a:srgbClr val="0033CC"/>
                </a:solidFill>
              </a:rPr>
              <a:t>Small Pox</a:t>
            </a:r>
          </a:p>
          <a:p>
            <a:pPr marL="0" indent="0" algn="just" eaLnBrk="1" hangingPunct="1">
              <a:lnSpc>
                <a:spcPct val="90000"/>
              </a:lnSpc>
              <a:spcBef>
                <a:spcPts val="0"/>
              </a:spcBef>
              <a:spcAft>
                <a:spcPts val="0"/>
              </a:spcAft>
            </a:pPr>
            <a:endParaRPr lang="en-US" altLang="en-US" sz="200" dirty="0">
              <a:solidFill>
                <a:schemeClr val="tx1">
                  <a:lumMod val="95000"/>
                  <a:lumOff val="5000"/>
                </a:schemeClr>
              </a:solidFill>
            </a:endParaRPr>
          </a:p>
          <a:p>
            <a:pPr marL="0" indent="0" algn="just" eaLnBrk="1" hangingPunct="1">
              <a:lnSpc>
                <a:spcPct val="90000"/>
              </a:lnSpc>
              <a:spcBef>
                <a:spcPts val="0"/>
              </a:spcBef>
              <a:spcAft>
                <a:spcPts val="0"/>
              </a:spcAft>
            </a:pPr>
            <a:r>
              <a:rPr lang="en-US" altLang="en-US" sz="1800" dirty="0">
                <a:solidFill>
                  <a:schemeClr val="tx1">
                    <a:lumMod val="95000"/>
                    <a:lumOff val="5000"/>
                  </a:schemeClr>
                </a:solidFill>
              </a:rPr>
              <a:t>Small Pox became one of the deadliest killers in the New World.</a:t>
            </a:r>
          </a:p>
          <a:p>
            <a:pPr marL="0" indent="0" algn="just" eaLnBrk="1" hangingPunct="1">
              <a:lnSpc>
                <a:spcPct val="90000"/>
              </a:lnSpc>
              <a:spcBef>
                <a:spcPts val="0"/>
              </a:spcBef>
              <a:spcAft>
                <a:spcPts val="0"/>
              </a:spcAft>
            </a:pPr>
            <a:endParaRPr lang="en-US" altLang="en-US" sz="700" dirty="0">
              <a:solidFill>
                <a:schemeClr val="tx1">
                  <a:lumMod val="95000"/>
                  <a:lumOff val="5000"/>
                </a:schemeClr>
              </a:solidFill>
            </a:endParaRPr>
          </a:p>
          <a:p>
            <a:pPr marL="0" indent="0" algn="just" eaLnBrk="1" hangingPunct="1">
              <a:lnSpc>
                <a:spcPct val="90000"/>
              </a:lnSpc>
              <a:spcBef>
                <a:spcPts val="0"/>
              </a:spcBef>
              <a:spcAft>
                <a:spcPts val="0"/>
              </a:spcAft>
            </a:pPr>
            <a:r>
              <a:rPr lang="en-US" altLang="en-US" sz="1800" dirty="0">
                <a:solidFill>
                  <a:schemeClr val="tx1">
                    <a:lumMod val="95000"/>
                    <a:lumOff val="5000"/>
                  </a:schemeClr>
                </a:solidFill>
              </a:rPr>
              <a:t>Between Colonists and Native Americans, the  small pox virus widely killed and disfigured (an estimated 56 Million).  </a:t>
            </a:r>
          </a:p>
          <a:p>
            <a:pPr marL="0" indent="0" algn="just" eaLnBrk="1" hangingPunct="1">
              <a:lnSpc>
                <a:spcPct val="90000"/>
              </a:lnSpc>
              <a:spcBef>
                <a:spcPts val="0"/>
              </a:spcBef>
              <a:spcAft>
                <a:spcPts val="0"/>
              </a:spcAft>
            </a:pPr>
            <a:endParaRPr lang="en-US" altLang="en-US" sz="700" dirty="0">
              <a:solidFill>
                <a:schemeClr val="tx1">
                  <a:lumMod val="95000"/>
                  <a:lumOff val="5000"/>
                </a:schemeClr>
              </a:solidFill>
            </a:endParaRPr>
          </a:p>
          <a:p>
            <a:pPr marL="0" indent="0" algn="just" eaLnBrk="1" fontAlgn="auto" hangingPunct="1">
              <a:lnSpc>
                <a:spcPct val="90000"/>
              </a:lnSpc>
              <a:spcBef>
                <a:spcPts val="0"/>
              </a:spcBef>
              <a:spcAft>
                <a:spcPts val="0"/>
              </a:spcAft>
              <a:buClr>
                <a:schemeClr val="accent3"/>
              </a:buClr>
              <a:defRPr/>
            </a:pPr>
            <a:r>
              <a:rPr lang="en-US" sz="1800" dirty="0">
                <a:solidFill>
                  <a:schemeClr val="tx1">
                    <a:lumMod val="95000"/>
                    <a:lumOff val="5000"/>
                  </a:schemeClr>
                </a:solidFill>
              </a:rPr>
              <a:t>By 1723, Boston alone, had seen four epidemics of smallpox alone.</a:t>
            </a:r>
          </a:p>
          <a:p>
            <a:pPr marL="0" indent="0" algn="just" eaLnBrk="1" fontAlgn="auto" hangingPunct="1">
              <a:lnSpc>
                <a:spcPct val="90000"/>
              </a:lnSpc>
              <a:spcBef>
                <a:spcPts val="0"/>
              </a:spcBef>
              <a:spcAft>
                <a:spcPts val="0"/>
              </a:spcAft>
              <a:buClr>
                <a:schemeClr val="accent3"/>
              </a:buClr>
              <a:defRPr/>
            </a:pPr>
            <a:endParaRPr lang="en-US" sz="1000" dirty="0">
              <a:solidFill>
                <a:schemeClr val="tx1">
                  <a:lumMod val="95000"/>
                  <a:lumOff val="5000"/>
                </a:schemeClr>
              </a:solidFill>
            </a:endParaRPr>
          </a:p>
          <a:p>
            <a:pPr marL="0" indent="0" algn="just" eaLnBrk="1" fontAlgn="auto" hangingPunct="1">
              <a:lnSpc>
                <a:spcPct val="90000"/>
              </a:lnSpc>
              <a:spcBef>
                <a:spcPts val="0"/>
              </a:spcBef>
              <a:spcAft>
                <a:spcPts val="0"/>
              </a:spcAft>
              <a:buClr>
                <a:schemeClr val="accent3"/>
              </a:buClr>
              <a:defRPr/>
            </a:pPr>
            <a:r>
              <a:rPr lang="en-US" sz="1800" dirty="0">
                <a:solidFill>
                  <a:schemeClr val="tx1">
                    <a:lumMod val="95000"/>
                    <a:lumOff val="5000"/>
                  </a:schemeClr>
                </a:solidFill>
              </a:rPr>
              <a:t>Three out of every ten who contracted the disease died.</a:t>
            </a:r>
          </a:p>
          <a:p>
            <a:pPr marL="0" indent="0" algn="just" eaLnBrk="1" fontAlgn="auto" hangingPunct="1">
              <a:lnSpc>
                <a:spcPct val="90000"/>
              </a:lnSpc>
              <a:spcBef>
                <a:spcPts val="0"/>
              </a:spcBef>
              <a:spcAft>
                <a:spcPts val="0"/>
              </a:spcAft>
              <a:buClr>
                <a:schemeClr val="accent3"/>
              </a:buClr>
              <a:defRPr/>
            </a:pPr>
            <a:endParaRPr lang="en-US" sz="1000" dirty="0">
              <a:solidFill>
                <a:schemeClr val="tx1">
                  <a:lumMod val="95000"/>
                  <a:lumOff val="5000"/>
                </a:schemeClr>
              </a:solidFill>
            </a:endParaRPr>
          </a:p>
          <a:p>
            <a:pPr marL="0" indent="0" algn="just" eaLnBrk="1" fontAlgn="auto" hangingPunct="1">
              <a:lnSpc>
                <a:spcPct val="90000"/>
              </a:lnSpc>
              <a:spcBef>
                <a:spcPts val="0"/>
              </a:spcBef>
              <a:spcAft>
                <a:spcPts val="0"/>
              </a:spcAft>
              <a:buClr>
                <a:schemeClr val="accent3"/>
              </a:buClr>
              <a:defRPr/>
            </a:pPr>
            <a:r>
              <a:rPr lang="en-US" sz="1800" dirty="0">
                <a:solidFill>
                  <a:schemeClr val="tx1">
                    <a:lumMod val="95000"/>
                    <a:lumOff val="5000"/>
                  </a:schemeClr>
                </a:solidFill>
              </a:rPr>
              <a:t>Starting in 1721 inoculation, the process of purposefully infecting a person with small pox by means of passing a needle with the pus of a victim and transferring it to a healthy individual became an accepted medical practice.  </a:t>
            </a:r>
            <a:endParaRPr lang="en-US" altLang="en-US" sz="1800" dirty="0">
              <a:solidFill>
                <a:schemeClr val="tx1">
                  <a:lumMod val="95000"/>
                  <a:lumOff val="5000"/>
                </a:schemeClr>
              </a:solidFill>
            </a:endParaRPr>
          </a:p>
        </p:txBody>
      </p:sp>
      <p:pic>
        <p:nvPicPr>
          <p:cNvPr id="12" name="Picture 11">
            <a:extLst>
              <a:ext uri="{FF2B5EF4-FFF2-40B4-BE49-F238E27FC236}">
                <a16:creationId xmlns:a16="http://schemas.microsoft.com/office/drawing/2014/main" id="{41D924FA-8D1A-4540-BF52-BB3BA40011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9799" y="4572000"/>
            <a:ext cx="1259401" cy="1981200"/>
          </a:xfrm>
          <a:prstGeom prst="rect">
            <a:avLst/>
          </a:prstGeom>
        </p:spPr>
      </p:pic>
      <p:pic>
        <p:nvPicPr>
          <p:cNvPr id="14" name="Picture 13">
            <a:extLst>
              <a:ext uri="{FF2B5EF4-FFF2-40B4-BE49-F238E27FC236}">
                <a16:creationId xmlns:a16="http://schemas.microsoft.com/office/drawing/2014/main" id="{3B9AF991-4D67-4839-8836-73B950BB29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0800" y="4615233"/>
            <a:ext cx="2372697" cy="192359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E354DC2-CEDF-4A5F-A3FF-991D9CB953B4}"/>
              </a:ext>
            </a:extLst>
          </p:cNvPr>
          <p:cNvSpPr txBox="1">
            <a:spLocks/>
          </p:cNvSpPr>
          <p:nvPr/>
        </p:nvSpPr>
        <p:spPr>
          <a:xfrm>
            <a:off x="152400" y="838200"/>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New World Small Pox (1633 - 1800 A.D.)</a:t>
            </a:r>
          </a:p>
        </p:txBody>
      </p:sp>
      <p:sp>
        <p:nvSpPr>
          <p:cNvPr id="6" name="Content Placeholder 2">
            <a:extLst>
              <a:ext uri="{FF2B5EF4-FFF2-40B4-BE49-F238E27FC236}">
                <a16:creationId xmlns:a16="http://schemas.microsoft.com/office/drawing/2014/main" id="{3CDB5413-E7BD-4F06-9085-2D2AE35E7DE1}"/>
              </a:ext>
            </a:extLst>
          </p:cNvPr>
          <p:cNvSpPr>
            <a:spLocks noGrp="1"/>
          </p:cNvSpPr>
          <p:nvPr>
            <p:ph sz="half" idx="1"/>
          </p:nvPr>
        </p:nvSpPr>
        <p:spPr>
          <a:xfrm>
            <a:off x="245853" y="1600200"/>
            <a:ext cx="8610600" cy="4773613"/>
          </a:xfrm>
        </p:spPr>
        <p:txBody>
          <a:bodyPr>
            <a:noAutofit/>
          </a:bodyPr>
          <a:lstStyle/>
          <a:p>
            <a:pPr marL="0" indent="0" algn="ctr" eaLnBrk="1" fontAlgn="auto" hangingPunct="1">
              <a:lnSpc>
                <a:spcPct val="80000"/>
              </a:lnSpc>
              <a:spcBef>
                <a:spcPts val="0"/>
              </a:spcBef>
              <a:spcAft>
                <a:spcPts val="0"/>
              </a:spcAft>
              <a:buClr>
                <a:schemeClr val="accent3"/>
              </a:buClr>
              <a:defRPr/>
            </a:pPr>
            <a:r>
              <a:rPr lang="en-US" sz="3200" dirty="0">
                <a:solidFill>
                  <a:srgbClr val="0033CC"/>
                </a:solidFill>
              </a:rPr>
              <a:t>Small Pox</a:t>
            </a:r>
          </a:p>
          <a:p>
            <a:pPr marL="274320" indent="-274320" eaLnBrk="1" fontAlgn="auto" hangingPunct="1">
              <a:lnSpc>
                <a:spcPct val="80000"/>
              </a:lnSpc>
              <a:spcBef>
                <a:spcPts val="0"/>
              </a:spcBef>
              <a:spcAft>
                <a:spcPts val="0"/>
              </a:spcAft>
              <a:buClr>
                <a:schemeClr val="accent3"/>
              </a:buClr>
              <a:buFont typeface="Wingdings 2"/>
              <a:buChar char=""/>
              <a:defRPr/>
            </a:pPr>
            <a:endParaRPr lang="en-US" sz="1050" dirty="0">
              <a:solidFill>
                <a:schemeClr val="tx1">
                  <a:lumMod val="95000"/>
                  <a:lumOff val="5000"/>
                </a:schemeClr>
              </a:solidFill>
            </a:endParaRPr>
          </a:p>
          <a:p>
            <a:pPr marL="231775" indent="0" algn="just">
              <a:lnSpc>
                <a:spcPct val="80000"/>
              </a:lnSpc>
              <a:spcBef>
                <a:spcPts val="0"/>
              </a:spcBef>
              <a:spcAft>
                <a:spcPts val="0"/>
              </a:spcAft>
            </a:pPr>
            <a:r>
              <a:rPr lang="en-US" sz="1800" dirty="0"/>
              <a:t>Cause: </a:t>
            </a:r>
          </a:p>
          <a:p>
            <a:pPr marL="517525" indent="-285750" algn="just">
              <a:lnSpc>
                <a:spcPct val="80000"/>
              </a:lnSpc>
              <a:spcBef>
                <a:spcPts val="0"/>
              </a:spcBef>
              <a:buFont typeface="Arial" panose="020B0604020202020204" pitchFamily="34" charset="0"/>
              <a:buChar char="•"/>
            </a:pPr>
            <a:r>
              <a:rPr lang="en-US" sz="1800" dirty="0">
                <a:solidFill>
                  <a:schemeClr val="tx1">
                    <a:lumMod val="95000"/>
                    <a:lumOff val="5000"/>
                  </a:schemeClr>
                </a:solidFill>
              </a:rPr>
              <a:t>Highly contagious, viral variant infection caused by Variola Major/Minor.</a:t>
            </a:r>
            <a:r>
              <a:rPr lang="en-US" sz="1800" baseline="30000" dirty="0">
                <a:solidFill>
                  <a:schemeClr val="tx1">
                    <a:lumMod val="95000"/>
                    <a:lumOff val="5000"/>
                  </a:schemeClr>
                </a:solidFill>
              </a:rPr>
              <a:t> </a:t>
            </a:r>
          </a:p>
          <a:p>
            <a:pPr marL="231775" indent="0" algn="just">
              <a:lnSpc>
                <a:spcPct val="80000"/>
              </a:lnSpc>
              <a:spcBef>
                <a:spcPts val="0"/>
              </a:spcBef>
            </a:pPr>
            <a:endParaRPr lang="en-US" sz="1000" baseline="30000" dirty="0">
              <a:solidFill>
                <a:schemeClr val="tx1">
                  <a:lumMod val="95000"/>
                  <a:lumOff val="5000"/>
                </a:schemeClr>
              </a:solidFill>
            </a:endParaRPr>
          </a:p>
          <a:p>
            <a:pPr marL="231775" indent="0" algn="just">
              <a:lnSpc>
                <a:spcPct val="80000"/>
              </a:lnSpc>
              <a:spcBef>
                <a:spcPts val="0"/>
              </a:spcBef>
            </a:pPr>
            <a:r>
              <a:rPr lang="en-US" sz="1800" dirty="0"/>
              <a:t>Symptoms: </a:t>
            </a:r>
          </a:p>
          <a:p>
            <a:pPr marL="517525" indent="-285750" algn="just">
              <a:lnSpc>
                <a:spcPct val="80000"/>
              </a:lnSpc>
              <a:spcBef>
                <a:spcPts val="0"/>
              </a:spcBef>
              <a:buFont typeface="Arial" panose="020B0604020202020204" pitchFamily="34" charset="0"/>
              <a:buChar char="•"/>
            </a:pPr>
            <a:r>
              <a:rPr lang="en-US" sz="1800" dirty="0">
                <a:solidFill>
                  <a:schemeClr val="tx1">
                    <a:lumMod val="95000"/>
                    <a:lumOff val="5000"/>
                  </a:schemeClr>
                </a:solidFill>
              </a:rPr>
              <a:t>Beginning 10 to 14 days after infection;</a:t>
            </a:r>
          </a:p>
          <a:p>
            <a:pPr marL="517525" indent="-285750" algn="just">
              <a:lnSpc>
                <a:spcPct val="80000"/>
              </a:lnSpc>
              <a:spcBef>
                <a:spcPts val="0"/>
              </a:spcBef>
              <a:buFont typeface="Arial" panose="020B0604020202020204" pitchFamily="34" charset="0"/>
              <a:buChar char="•"/>
            </a:pPr>
            <a:r>
              <a:rPr lang="en-US" sz="1800" dirty="0">
                <a:solidFill>
                  <a:schemeClr val="tx1">
                    <a:lumMod val="95000"/>
                    <a:lumOff val="5000"/>
                  </a:schemeClr>
                </a:solidFill>
              </a:rPr>
              <a:t>Fever; </a:t>
            </a:r>
          </a:p>
          <a:p>
            <a:pPr marL="517525" indent="-285750" algn="just">
              <a:lnSpc>
                <a:spcPct val="80000"/>
              </a:lnSpc>
              <a:spcBef>
                <a:spcPts val="0"/>
              </a:spcBef>
              <a:buFont typeface="Arial" panose="020B0604020202020204" pitchFamily="34" charset="0"/>
              <a:buChar char="•"/>
            </a:pPr>
            <a:r>
              <a:rPr lang="en-US" sz="1800" dirty="0">
                <a:solidFill>
                  <a:schemeClr val="tx1">
                    <a:lumMod val="95000"/>
                    <a:lumOff val="5000"/>
                  </a:schemeClr>
                </a:solidFill>
              </a:rPr>
              <a:t>Vomiting; </a:t>
            </a:r>
          </a:p>
          <a:p>
            <a:pPr marL="517525" indent="-285750" algn="just">
              <a:lnSpc>
                <a:spcPct val="80000"/>
              </a:lnSpc>
              <a:spcBef>
                <a:spcPts val="0"/>
              </a:spcBef>
              <a:buFont typeface="Arial" panose="020B0604020202020204" pitchFamily="34" charset="0"/>
              <a:buChar char="•"/>
            </a:pPr>
            <a:r>
              <a:rPr lang="en-US" sz="1800" dirty="0">
                <a:solidFill>
                  <a:schemeClr val="tx1">
                    <a:lumMod val="95000"/>
                    <a:lumOff val="5000"/>
                  </a:schemeClr>
                </a:solidFill>
              </a:rPr>
              <a:t>Back Pain; </a:t>
            </a:r>
          </a:p>
          <a:p>
            <a:pPr marL="517525" indent="-285750" algn="just">
              <a:lnSpc>
                <a:spcPct val="80000"/>
              </a:lnSpc>
              <a:spcBef>
                <a:spcPts val="0"/>
              </a:spcBef>
              <a:buFont typeface="Arial" panose="020B0604020202020204" pitchFamily="34" charset="0"/>
              <a:buChar char="•"/>
            </a:pPr>
            <a:r>
              <a:rPr lang="en-US" sz="1800" dirty="0">
                <a:solidFill>
                  <a:schemeClr val="tx1">
                    <a:lumMod val="95000"/>
                    <a:lumOff val="5000"/>
                  </a:schemeClr>
                </a:solidFill>
              </a:rPr>
              <a:t>Fatigue;</a:t>
            </a:r>
          </a:p>
          <a:p>
            <a:pPr marL="517525" indent="-285750" algn="just">
              <a:lnSpc>
                <a:spcPct val="80000"/>
              </a:lnSpc>
              <a:spcBef>
                <a:spcPts val="0"/>
              </a:spcBef>
              <a:buFont typeface="Arial" panose="020B0604020202020204" pitchFamily="34" charset="0"/>
              <a:buChar char="•"/>
            </a:pPr>
            <a:r>
              <a:rPr lang="en-US" sz="1800" dirty="0">
                <a:solidFill>
                  <a:schemeClr val="tx1">
                    <a:lumMod val="95000"/>
                    <a:lumOff val="5000"/>
                  </a:schemeClr>
                </a:solidFill>
              </a:rPr>
              <a:t>Mouth Sores/Skin Rash; </a:t>
            </a:r>
          </a:p>
          <a:p>
            <a:pPr marL="517525" indent="-285750" algn="just">
              <a:lnSpc>
                <a:spcPct val="80000"/>
              </a:lnSpc>
              <a:spcBef>
                <a:spcPts val="0"/>
              </a:spcBef>
              <a:buFont typeface="Arial" panose="020B0604020202020204" pitchFamily="34" charset="0"/>
              <a:buChar char="•"/>
            </a:pPr>
            <a:r>
              <a:rPr lang="en-US" sz="1800" dirty="0">
                <a:solidFill>
                  <a:schemeClr val="tx1">
                    <a:lumMod val="95000"/>
                    <a:lumOff val="5000"/>
                  </a:schemeClr>
                </a:solidFill>
              </a:rPr>
              <a:t>Fluid-filled Bumps on the Skin, Which Scab, Fall Off, and Leave Scars.</a:t>
            </a:r>
          </a:p>
          <a:p>
            <a:pPr marL="231775" indent="0" algn="just">
              <a:lnSpc>
                <a:spcPct val="80000"/>
              </a:lnSpc>
              <a:spcBef>
                <a:spcPts val="0"/>
              </a:spcBef>
            </a:pPr>
            <a:endParaRPr lang="en-US" sz="1000" dirty="0">
              <a:solidFill>
                <a:schemeClr val="tx1">
                  <a:lumMod val="95000"/>
                  <a:lumOff val="5000"/>
                </a:schemeClr>
              </a:solidFill>
            </a:endParaRPr>
          </a:p>
          <a:p>
            <a:pPr marL="231775" indent="0" algn="just">
              <a:lnSpc>
                <a:spcPct val="80000"/>
              </a:lnSpc>
              <a:spcBef>
                <a:spcPts val="0"/>
              </a:spcBef>
            </a:pPr>
            <a:r>
              <a:rPr lang="en-US" sz="1800" dirty="0"/>
              <a:t>Duration:</a:t>
            </a:r>
          </a:p>
          <a:p>
            <a:pPr marL="517525" indent="-285750" algn="just">
              <a:lnSpc>
                <a:spcPct val="80000"/>
              </a:lnSpc>
              <a:spcBef>
                <a:spcPts val="0"/>
              </a:spcBef>
              <a:buFont typeface="Arial" panose="020B0604020202020204" pitchFamily="34" charset="0"/>
              <a:buChar char="•"/>
            </a:pPr>
            <a:r>
              <a:rPr lang="en-US" sz="1800" dirty="0">
                <a:solidFill>
                  <a:schemeClr val="tx1"/>
                </a:solidFill>
              </a:rPr>
              <a:t>Days to Weeks</a:t>
            </a:r>
          </a:p>
          <a:p>
            <a:pPr marL="517525" indent="-285750" algn="just">
              <a:lnSpc>
                <a:spcPct val="80000"/>
              </a:lnSpc>
              <a:spcBef>
                <a:spcPts val="0"/>
              </a:spcBef>
              <a:buFont typeface="Arial" panose="020B0604020202020204" pitchFamily="34" charset="0"/>
              <a:buChar char="•"/>
            </a:pPr>
            <a:endParaRPr lang="en-US" sz="1000" dirty="0">
              <a:solidFill>
                <a:schemeClr val="tx1"/>
              </a:solidFill>
            </a:endParaRPr>
          </a:p>
          <a:p>
            <a:pPr marL="231775" indent="0" algn="just">
              <a:lnSpc>
                <a:spcPct val="80000"/>
              </a:lnSpc>
              <a:spcBef>
                <a:spcPts val="0"/>
              </a:spcBef>
            </a:pPr>
            <a:r>
              <a:rPr lang="en-US" sz="1800" dirty="0"/>
              <a:t>Virulence:</a:t>
            </a:r>
          </a:p>
          <a:p>
            <a:pPr marL="517525" indent="-285750" algn="just">
              <a:lnSpc>
                <a:spcPct val="80000"/>
              </a:lnSpc>
              <a:spcBef>
                <a:spcPts val="0"/>
              </a:spcBef>
              <a:buFont typeface="Arial" panose="020B0604020202020204" pitchFamily="34" charset="0"/>
              <a:buChar char="•"/>
            </a:pPr>
            <a:r>
              <a:rPr lang="en-US" sz="1800" dirty="0">
                <a:solidFill>
                  <a:schemeClr val="tx1">
                    <a:lumMod val="95000"/>
                    <a:lumOff val="5000"/>
                  </a:schemeClr>
                </a:solidFill>
              </a:rPr>
              <a:t>Fatality rate is typically 30%, with higher rates among babies.  </a:t>
            </a:r>
          </a:p>
          <a:p>
            <a:pPr marL="517525" indent="-285750" algn="just">
              <a:lnSpc>
                <a:spcPct val="80000"/>
              </a:lnSpc>
              <a:spcBef>
                <a:spcPts val="0"/>
              </a:spcBef>
              <a:buFont typeface="Arial" panose="020B0604020202020204" pitchFamily="34" charset="0"/>
              <a:buChar char="•"/>
            </a:pPr>
            <a:r>
              <a:rPr lang="en-US" sz="1800" dirty="0">
                <a:solidFill>
                  <a:schemeClr val="tx1">
                    <a:lumMod val="95000"/>
                    <a:lumOff val="5000"/>
                  </a:schemeClr>
                </a:solidFill>
              </a:rPr>
              <a:t>Survivors often suffer extensive scarring, with a small number left blind.</a:t>
            </a:r>
          </a:p>
          <a:p>
            <a:pPr marL="231775" indent="0" algn="just">
              <a:lnSpc>
                <a:spcPct val="80000"/>
              </a:lnSpc>
              <a:spcBef>
                <a:spcPts val="0"/>
              </a:spcBef>
            </a:pPr>
            <a:endParaRPr lang="en-US" sz="1000" dirty="0">
              <a:solidFill>
                <a:schemeClr val="tx1">
                  <a:lumMod val="95000"/>
                  <a:lumOff val="5000"/>
                </a:schemeClr>
              </a:solidFill>
            </a:endParaRPr>
          </a:p>
          <a:p>
            <a:pPr marL="231775" indent="0" algn="just">
              <a:lnSpc>
                <a:spcPct val="80000"/>
              </a:lnSpc>
              <a:spcBef>
                <a:spcPts val="0"/>
              </a:spcBef>
            </a:pPr>
            <a:r>
              <a:rPr lang="en-US" sz="1800" dirty="0"/>
              <a:t>Spread:</a:t>
            </a:r>
            <a:r>
              <a:rPr lang="en-US" sz="1800" dirty="0">
                <a:solidFill>
                  <a:schemeClr val="tx1">
                    <a:lumMod val="95000"/>
                    <a:lumOff val="5000"/>
                  </a:schemeClr>
                </a:solidFill>
              </a:rPr>
              <a:t> </a:t>
            </a:r>
          </a:p>
          <a:p>
            <a:pPr marL="517525" indent="-285750" algn="just">
              <a:lnSpc>
                <a:spcPct val="80000"/>
              </a:lnSpc>
              <a:spcBef>
                <a:spcPts val="0"/>
              </a:spcBef>
              <a:buFont typeface="Arial" panose="020B0604020202020204" pitchFamily="34" charset="0"/>
              <a:buChar char="•"/>
            </a:pPr>
            <a:r>
              <a:rPr lang="en-US" sz="1800" dirty="0">
                <a:solidFill>
                  <a:schemeClr val="tx1">
                    <a:lumMod val="95000"/>
                    <a:lumOff val="5000"/>
                  </a:schemeClr>
                </a:solidFill>
              </a:rPr>
              <a:t>By Personal Contact or Contaminated Objects</a:t>
            </a:r>
            <a:endParaRPr lang="en-US" sz="2200" dirty="0">
              <a:solidFill>
                <a:schemeClr val="tx1">
                  <a:lumMod val="95000"/>
                  <a:lumOff val="5000"/>
                </a:schemeClr>
              </a:solidFill>
            </a:endParaRPr>
          </a:p>
        </p:txBody>
      </p:sp>
    </p:spTree>
    <p:extLst>
      <p:ext uri="{BB962C8B-B14F-4D97-AF65-F5344CB8AC3E}">
        <p14:creationId xmlns:p14="http://schemas.microsoft.com/office/powerpoint/2010/main" val="2797111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8F839A6-E228-4D5C-AF96-3184FB8F5B47}"/>
              </a:ext>
            </a:extLst>
          </p:cNvPr>
          <p:cNvSpPr>
            <a:spLocks noGrp="1"/>
          </p:cNvSpPr>
          <p:nvPr>
            <p:ph sz="half" idx="1"/>
          </p:nvPr>
        </p:nvSpPr>
        <p:spPr>
          <a:xfrm>
            <a:off x="457200" y="1524000"/>
            <a:ext cx="8382000" cy="5181600"/>
          </a:xfrm>
        </p:spPr>
        <p:txBody>
          <a:bodyPr/>
          <a:lstStyle/>
          <a:p>
            <a:pPr marL="0" indent="0" algn="just" eaLnBrk="1" hangingPunct="1">
              <a:lnSpc>
                <a:spcPct val="90000"/>
              </a:lnSpc>
              <a:spcBef>
                <a:spcPts val="0"/>
              </a:spcBef>
              <a:spcAft>
                <a:spcPts val="0"/>
              </a:spcAft>
            </a:pPr>
            <a:endParaRPr lang="en-US" altLang="en-US" sz="200" dirty="0">
              <a:solidFill>
                <a:schemeClr val="tx1">
                  <a:lumMod val="95000"/>
                  <a:lumOff val="5000"/>
                </a:schemeClr>
              </a:solidFill>
            </a:endParaRPr>
          </a:p>
          <a:p>
            <a:pPr marL="0" indent="0" algn="just" eaLnBrk="1" hangingPunct="1">
              <a:lnSpc>
                <a:spcPct val="90000"/>
              </a:lnSpc>
              <a:spcBef>
                <a:spcPts val="0"/>
              </a:spcBef>
              <a:spcAft>
                <a:spcPts val="0"/>
              </a:spcAft>
            </a:pPr>
            <a:r>
              <a:rPr lang="en-US" altLang="en-US" sz="1800" dirty="0">
                <a:solidFill>
                  <a:schemeClr val="tx1">
                    <a:lumMod val="95000"/>
                    <a:lumOff val="5000"/>
                  </a:schemeClr>
                </a:solidFill>
              </a:rPr>
              <a:t>George Washington survived Small Pox as a teenager in Barbados, and he, as well as Ben Franklin, Alexander Hamilton and Thomas Jefferson were fierce advocates for inoculation.  </a:t>
            </a:r>
          </a:p>
          <a:p>
            <a:pPr marL="0" indent="0" algn="just" eaLnBrk="1" hangingPunct="1">
              <a:lnSpc>
                <a:spcPct val="90000"/>
              </a:lnSpc>
              <a:spcBef>
                <a:spcPts val="0"/>
              </a:spcBef>
              <a:spcAft>
                <a:spcPts val="0"/>
              </a:spcAft>
            </a:pPr>
            <a:endParaRPr lang="en-US" altLang="en-US" sz="1800" dirty="0">
              <a:solidFill>
                <a:schemeClr val="tx1">
                  <a:lumMod val="95000"/>
                  <a:lumOff val="5000"/>
                </a:schemeClr>
              </a:solidFill>
            </a:endParaRPr>
          </a:p>
          <a:p>
            <a:pPr marL="0" indent="0" algn="just" eaLnBrk="1" hangingPunct="1">
              <a:lnSpc>
                <a:spcPct val="90000"/>
              </a:lnSpc>
              <a:spcBef>
                <a:spcPts val="0"/>
              </a:spcBef>
              <a:spcAft>
                <a:spcPts val="0"/>
              </a:spcAft>
            </a:pPr>
            <a:r>
              <a:rPr lang="en-US" altLang="en-US" sz="1800" dirty="0">
                <a:solidFill>
                  <a:schemeClr val="tx1">
                    <a:lumMod val="95000"/>
                    <a:lumOff val="5000"/>
                  </a:schemeClr>
                </a:solidFill>
              </a:rPr>
              <a:t>During the Revolution small pox caused devastating losses to the Colonial Army, including stopping its invasion of Canada in 1775 and 1776, and in its winter encampment at Valley Forge during 1777.</a:t>
            </a:r>
          </a:p>
          <a:p>
            <a:pPr marL="285750" indent="-285750" eaLnBrk="1" hangingPunct="1">
              <a:buClr>
                <a:schemeClr val="tx1">
                  <a:lumMod val="95000"/>
                  <a:lumOff val="5000"/>
                </a:schemeClr>
              </a:buClr>
              <a:buFont typeface="Wingdings" panose="05000000000000000000" pitchFamily="2" charset="2"/>
              <a:buChar char="Ø"/>
            </a:pPr>
            <a:endParaRPr lang="en-US" altLang="en-US" sz="1000" i="1" dirty="0">
              <a:solidFill>
                <a:srgbClr val="0033CC"/>
              </a:solidFill>
            </a:endParaRPr>
          </a:p>
          <a:p>
            <a:pPr marL="285750" indent="-285750" eaLnBrk="1" fontAlgn="auto" hangingPunct="1">
              <a:spcAft>
                <a:spcPts val="0"/>
              </a:spcAft>
              <a:buClr>
                <a:schemeClr val="tx1">
                  <a:lumMod val="95000"/>
                  <a:lumOff val="5000"/>
                </a:schemeClr>
              </a:buClr>
              <a:buFont typeface="Arial" panose="020B0604020202020204" pitchFamily="34" charset="0"/>
              <a:buChar char="•"/>
              <a:defRPr/>
            </a:pPr>
            <a:r>
              <a:rPr lang="en-US" sz="1800" dirty="0">
                <a:solidFill>
                  <a:schemeClr val="tx1"/>
                </a:solidFill>
                <a:cs typeface="Arial" panose="020B0604020202020204" pitchFamily="34" charset="0"/>
              </a:rPr>
              <a:t>How we would treat it today:</a:t>
            </a:r>
          </a:p>
          <a:p>
            <a:pPr eaLnBrk="1" fontAlgn="auto" hangingPunct="1">
              <a:spcAft>
                <a:spcPts val="0"/>
              </a:spcAft>
              <a:buClr>
                <a:schemeClr val="tx1">
                  <a:lumMod val="95000"/>
                  <a:lumOff val="5000"/>
                </a:schemeClr>
              </a:buClr>
              <a:buFont typeface="Wingdings" panose="05000000000000000000" pitchFamily="2" charset="2"/>
              <a:buChar char="Ø"/>
              <a:defRPr/>
            </a:pPr>
            <a:endParaRPr lang="en-US" sz="1000" dirty="0">
              <a:solidFill>
                <a:schemeClr val="tx1"/>
              </a:solidFill>
              <a:cs typeface="Arial" panose="020B0604020202020204" pitchFamily="34" charset="0"/>
            </a:endParaRPr>
          </a:p>
          <a:p>
            <a:pPr marL="688975" indent="-407988" eaLnBrk="1" fontAlgn="auto" hangingPunct="1">
              <a:spcAft>
                <a:spcPts val="0"/>
              </a:spcAft>
              <a:buClr>
                <a:schemeClr val="tx1">
                  <a:lumMod val="95000"/>
                  <a:lumOff val="5000"/>
                </a:schemeClr>
              </a:buClr>
              <a:buFont typeface="Wingdings" panose="05000000000000000000" pitchFamily="2" charset="2"/>
              <a:buChar char="Ø"/>
              <a:defRPr/>
            </a:pPr>
            <a:r>
              <a:rPr lang="en-US" sz="1800" dirty="0">
                <a:solidFill>
                  <a:srgbClr val="FF0000"/>
                </a:solidFill>
                <a:cs typeface="Arial" panose="020B0604020202020204" pitchFamily="34" charset="0"/>
              </a:rPr>
              <a:t>Small Pox Vaccine.</a:t>
            </a:r>
          </a:p>
          <a:p>
            <a:pPr marL="688975" indent="-407988" eaLnBrk="1" fontAlgn="auto" hangingPunct="1">
              <a:spcAft>
                <a:spcPts val="0"/>
              </a:spcAft>
              <a:buClr>
                <a:schemeClr val="tx1">
                  <a:lumMod val="95000"/>
                  <a:lumOff val="5000"/>
                </a:schemeClr>
              </a:buClr>
              <a:buFont typeface="Wingdings" panose="05000000000000000000" pitchFamily="2" charset="2"/>
              <a:buChar char="Ø"/>
              <a:defRPr/>
            </a:pPr>
            <a:r>
              <a:rPr lang="en-US" sz="1800" dirty="0">
                <a:solidFill>
                  <a:srgbClr val="FF0000"/>
                </a:solidFill>
                <a:cs typeface="Arial" panose="020B0604020202020204" pitchFamily="34" charset="0"/>
              </a:rPr>
              <a:t>Anti Viral Drugs such as Cidofovir.</a:t>
            </a:r>
          </a:p>
          <a:p>
            <a:pPr marL="688975" indent="-407988" eaLnBrk="1" fontAlgn="auto" hangingPunct="1">
              <a:spcAft>
                <a:spcPts val="0"/>
              </a:spcAft>
              <a:buClr>
                <a:schemeClr val="tx1">
                  <a:lumMod val="95000"/>
                  <a:lumOff val="5000"/>
                </a:schemeClr>
              </a:buClr>
              <a:buFont typeface="Wingdings" panose="05000000000000000000" pitchFamily="2" charset="2"/>
              <a:buChar char="Ø"/>
              <a:defRPr/>
            </a:pPr>
            <a:endParaRPr lang="en-US" sz="1000" dirty="0">
              <a:solidFill>
                <a:schemeClr val="tx1">
                  <a:lumMod val="95000"/>
                  <a:lumOff val="5000"/>
                </a:schemeClr>
              </a:solidFill>
              <a:cs typeface="Arial" panose="020B0604020202020204" pitchFamily="34" charset="0"/>
            </a:endParaRPr>
          </a:p>
          <a:p>
            <a:pPr marL="285750" indent="-285750" eaLnBrk="1" fontAlgn="auto" hangingPunct="1">
              <a:spcAft>
                <a:spcPts val="0"/>
              </a:spcAft>
              <a:buClr>
                <a:schemeClr val="tx1">
                  <a:lumMod val="95000"/>
                  <a:lumOff val="5000"/>
                </a:schemeClr>
              </a:buClr>
              <a:buFont typeface="Arial" panose="020B0604020202020204" pitchFamily="34" charset="0"/>
              <a:buChar char="•"/>
              <a:defRPr/>
            </a:pPr>
            <a:r>
              <a:rPr lang="en-US" sz="1800" dirty="0">
                <a:solidFill>
                  <a:schemeClr val="tx1">
                    <a:lumMod val="95000"/>
                    <a:lumOff val="5000"/>
                  </a:schemeClr>
                </a:solidFill>
                <a:cs typeface="Arial" panose="020B0604020202020204" pitchFamily="34" charset="0"/>
              </a:rPr>
              <a:t>Thankfully due to wide spread vaccination programs small pox has been eradicated all over the world since 1979.  </a:t>
            </a:r>
          </a:p>
          <a:p>
            <a:pPr marL="285750" indent="-285750" eaLnBrk="1" fontAlgn="auto" hangingPunct="1">
              <a:spcAft>
                <a:spcPts val="0"/>
              </a:spcAft>
              <a:buClr>
                <a:schemeClr val="tx1">
                  <a:lumMod val="95000"/>
                  <a:lumOff val="5000"/>
                </a:schemeClr>
              </a:buClr>
              <a:buFont typeface="Arial" panose="020B0604020202020204" pitchFamily="34" charset="0"/>
              <a:buChar char="•"/>
              <a:defRPr/>
            </a:pPr>
            <a:r>
              <a:rPr lang="en-US" sz="1800" dirty="0">
                <a:solidFill>
                  <a:schemeClr val="tx1">
                    <a:lumMod val="95000"/>
                    <a:lumOff val="5000"/>
                  </a:schemeClr>
                </a:solidFill>
                <a:cs typeface="Arial" panose="020B0604020202020204" pitchFamily="34" charset="0"/>
              </a:rPr>
              <a:t>The only remaining samples of the small pox virus exist today in high level medical research labs such as USAMRID (United States Army Medical Research Institute of Infectious Diseases.</a:t>
            </a:r>
          </a:p>
          <a:p>
            <a:pPr marL="0" indent="0" algn="just" eaLnBrk="1" hangingPunct="1">
              <a:lnSpc>
                <a:spcPct val="90000"/>
              </a:lnSpc>
              <a:spcBef>
                <a:spcPts val="0"/>
              </a:spcBef>
              <a:spcAft>
                <a:spcPts val="0"/>
              </a:spcAft>
            </a:pPr>
            <a:endParaRPr lang="en-US" altLang="en-US" sz="1800" dirty="0">
              <a:solidFill>
                <a:schemeClr val="tx1">
                  <a:lumMod val="95000"/>
                  <a:lumOff val="5000"/>
                </a:schemeClr>
              </a:solidFill>
            </a:endParaRPr>
          </a:p>
        </p:txBody>
      </p:sp>
      <p:sp>
        <p:nvSpPr>
          <p:cNvPr id="11" name="Title 1">
            <a:extLst>
              <a:ext uri="{FF2B5EF4-FFF2-40B4-BE49-F238E27FC236}">
                <a16:creationId xmlns:a16="http://schemas.microsoft.com/office/drawing/2014/main" id="{D8C78692-871D-45CA-BBA4-1A9D71CF9B45}"/>
              </a:ext>
            </a:extLst>
          </p:cNvPr>
          <p:cNvSpPr txBox="1">
            <a:spLocks/>
          </p:cNvSpPr>
          <p:nvPr/>
        </p:nvSpPr>
        <p:spPr>
          <a:xfrm>
            <a:off x="152400" y="838200"/>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New World Small Pox (1633 - 1800 A.D.)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a:extLst>
              <a:ext uri="{FF2B5EF4-FFF2-40B4-BE49-F238E27FC236}">
                <a16:creationId xmlns:a16="http://schemas.microsoft.com/office/drawing/2014/main" id="{3DBDFB9A-3BA1-434C-926A-4DD71FA03B41}"/>
              </a:ext>
            </a:extLst>
          </p:cNvPr>
          <p:cNvSpPr>
            <a:spLocks noGrp="1"/>
          </p:cNvSpPr>
          <p:nvPr>
            <p:ph sz="half" idx="1"/>
          </p:nvPr>
        </p:nvSpPr>
        <p:spPr>
          <a:xfrm>
            <a:off x="457200" y="1524000"/>
            <a:ext cx="4038600" cy="4754563"/>
          </a:xfrm>
        </p:spPr>
        <p:txBody>
          <a:bodyPr/>
          <a:lstStyle/>
          <a:p>
            <a:pPr algn="ctr" eaLnBrk="1" hangingPunct="1">
              <a:lnSpc>
                <a:spcPct val="90000"/>
              </a:lnSpc>
              <a:spcBef>
                <a:spcPts val="0"/>
              </a:spcBef>
              <a:spcAft>
                <a:spcPts val="0"/>
              </a:spcAft>
            </a:pPr>
            <a:r>
              <a:rPr lang="en-US" altLang="en-US" sz="3000" dirty="0">
                <a:solidFill>
                  <a:srgbClr val="0033CC"/>
                </a:solidFill>
              </a:rPr>
              <a:t>Cholera</a:t>
            </a:r>
          </a:p>
          <a:p>
            <a:pPr marL="0" indent="0" algn="just" eaLnBrk="1" hangingPunct="1">
              <a:lnSpc>
                <a:spcPct val="90000"/>
              </a:lnSpc>
              <a:spcBef>
                <a:spcPts val="0"/>
              </a:spcBef>
              <a:spcAft>
                <a:spcPts val="0"/>
              </a:spcAft>
            </a:pPr>
            <a:endParaRPr lang="en-US" altLang="en-US" sz="100" dirty="0">
              <a:solidFill>
                <a:schemeClr val="tx1">
                  <a:lumMod val="95000"/>
                  <a:lumOff val="5000"/>
                </a:schemeClr>
              </a:solidFill>
            </a:endParaRPr>
          </a:p>
          <a:p>
            <a:pPr marL="0" indent="0" algn="just" eaLnBrk="1" hangingPunct="1">
              <a:lnSpc>
                <a:spcPct val="90000"/>
              </a:lnSpc>
              <a:spcBef>
                <a:spcPts val="0"/>
              </a:spcBef>
              <a:spcAft>
                <a:spcPts val="0"/>
              </a:spcAft>
            </a:pPr>
            <a:r>
              <a:rPr lang="en-US" altLang="en-US" sz="1800" dirty="0">
                <a:solidFill>
                  <a:schemeClr val="tx1">
                    <a:lumMod val="95000"/>
                    <a:lumOff val="5000"/>
                  </a:schemeClr>
                </a:solidFill>
              </a:rPr>
              <a:t>There were five major cholera pandemics, during the 19</a:t>
            </a:r>
            <a:r>
              <a:rPr lang="en-US" altLang="en-US" sz="1800" baseline="30000" dirty="0">
                <a:solidFill>
                  <a:schemeClr val="tx1">
                    <a:lumMod val="95000"/>
                    <a:lumOff val="5000"/>
                  </a:schemeClr>
                </a:solidFill>
              </a:rPr>
              <a:t>th</a:t>
            </a:r>
            <a:r>
              <a:rPr lang="en-US" altLang="en-US" sz="1800" dirty="0">
                <a:solidFill>
                  <a:schemeClr val="tx1">
                    <a:lumMod val="95000"/>
                    <a:lumOff val="5000"/>
                  </a:schemeClr>
                </a:solidFill>
              </a:rPr>
              <a:t> century (killing an estimated 1 million people).</a:t>
            </a:r>
          </a:p>
          <a:p>
            <a:pPr marL="0" indent="0" algn="just" eaLnBrk="1" hangingPunct="1">
              <a:lnSpc>
                <a:spcPct val="90000"/>
              </a:lnSpc>
              <a:spcBef>
                <a:spcPts val="0"/>
              </a:spcBef>
              <a:spcAft>
                <a:spcPts val="0"/>
              </a:spcAft>
            </a:pPr>
            <a:endParaRPr lang="en-US" altLang="en-US" sz="1000" dirty="0">
              <a:solidFill>
                <a:schemeClr val="tx1">
                  <a:lumMod val="95000"/>
                  <a:lumOff val="5000"/>
                </a:schemeClr>
              </a:solidFill>
            </a:endParaRPr>
          </a:p>
          <a:p>
            <a:pPr marL="0" indent="0" algn="just" eaLnBrk="1" hangingPunct="1">
              <a:lnSpc>
                <a:spcPct val="90000"/>
              </a:lnSpc>
              <a:spcBef>
                <a:spcPts val="0"/>
              </a:spcBef>
              <a:spcAft>
                <a:spcPts val="0"/>
              </a:spcAft>
            </a:pPr>
            <a:r>
              <a:rPr lang="en-US" altLang="en-US" sz="1800" dirty="0">
                <a:solidFill>
                  <a:schemeClr val="tx1">
                    <a:lumMod val="95000"/>
                    <a:lumOff val="5000"/>
                  </a:schemeClr>
                </a:solidFill>
              </a:rPr>
              <a:t>Untreated victims died within as little as 3 hours of the first symptoms, literally of fluid loss due to acute diarrhea, which was accompanied by vomiting, cramps and lowered blood pressure.</a:t>
            </a:r>
          </a:p>
          <a:p>
            <a:pPr marL="0" indent="0" algn="just" eaLnBrk="1" hangingPunct="1">
              <a:lnSpc>
                <a:spcPct val="90000"/>
              </a:lnSpc>
              <a:spcBef>
                <a:spcPts val="0"/>
              </a:spcBef>
              <a:spcAft>
                <a:spcPts val="0"/>
              </a:spcAft>
            </a:pPr>
            <a:endParaRPr lang="en-US" altLang="en-US" sz="1000" dirty="0">
              <a:solidFill>
                <a:schemeClr val="tx1">
                  <a:lumMod val="95000"/>
                  <a:lumOff val="5000"/>
                </a:schemeClr>
              </a:solidFill>
            </a:endParaRPr>
          </a:p>
          <a:p>
            <a:pPr marL="0" indent="0" algn="just" eaLnBrk="1" fontAlgn="auto" hangingPunct="1">
              <a:lnSpc>
                <a:spcPct val="90000"/>
              </a:lnSpc>
              <a:spcBef>
                <a:spcPts val="0"/>
              </a:spcBef>
              <a:spcAft>
                <a:spcPts val="0"/>
              </a:spcAft>
              <a:buClr>
                <a:schemeClr val="accent3"/>
              </a:buClr>
              <a:defRPr/>
            </a:pPr>
            <a:r>
              <a:rPr lang="en-US" sz="1800" dirty="0">
                <a:solidFill>
                  <a:schemeClr val="tx1"/>
                </a:solidFill>
              </a:rPr>
              <a:t>In Chicago in 1854, Cholera killed 5% of the city’s population. </a:t>
            </a:r>
          </a:p>
          <a:p>
            <a:pPr marL="0" indent="0" algn="just" eaLnBrk="1" fontAlgn="auto" hangingPunct="1">
              <a:lnSpc>
                <a:spcPct val="90000"/>
              </a:lnSpc>
              <a:spcBef>
                <a:spcPts val="0"/>
              </a:spcBef>
              <a:spcAft>
                <a:spcPts val="0"/>
              </a:spcAft>
              <a:buClr>
                <a:schemeClr val="accent3"/>
              </a:buClr>
              <a:defRPr/>
            </a:pPr>
            <a:endParaRPr lang="en-US" sz="1000" dirty="0">
              <a:solidFill>
                <a:schemeClr val="tx1"/>
              </a:solidFill>
            </a:endParaRPr>
          </a:p>
          <a:p>
            <a:pPr marL="0" indent="0" algn="just" eaLnBrk="1" fontAlgn="auto" hangingPunct="1">
              <a:lnSpc>
                <a:spcPct val="90000"/>
              </a:lnSpc>
              <a:spcBef>
                <a:spcPts val="0"/>
              </a:spcBef>
              <a:spcAft>
                <a:spcPts val="0"/>
              </a:spcAft>
              <a:buClr>
                <a:schemeClr val="accent3"/>
              </a:buClr>
              <a:defRPr/>
            </a:pPr>
            <a:r>
              <a:rPr lang="en-US" sz="1800" dirty="0">
                <a:solidFill>
                  <a:schemeClr val="tx1"/>
                </a:solidFill>
              </a:rPr>
              <a:t>The 1853 London outbreak was stopped when physician John Snow discovered its source to be a </a:t>
            </a:r>
            <a:r>
              <a:rPr lang="en-US" sz="1800" dirty="0" err="1">
                <a:solidFill>
                  <a:schemeClr val="tx1"/>
                </a:solidFill>
              </a:rPr>
              <a:t>waterpump</a:t>
            </a:r>
            <a:r>
              <a:rPr lang="en-US" sz="1800" dirty="0">
                <a:solidFill>
                  <a:schemeClr val="tx1"/>
                </a:solidFill>
              </a:rPr>
              <a:t> contaminated by the feces of other cholera victims. </a:t>
            </a:r>
          </a:p>
          <a:p>
            <a:pPr marL="0" indent="0" algn="just" eaLnBrk="1" hangingPunct="1">
              <a:spcBef>
                <a:spcPts val="0"/>
              </a:spcBef>
              <a:spcAft>
                <a:spcPts val="0"/>
              </a:spcAft>
            </a:pPr>
            <a:endParaRPr lang="en-US" altLang="en-US" sz="1800" dirty="0">
              <a:solidFill>
                <a:schemeClr val="tx1">
                  <a:lumMod val="95000"/>
                  <a:lumOff val="5000"/>
                </a:schemeClr>
              </a:solidFill>
            </a:endParaRPr>
          </a:p>
          <a:p>
            <a:pPr marL="0" indent="0" algn="just" eaLnBrk="1" hangingPunct="1">
              <a:spcBef>
                <a:spcPts val="0"/>
              </a:spcBef>
              <a:spcAft>
                <a:spcPts val="0"/>
              </a:spcAft>
            </a:pPr>
            <a:r>
              <a:rPr lang="en-US" altLang="en-US" sz="1800" dirty="0">
                <a:solidFill>
                  <a:schemeClr val="tx1">
                    <a:lumMod val="95000"/>
                    <a:lumOff val="5000"/>
                  </a:schemeClr>
                </a:solidFill>
              </a:rPr>
              <a:t> </a:t>
            </a:r>
          </a:p>
        </p:txBody>
      </p:sp>
      <p:sp>
        <p:nvSpPr>
          <p:cNvPr id="8" name="Title 1">
            <a:extLst>
              <a:ext uri="{FF2B5EF4-FFF2-40B4-BE49-F238E27FC236}">
                <a16:creationId xmlns:a16="http://schemas.microsoft.com/office/drawing/2014/main" id="{787BDF36-49D9-4D13-894B-106C9AC8A685}"/>
              </a:ext>
            </a:extLst>
          </p:cNvPr>
          <p:cNvSpPr txBox="1">
            <a:spLocks/>
          </p:cNvSpPr>
          <p:nvPr/>
        </p:nvSpPr>
        <p:spPr>
          <a:xfrm>
            <a:off x="152400" y="838200"/>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Cholera (1816 - 1896 A.D.)</a:t>
            </a:r>
          </a:p>
        </p:txBody>
      </p:sp>
      <p:pic>
        <p:nvPicPr>
          <p:cNvPr id="9" name="Picture 8">
            <a:extLst>
              <a:ext uri="{FF2B5EF4-FFF2-40B4-BE49-F238E27FC236}">
                <a16:creationId xmlns:a16="http://schemas.microsoft.com/office/drawing/2014/main" id="{88094B09-FFAF-4705-A8CE-24A3E1C18489}"/>
              </a:ext>
            </a:extLst>
          </p:cNvPr>
          <p:cNvPicPr>
            <a:picLocks noChangeAspect="1"/>
          </p:cNvPicPr>
          <p:nvPr/>
        </p:nvPicPr>
        <p:blipFill>
          <a:blip r:embed="rId2"/>
          <a:stretch>
            <a:fillRect/>
          </a:stretch>
        </p:blipFill>
        <p:spPr>
          <a:xfrm>
            <a:off x="4895850" y="1600200"/>
            <a:ext cx="3790950" cy="2400300"/>
          </a:xfrm>
          <a:prstGeom prst="rect">
            <a:avLst/>
          </a:prstGeom>
        </p:spPr>
      </p:pic>
      <p:pic>
        <p:nvPicPr>
          <p:cNvPr id="12" name="Content Placeholder 4" descr="cholera-pandemic.jpg">
            <a:extLst>
              <a:ext uri="{FF2B5EF4-FFF2-40B4-BE49-F238E27FC236}">
                <a16:creationId xmlns:a16="http://schemas.microsoft.com/office/drawing/2014/main" id="{CEB44F30-3E22-42B6-99B6-D16FAED84AF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00600" y="4191000"/>
            <a:ext cx="4161631" cy="2322662"/>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E136D-E4B6-4C46-A963-263CF5E5672E}"/>
              </a:ext>
            </a:extLst>
          </p:cNvPr>
          <p:cNvSpPr>
            <a:spLocks noGrp="1"/>
          </p:cNvSpPr>
          <p:nvPr>
            <p:ph type="ctrTitle"/>
          </p:nvPr>
        </p:nvSpPr>
        <p:spPr>
          <a:xfrm>
            <a:off x="762000" y="762000"/>
            <a:ext cx="7851648" cy="914400"/>
          </a:xfrm>
        </p:spPr>
        <p:txBody>
          <a:bodyPr/>
          <a:lstStyle/>
          <a:p>
            <a:pPr algn="ctr" eaLnBrk="1" fontAlgn="auto" hangingPunct="1">
              <a:spcAft>
                <a:spcPts val="0"/>
              </a:spcAft>
              <a:defRPr/>
            </a:pPr>
            <a:r>
              <a:rPr lang="en-US" b="1" dirty="0">
                <a:solidFill>
                  <a:srgbClr val="C00000"/>
                </a:solidFill>
              </a:rPr>
              <a:t>Part Two - Pandemics in History</a:t>
            </a:r>
          </a:p>
        </p:txBody>
      </p:sp>
      <p:pic>
        <p:nvPicPr>
          <p:cNvPr id="6147" name="Picture 4">
            <a:extLst>
              <a:ext uri="{FF2B5EF4-FFF2-40B4-BE49-F238E27FC236}">
                <a16:creationId xmlns:a16="http://schemas.microsoft.com/office/drawing/2014/main" id="{84A16402-554C-4DC6-BFDC-05202C911C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550" y="1676400"/>
            <a:ext cx="3390900"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9076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87BDF36-49D9-4D13-894B-106C9AC8A685}"/>
              </a:ext>
            </a:extLst>
          </p:cNvPr>
          <p:cNvSpPr txBox="1">
            <a:spLocks/>
          </p:cNvSpPr>
          <p:nvPr/>
        </p:nvSpPr>
        <p:spPr>
          <a:xfrm>
            <a:off x="152400" y="838200"/>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Cholera (1816 - 1896 A.D.)</a:t>
            </a:r>
          </a:p>
        </p:txBody>
      </p:sp>
      <p:sp>
        <p:nvSpPr>
          <p:cNvPr id="10" name="Content Placeholder 2">
            <a:extLst>
              <a:ext uri="{FF2B5EF4-FFF2-40B4-BE49-F238E27FC236}">
                <a16:creationId xmlns:a16="http://schemas.microsoft.com/office/drawing/2014/main" id="{C79EC560-8D93-46B5-B0EF-AECAB7AEF4ED}"/>
              </a:ext>
            </a:extLst>
          </p:cNvPr>
          <p:cNvSpPr>
            <a:spLocks noGrp="1"/>
          </p:cNvSpPr>
          <p:nvPr>
            <p:ph sz="half" idx="1"/>
          </p:nvPr>
        </p:nvSpPr>
        <p:spPr>
          <a:xfrm>
            <a:off x="304800" y="1581150"/>
            <a:ext cx="8382000" cy="4773613"/>
          </a:xfrm>
        </p:spPr>
        <p:txBody>
          <a:bodyPr>
            <a:noAutofit/>
          </a:bodyPr>
          <a:lstStyle/>
          <a:p>
            <a:pPr marL="0" indent="0" algn="ctr" eaLnBrk="1" fontAlgn="auto" hangingPunct="1">
              <a:lnSpc>
                <a:spcPct val="80000"/>
              </a:lnSpc>
              <a:spcBef>
                <a:spcPts val="0"/>
              </a:spcBef>
              <a:spcAft>
                <a:spcPts val="0"/>
              </a:spcAft>
              <a:buClr>
                <a:schemeClr val="accent3"/>
              </a:buClr>
              <a:defRPr/>
            </a:pPr>
            <a:r>
              <a:rPr lang="en-US" sz="3200" dirty="0">
                <a:solidFill>
                  <a:srgbClr val="0033CC"/>
                </a:solidFill>
              </a:rPr>
              <a:t>Cholera</a:t>
            </a:r>
          </a:p>
          <a:p>
            <a:pPr marL="274320" indent="-274320" eaLnBrk="1" fontAlgn="auto" hangingPunct="1">
              <a:lnSpc>
                <a:spcPct val="80000"/>
              </a:lnSpc>
              <a:spcBef>
                <a:spcPts val="0"/>
              </a:spcBef>
              <a:spcAft>
                <a:spcPts val="0"/>
              </a:spcAft>
              <a:buClr>
                <a:schemeClr val="accent3"/>
              </a:buClr>
              <a:buFont typeface="Wingdings 2"/>
              <a:buChar char=""/>
              <a:defRPr/>
            </a:pPr>
            <a:endParaRPr lang="en-US" sz="1050" dirty="0">
              <a:solidFill>
                <a:schemeClr val="tx1">
                  <a:lumMod val="95000"/>
                  <a:lumOff val="5000"/>
                </a:schemeClr>
              </a:solidFill>
            </a:endParaRPr>
          </a:p>
          <a:p>
            <a:pPr marL="231775" indent="0" algn="just">
              <a:lnSpc>
                <a:spcPct val="80000"/>
              </a:lnSpc>
              <a:spcBef>
                <a:spcPts val="0"/>
              </a:spcBef>
              <a:spcAft>
                <a:spcPts val="0"/>
              </a:spcAft>
            </a:pPr>
            <a:r>
              <a:rPr lang="en-US" sz="1800" dirty="0"/>
              <a:t>Cause:</a:t>
            </a:r>
            <a:endParaRPr lang="en-US" sz="1800" dirty="0">
              <a:solidFill>
                <a:schemeClr val="tx1">
                  <a:lumMod val="95000"/>
                  <a:lumOff val="5000"/>
                </a:schemeClr>
              </a:solidFill>
            </a:endParaRPr>
          </a:p>
          <a:p>
            <a:pPr marL="517525" indent="-285750"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An bacterial intestine/blood infection caused by Vibrio Cholerae. </a:t>
            </a:r>
          </a:p>
          <a:p>
            <a:pPr marL="231775" indent="0" algn="just">
              <a:lnSpc>
                <a:spcPct val="80000"/>
              </a:lnSpc>
              <a:spcBef>
                <a:spcPts val="0"/>
              </a:spcBef>
              <a:spcAft>
                <a:spcPts val="0"/>
              </a:spcAft>
            </a:pPr>
            <a:endParaRPr lang="en-US" sz="1000" dirty="0">
              <a:solidFill>
                <a:schemeClr val="tx1">
                  <a:lumMod val="95000"/>
                  <a:lumOff val="5000"/>
                </a:schemeClr>
              </a:solidFill>
            </a:endParaRPr>
          </a:p>
          <a:p>
            <a:pPr marL="231775" indent="0" algn="just">
              <a:lnSpc>
                <a:spcPct val="80000"/>
              </a:lnSpc>
              <a:spcBef>
                <a:spcPts val="0"/>
              </a:spcBef>
              <a:spcAft>
                <a:spcPts val="0"/>
              </a:spcAft>
            </a:pPr>
            <a:r>
              <a:rPr lang="en-US" sz="1800" dirty="0"/>
              <a:t>Symptoms: </a:t>
            </a:r>
            <a:endParaRPr lang="en-US" sz="1800" dirty="0">
              <a:solidFill>
                <a:schemeClr val="tx1">
                  <a:lumMod val="95000"/>
                  <a:lumOff val="5000"/>
                </a:schemeClr>
              </a:solidFill>
            </a:endParaRPr>
          </a:p>
          <a:p>
            <a:pPr marL="517525" indent="-285750"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Beginning 2 hours to 5 days after exposure; </a:t>
            </a:r>
          </a:p>
          <a:p>
            <a:pPr marL="517525" indent="-285750"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Severe Diarrhea; </a:t>
            </a:r>
          </a:p>
          <a:p>
            <a:pPr marL="517525" indent="-285750"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Muscle Cramps; </a:t>
            </a:r>
          </a:p>
          <a:p>
            <a:pPr marL="517525" indent="-285750"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Vomiting; </a:t>
            </a:r>
          </a:p>
          <a:p>
            <a:pPr marL="517525" indent="-285750"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Sunken Eyes; </a:t>
            </a:r>
          </a:p>
          <a:p>
            <a:pPr marL="517525" indent="-285750"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Cold Skin.  </a:t>
            </a:r>
          </a:p>
          <a:p>
            <a:pPr marL="231775" indent="0" algn="just">
              <a:lnSpc>
                <a:spcPct val="80000"/>
              </a:lnSpc>
              <a:spcBef>
                <a:spcPts val="0"/>
              </a:spcBef>
              <a:spcAft>
                <a:spcPts val="0"/>
              </a:spcAft>
            </a:pPr>
            <a:endParaRPr lang="en-US" sz="1000" dirty="0">
              <a:solidFill>
                <a:schemeClr val="tx1">
                  <a:lumMod val="95000"/>
                  <a:lumOff val="5000"/>
                </a:schemeClr>
              </a:solidFill>
            </a:endParaRPr>
          </a:p>
          <a:p>
            <a:pPr marL="231775" indent="0" algn="just">
              <a:lnSpc>
                <a:spcPct val="80000"/>
              </a:lnSpc>
              <a:spcBef>
                <a:spcPts val="0"/>
              </a:spcBef>
              <a:spcAft>
                <a:spcPts val="0"/>
              </a:spcAft>
            </a:pPr>
            <a:r>
              <a:rPr lang="en-US" sz="1800" dirty="0"/>
              <a:t>Duration:</a:t>
            </a:r>
          </a:p>
          <a:p>
            <a:pPr marL="517525" indent="-285750"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Three to Five Days. </a:t>
            </a:r>
          </a:p>
          <a:p>
            <a:pPr marL="231775" indent="0" algn="just">
              <a:lnSpc>
                <a:spcPct val="80000"/>
              </a:lnSpc>
              <a:spcBef>
                <a:spcPts val="0"/>
              </a:spcBef>
              <a:spcAft>
                <a:spcPts val="0"/>
              </a:spcAft>
            </a:pPr>
            <a:endParaRPr lang="en-US" sz="1000" dirty="0">
              <a:solidFill>
                <a:schemeClr val="tx1">
                  <a:lumMod val="95000"/>
                  <a:lumOff val="5000"/>
                </a:schemeClr>
              </a:solidFill>
            </a:endParaRPr>
          </a:p>
          <a:p>
            <a:pPr marL="231775" indent="0" algn="just">
              <a:lnSpc>
                <a:spcPct val="80000"/>
              </a:lnSpc>
              <a:spcBef>
                <a:spcPts val="0"/>
              </a:spcBef>
              <a:spcAft>
                <a:spcPts val="0"/>
              </a:spcAft>
            </a:pPr>
            <a:r>
              <a:rPr lang="en-US" sz="1800" dirty="0"/>
              <a:t>Virulence:</a:t>
            </a:r>
          </a:p>
          <a:p>
            <a:pPr marL="517525" indent="-285750"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Without treatment/</a:t>
            </a:r>
            <a:r>
              <a:rPr lang="en-US" sz="1800" dirty="0" err="1">
                <a:solidFill>
                  <a:schemeClr val="tx1">
                    <a:lumMod val="95000"/>
                    <a:lumOff val="5000"/>
                  </a:schemeClr>
                </a:solidFill>
              </a:rPr>
              <a:t>antibotics</a:t>
            </a:r>
            <a:r>
              <a:rPr lang="en-US" sz="1800" dirty="0">
                <a:solidFill>
                  <a:schemeClr val="tx1">
                    <a:lumMod val="95000"/>
                    <a:lumOff val="5000"/>
                  </a:schemeClr>
                </a:solidFill>
              </a:rPr>
              <a:t> – Fatality rate is 15% (mostly seniors).</a:t>
            </a:r>
          </a:p>
          <a:p>
            <a:pPr marL="517525" indent="-285750"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Asymptomatic carriers and infected can spread the disease to others</a:t>
            </a:r>
          </a:p>
          <a:p>
            <a:pPr marL="231775" indent="0" algn="just">
              <a:lnSpc>
                <a:spcPct val="80000"/>
              </a:lnSpc>
              <a:spcBef>
                <a:spcPts val="0"/>
              </a:spcBef>
              <a:spcAft>
                <a:spcPts val="0"/>
              </a:spcAft>
            </a:pPr>
            <a:endParaRPr lang="en-US" sz="1000" dirty="0">
              <a:solidFill>
                <a:schemeClr val="tx1">
                  <a:lumMod val="95000"/>
                  <a:lumOff val="5000"/>
                </a:schemeClr>
              </a:solidFill>
            </a:endParaRPr>
          </a:p>
          <a:p>
            <a:pPr marL="231775" indent="0" algn="just">
              <a:lnSpc>
                <a:spcPct val="80000"/>
              </a:lnSpc>
              <a:spcBef>
                <a:spcPts val="0"/>
              </a:spcBef>
              <a:spcAft>
                <a:spcPts val="0"/>
              </a:spcAft>
            </a:pPr>
            <a:r>
              <a:rPr lang="en-US" sz="1800" dirty="0"/>
              <a:t>Spread:</a:t>
            </a:r>
          </a:p>
          <a:p>
            <a:pPr marL="517525" indent="-285750"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Eating or drinking food or water contaminated with the feces of an infected person.</a:t>
            </a:r>
            <a:endParaRPr lang="en-US" sz="1800" i="1" dirty="0">
              <a:solidFill>
                <a:srgbClr val="FF0000"/>
              </a:solidFill>
            </a:endParaRPr>
          </a:p>
        </p:txBody>
      </p:sp>
    </p:spTree>
    <p:extLst>
      <p:ext uri="{BB962C8B-B14F-4D97-AF65-F5344CB8AC3E}">
        <p14:creationId xmlns:p14="http://schemas.microsoft.com/office/powerpoint/2010/main" val="2787487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4B747256-A823-44C7-B5F2-10AA46146BE3}"/>
              </a:ext>
            </a:extLst>
          </p:cNvPr>
          <p:cNvSpPr>
            <a:spLocks noGrp="1"/>
          </p:cNvSpPr>
          <p:nvPr>
            <p:ph sz="half" idx="1"/>
          </p:nvPr>
        </p:nvSpPr>
        <p:spPr>
          <a:xfrm>
            <a:off x="457200" y="1524000"/>
            <a:ext cx="8153400" cy="4953000"/>
          </a:xfrm>
        </p:spPr>
        <p:txBody>
          <a:bodyPr>
            <a:noAutofit/>
          </a:bodyPr>
          <a:lstStyle/>
          <a:p>
            <a:pPr marL="0" lvl="0" indent="0" algn="just">
              <a:lnSpc>
                <a:spcPct val="90000"/>
              </a:lnSpc>
              <a:spcBef>
                <a:spcPts val="0"/>
              </a:spcBef>
              <a:spcAft>
                <a:spcPts val="0"/>
              </a:spcAft>
            </a:pPr>
            <a:r>
              <a:rPr lang="en-US" sz="1800" dirty="0">
                <a:solidFill>
                  <a:schemeClr val="tx1"/>
                </a:solidFill>
              </a:rPr>
              <a:t>Cholera caused more deaths, more quickly, than any other epidemic disease in the 19th century.  Cholera, an exclusively a human disease, is transmitted through fecal-contaminated waters and contaminated foods. Contemporary </a:t>
            </a:r>
            <a:r>
              <a:rPr lang="en-US" altLang="en-US" sz="1800" dirty="0">
                <a:solidFill>
                  <a:schemeClr val="tx1"/>
                </a:solidFill>
              </a:rPr>
              <a:t>English doctors published the following description of the disease's symptoms and onset: </a:t>
            </a:r>
            <a:r>
              <a:rPr lang="en-US" altLang="en-US" sz="1800" i="1" dirty="0">
                <a:solidFill>
                  <a:srgbClr val="0033CC"/>
                </a:solidFill>
              </a:rPr>
              <a:t>“Giddiness, sick stomach, nervous agitation, intermittent, slow, or small pulse, cramps beginning at the tops of the fingers and toes, and rapidly approaching the trunk, give the first warning.  Vomiting or purging, or both these evacuations of a liquid like rice-water or whey, or barley-water, come on; the features become sharp and contracted, the eye sinks, the look is expressive of terror and wildness; the lips, face, neck, hands, and feet, and soon after the thighs, arms, and whole surface assume a leaden, blue, purple, black, or deep brown tint according to the complexion of the individual, varying in shade with the intensity of the attack.” </a:t>
            </a:r>
          </a:p>
          <a:p>
            <a:pPr marL="0" lvl="0" indent="0" algn="just">
              <a:lnSpc>
                <a:spcPct val="90000"/>
              </a:lnSpc>
              <a:spcBef>
                <a:spcPts val="0"/>
              </a:spcBef>
              <a:spcAft>
                <a:spcPts val="0"/>
              </a:spcAft>
            </a:pPr>
            <a:endParaRPr lang="en-US" sz="1000" i="1" dirty="0">
              <a:solidFill>
                <a:schemeClr val="tx1">
                  <a:lumMod val="95000"/>
                  <a:lumOff val="5000"/>
                </a:schemeClr>
              </a:solidFill>
            </a:endParaRPr>
          </a:p>
          <a:p>
            <a:pPr eaLnBrk="1" fontAlgn="auto" hangingPunct="1">
              <a:lnSpc>
                <a:spcPct val="90000"/>
              </a:lnSpc>
              <a:spcBef>
                <a:spcPts val="0"/>
              </a:spcBef>
              <a:spcAft>
                <a:spcPts val="0"/>
              </a:spcAft>
              <a:buClr>
                <a:schemeClr val="tx1">
                  <a:lumMod val="95000"/>
                  <a:lumOff val="5000"/>
                </a:schemeClr>
              </a:buClr>
              <a:buFont typeface="Arial" panose="020B0604020202020204" pitchFamily="34" charset="0"/>
              <a:buChar char="•"/>
              <a:defRPr/>
            </a:pPr>
            <a:r>
              <a:rPr lang="en-US" sz="1800" dirty="0">
                <a:solidFill>
                  <a:schemeClr val="tx1">
                    <a:lumMod val="95000"/>
                    <a:lumOff val="5000"/>
                  </a:schemeClr>
                </a:solidFill>
              </a:rPr>
              <a:t>How we would treat it today:</a:t>
            </a:r>
          </a:p>
          <a:p>
            <a:pPr eaLnBrk="1" fontAlgn="auto" hangingPunct="1">
              <a:lnSpc>
                <a:spcPct val="90000"/>
              </a:lnSpc>
              <a:spcBef>
                <a:spcPts val="0"/>
              </a:spcBef>
              <a:spcAft>
                <a:spcPts val="0"/>
              </a:spcAft>
              <a:buClr>
                <a:schemeClr val="tx1">
                  <a:lumMod val="95000"/>
                  <a:lumOff val="5000"/>
                </a:schemeClr>
              </a:buClr>
              <a:buFont typeface="Arial" panose="020B0604020202020204" pitchFamily="34" charset="0"/>
              <a:buChar char="•"/>
              <a:defRPr/>
            </a:pPr>
            <a:endParaRPr lang="en-US" sz="1000" dirty="0">
              <a:solidFill>
                <a:schemeClr val="tx1">
                  <a:lumMod val="95000"/>
                  <a:lumOff val="5000"/>
                </a:schemeClr>
              </a:solidFill>
            </a:endParaRPr>
          </a:p>
          <a:p>
            <a:pPr marL="569913" indent="-285750" eaLnBrk="1" fontAlgn="auto" hangingPunct="1">
              <a:lnSpc>
                <a:spcPct val="90000"/>
              </a:lnSpc>
              <a:spcBef>
                <a:spcPts val="0"/>
              </a:spcBef>
              <a:spcAft>
                <a:spcPts val="0"/>
              </a:spcAft>
              <a:buClr>
                <a:srgbClr val="FF0000"/>
              </a:buClr>
              <a:buFont typeface="Wingdings" panose="05000000000000000000" pitchFamily="2" charset="2"/>
              <a:buChar char="Ø"/>
              <a:defRPr/>
            </a:pPr>
            <a:r>
              <a:rPr lang="en-US" sz="1600" dirty="0">
                <a:solidFill>
                  <a:srgbClr val="CC0000"/>
                </a:solidFill>
              </a:rPr>
              <a:t>Antibiotics like streptomycin and tetracycline.</a:t>
            </a:r>
          </a:p>
          <a:p>
            <a:pPr marL="569913" indent="-285750" eaLnBrk="1" fontAlgn="auto" hangingPunct="1">
              <a:lnSpc>
                <a:spcPct val="90000"/>
              </a:lnSpc>
              <a:spcBef>
                <a:spcPts val="0"/>
              </a:spcBef>
              <a:spcAft>
                <a:spcPts val="0"/>
              </a:spcAft>
              <a:buClr>
                <a:srgbClr val="FF0000"/>
              </a:buClr>
              <a:buFont typeface="Wingdings" panose="05000000000000000000" pitchFamily="2" charset="2"/>
              <a:buChar char="Ø"/>
              <a:defRPr/>
            </a:pPr>
            <a:r>
              <a:rPr lang="en-US" sz="1600" dirty="0">
                <a:solidFill>
                  <a:srgbClr val="CC0000"/>
                </a:solidFill>
              </a:rPr>
              <a:t>Fluid Replacement.</a:t>
            </a:r>
          </a:p>
          <a:p>
            <a:pPr marL="569913" indent="-285750" eaLnBrk="1" fontAlgn="auto" hangingPunct="1">
              <a:lnSpc>
                <a:spcPct val="90000"/>
              </a:lnSpc>
              <a:spcBef>
                <a:spcPts val="0"/>
              </a:spcBef>
              <a:spcAft>
                <a:spcPts val="0"/>
              </a:spcAft>
              <a:buClr>
                <a:srgbClr val="FF0000"/>
              </a:buClr>
              <a:buFont typeface="Wingdings" panose="05000000000000000000" pitchFamily="2" charset="2"/>
              <a:buChar char="Ø"/>
              <a:defRPr/>
            </a:pPr>
            <a:endParaRPr lang="en-US" sz="1000" dirty="0">
              <a:solidFill>
                <a:srgbClr val="CC0000"/>
              </a:solidFill>
            </a:endParaRPr>
          </a:p>
          <a:p>
            <a:pPr marL="344488" indent="-344488" eaLnBrk="1" fontAlgn="auto" hangingPunct="1">
              <a:lnSpc>
                <a:spcPct val="90000"/>
              </a:lnSpc>
              <a:spcBef>
                <a:spcPts val="0"/>
              </a:spcBef>
              <a:spcAft>
                <a:spcPts val="0"/>
              </a:spcAft>
              <a:buClr>
                <a:schemeClr val="tx1">
                  <a:lumMod val="95000"/>
                  <a:lumOff val="5000"/>
                </a:schemeClr>
              </a:buClr>
              <a:buFont typeface="Arial" panose="020B0604020202020204" pitchFamily="34" charset="0"/>
              <a:buChar char="•"/>
              <a:defRPr/>
            </a:pPr>
            <a:r>
              <a:rPr lang="en-US" sz="1800" dirty="0">
                <a:solidFill>
                  <a:schemeClr val="tx1">
                    <a:lumMod val="95000"/>
                    <a:lumOff val="5000"/>
                  </a:schemeClr>
                </a:solidFill>
              </a:rPr>
              <a:t>Thankfully today, when treated properly the death rate is now less than 1 percent of victims.</a:t>
            </a:r>
          </a:p>
        </p:txBody>
      </p:sp>
      <p:sp>
        <p:nvSpPr>
          <p:cNvPr id="4" name="Title 1">
            <a:extLst>
              <a:ext uri="{FF2B5EF4-FFF2-40B4-BE49-F238E27FC236}">
                <a16:creationId xmlns:a16="http://schemas.microsoft.com/office/drawing/2014/main" id="{A630C85A-C3AC-4EEC-A63D-CB9236251FD1}"/>
              </a:ext>
            </a:extLst>
          </p:cNvPr>
          <p:cNvSpPr txBox="1">
            <a:spLocks/>
          </p:cNvSpPr>
          <p:nvPr/>
        </p:nvSpPr>
        <p:spPr>
          <a:xfrm>
            <a:off x="152400" y="838200"/>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Cholera (1816 - 1896 A.D.)</a:t>
            </a:r>
          </a:p>
        </p:txBody>
      </p:sp>
      <p:sp>
        <p:nvSpPr>
          <p:cNvPr id="2" name="Rectangle 1">
            <a:extLst>
              <a:ext uri="{FF2B5EF4-FFF2-40B4-BE49-F238E27FC236}">
                <a16:creationId xmlns:a16="http://schemas.microsoft.com/office/drawing/2014/main" id="{B80AF486-8352-4531-8C52-F5C3DD860BE1}"/>
              </a:ext>
            </a:extLst>
          </p:cNvPr>
          <p:cNvSpPr>
            <a:spLocks noChangeArrowheads="1"/>
          </p:cNvSpPr>
          <p:nvPr/>
        </p:nvSpPr>
        <p:spPr bwMode="auto">
          <a:xfrm>
            <a:off x="0" y="439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1953963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99C9DA-0D39-409A-99AF-C1A01F3329E6}"/>
              </a:ext>
            </a:extLst>
          </p:cNvPr>
          <p:cNvSpPr>
            <a:spLocks noGrp="1"/>
          </p:cNvSpPr>
          <p:nvPr>
            <p:ph sz="half" idx="1"/>
          </p:nvPr>
        </p:nvSpPr>
        <p:spPr>
          <a:xfrm>
            <a:off x="457200" y="1465486"/>
            <a:ext cx="4038600" cy="5087713"/>
          </a:xfrm>
        </p:spPr>
        <p:txBody>
          <a:bodyPr>
            <a:noAutofit/>
          </a:bodyPr>
          <a:lstStyle/>
          <a:p>
            <a:pPr marL="0" indent="0" algn="ctr" eaLnBrk="1" fontAlgn="auto" hangingPunct="1">
              <a:lnSpc>
                <a:spcPct val="83000"/>
              </a:lnSpc>
              <a:spcBef>
                <a:spcPts val="0"/>
              </a:spcBef>
              <a:spcAft>
                <a:spcPts val="0"/>
              </a:spcAft>
              <a:buClr>
                <a:schemeClr val="accent3"/>
              </a:buClr>
              <a:defRPr/>
            </a:pPr>
            <a:r>
              <a:rPr lang="en-US" altLang="en-US" sz="3000" dirty="0">
                <a:solidFill>
                  <a:srgbClr val="0033CC"/>
                </a:solidFill>
              </a:rPr>
              <a:t>Influenza A (Spanish)</a:t>
            </a:r>
          </a:p>
          <a:p>
            <a:pPr marL="0" indent="0" algn="just" eaLnBrk="1" fontAlgn="auto" hangingPunct="1">
              <a:lnSpc>
                <a:spcPct val="83000"/>
              </a:lnSpc>
              <a:spcBef>
                <a:spcPts val="0"/>
              </a:spcBef>
              <a:spcAft>
                <a:spcPts val="0"/>
              </a:spcAft>
              <a:buClr>
                <a:schemeClr val="accent3"/>
              </a:buClr>
              <a:defRPr/>
            </a:pPr>
            <a:endParaRPr lang="en-US" sz="1000" dirty="0">
              <a:solidFill>
                <a:schemeClr val="tx1"/>
              </a:solidFill>
            </a:endParaRPr>
          </a:p>
          <a:p>
            <a:pPr marL="0" indent="0" algn="just" eaLnBrk="1" fontAlgn="auto" hangingPunct="1">
              <a:lnSpc>
                <a:spcPct val="83000"/>
              </a:lnSpc>
              <a:spcBef>
                <a:spcPts val="0"/>
              </a:spcBef>
              <a:spcAft>
                <a:spcPts val="0"/>
              </a:spcAft>
              <a:buClr>
                <a:schemeClr val="accent3"/>
              </a:buClr>
              <a:defRPr/>
            </a:pPr>
            <a:r>
              <a:rPr lang="en-US" sz="1800" dirty="0">
                <a:solidFill>
                  <a:schemeClr val="tx1"/>
                </a:solidFill>
              </a:rPr>
              <a:t>During the height of World War I, a shockingly virulent strain of Influenza-A swept the world, quickly spreading to all regions all across the globe (killing an estimated 50 million people). </a:t>
            </a:r>
          </a:p>
          <a:p>
            <a:pPr marL="0" indent="0" algn="just" eaLnBrk="1" fontAlgn="auto" hangingPunct="1">
              <a:lnSpc>
                <a:spcPct val="83000"/>
              </a:lnSpc>
              <a:spcBef>
                <a:spcPts val="0"/>
              </a:spcBef>
              <a:spcAft>
                <a:spcPts val="0"/>
              </a:spcAft>
              <a:buClr>
                <a:schemeClr val="accent3"/>
              </a:buClr>
              <a:defRPr/>
            </a:pPr>
            <a:endParaRPr lang="en-US" sz="1000" dirty="0">
              <a:solidFill>
                <a:schemeClr val="tx1"/>
              </a:solidFill>
            </a:endParaRPr>
          </a:p>
          <a:p>
            <a:pPr marL="0" indent="0" algn="just" eaLnBrk="1" fontAlgn="auto" hangingPunct="1">
              <a:lnSpc>
                <a:spcPct val="83000"/>
              </a:lnSpc>
              <a:spcBef>
                <a:spcPts val="0"/>
              </a:spcBef>
              <a:spcAft>
                <a:spcPts val="0"/>
              </a:spcAft>
              <a:buClr>
                <a:schemeClr val="accent3"/>
              </a:buClr>
              <a:defRPr/>
            </a:pPr>
            <a:r>
              <a:rPr lang="en-US" sz="1800" dirty="0">
                <a:solidFill>
                  <a:schemeClr val="tx1"/>
                </a:solidFill>
              </a:rPr>
              <a:t>Whereas most flu epidemics affect only weaker populations, such as infants or the elderly, the 1918 Flu involved a virus mutation that allowed it to overtake the immune system and turn it against the victim’s body. </a:t>
            </a:r>
          </a:p>
          <a:p>
            <a:pPr marL="0" indent="0" algn="just" eaLnBrk="1" fontAlgn="auto" hangingPunct="1">
              <a:lnSpc>
                <a:spcPct val="83000"/>
              </a:lnSpc>
              <a:spcBef>
                <a:spcPts val="0"/>
              </a:spcBef>
              <a:spcAft>
                <a:spcPts val="0"/>
              </a:spcAft>
              <a:buClr>
                <a:schemeClr val="accent3"/>
              </a:buClr>
              <a:defRPr/>
            </a:pPr>
            <a:endParaRPr lang="en-US" sz="1000" dirty="0">
              <a:solidFill>
                <a:schemeClr val="tx1"/>
              </a:solidFill>
            </a:endParaRPr>
          </a:p>
          <a:p>
            <a:pPr marL="0" indent="0" algn="just" eaLnBrk="1" fontAlgn="auto" hangingPunct="1">
              <a:lnSpc>
                <a:spcPct val="83000"/>
              </a:lnSpc>
              <a:spcBef>
                <a:spcPts val="0"/>
              </a:spcBef>
              <a:spcAft>
                <a:spcPts val="0"/>
              </a:spcAft>
              <a:buClr>
                <a:schemeClr val="accent3"/>
              </a:buClr>
              <a:defRPr/>
            </a:pPr>
            <a:r>
              <a:rPr lang="en-US" sz="1800" dirty="0">
                <a:solidFill>
                  <a:schemeClr val="tx1"/>
                </a:solidFill>
              </a:rPr>
              <a:t>This resulted in a much higher mortality rate among the otherwise young and healthy, whose immune systems were stronger, as well as a devastating toll on social productivity. </a:t>
            </a:r>
          </a:p>
          <a:p>
            <a:pPr marL="0" indent="0" algn="just" eaLnBrk="1" fontAlgn="auto" hangingPunct="1">
              <a:spcBef>
                <a:spcPts val="0"/>
              </a:spcBef>
              <a:spcAft>
                <a:spcPts val="0"/>
              </a:spcAft>
              <a:buClr>
                <a:schemeClr val="accent3"/>
              </a:buClr>
              <a:defRPr/>
            </a:pPr>
            <a:endParaRPr lang="en-US" sz="1800" dirty="0">
              <a:solidFill>
                <a:schemeClr val="tx1"/>
              </a:solidFill>
            </a:endParaRPr>
          </a:p>
        </p:txBody>
      </p:sp>
      <p:pic>
        <p:nvPicPr>
          <p:cNvPr id="27652" name="Content Placeholder 4" descr="spanishflu2.jpg">
            <a:extLst>
              <a:ext uri="{FF2B5EF4-FFF2-40B4-BE49-F238E27FC236}">
                <a16:creationId xmlns:a16="http://schemas.microsoft.com/office/drawing/2014/main" id="{347B3D0F-2C80-4326-848B-C2A4270A47C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76800" y="1600200"/>
            <a:ext cx="3956050" cy="2667000"/>
          </a:xfrm>
        </p:spPr>
      </p:pic>
      <p:sp>
        <p:nvSpPr>
          <p:cNvPr id="5"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Spanish Flu (1918 - 1920 A.D.)</a:t>
            </a:r>
          </a:p>
        </p:txBody>
      </p:sp>
      <p:pic>
        <p:nvPicPr>
          <p:cNvPr id="8" name="Content Placeholder 4" descr="spanflu2.jpg">
            <a:extLst>
              <a:ext uri="{FF2B5EF4-FFF2-40B4-BE49-F238E27FC236}">
                <a16:creationId xmlns:a16="http://schemas.microsoft.com/office/drawing/2014/main" id="{A87BF701-6394-4648-90D6-C92E40B50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876800" y="4343400"/>
            <a:ext cx="1761226" cy="2157251"/>
          </a:xfrm>
          <a:prstGeom prst="rect">
            <a:avLst/>
          </a:prstGeom>
        </p:spPr>
      </p:pic>
      <p:pic>
        <p:nvPicPr>
          <p:cNvPr id="9" name="Content Placeholder 4" descr="spanishflu.gif">
            <a:extLst>
              <a:ext uri="{FF2B5EF4-FFF2-40B4-BE49-F238E27FC236}">
                <a16:creationId xmlns:a16="http://schemas.microsoft.com/office/drawing/2014/main" id="{FAE3F65D-8D46-44FB-8C84-4D6BC72205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071624" y="4367842"/>
            <a:ext cx="1761226" cy="2286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Spanish Flu (1918 - 1920 A.D.)</a:t>
            </a:r>
          </a:p>
        </p:txBody>
      </p:sp>
      <p:sp>
        <p:nvSpPr>
          <p:cNvPr id="11" name="Content Placeholder 2">
            <a:extLst>
              <a:ext uri="{FF2B5EF4-FFF2-40B4-BE49-F238E27FC236}">
                <a16:creationId xmlns:a16="http://schemas.microsoft.com/office/drawing/2014/main" id="{2133C8AB-F4BC-4EE7-94CC-0F599B2B427F}"/>
              </a:ext>
            </a:extLst>
          </p:cNvPr>
          <p:cNvSpPr>
            <a:spLocks noGrp="1"/>
          </p:cNvSpPr>
          <p:nvPr>
            <p:ph sz="half" idx="1"/>
          </p:nvPr>
        </p:nvSpPr>
        <p:spPr>
          <a:xfrm>
            <a:off x="245853" y="1465488"/>
            <a:ext cx="8610600" cy="4908326"/>
          </a:xfrm>
        </p:spPr>
        <p:txBody>
          <a:bodyPr>
            <a:noAutofit/>
          </a:bodyPr>
          <a:lstStyle/>
          <a:p>
            <a:pPr marL="0" indent="0" algn="ctr" eaLnBrk="1" fontAlgn="auto" hangingPunct="1">
              <a:lnSpc>
                <a:spcPct val="70000"/>
              </a:lnSpc>
              <a:spcBef>
                <a:spcPts val="0"/>
              </a:spcBef>
              <a:spcAft>
                <a:spcPts val="0"/>
              </a:spcAft>
              <a:buClr>
                <a:schemeClr val="accent3"/>
              </a:buClr>
              <a:defRPr/>
            </a:pPr>
            <a:r>
              <a:rPr lang="en-US" sz="3200" dirty="0">
                <a:solidFill>
                  <a:srgbClr val="0033CC"/>
                </a:solidFill>
              </a:rPr>
              <a:t>H1N1 - Influenza - A</a:t>
            </a:r>
          </a:p>
          <a:p>
            <a:pPr marL="274320" indent="-274320" eaLnBrk="1" fontAlgn="auto" hangingPunct="1">
              <a:lnSpc>
                <a:spcPct val="70000"/>
              </a:lnSpc>
              <a:spcBef>
                <a:spcPts val="0"/>
              </a:spcBef>
              <a:spcAft>
                <a:spcPts val="0"/>
              </a:spcAft>
              <a:buClr>
                <a:schemeClr val="accent3"/>
              </a:buClr>
              <a:buFont typeface="Wingdings 2"/>
              <a:buChar char=""/>
              <a:defRPr/>
            </a:pPr>
            <a:endParaRPr lang="en-US" sz="1050" dirty="0">
              <a:solidFill>
                <a:schemeClr val="tx1">
                  <a:lumMod val="95000"/>
                  <a:lumOff val="5000"/>
                </a:schemeClr>
              </a:solidFill>
            </a:endParaRPr>
          </a:p>
          <a:p>
            <a:pPr marL="231775" indent="0" algn="just">
              <a:lnSpc>
                <a:spcPct val="70000"/>
              </a:lnSpc>
              <a:spcBef>
                <a:spcPts val="0"/>
              </a:spcBef>
              <a:spcAft>
                <a:spcPts val="0"/>
              </a:spcAft>
            </a:pPr>
            <a:r>
              <a:rPr lang="en-US" sz="1800" dirty="0"/>
              <a:t>Cause: </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A highly contagious, viral infection caused the H1N1 Influenza A virus.</a:t>
            </a:r>
            <a:r>
              <a:rPr lang="en-US" sz="1800" baseline="30000" dirty="0">
                <a:solidFill>
                  <a:schemeClr val="tx1">
                    <a:lumMod val="95000"/>
                    <a:lumOff val="5000"/>
                  </a:schemeClr>
                </a:solidFill>
              </a:rPr>
              <a:t> </a:t>
            </a:r>
          </a:p>
          <a:p>
            <a:pPr marL="231775" indent="0" algn="just">
              <a:lnSpc>
                <a:spcPct val="70000"/>
              </a:lnSpc>
              <a:spcBef>
                <a:spcPts val="0"/>
              </a:spcBef>
              <a:spcAft>
                <a:spcPts val="0"/>
              </a:spcAft>
            </a:pPr>
            <a:endParaRPr lang="en-US" sz="1000" baseline="30000" dirty="0">
              <a:solidFill>
                <a:schemeClr val="tx1">
                  <a:lumMod val="95000"/>
                  <a:lumOff val="5000"/>
                </a:schemeClr>
              </a:solidFill>
            </a:endParaRPr>
          </a:p>
          <a:p>
            <a:pPr marL="231775" indent="0" algn="just">
              <a:lnSpc>
                <a:spcPct val="70000"/>
              </a:lnSpc>
              <a:spcBef>
                <a:spcPts val="0"/>
              </a:spcBef>
              <a:spcAft>
                <a:spcPts val="0"/>
              </a:spcAft>
            </a:pPr>
            <a:r>
              <a:rPr lang="en-US" sz="1800" dirty="0"/>
              <a:t>Symptoms: </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Beginning 1 to 4 days after infection;</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Headache; </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Fatigue; </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Dry, Hacking Cough; </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Runny Nose/Congestion;</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Stomach Ache, Loss of Appetite; </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Respiratory Distress/Shortness of Breath.</a:t>
            </a:r>
          </a:p>
          <a:p>
            <a:pPr marL="231775" indent="0" algn="just">
              <a:lnSpc>
                <a:spcPct val="70000"/>
              </a:lnSpc>
              <a:spcBef>
                <a:spcPts val="0"/>
              </a:spcBef>
              <a:spcAft>
                <a:spcPts val="0"/>
              </a:spcAft>
            </a:pPr>
            <a:endParaRPr lang="en-US" sz="1000" dirty="0">
              <a:solidFill>
                <a:schemeClr val="tx1">
                  <a:lumMod val="95000"/>
                  <a:lumOff val="5000"/>
                </a:schemeClr>
              </a:solidFill>
            </a:endParaRPr>
          </a:p>
          <a:p>
            <a:pPr marL="231775" indent="0" algn="just">
              <a:lnSpc>
                <a:spcPct val="70000"/>
              </a:lnSpc>
              <a:spcBef>
                <a:spcPts val="0"/>
              </a:spcBef>
              <a:spcAft>
                <a:spcPts val="0"/>
              </a:spcAft>
            </a:pPr>
            <a:r>
              <a:rPr lang="en-US" sz="1800" dirty="0"/>
              <a:t>Duration:</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solidFill>
              </a:rPr>
              <a:t>3 to 10 days</a:t>
            </a:r>
          </a:p>
          <a:p>
            <a:pPr marL="517525" indent="-285750" algn="just">
              <a:lnSpc>
                <a:spcPct val="70000"/>
              </a:lnSpc>
              <a:spcBef>
                <a:spcPts val="0"/>
              </a:spcBef>
              <a:spcAft>
                <a:spcPts val="0"/>
              </a:spcAft>
              <a:buFont typeface="Arial" panose="020B0604020202020204" pitchFamily="34" charset="0"/>
              <a:buChar char="•"/>
            </a:pPr>
            <a:endParaRPr lang="en-US" sz="1000" dirty="0">
              <a:solidFill>
                <a:schemeClr val="tx1"/>
              </a:solidFill>
            </a:endParaRPr>
          </a:p>
          <a:p>
            <a:pPr marL="231775" indent="0" algn="just">
              <a:lnSpc>
                <a:spcPct val="70000"/>
              </a:lnSpc>
              <a:spcBef>
                <a:spcPts val="0"/>
              </a:spcBef>
              <a:spcAft>
                <a:spcPts val="0"/>
              </a:spcAft>
            </a:pPr>
            <a:r>
              <a:rPr lang="en-US" sz="1800" dirty="0"/>
              <a:t>Virulence:</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Fatality rate was typically 3%, with higher rates among young adults.  </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Known to trigger a Cytokine Storm (a hyper active immune response).</a:t>
            </a:r>
          </a:p>
          <a:p>
            <a:pPr marL="231775" indent="0" algn="just">
              <a:lnSpc>
                <a:spcPct val="70000"/>
              </a:lnSpc>
              <a:spcBef>
                <a:spcPts val="0"/>
              </a:spcBef>
              <a:spcAft>
                <a:spcPts val="0"/>
              </a:spcAft>
            </a:pPr>
            <a:endParaRPr lang="en-US" sz="1000" dirty="0">
              <a:solidFill>
                <a:schemeClr val="tx1">
                  <a:lumMod val="95000"/>
                  <a:lumOff val="5000"/>
                </a:schemeClr>
              </a:solidFill>
            </a:endParaRPr>
          </a:p>
          <a:p>
            <a:pPr marL="231775" indent="0" algn="just">
              <a:lnSpc>
                <a:spcPct val="70000"/>
              </a:lnSpc>
              <a:spcBef>
                <a:spcPts val="0"/>
              </a:spcBef>
              <a:spcAft>
                <a:spcPts val="0"/>
              </a:spcAft>
            </a:pPr>
            <a:r>
              <a:rPr lang="en-US" sz="1800" dirty="0"/>
              <a:t>Spread:</a:t>
            </a:r>
            <a:r>
              <a:rPr lang="en-US" sz="1800" dirty="0">
                <a:solidFill>
                  <a:schemeClr val="tx1">
                    <a:lumMod val="95000"/>
                    <a:lumOff val="5000"/>
                  </a:schemeClr>
                </a:solidFill>
              </a:rPr>
              <a:t> </a:t>
            </a:r>
          </a:p>
          <a:p>
            <a:pPr marL="458788"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Airborne/droplet transmission through coughs/sneezes of infected people, or through direct contact with mouth or nasal secretions, or surfaces on which the virus is residing.  </a:t>
            </a:r>
          </a:p>
          <a:p>
            <a:pPr marL="458788"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Extremely contagious, nearly one third of the globe (an estimated 500 million people) became infected. </a:t>
            </a:r>
          </a:p>
        </p:txBody>
      </p:sp>
    </p:spTree>
    <p:extLst>
      <p:ext uri="{BB962C8B-B14F-4D97-AF65-F5344CB8AC3E}">
        <p14:creationId xmlns:p14="http://schemas.microsoft.com/office/powerpoint/2010/main" val="2853885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779044-9D2F-4518-8D81-7D20C4A4246E}"/>
              </a:ext>
            </a:extLst>
          </p:cNvPr>
          <p:cNvSpPr>
            <a:spLocks noGrp="1"/>
          </p:cNvSpPr>
          <p:nvPr>
            <p:ph sz="half" idx="1"/>
          </p:nvPr>
        </p:nvSpPr>
        <p:spPr>
          <a:xfrm>
            <a:off x="457200" y="1465487"/>
            <a:ext cx="8229600" cy="4935313"/>
          </a:xfrm>
        </p:spPr>
        <p:txBody>
          <a:bodyPr>
            <a:noAutofit/>
          </a:bodyPr>
          <a:lstStyle/>
          <a:p>
            <a:pPr marL="0" indent="0" algn="just" eaLnBrk="1" fontAlgn="auto" hangingPunct="1">
              <a:lnSpc>
                <a:spcPct val="90000"/>
              </a:lnSpc>
              <a:spcBef>
                <a:spcPts val="0"/>
              </a:spcBef>
              <a:spcAft>
                <a:spcPts val="0"/>
              </a:spcAft>
              <a:buClr>
                <a:schemeClr val="accent3"/>
              </a:buClr>
              <a:defRPr/>
            </a:pPr>
            <a:r>
              <a:rPr lang="en-US" sz="1800" dirty="0">
                <a:solidFill>
                  <a:schemeClr val="tx1"/>
                </a:solidFill>
              </a:rPr>
              <a:t>Everyday life stopped, schools and shops closed, and even gravediggers were too sick to bury the dead.  In some cases, mass graves were dug using steam shovels, and bodies were buried without coffins.</a:t>
            </a:r>
            <a:r>
              <a:rPr lang="en-US" sz="1000" dirty="0">
                <a:solidFill>
                  <a:schemeClr val="tx1"/>
                </a:solidFill>
              </a:rPr>
              <a:t> </a:t>
            </a:r>
          </a:p>
          <a:p>
            <a:pPr marL="0" indent="0" algn="just" eaLnBrk="1" fontAlgn="auto" hangingPunct="1">
              <a:lnSpc>
                <a:spcPct val="90000"/>
              </a:lnSpc>
              <a:spcBef>
                <a:spcPts val="0"/>
              </a:spcBef>
              <a:spcAft>
                <a:spcPts val="0"/>
              </a:spcAft>
              <a:buClr>
                <a:schemeClr val="accent3"/>
              </a:buClr>
              <a:defRPr/>
            </a:pPr>
            <a:endParaRPr lang="en-US" sz="1000" dirty="0">
              <a:solidFill>
                <a:schemeClr val="tx1"/>
              </a:solidFill>
            </a:endParaRPr>
          </a:p>
          <a:p>
            <a:pPr marL="0" indent="0" algn="just" eaLnBrk="1" fontAlgn="auto" hangingPunct="1">
              <a:lnSpc>
                <a:spcPct val="90000"/>
              </a:lnSpc>
              <a:spcBef>
                <a:spcPts val="0"/>
              </a:spcBef>
              <a:spcAft>
                <a:spcPts val="0"/>
              </a:spcAft>
              <a:buClr>
                <a:schemeClr val="accent3"/>
              </a:buClr>
              <a:defRPr/>
            </a:pPr>
            <a:r>
              <a:rPr lang="en-US" sz="1800" dirty="0">
                <a:solidFill>
                  <a:schemeClr val="tx1"/>
                </a:solidFill>
              </a:rPr>
              <a:t>This pandemic infected nearly one third of the world’s population (600, million people), and reportedly caused between 50 million and 100 million deaths – more than all the wars of the 20th century combined.  World War One stopped in large part due to this pandemic.</a:t>
            </a:r>
          </a:p>
          <a:p>
            <a:pPr marL="0" indent="0" algn="just" eaLnBrk="1" fontAlgn="auto" hangingPunct="1">
              <a:lnSpc>
                <a:spcPct val="90000"/>
              </a:lnSpc>
              <a:spcBef>
                <a:spcPts val="0"/>
              </a:spcBef>
              <a:spcAft>
                <a:spcPts val="0"/>
              </a:spcAft>
              <a:buClr>
                <a:schemeClr val="accent3"/>
              </a:buClr>
              <a:defRPr/>
            </a:pPr>
            <a:endParaRPr lang="en-US" sz="1000" dirty="0">
              <a:solidFill>
                <a:schemeClr val="tx1"/>
              </a:solidFill>
            </a:endParaRPr>
          </a:p>
          <a:p>
            <a:pPr marL="0" indent="0" algn="just" eaLnBrk="1" fontAlgn="auto" hangingPunct="1">
              <a:lnSpc>
                <a:spcPct val="90000"/>
              </a:lnSpc>
              <a:spcBef>
                <a:spcPts val="0"/>
              </a:spcBef>
              <a:spcAft>
                <a:spcPts val="0"/>
              </a:spcAft>
              <a:buClr>
                <a:schemeClr val="accent3"/>
              </a:buClr>
              <a:defRPr/>
            </a:pPr>
            <a:r>
              <a:rPr lang="en-US" sz="1800" dirty="0">
                <a:solidFill>
                  <a:schemeClr val="tx1"/>
                </a:solidFill>
              </a:rPr>
              <a:t>With no vaccine to protect against influenza infection, and with no antibiotics to treat secondary bacterial infections, control efforts worldwide were limited to non pharmaceutical measures, such as isolation, quarantine, good personal hygiene, disinfectants, and limitations of public gatherings.</a:t>
            </a:r>
          </a:p>
          <a:p>
            <a:pPr marL="0" indent="0" algn="just" eaLnBrk="1" fontAlgn="auto" hangingPunct="1">
              <a:lnSpc>
                <a:spcPct val="90000"/>
              </a:lnSpc>
              <a:spcBef>
                <a:spcPts val="0"/>
              </a:spcBef>
              <a:spcAft>
                <a:spcPts val="0"/>
              </a:spcAft>
              <a:buClr>
                <a:schemeClr val="accent3"/>
              </a:buClr>
              <a:defRPr/>
            </a:pPr>
            <a:endParaRPr lang="en-US" sz="1000" i="1" dirty="0">
              <a:solidFill>
                <a:schemeClr val="tx1">
                  <a:lumMod val="95000"/>
                  <a:lumOff val="5000"/>
                </a:schemeClr>
              </a:solidFill>
            </a:endParaRPr>
          </a:p>
          <a:p>
            <a:pPr eaLnBrk="1" fontAlgn="auto" hangingPunct="1">
              <a:lnSpc>
                <a:spcPct val="90000"/>
              </a:lnSpc>
              <a:spcBef>
                <a:spcPts val="0"/>
              </a:spcBef>
              <a:spcAft>
                <a:spcPts val="0"/>
              </a:spcAft>
              <a:buClr>
                <a:schemeClr val="tx1">
                  <a:lumMod val="95000"/>
                  <a:lumOff val="5000"/>
                </a:schemeClr>
              </a:buClr>
              <a:buFont typeface="Arial" panose="020B0604020202020204" pitchFamily="34" charset="0"/>
              <a:buChar char="•"/>
              <a:defRPr/>
            </a:pPr>
            <a:r>
              <a:rPr lang="en-US" sz="1800" dirty="0">
                <a:solidFill>
                  <a:schemeClr val="tx1">
                    <a:lumMod val="95000"/>
                    <a:lumOff val="5000"/>
                  </a:schemeClr>
                </a:solidFill>
              </a:rPr>
              <a:t>How we would treat it today:</a:t>
            </a:r>
          </a:p>
          <a:p>
            <a:pPr eaLnBrk="1" fontAlgn="auto" hangingPunct="1">
              <a:lnSpc>
                <a:spcPct val="90000"/>
              </a:lnSpc>
              <a:spcBef>
                <a:spcPts val="0"/>
              </a:spcBef>
              <a:spcAft>
                <a:spcPts val="0"/>
              </a:spcAft>
              <a:buClr>
                <a:schemeClr val="tx1">
                  <a:lumMod val="95000"/>
                  <a:lumOff val="5000"/>
                </a:schemeClr>
              </a:buClr>
              <a:buFont typeface="Arial" panose="020B0604020202020204" pitchFamily="34" charset="0"/>
              <a:buChar char="•"/>
              <a:defRPr/>
            </a:pPr>
            <a:endParaRPr lang="en-US" sz="1000" dirty="0">
              <a:solidFill>
                <a:schemeClr val="tx1">
                  <a:lumMod val="95000"/>
                  <a:lumOff val="5000"/>
                </a:schemeClr>
              </a:solidFill>
            </a:endParaRPr>
          </a:p>
          <a:p>
            <a:pPr marL="569913" indent="-285750" eaLnBrk="1" fontAlgn="auto" hangingPunct="1">
              <a:lnSpc>
                <a:spcPct val="90000"/>
              </a:lnSpc>
              <a:spcBef>
                <a:spcPts val="0"/>
              </a:spcBef>
              <a:spcAft>
                <a:spcPts val="0"/>
              </a:spcAft>
              <a:buClr>
                <a:srgbClr val="FF0000"/>
              </a:buClr>
              <a:buFont typeface="Wingdings" panose="05000000000000000000" pitchFamily="2" charset="2"/>
              <a:buChar char="Ø"/>
              <a:defRPr/>
            </a:pPr>
            <a:r>
              <a:rPr lang="en-US" sz="1600" dirty="0">
                <a:solidFill>
                  <a:srgbClr val="CC0000"/>
                </a:solidFill>
              </a:rPr>
              <a:t>Antivirals like Tamiflu and Relenza</a:t>
            </a:r>
          </a:p>
          <a:p>
            <a:pPr marL="569913" indent="-285750" eaLnBrk="1" fontAlgn="auto" hangingPunct="1">
              <a:lnSpc>
                <a:spcPct val="90000"/>
              </a:lnSpc>
              <a:spcBef>
                <a:spcPts val="0"/>
              </a:spcBef>
              <a:spcAft>
                <a:spcPts val="0"/>
              </a:spcAft>
              <a:buClr>
                <a:srgbClr val="FF0000"/>
              </a:buClr>
              <a:buFont typeface="Wingdings" panose="05000000000000000000" pitchFamily="2" charset="2"/>
              <a:buChar char="Ø"/>
              <a:defRPr/>
            </a:pPr>
            <a:r>
              <a:rPr lang="en-US" sz="1600" dirty="0">
                <a:solidFill>
                  <a:srgbClr val="CC0000"/>
                </a:solidFill>
              </a:rPr>
              <a:t>Proper Hygiene.</a:t>
            </a:r>
          </a:p>
          <a:p>
            <a:pPr marL="569913" indent="-285750" eaLnBrk="1" fontAlgn="auto" hangingPunct="1">
              <a:lnSpc>
                <a:spcPct val="90000"/>
              </a:lnSpc>
              <a:spcBef>
                <a:spcPts val="0"/>
              </a:spcBef>
              <a:spcAft>
                <a:spcPts val="0"/>
              </a:spcAft>
              <a:buClr>
                <a:srgbClr val="FF0000"/>
              </a:buClr>
              <a:buFont typeface="Wingdings" panose="05000000000000000000" pitchFamily="2" charset="2"/>
              <a:buChar char="Ø"/>
              <a:defRPr/>
            </a:pPr>
            <a:endParaRPr lang="en-US" sz="1000" dirty="0">
              <a:solidFill>
                <a:srgbClr val="CC0000"/>
              </a:solidFill>
            </a:endParaRPr>
          </a:p>
          <a:p>
            <a:pPr marL="344488" indent="-344488" eaLnBrk="1" fontAlgn="auto" hangingPunct="1">
              <a:lnSpc>
                <a:spcPct val="90000"/>
              </a:lnSpc>
              <a:spcBef>
                <a:spcPts val="0"/>
              </a:spcBef>
              <a:spcAft>
                <a:spcPts val="0"/>
              </a:spcAft>
              <a:buClr>
                <a:schemeClr val="tx1">
                  <a:lumMod val="95000"/>
                  <a:lumOff val="5000"/>
                </a:schemeClr>
              </a:buClr>
              <a:buFont typeface="Arial" panose="020B0604020202020204" pitchFamily="34" charset="0"/>
              <a:buChar char="•"/>
              <a:defRPr/>
            </a:pPr>
            <a:r>
              <a:rPr lang="en-US" sz="1800" dirty="0">
                <a:solidFill>
                  <a:schemeClr val="tx1">
                    <a:lumMod val="95000"/>
                    <a:lumOff val="5000"/>
                  </a:schemeClr>
                </a:solidFill>
              </a:rPr>
              <a:t>This was the first Swine Flu (H1N1 virus) pandemic in recorded history and the first pandemic in the age of modern medicine.</a:t>
            </a:r>
          </a:p>
          <a:p>
            <a:pPr marL="0" indent="0" algn="just" eaLnBrk="1" fontAlgn="auto" hangingPunct="1">
              <a:spcBef>
                <a:spcPts val="0"/>
              </a:spcBef>
              <a:spcAft>
                <a:spcPts val="0"/>
              </a:spcAft>
              <a:buClr>
                <a:schemeClr val="accent3"/>
              </a:buClr>
              <a:defRPr/>
            </a:pPr>
            <a:endParaRPr lang="en-US" sz="1800" dirty="0">
              <a:solidFill>
                <a:schemeClr val="tx1"/>
              </a:solidFill>
            </a:endParaRPr>
          </a:p>
          <a:p>
            <a:pPr marL="274320" indent="-274320" eaLnBrk="1" fontAlgn="auto" hangingPunct="1">
              <a:spcAft>
                <a:spcPts val="0"/>
              </a:spcAft>
              <a:buClr>
                <a:schemeClr val="accent3"/>
              </a:buClr>
              <a:buFont typeface="Wingdings 2"/>
              <a:buChar char=""/>
              <a:defRPr/>
            </a:pPr>
            <a:endParaRPr lang="en-US" dirty="0"/>
          </a:p>
        </p:txBody>
      </p:sp>
      <p:sp>
        <p:nvSpPr>
          <p:cNvPr id="9" name="Title 1">
            <a:extLst>
              <a:ext uri="{FF2B5EF4-FFF2-40B4-BE49-F238E27FC236}">
                <a16:creationId xmlns:a16="http://schemas.microsoft.com/office/drawing/2014/main" id="{E454346B-519B-421C-AA65-4795778781AD}"/>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Spanish Flu (1918 - 1920 A.D.)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99C9DA-0D39-409A-99AF-C1A01F3329E6}"/>
              </a:ext>
            </a:extLst>
          </p:cNvPr>
          <p:cNvSpPr>
            <a:spLocks noGrp="1"/>
          </p:cNvSpPr>
          <p:nvPr>
            <p:ph sz="half" idx="1"/>
          </p:nvPr>
        </p:nvSpPr>
        <p:spPr>
          <a:xfrm>
            <a:off x="457200" y="1465486"/>
            <a:ext cx="4038600" cy="5087713"/>
          </a:xfrm>
        </p:spPr>
        <p:txBody>
          <a:bodyPr>
            <a:noAutofit/>
          </a:bodyPr>
          <a:lstStyle/>
          <a:p>
            <a:pPr marL="0" indent="0" algn="ctr" eaLnBrk="1" fontAlgn="auto" hangingPunct="1">
              <a:lnSpc>
                <a:spcPct val="80000"/>
              </a:lnSpc>
              <a:spcBef>
                <a:spcPts val="0"/>
              </a:spcBef>
              <a:spcAft>
                <a:spcPts val="0"/>
              </a:spcAft>
              <a:buClr>
                <a:schemeClr val="accent3"/>
              </a:buClr>
              <a:defRPr/>
            </a:pPr>
            <a:r>
              <a:rPr lang="en-US" altLang="en-US" sz="3000" dirty="0">
                <a:solidFill>
                  <a:srgbClr val="0033CC"/>
                </a:solidFill>
              </a:rPr>
              <a:t>Poliomyelitis</a:t>
            </a:r>
          </a:p>
          <a:p>
            <a:pPr marL="0" indent="0" algn="just" eaLnBrk="1" fontAlgn="auto" hangingPunct="1">
              <a:lnSpc>
                <a:spcPct val="80000"/>
              </a:lnSpc>
              <a:spcBef>
                <a:spcPts val="0"/>
              </a:spcBef>
              <a:spcAft>
                <a:spcPts val="0"/>
              </a:spcAft>
              <a:buClr>
                <a:schemeClr val="accent3"/>
              </a:buClr>
              <a:defRPr/>
            </a:pPr>
            <a:endParaRPr lang="en-US" sz="1000" dirty="0">
              <a:solidFill>
                <a:schemeClr val="tx1"/>
              </a:solidFill>
            </a:endParaRPr>
          </a:p>
          <a:p>
            <a:pPr marL="0" lvl="0" indent="0" algn="just">
              <a:lnSpc>
                <a:spcPct val="80000"/>
              </a:lnSpc>
              <a:spcBef>
                <a:spcPts val="0"/>
              </a:spcBef>
              <a:spcAft>
                <a:spcPts val="0"/>
              </a:spcAft>
            </a:pPr>
            <a:r>
              <a:rPr lang="en-US" altLang="en-US" sz="1800" dirty="0">
                <a:solidFill>
                  <a:schemeClr val="tx1"/>
                </a:solidFill>
              </a:rPr>
              <a:t>Throughout the first half of the 20th century, the polio virus arrived each summer, striking without warning.  No one knew how it was transmitted or how it was caused. </a:t>
            </a:r>
          </a:p>
          <a:p>
            <a:pPr marL="0" lvl="0" indent="0" algn="just">
              <a:lnSpc>
                <a:spcPct val="80000"/>
              </a:lnSpc>
              <a:spcBef>
                <a:spcPts val="0"/>
              </a:spcBef>
              <a:spcAft>
                <a:spcPts val="0"/>
              </a:spcAft>
            </a:pPr>
            <a:endParaRPr lang="en-US" altLang="en-US" sz="1000" dirty="0">
              <a:solidFill>
                <a:schemeClr val="tx1"/>
              </a:solidFill>
            </a:endParaRPr>
          </a:p>
          <a:p>
            <a:pPr marL="0" lvl="0" indent="0" algn="just">
              <a:lnSpc>
                <a:spcPct val="80000"/>
              </a:lnSpc>
              <a:spcBef>
                <a:spcPts val="0"/>
              </a:spcBef>
              <a:spcAft>
                <a:spcPts val="0"/>
              </a:spcAft>
            </a:pPr>
            <a:r>
              <a:rPr lang="en-US" altLang="en-US" sz="1800" dirty="0">
                <a:solidFill>
                  <a:schemeClr val="tx1"/>
                </a:solidFill>
              </a:rPr>
              <a:t>In 1952, the number of polio cases in the U.S. peaked at 57,879, resulting in 3,145 deaths. </a:t>
            </a:r>
          </a:p>
          <a:p>
            <a:pPr marL="0" lvl="0" indent="0" algn="just">
              <a:lnSpc>
                <a:spcPct val="80000"/>
              </a:lnSpc>
              <a:spcBef>
                <a:spcPts val="0"/>
              </a:spcBef>
              <a:spcAft>
                <a:spcPts val="0"/>
              </a:spcAft>
            </a:pPr>
            <a:endParaRPr lang="en-US" altLang="en-US" sz="1000" dirty="0">
              <a:solidFill>
                <a:schemeClr val="tx1"/>
              </a:solidFill>
            </a:endParaRPr>
          </a:p>
          <a:p>
            <a:pPr marL="0" lvl="0" indent="0" algn="just">
              <a:lnSpc>
                <a:spcPct val="80000"/>
              </a:lnSpc>
              <a:spcBef>
                <a:spcPts val="0"/>
              </a:spcBef>
              <a:spcAft>
                <a:spcPts val="0"/>
              </a:spcAft>
            </a:pPr>
            <a:r>
              <a:rPr lang="en-US" altLang="en-US" sz="1800" dirty="0">
                <a:solidFill>
                  <a:schemeClr val="tx1"/>
                </a:solidFill>
              </a:rPr>
              <a:t>Those who survived this highly infectious disease, could end up with a form of paralysis, forcing them to use crutches, wheelchairs or to be put into an iron lung (a large tank respirator for breathing).</a:t>
            </a:r>
          </a:p>
          <a:p>
            <a:pPr marL="0" lvl="0" indent="0" algn="just">
              <a:lnSpc>
                <a:spcPct val="80000"/>
              </a:lnSpc>
              <a:spcBef>
                <a:spcPts val="0"/>
              </a:spcBef>
              <a:spcAft>
                <a:spcPts val="0"/>
              </a:spcAft>
            </a:pPr>
            <a:endParaRPr lang="en-US" altLang="en-US" sz="1000" dirty="0">
              <a:solidFill>
                <a:schemeClr val="tx1"/>
              </a:solidFill>
            </a:endParaRPr>
          </a:p>
          <a:p>
            <a:pPr marL="0" lvl="0" indent="0" algn="just">
              <a:lnSpc>
                <a:spcPct val="80000"/>
              </a:lnSpc>
              <a:spcBef>
                <a:spcPts val="0"/>
              </a:spcBef>
              <a:spcAft>
                <a:spcPts val="0"/>
              </a:spcAft>
            </a:pPr>
            <a:r>
              <a:rPr lang="en-US" altLang="en-US" sz="1800" dirty="0">
                <a:solidFill>
                  <a:schemeClr val="tx1"/>
                </a:solidFill>
              </a:rPr>
              <a:t>Ultimately, poliomyelitis was conquered in 1955. A vaccine was developed by Jonas Salk and his team at the University of Pittsburgh</a:t>
            </a:r>
            <a:r>
              <a:rPr lang="en-US" sz="1800" dirty="0">
                <a:solidFill>
                  <a:schemeClr val="tx1"/>
                </a:solidFill>
              </a:rPr>
              <a:t>. </a:t>
            </a:r>
          </a:p>
          <a:p>
            <a:pPr marL="0" indent="0" algn="just" eaLnBrk="1" fontAlgn="auto" hangingPunct="1">
              <a:spcBef>
                <a:spcPts val="0"/>
              </a:spcBef>
              <a:spcAft>
                <a:spcPts val="0"/>
              </a:spcAft>
              <a:buClr>
                <a:schemeClr val="accent3"/>
              </a:buClr>
              <a:defRPr/>
            </a:pPr>
            <a:endParaRPr lang="en-US" sz="1800" dirty="0">
              <a:solidFill>
                <a:schemeClr val="tx1"/>
              </a:solidFill>
            </a:endParaRPr>
          </a:p>
        </p:txBody>
      </p:sp>
      <p:sp>
        <p:nvSpPr>
          <p:cNvPr id="5"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Polio (1930 - 1955 A.D.)</a:t>
            </a:r>
          </a:p>
        </p:txBody>
      </p:sp>
      <p:pic>
        <p:nvPicPr>
          <p:cNvPr id="10" name="Content Placeholder 9">
            <a:extLst>
              <a:ext uri="{FF2B5EF4-FFF2-40B4-BE49-F238E27FC236}">
                <a16:creationId xmlns:a16="http://schemas.microsoft.com/office/drawing/2014/main" id="{55CA4BB1-CD8D-4139-B4BD-FEE0FFF5803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85624" y="1469799"/>
            <a:ext cx="4038600" cy="2690328"/>
          </a:xfrm>
        </p:spPr>
      </p:pic>
      <p:pic>
        <p:nvPicPr>
          <p:cNvPr id="12" name="Picture 11">
            <a:extLst>
              <a:ext uri="{FF2B5EF4-FFF2-40B4-BE49-F238E27FC236}">
                <a16:creationId xmlns:a16="http://schemas.microsoft.com/office/drawing/2014/main" id="{95D5D6B9-85D9-4416-95C6-4398AD895C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5624" y="4367842"/>
            <a:ext cx="2660454" cy="2162175"/>
          </a:xfrm>
          <a:prstGeom prst="rect">
            <a:avLst/>
          </a:prstGeom>
        </p:spPr>
      </p:pic>
      <p:pic>
        <p:nvPicPr>
          <p:cNvPr id="16" name="Picture 15">
            <a:extLst>
              <a:ext uri="{FF2B5EF4-FFF2-40B4-BE49-F238E27FC236}">
                <a16:creationId xmlns:a16="http://schemas.microsoft.com/office/drawing/2014/main" id="{4CDDFFA7-0F2B-49A1-BF8F-705FDAEBC59E}"/>
              </a:ext>
            </a:extLst>
          </p:cNvPr>
          <p:cNvPicPr>
            <a:picLocks noChangeAspect="1"/>
          </p:cNvPicPr>
          <p:nvPr/>
        </p:nvPicPr>
        <p:blipFill>
          <a:blip r:embed="rId4"/>
          <a:stretch>
            <a:fillRect/>
          </a:stretch>
        </p:blipFill>
        <p:spPr>
          <a:xfrm>
            <a:off x="7555429" y="4613110"/>
            <a:ext cx="1268795" cy="1671637"/>
          </a:xfrm>
          <a:prstGeom prst="rect">
            <a:avLst/>
          </a:prstGeom>
        </p:spPr>
      </p:pic>
    </p:spTree>
    <p:extLst>
      <p:ext uri="{BB962C8B-B14F-4D97-AF65-F5344CB8AC3E}">
        <p14:creationId xmlns:p14="http://schemas.microsoft.com/office/powerpoint/2010/main" val="390911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Polio (1930 - 1955 A.D.)</a:t>
            </a:r>
          </a:p>
        </p:txBody>
      </p:sp>
      <p:sp>
        <p:nvSpPr>
          <p:cNvPr id="11" name="Content Placeholder 2">
            <a:extLst>
              <a:ext uri="{FF2B5EF4-FFF2-40B4-BE49-F238E27FC236}">
                <a16:creationId xmlns:a16="http://schemas.microsoft.com/office/drawing/2014/main" id="{15F778A1-25C5-4682-8D79-11C926AE0373}"/>
              </a:ext>
            </a:extLst>
          </p:cNvPr>
          <p:cNvSpPr>
            <a:spLocks noGrp="1"/>
          </p:cNvSpPr>
          <p:nvPr>
            <p:ph sz="half" idx="1"/>
          </p:nvPr>
        </p:nvSpPr>
        <p:spPr>
          <a:xfrm>
            <a:off x="245853" y="1465488"/>
            <a:ext cx="8610600" cy="4908326"/>
          </a:xfrm>
        </p:spPr>
        <p:txBody>
          <a:bodyPr>
            <a:noAutofit/>
          </a:bodyPr>
          <a:lstStyle/>
          <a:p>
            <a:pPr marL="0" indent="0" algn="ctr" eaLnBrk="1" fontAlgn="auto" hangingPunct="1">
              <a:lnSpc>
                <a:spcPct val="70000"/>
              </a:lnSpc>
              <a:spcBef>
                <a:spcPts val="0"/>
              </a:spcBef>
              <a:spcAft>
                <a:spcPts val="0"/>
              </a:spcAft>
              <a:buClr>
                <a:schemeClr val="accent3"/>
              </a:buClr>
              <a:defRPr/>
            </a:pPr>
            <a:r>
              <a:rPr lang="en-US" sz="3200" dirty="0">
                <a:solidFill>
                  <a:srgbClr val="0033CC"/>
                </a:solidFill>
              </a:rPr>
              <a:t>Polio</a:t>
            </a:r>
          </a:p>
          <a:p>
            <a:pPr marL="274320" indent="-274320" eaLnBrk="1" fontAlgn="auto" hangingPunct="1">
              <a:lnSpc>
                <a:spcPct val="70000"/>
              </a:lnSpc>
              <a:spcBef>
                <a:spcPts val="0"/>
              </a:spcBef>
              <a:spcAft>
                <a:spcPts val="0"/>
              </a:spcAft>
              <a:buClr>
                <a:schemeClr val="accent3"/>
              </a:buClr>
              <a:buFont typeface="Wingdings 2"/>
              <a:buChar char=""/>
              <a:defRPr/>
            </a:pPr>
            <a:endParaRPr lang="en-US" sz="1050" dirty="0">
              <a:solidFill>
                <a:schemeClr val="tx1">
                  <a:lumMod val="95000"/>
                  <a:lumOff val="5000"/>
                </a:schemeClr>
              </a:solidFill>
            </a:endParaRPr>
          </a:p>
          <a:p>
            <a:pPr marL="231775" indent="0" algn="just">
              <a:lnSpc>
                <a:spcPct val="70000"/>
              </a:lnSpc>
              <a:spcBef>
                <a:spcPts val="0"/>
              </a:spcBef>
              <a:spcAft>
                <a:spcPts val="0"/>
              </a:spcAft>
            </a:pPr>
            <a:r>
              <a:rPr lang="en-US" sz="1800" dirty="0"/>
              <a:t>Cause: </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A contagious, viral infection caused the poliomyelitis virus.</a:t>
            </a:r>
            <a:r>
              <a:rPr lang="en-US" sz="1800" baseline="30000" dirty="0">
                <a:solidFill>
                  <a:schemeClr val="tx1">
                    <a:lumMod val="95000"/>
                    <a:lumOff val="5000"/>
                  </a:schemeClr>
                </a:solidFill>
              </a:rPr>
              <a:t> </a:t>
            </a:r>
          </a:p>
          <a:p>
            <a:pPr marL="231775" indent="0" algn="just">
              <a:lnSpc>
                <a:spcPct val="70000"/>
              </a:lnSpc>
              <a:spcBef>
                <a:spcPts val="0"/>
              </a:spcBef>
              <a:spcAft>
                <a:spcPts val="0"/>
              </a:spcAft>
            </a:pPr>
            <a:endParaRPr lang="en-US" sz="1000" baseline="30000" dirty="0">
              <a:solidFill>
                <a:schemeClr val="tx1">
                  <a:lumMod val="95000"/>
                  <a:lumOff val="5000"/>
                </a:schemeClr>
              </a:solidFill>
            </a:endParaRPr>
          </a:p>
          <a:p>
            <a:pPr marL="231775" indent="0" algn="just">
              <a:lnSpc>
                <a:spcPct val="70000"/>
              </a:lnSpc>
              <a:spcBef>
                <a:spcPts val="0"/>
              </a:spcBef>
              <a:spcAft>
                <a:spcPts val="0"/>
              </a:spcAft>
            </a:pPr>
            <a:r>
              <a:rPr lang="en-US" sz="1800" dirty="0"/>
              <a:t>Symptoms: </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Beginning 6 to 20 days after infection;</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Fever; </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Sore Throat; </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Fatigue; </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Stomach Pain/Vomiting;</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Pain/Stiffness in Back, Neck, Limbs and/or Diaphragm.</a:t>
            </a:r>
          </a:p>
          <a:p>
            <a:pPr marL="231775" indent="0" algn="just">
              <a:lnSpc>
                <a:spcPct val="70000"/>
              </a:lnSpc>
              <a:spcBef>
                <a:spcPts val="0"/>
              </a:spcBef>
              <a:spcAft>
                <a:spcPts val="0"/>
              </a:spcAft>
            </a:pPr>
            <a:endParaRPr lang="en-US" sz="1000" dirty="0">
              <a:solidFill>
                <a:schemeClr val="tx1">
                  <a:lumMod val="95000"/>
                  <a:lumOff val="5000"/>
                </a:schemeClr>
              </a:solidFill>
            </a:endParaRPr>
          </a:p>
          <a:p>
            <a:pPr marL="231775" indent="0" algn="just">
              <a:lnSpc>
                <a:spcPct val="70000"/>
              </a:lnSpc>
              <a:spcBef>
                <a:spcPts val="0"/>
              </a:spcBef>
              <a:spcAft>
                <a:spcPts val="0"/>
              </a:spcAft>
            </a:pPr>
            <a:r>
              <a:rPr lang="en-US" sz="1800" dirty="0"/>
              <a:t>Duration:</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solidFill>
              </a:rPr>
              <a:t>3 to 10 days</a:t>
            </a:r>
          </a:p>
          <a:p>
            <a:pPr marL="517525" indent="-285750" algn="just">
              <a:lnSpc>
                <a:spcPct val="70000"/>
              </a:lnSpc>
              <a:spcBef>
                <a:spcPts val="0"/>
              </a:spcBef>
              <a:spcAft>
                <a:spcPts val="0"/>
              </a:spcAft>
              <a:buFont typeface="Arial" panose="020B0604020202020204" pitchFamily="34" charset="0"/>
              <a:buChar char="•"/>
            </a:pPr>
            <a:endParaRPr lang="en-US" sz="1000" dirty="0">
              <a:solidFill>
                <a:schemeClr val="tx1"/>
              </a:solidFill>
            </a:endParaRPr>
          </a:p>
          <a:p>
            <a:pPr marL="231775" indent="0" algn="just">
              <a:lnSpc>
                <a:spcPct val="70000"/>
              </a:lnSpc>
              <a:spcBef>
                <a:spcPts val="0"/>
              </a:spcBef>
              <a:spcAft>
                <a:spcPts val="0"/>
              </a:spcAft>
            </a:pPr>
            <a:r>
              <a:rPr lang="en-US" sz="1800" dirty="0"/>
              <a:t>Virulence:</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Fatality rate - 30 percent among adults, far less with children.  </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Asymptomatic carriers (nearly 70% of infected) can spread the disease to others.</a:t>
            </a:r>
          </a:p>
          <a:p>
            <a:pPr marL="231775" indent="0" algn="just">
              <a:lnSpc>
                <a:spcPct val="70000"/>
              </a:lnSpc>
              <a:spcBef>
                <a:spcPts val="0"/>
              </a:spcBef>
              <a:spcAft>
                <a:spcPts val="0"/>
              </a:spcAft>
            </a:pPr>
            <a:endParaRPr lang="en-US" sz="1000" dirty="0">
              <a:solidFill>
                <a:schemeClr val="tx1">
                  <a:lumMod val="95000"/>
                  <a:lumOff val="5000"/>
                </a:schemeClr>
              </a:solidFill>
            </a:endParaRPr>
          </a:p>
          <a:p>
            <a:pPr marL="231775" indent="0" algn="just">
              <a:lnSpc>
                <a:spcPct val="70000"/>
              </a:lnSpc>
              <a:spcBef>
                <a:spcPts val="0"/>
              </a:spcBef>
              <a:spcAft>
                <a:spcPts val="0"/>
              </a:spcAft>
            </a:pPr>
            <a:r>
              <a:rPr lang="en-US" sz="1800" dirty="0"/>
              <a:t>Spread:</a:t>
            </a:r>
            <a:r>
              <a:rPr lang="en-US" sz="1800" dirty="0">
                <a:solidFill>
                  <a:schemeClr val="tx1">
                    <a:lumMod val="95000"/>
                    <a:lumOff val="5000"/>
                  </a:schemeClr>
                </a:solidFill>
              </a:rPr>
              <a:t> </a:t>
            </a:r>
          </a:p>
          <a:p>
            <a:pPr marL="458788"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Present in saliva and intestines of infected individuals, it is </a:t>
            </a:r>
            <a:r>
              <a:rPr lang="en-US" sz="1800" dirty="0">
                <a:solidFill>
                  <a:schemeClr val="tx1"/>
                </a:solidFill>
              </a:rPr>
              <a:t>spread from person to person, by food or water containing human feces, and less commonly from infected saliva.  </a:t>
            </a:r>
          </a:p>
          <a:p>
            <a:pPr marL="458788" indent="-285750" algn="just">
              <a:lnSpc>
                <a:spcPct val="70000"/>
              </a:lnSpc>
              <a:spcBef>
                <a:spcPts val="0"/>
              </a:spcBef>
              <a:spcAft>
                <a:spcPts val="0"/>
              </a:spcAft>
              <a:buFont typeface="Arial" panose="020B0604020202020204" pitchFamily="34" charset="0"/>
              <a:buChar char="•"/>
            </a:pPr>
            <a:r>
              <a:rPr lang="en-US" sz="1800" dirty="0">
                <a:solidFill>
                  <a:schemeClr val="tx1"/>
                </a:solidFill>
              </a:rPr>
              <a:t>Years after recovery, persons originally infected, can experience post-polio syndrome, with reoccurring symptoms similar to initial onset.</a:t>
            </a:r>
          </a:p>
        </p:txBody>
      </p:sp>
    </p:spTree>
    <p:extLst>
      <p:ext uri="{BB962C8B-B14F-4D97-AF65-F5344CB8AC3E}">
        <p14:creationId xmlns:p14="http://schemas.microsoft.com/office/powerpoint/2010/main" val="26682353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779044-9D2F-4518-8D81-7D20C4A4246E}"/>
              </a:ext>
            </a:extLst>
          </p:cNvPr>
          <p:cNvSpPr>
            <a:spLocks noGrp="1"/>
          </p:cNvSpPr>
          <p:nvPr>
            <p:ph sz="half" idx="1"/>
          </p:nvPr>
        </p:nvSpPr>
        <p:spPr>
          <a:xfrm>
            <a:off x="457200" y="1465487"/>
            <a:ext cx="8229600" cy="4935313"/>
          </a:xfrm>
        </p:spPr>
        <p:txBody>
          <a:bodyPr>
            <a:noAutofit/>
          </a:bodyPr>
          <a:lstStyle/>
          <a:p>
            <a:pPr marL="0" indent="0" algn="just">
              <a:lnSpc>
                <a:spcPct val="90000"/>
              </a:lnSpc>
              <a:spcBef>
                <a:spcPts val="0"/>
              </a:spcBef>
              <a:spcAft>
                <a:spcPts val="0"/>
              </a:spcAft>
            </a:pPr>
            <a:r>
              <a:rPr lang="en-US" sz="1800" dirty="0">
                <a:solidFill>
                  <a:schemeClr val="tx1"/>
                </a:solidFill>
              </a:rPr>
              <a:t>Polio became a cause celeb disease in the United States from the 1930’s to the 1950’s owing principally to the fact that President Franklin Roosevelt was a survivor, and in that it was so debilitating to children.</a:t>
            </a:r>
          </a:p>
          <a:p>
            <a:pPr marL="0" indent="0" algn="just">
              <a:lnSpc>
                <a:spcPct val="90000"/>
              </a:lnSpc>
              <a:spcBef>
                <a:spcPts val="0"/>
              </a:spcBef>
              <a:spcAft>
                <a:spcPts val="0"/>
              </a:spcAft>
            </a:pPr>
            <a:endParaRPr lang="en-US" sz="1000" dirty="0">
              <a:solidFill>
                <a:schemeClr val="tx1"/>
              </a:solidFill>
            </a:endParaRPr>
          </a:p>
          <a:p>
            <a:pPr marL="0" indent="0" algn="just">
              <a:lnSpc>
                <a:spcPct val="90000"/>
              </a:lnSpc>
              <a:spcBef>
                <a:spcPts val="0"/>
              </a:spcBef>
              <a:spcAft>
                <a:spcPts val="0"/>
              </a:spcAft>
            </a:pPr>
            <a:r>
              <a:rPr lang="en-US" sz="1800" dirty="0">
                <a:solidFill>
                  <a:schemeClr val="tx1"/>
                </a:solidFill>
              </a:rPr>
              <a:t>Although many people fully recover, in those with muscle weakness, up to 5% percent of children, and up to 30% of adults, die of the disease.</a:t>
            </a:r>
          </a:p>
          <a:p>
            <a:pPr marL="0" indent="0" algn="just">
              <a:lnSpc>
                <a:spcPct val="90000"/>
              </a:lnSpc>
              <a:spcBef>
                <a:spcPts val="0"/>
              </a:spcBef>
              <a:spcAft>
                <a:spcPts val="0"/>
              </a:spcAft>
            </a:pPr>
            <a:r>
              <a:rPr lang="en-US" sz="1000" dirty="0">
                <a:solidFill>
                  <a:schemeClr val="tx1"/>
                </a:solidFill>
              </a:rPr>
              <a:t> </a:t>
            </a:r>
          </a:p>
          <a:p>
            <a:pPr marL="0" indent="0" algn="just">
              <a:lnSpc>
                <a:spcPct val="90000"/>
              </a:lnSpc>
              <a:spcBef>
                <a:spcPts val="0"/>
              </a:spcBef>
              <a:spcAft>
                <a:spcPts val="0"/>
              </a:spcAft>
            </a:pPr>
            <a:r>
              <a:rPr lang="en-US" sz="1800" dirty="0">
                <a:solidFill>
                  <a:schemeClr val="tx1"/>
                </a:solidFill>
              </a:rPr>
              <a:t>25% of people infected suffer only minor symptoms (fever / sore throat) and up to 5% experience a headache, and/or neck, leg and arm pains.</a:t>
            </a:r>
          </a:p>
          <a:p>
            <a:pPr marL="0" indent="0" algn="just">
              <a:lnSpc>
                <a:spcPct val="90000"/>
              </a:lnSpc>
              <a:spcBef>
                <a:spcPts val="0"/>
              </a:spcBef>
              <a:spcAft>
                <a:spcPts val="0"/>
              </a:spcAft>
            </a:pPr>
            <a:r>
              <a:rPr lang="en-US" sz="1000" dirty="0">
                <a:solidFill>
                  <a:schemeClr val="tx1"/>
                </a:solidFill>
              </a:rPr>
              <a:t> </a:t>
            </a:r>
          </a:p>
          <a:p>
            <a:pPr marL="0" indent="0" algn="just">
              <a:lnSpc>
                <a:spcPct val="90000"/>
              </a:lnSpc>
              <a:spcBef>
                <a:spcPts val="0"/>
              </a:spcBef>
              <a:spcAft>
                <a:spcPts val="0"/>
              </a:spcAft>
            </a:pPr>
            <a:r>
              <a:rPr lang="en-US" sz="1800" dirty="0">
                <a:solidFill>
                  <a:schemeClr val="tx1"/>
                </a:solidFill>
              </a:rPr>
              <a:t>The cause to cure polio created the famous charity the March of Dimes in 1938.  After funding the successful research that led to the development of a vaccine by Jonas Salk, the organization expanded its focus to fund research and treatments for childhood birth defects.</a:t>
            </a:r>
          </a:p>
          <a:p>
            <a:pPr marL="0" indent="0" algn="just">
              <a:lnSpc>
                <a:spcPct val="90000"/>
              </a:lnSpc>
              <a:spcBef>
                <a:spcPts val="0"/>
              </a:spcBef>
              <a:spcAft>
                <a:spcPts val="0"/>
              </a:spcAft>
            </a:pPr>
            <a:r>
              <a:rPr lang="en-US" sz="1000" dirty="0">
                <a:solidFill>
                  <a:schemeClr val="tx1"/>
                </a:solidFill>
              </a:rPr>
              <a:t> </a:t>
            </a:r>
          </a:p>
          <a:p>
            <a:pPr eaLnBrk="1" fontAlgn="auto" hangingPunct="1">
              <a:lnSpc>
                <a:spcPct val="90000"/>
              </a:lnSpc>
              <a:spcBef>
                <a:spcPts val="0"/>
              </a:spcBef>
              <a:spcAft>
                <a:spcPts val="0"/>
              </a:spcAft>
              <a:buClr>
                <a:schemeClr val="tx1">
                  <a:lumMod val="95000"/>
                  <a:lumOff val="5000"/>
                </a:schemeClr>
              </a:buClr>
              <a:buFont typeface="Arial" panose="020B0604020202020204" pitchFamily="34" charset="0"/>
              <a:buChar char="•"/>
              <a:defRPr/>
            </a:pPr>
            <a:r>
              <a:rPr lang="en-US" sz="1800" dirty="0">
                <a:solidFill>
                  <a:schemeClr val="tx1">
                    <a:lumMod val="95000"/>
                    <a:lumOff val="5000"/>
                  </a:schemeClr>
                </a:solidFill>
              </a:rPr>
              <a:t>How we would treat it today:</a:t>
            </a:r>
          </a:p>
          <a:p>
            <a:pPr eaLnBrk="1" fontAlgn="auto" hangingPunct="1">
              <a:lnSpc>
                <a:spcPct val="90000"/>
              </a:lnSpc>
              <a:spcBef>
                <a:spcPts val="0"/>
              </a:spcBef>
              <a:spcAft>
                <a:spcPts val="0"/>
              </a:spcAft>
              <a:buClr>
                <a:schemeClr val="tx1">
                  <a:lumMod val="95000"/>
                  <a:lumOff val="5000"/>
                </a:schemeClr>
              </a:buClr>
              <a:buFont typeface="Arial" panose="020B0604020202020204" pitchFamily="34" charset="0"/>
              <a:buChar char="•"/>
              <a:defRPr/>
            </a:pPr>
            <a:endParaRPr lang="en-US" sz="1000" dirty="0">
              <a:solidFill>
                <a:schemeClr val="tx1">
                  <a:lumMod val="95000"/>
                  <a:lumOff val="5000"/>
                </a:schemeClr>
              </a:solidFill>
            </a:endParaRPr>
          </a:p>
          <a:p>
            <a:pPr marL="569913" indent="-285750" eaLnBrk="1" fontAlgn="auto" hangingPunct="1">
              <a:lnSpc>
                <a:spcPct val="90000"/>
              </a:lnSpc>
              <a:spcBef>
                <a:spcPts val="0"/>
              </a:spcBef>
              <a:spcAft>
                <a:spcPts val="0"/>
              </a:spcAft>
              <a:buClr>
                <a:srgbClr val="FF0000"/>
              </a:buClr>
              <a:buFont typeface="Wingdings" panose="05000000000000000000" pitchFamily="2" charset="2"/>
              <a:buChar char="Ø"/>
              <a:defRPr/>
            </a:pPr>
            <a:r>
              <a:rPr lang="en-US" sz="1600" dirty="0">
                <a:solidFill>
                  <a:srgbClr val="CC0000"/>
                </a:solidFill>
              </a:rPr>
              <a:t>Vaccine for Prevention</a:t>
            </a:r>
          </a:p>
          <a:p>
            <a:pPr marL="569913" indent="-285750" eaLnBrk="1" fontAlgn="auto" hangingPunct="1">
              <a:lnSpc>
                <a:spcPct val="90000"/>
              </a:lnSpc>
              <a:spcBef>
                <a:spcPts val="0"/>
              </a:spcBef>
              <a:spcAft>
                <a:spcPts val="0"/>
              </a:spcAft>
              <a:buClr>
                <a:srgbClr val="FF0000"/>
              </a:buClr>
              <a:buFont typeface="Wingdings" panose="05000000000000000000" pitchFamily="2" charset="2"/>
              <a:buChar char="Ø"/>
              <a:defRPr/>
            </a:pPr>
            <a:r>
              <a:rPr lang="en-US" sz="1600" dirty="0"/>
              <a:t>Treatment for relief of symptoms, speed recovery and prevent complications. Also antibiotics to prevent ancillary infections and analgesics for pain</a:t>
            </a:r>
            <a:r>
              <a:rPr lang="en-US" sz="1600" dirty="0">
                <a:solidFill>
                  <a:srgbClr val="CC0000"/>
                </a:solidFill>
              </a:rPr>
              <a:t>.</a:t>
            </a:r>
          </a:p>
          <a:p>
            <a:pPr marL="0" indent="0" algn="just" eaLnBrk="1" fontAlgn="auto" hangingPunct="1">
              <a:spcBef>
                <a:spcPts val="0"/>
              </a:spcBef>
              <a:spcAft>
                <a:spcPts val="0"/>
              </a:spcAft>
              <a:buClr>
                <a:schemeClr val="accent3"/>
              </a:buClr>
              <a:defRPr/>
            </a:pPr>
            <a:endParaRPr lang="en-US" sz="1800" dirty="0">
              <a:solidFill>
                <a:schemeClr val="tx1"/>
              </a:solidFill>
            </a:endParaRPr>
          </a:p>
          <a:p>
            <a:pPr marL="274320" indent="-274320" eaLnBrk="1" fontAlgn="auto" hangingPunct="1">
              <a:spcAft>
                <a:spcPts val="0"/>
              </a:spcAft>
              <a:buClr>
                <a:schemeClr val="accent3"/>
              </a:buClr>
              <a:buFont typeface="Wingdings 2"/>
              <a:buChar char=""/>
              <a:defRPr/>
            </a:pPr>
            <a:endParaRPr lang="en-US" dirty="0"/>
          </a:p>
        </p:txBody>
      </p:sp>
      <p:sp>
        <p:nvSpPr>
          <p:cNvPr id="4" name="Title 1">
            <a:extLst>
              <a:ext uri="{FF2B5EF4-FFF2-40B4-BE49-F238E27FC236}">
                <a16:creationId xmlns:a16="http://schemas.microsoft.com/office/drawing/2014/main" id="{A7F39A19-BB26-40B1-B96D-EB96EA925EBA}"/>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Polio (1930 - 1955 A.D.)</a:t>
            </a:r>
          </a:p>
        </p:txBody>
      </p:sp>
    </p:spTree>
    <p:extLst>
      <p:ext uri="{BB962C8B-B14F-4D97-AF65-F5344CB8AC3E}">
        <p14:creationId xmlns:p14="http://schemas.microsoft.com/office/powerpoint/2010/main" val="9265345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HIV - AIDS (1981 to Present A.D.)</a:t>
            </a:r>
          </a:p>
        </p:txBody>
      </p:sp>
      <p:sp>
        <p:nvSpPr>
          <p:cNvPr id="3" name="Content Placeholder 2">
            <a:extLst>
              <a:ext uri="{FF2B5EF4-FFF2-40B4-BE49-F238E27FC236}">
                <a16:creationId xmlns:a16="http://schemas.microsoft.com/office/drawing/2014/main" id="{6399C9DA-0D39-409A-99AF-C1A01F3329E6}"/>
              </a:ext>
            </a:extLst>
          </p:cNvPr>
          <p:cNvSpPr>
            <a:spLocks noGrp="1"/>
          </p:cNvSpPr>
          <p:nvPr>
            <p:ph sz="half" idx="1"/>
          </p:nvPr>
        </p:nvSpPr>
        <p:spPr>
          <a:xfrm>
            <a:off x="457200" y="1491217"/>
            <a:ext cx="6096000" cy="4625194"/>
          </a:xfrm>
        </p:spPr>
        <p:txBody>
          <a:bodyPr>
            <a:noAutofit/>
          </a:bodyPr>
          <a:lstStyle/>
          <a:p>
            <a:pPr marL="0" indent="0" algn="ctr" eaLnBrk="1" fontAlgn="auto" hangingPunct="1">
              <a:lnSpc>
                <a:spcPct val="80000"/>
              </a:lnSpc>
              <a:spcBef>
                <a:spcPts val="0"/>
              </a:spcBef>
              <a:spcAft>
                <a:spcPts val="0"/>
              </a:spcAft>
              <a:buClr>
                <a:schemeClr val="accent3"/>
              </a:buClr>
              <a:defRPr/>
            </a:pPr>
            <a:r>
              <a:rPr lang="en-US" altLang="en-US" sz="3000" dirty="0">
                <a:solidFill>
                  <a:srgbClr val="0033CC"/>
                </a:solidFill>
              </a:rPr>
              <a:t>Human Immunodeficiency Virus</a:t>
            </a:r>
          </a:p>
          <a:p>
            <a:pPr marL="0" indent="0" algn="just" eaLnBrk="1" fontAlgn="auto" hangingPunct="1">
              <a:lnSpc>
                <a:spcPct val="80000"/>
              </a:lnSpc>
              <a:spcBef>
                <a:spcPts val="0"/>
              </a:spcBef>
              <a:spcAft>
                <a:spcPts val="0"/>
              </a:spcAft>
              <a:buClr>
                <a:schemeClr val="accent3"/>
              </a:buClr>
              <a:defRPr/>
            </a:pPr>
            <a:endParaRPr lang="en-US" sz="1000" dirty="0">
              <a:solidFill>
                <a:schemeClr val="tx1"/>
              </a:solidFill>
            </a:endParaRPr>
          </a:p>
          <a:p>
            <a:pPr marL="0" indent="0" algn="just">
              <a:lnSpc>
                <a:spcPct val="80000"/>
              </a:lnSpc>
              <a:spcBef>
                <a:spcPts val="0"/>
              </a:spcBef>
              <a:spcAft>
                <a:spcPts val="0"/>
              </a:spcAft>
            </a:pPr>
            <a:r>
              <a:rPr lang="en-US" sz="1800" dirty="0">
                <a:solidFill>
                  <a:schemeClr val="tx1"/>
                </a:solidFill>
              </a:rPr>
              <a:t>Believed to have originated in Africa, (HIV/AIDS), first identified in 1981, is a spectrum of conditions caused by infection with the human immunodeficiency virus.</a:t>
            </a:r>
          </a:p>
          <a:p>
            <a:pPr marL="0" indent="0" algn="just">
              <a:lnSpc>
                <a:spcPct val="80000"/>
              </a:lnSpc>
              <a:spcBef>
                <a:spcPts val="0"/>
              </a:spcBef>
              <a:spcAft>
                <a:spcPts val="0"/>
              </a:spcAft>
            </a:pPr>
            <a:r>
              <a:rPr lang="en-US" sz="1000" dirty="0">
                <a:solidFill>
                  <a:schemeClr val="tx1"/>
                </a:solidFill>
              </a:rPr>
              <a:t> </a:t>
            </a:r>
          </a:p>
          <a:p>
            <a:pPr marL="0" indent="0" algn="just">
              <a:lnSpc>
                <a:spcPct val="80000"/>
              </a:lnSpc>
              <a:spcBef>
                <a:spcPts val="0"/>
              </a:spcBef>
              <a:spcAft>
                <a:spcPts val="0"/>
              </a:spcAft>
            </a:pPr>
            <a:r>
              <a:rPr lang="en-US" sz="1800" dirty="0">
                <a:solidFill>
                  <a:schemeClr val="tx1"/>
                </a:solidFill>
              </a:rPr>
              <a:t>Initial infection is often asymptomatic, or accompanied by a brief period of influenza-like illness.  If the infection progresses, it interferes with the immune system, manifesting in common opportunistic infections, and tumors which are otherwise rare in people who have normal immune function.  Late symptoms of infection are referred to as Acquired Immunodeficiency Syndrome (AIDS), and are often associated with unintended weight loss. (Since discovery an estimated 35 million have died of AIDS worldwide).</a:t>
            </a:r>
          </a:p>
          <a:p>
            <a:pPr marL="0" indent="0" algn="just">
              <a:lnSpc>
                <a:spcPct val="80000"/>
              </a:lnSpc>
              <a:spcBef>
                <a:spcPts val="0"/>
              </a:spcBef>
              <a:spcAft>
                <a:spcPts val="0"/>
              </a:spcAft>
            </a:pPr>
            <a:endParaRPr lang="en-US" sz="1000" dirty="0">
              <a:solidFill>
                <a:schemeClr val="tx1"/>
              </a:solidFill>
            </a:endParaRPr>
          </a:p>
          <a:p>
            <a:pPr marL="0" indent="0" algn="just">
              <a:lnSpc>
                <a:spcPct val="80000"/>
              </a:lnSpc>
              <a:spcBef>
                <a:spcPts val="0"/>
              </a:spcBef>
              <a:spcAft>
                <a:spcPts val="0"/>
              </a:spcAft>
            </a:pPr>
            <a:r>
              <a:rPr lang="en-US" sz="1800" dirty="0">
                <a:solidFill>
                  <a:schemeClr val="tx1"/>
                </a:solidFill>
              </a:rPr>
              <a:t>HIV is spread primarily by unprotected sex, contaminated blood transfusions, hypodermic needles, and from mother to child during pregnancy, delivery, or breastfeeding. HIV is a member of the group of viruses known as retroviruses.</a:t>
            </a:r>
          </a:p>
          <a:p>
            <a:pPr marL="0" indent="0" algn="just" eaLnBrk="1" fontAlgn="auto" hangingPunct="1">
              <a:spcBef>
                <a:spcPts val="0"/>
              </a:spcBef>
              <a:spcAft>
                <a:spcPts val="0"/>
              </a:spcAft>
              <a:buClr>
                <a:schemeClr val="accent3"/>
              </a:buClr>
              <a:defRPr/>
            </a:pPr>
            <a:endParaRPr lang="en-US" sz="1800" dirty="0">
              <a:solidFill>
                <a:schemeClr val="tx1"/>
              </a:solidFill>
            </a:endParaRPr>
          </a:p>
        </p:txBody>
      </p:sp>
      <p:pic>
        <p:nvPicPr>
          <p:cNvPr id="5" name="Picture 4"/>
          <p:cNvPicPr>
            <a:picLocks noChangeAspect="1"/>
          </p:cNvPicPr>
          <p:nvPr/>
        </p:nvPicPr>
        <p:blipFill>
          <a:blip r:embed="rId2"/>
          <a:stretch>
            <a:fillRect/>
          </a:stretch>
        </p:blipFill>
        <p:spPr>
          <a:xfrm>
            <a:off x="6781800" y="1519916"/>
            <a:ext cx="2047875" cy="25717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4267200"/>
            <a:ext cx="2142423" cy="2209800"/>
          </a:xfrm>
          <a:prstGeom prst="rect">
            <a:avLst/>
          </a:prstGeom>
        </p:spPr>
      </p:pic>
    </p:spTree>
    <p:extLst>
      <p:ext uri="{BB962C8B-B14F-4D97-AF65-F5344CB8AC3E}">
        <p14:creationId xmlns:p14="http://schemas.microsoft.com/office/powerpoint/2010/main" val="1578806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15F778A1-25C5-4682-8D79-11C926AE0373}"/>
              </a:ext>
            </a:extLst>
          </p:cNvPr>
          <p:cNvSpPr>
            <a:spLocks noGrp="1"/>
          </p:cNvSpPr>
          <p:nvPr>
            <p:ph sz="half" idx="1"/>
          </p:nvPr>
        </p:nvSpPr>
        <p:spPr>
          <a:xfrm>
            <a:off x="245853" y="1465488"/>
            <a:ext cx="8610600" cy="4908326"/>
          </a:xfrm>
        </p:spPr>
        <p:txBody>
          <a:bodyPr>
            <a:noAutofit/>
          </a:bodyPr>
          <a:lstStyle/>
          <a:p>
            <a:pPr marL="0" indent="0" algn="ctr" eaLnBrk="1" fontAlgn="auto" hangingPunct="1">
              <a:lnSpc>
                <a:spcPct val="70000"/>
              </a:lnSpc>
              <a:spcBef>
                <a:spcPts val="0"/>
              </a:spcBef>
              <a:spcAft>
                <a:spcPts val="0"/>
              </a:spcAft>
              <a:buClr>
                <a:schemeClr val="accent3"/>
              </a:buClr>
              <a:defRPr/>
            </a:pPr>
            <a:r>
              <a:rPr lang="en-US" sz="3200" dirty="0">
                <a:solidFill>
                  <a:srgbClr val="0033CC"/>
                </a:solidFill>
              </a:rPr>
              <a:t>HIV - AIDS</a:t>
            </a:r>
          </a:p>
          <a:p>
            <a:pPr marL="274320" indent="-274320" eaLnBrk="1" fontAlgn="auto" hangingPunct="1">
              <a:lnSpc>
                <a:spcPct val="70000"/>
              </a:lnSpc>
              <a:spcBef>
                <a:spcPts val="0"/>
              </a:spcBef>
              <a:spcAft>
                <a:spcPts val="0"/>
              </a:spcAft>
              <a:buClr>
                <a:schemeClr val="accent3"/>
              </a:buClr>
              <a:buFont typeface="Wingdings 2"/>
              <a:buChar char=""/>
              <a:defRPr/>
            </a:pPr>
            <a:endParaRPr lang="en-US" sz="1050" dirty="0">
              <a:solidFill>
                <a:schemeClr val="tx1">
                  <a:lumMod val="95000"/>
                  <a:lumOff val="5000"/>
                </a:schemeClr>
              </a:solidFill>
            </a:endParaRPr>
          </a:p>
          <a:p>
            <a:pPr marL="231775" indent="0" algn="just">
              <a:lnSpc>
                <a:spcPct val="70000"/>
              </a:lnSpc>
              <a:spcBef>
                <a:spcPts val="0"/>
              </a:spcBef>
              <a:spcAft>
                <a:spcPts val="0"/>
              </a:spcAft>
            </a:pPr>
            <a:r>
              <a:rPr lang="en-US" sz="1800" dirty="0"/>
              <a:t>Cause: </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A viral infection caused the </a:t>
            </a:r>
            <a:r>
              <a:rPr lang="en-US" sz="1800" dirty="0">
                <a:solidFill>
                  <a:schemeClr val="tx1"/>
                </a:solidFill>
              </a:rPr>
              <a:t>human immunodeficiency (retro) virus, which over time can transform into acquired immunodeficiency syndrome</a:t>
            </a:r>
            <a:r>
              <a:rPr lang="en-US" sz="1800" dirty="0">
                <a:solidFill>
                  <a:schemeClr val="tx1">
                    <a:lumMod val="95000"/>
                    <a:lumOff val="5000"/>
                  </a:schemeClr>
                </a:solidFill>
              </a:rPr>
              <a:t>.</a:t>
            </a:r>
            <a:r>
              <a:rPr lang="en-US" sz="1800" baseline="30000" dirty="0">
                <a:solidFill>
                  <a:schemeClr val="tx1">
                    <a:lumMod val="95000"/>
                    <a:lumOff val="5000"/>
                  </a:schemeClr>
                </a:solidFill>
              </a:rPr>
              <a:t> </a:t>
            </a:r>
          </a:p>
          <a:p>
            <a:pPr marL="231775" indent="0" algn="just">
              <a:lnSpc>
                <a:spcPct val="70000"/>
              </a:lnSpc>
              <a:spcBef>
                <a:spcPts val="0"/>
              </a:spcBef>
              <a:spcAft>
                <a:spcPts val="0"/>
              </a:spcAft>
            </a:pPr>
            <a:endParaRPr lang="en-US" sz="1000" baseline="30000" dirty="0">
              <a:solidFill>
                <a:schemeClr val="tx1">
                  <a:lumMod val="95000"/>
                  <a:lumOff val="5000"/>
                </a:schemeClr>
              </a:solidFill>
            </a:endParaRPr>
          </a:p>
          <a:p>
            <a:pPr marL="231775" indent="0" algn="just">
              <a:lnSpc>
                <a:spcPct val="70000"/>
              </a:lnSpc>
              <a:spcBef>
                <a:spcPts val="0"/>
              </a:spcBef>
              <a:spcAft>
                <a:spcPts val="0"/>
              </a:spcAft>
            </a:pPr>
            <a:r>
              <a:rPr lang="en-US" sz="1800" dirty="0"/>
              <a:t>Symptoms: </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Beginning 2 to 4 weeks after infection;</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Fever; </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Lymph Node/Throat Inflammation; </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Fatigue/Headache; </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Rash/Genital and/or Mouth Sores;</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Gastrointestinal Distress.</a:t>
            </a:r>
          </a:p>
          <a:p>
            <a:pPr marL="231775" indent="0" algn="just">
              <a:lnSpc>
                <a:spcPct val="70000"/>
              </a:lnSpc>
              <a:spcBef>
                <a:spcPts val="0"/>
              </a:spcBef>
              <a:spcAft>
                <a:spcPts val="0"/>
              </a:spcAft>
            </a:pPr>
            <a:endParaRPr lang="en-US" sz="1000" dirty="0">
              <a:solidFill>
                <a:schemeClr val="tx1">
                  <a:lumMod val="95000"/>
                  <a:lumOff val="5000"/>
                </a:schemeClr>
              </a:solidFill>
            </a:endParaRPr>
          </a:p>
          <a:p>
            <a:pPr marL="231775" indent="0" algn="just">
              <a:lnSpc>
                <a:spcPct val="70000"/>
              </a:lnSpc>
              <a:spcBef>
                <a:spcPts val="0"/>
              </a:spcBef>
              <a:spcAft>
                <a:spcPts val="0"/>
              </a:spcAft>
            </a:pPr>
            <a:r>
              <a:rPr lang="en-US" sz="1800" dirty="0"/>
              <a:t>Duration:</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solidFill>
              </a:rPr>
              <a:t>Lifetime Disease, but if untreated into AIDS – Survival for 11 years.</a:t>
            </a:r>
          </a:p>
          <a:p>
            <a:pPr marL="517525" indent="-285750" algn="just">
              <a:lnSpc>
                <a:spcPct val="70000"/>
              </a:lnSpc>
              <a:spcBef>
                <a:spcPts val="0"/>
              </a:spcBef>
              <a:spcAft>
                <a:spcPts val="0"/>
              </a:spcAft>
              <a:buFont typeface="Arial" panose="020B0604020202020204" pitchFamily="34" charset="0"/>
              <a:buChar char="•"/>
            </a:pPr>
            <a:endParaRPr lang="en-US" sz="1000" dirty="0">
              <a:solidFill>
                <a:schemeClr val="tx1"/>
              </a:solidFill>
            </a:endParaRPr>
          </a:p>
          <a:p>
            <a:pPr marL="231775" indent="0" algn="just">
              <a:lnSpc>
                <a:spcPct val="70000"/>
              </a:lnSpc>
              <a:spcBef>
                <a:spcPts val="0"/>
              </a:spcBef>
              <a:spcAft>
                <a:spcPts val="0"/>
              </a:spcAft>
            </a:pPr>
            <a:r>
              <a:rPr lang="en-US" sz="1800" dirty="0"/>
              <a:t>Virulence:</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Fatality rate – 100% if untreated into AIDS – Treated: Normal </a:t>
            </a:r>
            <a:r>
              <a:rPr lang="en-US" sz="1800" dirty="0" err="1">
                <a:solidFill>
                  <a:schemeClr val="tx1">
                    <a:lumMod val="95000"/>
                    <a:lumOff val="5000"/>
                  </a:schemeClr>
                </a:solidFill>
              </a:rPr>
              <a:t>Lfespan</a:t>
            </a:r>
            <a:r>
              <a:rPr lang="en-US" sz="1800" dirty="0">
                <a:solidFill>
                  <a:schemeClr val="tx1">
                    <a:lumMod val="95000"/>
                    <a:lumOff val="5000"/>
                  </a:schemeClr>
                </a:solidFill>
              </a:rPr>
              <a:t>.  </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Asymptomatic carriers (HIV had to detect if untested) can spread the disease to others.</a:t>
            </a:r>
          </a:p>
          <a:p>
            <a:pPr marL="231775" indent="0" algn="just">
              <a:lnSpc>
                <a:spcPct val="70000"/>
              </a:lnSpc>
              <a:spcBef>
                <a:spcPts val="0"/>
              </a:spcBef>
              <a:spcAft>
                <a:spcPts val="0"/>
              </a:spcAft>
            </a:pPr>
            <a:endParaRPr lang="en-US" sz="1000" dirty="0">
              <a:solidFill>
                <a:schemeClr val="tx1">
                  <a:lumMod val="95000"/>
                  <a:lumOff val="5000"/>
                </a:schemeClr>
              </a:solidFill>
            </a:endParaRPr>
          </a:p>
          <a:p>
            <a:pPr marL="231775" indent="0" algn="just">
              <a:lnSpc>
                <a:spcPct val="70000"/>
              </a:lnSpc>
              <a:spcBef>
                <a:spcPts val="0"/>
              </a:spcBef>
              <a:spcAft>
                <a:spcPts val="0"/>
              </a:spcAft>
            </a:pPr>
            <a:r>
              <a:rPr lang="en-US" sz="1800" dirty="0"/>
              <a:t>Spread:</a:t>
            </a:r>
            <a:r>
              <a:rPr lang="en-US" sz="1800" dirty="0">
                <a:solidFill>
                  <a:schemeClr val="tx1">
                    <a:lumMod val="95000"/>
                    <a:lumOff val="5000"/>
                  </a:schemeClr>
                </a:solidFill>
              </a:rPr>
              <a:t> </a:t>
            </a:r>
          </a:p>
          <a:p>
            <a:pPr marL="458788" indent="-233363"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HIV is spread by three main ways: </a:t>
            </a:r>
          </a:p>
          <a:p>
            <a:pPr marL="1254125" indent="-277813" algn="just">
              <a:lnSpc>
                <a:spcPct val="70000"/>
              </a:lnSpc>
              <a:spcBef>
                <a:spcPts val="0"/>
              </a:spcBef>
              <a:spcAft>
                <a:spcPts val="0"/>
              </a:spcAft>
              <a:buFont typeface="Courier New" panose="02070309020205020404" pitchFamily="49" charset="0"/>
              <a:buChar char="o"/>
            </a:pPr>
            <a:r>
              <a:rPr lang="en-US" sz="1800" dirty="0">
                <a:solidFill>
                  <a:schemeClr val="tx1">
                    <a:lumMod val="95000"/>
                    <a:lumOff val="5000"/>
                  </a:schemeClr>
                </a:solidFill>
              </a:rPr>
              <a:t>Sexual contact; </a:t>
            </a:r>
          </a:p>
          <a:p>
            <a:pPr marL="1254125" indent="-277813" algn="just">
              <a:lnSpc>
                <a:spcPct val="70000"/>
              </a:lnSpc>
              <a:spcBef>
                <a:spcPts val="0"/>
              </a:spcBef>
              <a:spcAft>
                <a:spcPts val="0"/>
              </a:spcAft>
              <a:buFont typeface="Courier New" panose="02070309020205020404" pitchFamily="49" charset="0"/>
              <a:buChar char="o"/>
            </a:pPr>
            <a:r>
              <a:rPr lang="en-US" sz="1800" dirty="0">
                <a:solidFill>
                  <a:schemeClr val="tx1">
                    <a:lumMod val="95000"/>
                    <a:lumOff val="5000"/>
                  </a:schemeClr>
                </a:solidFill>
              </a:rPr>
              <a:t>Significant exposure to infected body fluids or tissues; and </a:t>
            </a:r>
          </a:p>
          <a:p>
            <a:pPr marL="1254125" indent="-277813" algn="just">
              <a:lnSpc>
                <a:spcPct val="70000"/>
              </a:lnSpc>
              <a:spcBef>
                <a:spcPts val="0"/>
              </a:spcBef>
              <a:spcAft>
                <a:spcPts val="0"/>
              </a:spcAft>
              <a:buFont typeface="Courier New" panose="02070309020205020404" pitchFamily="49" charset="0"/>
              <a:buChar char="o"/>
            </a:pPr>
            <a:r>
              <a:rPr lang="en-US" sz="1800" dirty="0">
                <a:solidFill>
                  <a:schemeClr val="tx1">
                    <a:lumMod val="95000"/>
                    <a:lumOff val="5000"/>
                  </a:schemeClr>
                </a:solidFill>
              </a:rPr>
              <a:t>From mother to child during pregnancy, delivery, or breastfeeding</a:t>
            </a:r>
          </a:p>
        </p:txBody>
      </p:sp>
      <p:sp>
        <p:nvSpPr>
          <p:cNvPr id="4"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HIV - AIDS (1981 to Present A.D.)</a:t>
            </a:r>
          </a:p>
        </p:txBody>
      </p:sp>
    </p:spTree>
    <p:extLst>
      <p:ext uri="{BB962C8B-B14F-4D97-AF65-F5344CB8AC3E}">
        <p14:creationId xmlns:p14="http://schemas.microsoft.com/office/powerpoint/2010/main" val="2712675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0158B2F-80BE-4948-9002-5C0771EB61A5}"/>
              </a:ext>
            </a:extLst>
          </p:cNvPr>
          <p:cNvSpPr>
            <a:spLocks noGrp="1"/>
          </p:cNvSpPr>
          <p:nvPr>
            <p:ph sz="half" idx="1"/>
          </p:nvPr>
        </p:nvSpPr>
        <p:spPr>
          <a:xfrm>
            <a:off x="381000" y="1432680"/>
            <a:ext cx="4953000" cy="5240113"/>
          </a:xfrm>
        </p:spPr>
        <p:txBody>
          <a:bodyPr>
            <a:noAutofit/>
          </a:bodyPr>
          <a:lstStyle/>
          <a:p>
            <a:pPr marL="0" indent="0" algn="ctr" eaLnBrk="1" fontAlgn="auto" hangingPunct="1">
              <a:spcBef>
                <a:spcPts val="0"/>
              </a:spcBef>
              <a:spcAft>
                <a:spcPts val="0"/>
              </a:spcAft>
              <a:buClr>
                <a:schemeClr val="accent3"/>
              </a:buClr>
              <a:defRPr/>
            </a:pPr>
            <a:r>
              <a:rPr lang="en-US" sz="3200" dirty="0">
                <a:solidFill>
                  <a:srgbClr val="0033CC"/>
                </a:solidFill>
              </a:rPr>
              <a:t>Edward Jenner</a:t>
            </a:r>
          </a:p>
          <a:p>
            <a:pPr marL="0" indent="0" algn="just" eaLnBrk="1" fontAlgn="auto" hangingPunct="1">
              <a:spcBef>
                <a:spcPts val="0"/>
              </a:spcBef>
              <a:spcAft>
                <a:spcPts val="0"/>
              </a:spcAft>
              <a:buClr>
                <a:schemeClr val="accent3"/>
              </a:buClr>
              <a:defRPr/>
            </a:pPr>
            <a:endParaRPr lang="en-US" sz="1000" dirty="0">
              <a:solidFill>
                <a:schemeClr val="tx1">
                  <a:lumMod val="95000"/>
                  <a:lumOff val="5000"/>
                </a:schemeClr>
              </a:solidFill>
            </a:endParaRPr>
          </a:p>
          <a:p>
            <a:pPr marL="0" indent="0" algn="just">
              <a:spcBef>
                <a:spcPts val="0"/>
              </a:spcBef>
              <a:spcAft>
                <a:spcPts val="0"/>
              </a:spcAft>
            </a:pPr>
            <a:r>
              <a:rPr lang="en-US" sz="1800" dirty="0">
                <a:solidFill>
                  <a:schemeClr val="tx1">
                    <a:lumMod val="95000"/>
                    <a:lumOff val="5000"/>
                  </a:schemeClr>
                </a:solidFill>
              </a:rPr>
              <a:t>Edward Jenner (1749-1823): Vaccines</a:t>
            </a:r>
            <a:br>
              <a:rPr lang="en-US" sz="1800" dirty="0">
                <a:solidFill>
                  <a:schemeClr val="tx1">
                    <a:lumMod val="95000"/>
                    <a:lumOff val="5000"/>
                  </a:schemeClr>
                </a:solidFill>
              </a:rPr>
            </a:br>
            <a:endParaRPr lang="en-US" sz="1000" dirty="0">
              <a:solidFill>
                <a:schemeClr val="tx1">
                  <a:lumMod val="95000"/>
                  <a:lumOff val="5000"/>
                </a:schemeClr>
              </a:solidFill>
            </a:endParaRPr>
          </a:p>
          <a:p>
            <a:pPr marL="0" indent="0" algn="just">
              <a:spcBef>
                <a:spcPts val="0"/>
              </a:spcBef>
              <a:spcAft>
                <a:spcPts val="0"/>
              </a:spcAft>
            </a:pPr>
            <a:r>
              <a:rPr lang="en-US" sz="1800" dirty="0">
                <a:solidFill>
                  <a:schemeClr val="tx1">
                    <a:lumMod val="95000"/>
                    <a:lumOff val="5000"/>
                  </a:schemeClr>
                </a:solidFill>
              </a:rPr>
              <a:t>British surgeon and naturalist Edward Jenner developed the first vaccine, the smallpox vaccine, in 1796. </a:t>
            </a:r>
          </a:p>
          <a:p>
            <a:pPr marL="0" indent="0" algn="just">
              <a:spcBef>
                <a:spcPts val="0"/>
              </a:spcBef>
              <a:spcAft>
                <a:spcPts val="0"/>
              </a:spcAft>
            </a:pPr>
            <a:endParaRPr lang="en-US" sz="1000" dirty="0">
              <a:solidFill>
                <a:schemeClr val="tx1">
                  <a:lumMod val="95000"/>
                  <a:lumOff val="5000"/>
                </a:schemeClr>
              </a:solidFill>
            </a:endParaRPr>
          </a:p>
          <a:p>
            <a:pPr marL="0" indent="0" algn="just">
              <a:spcBef>
                <a:spcPts val="0"/>
              </a:spcBef>
              <a:spcAft>
                <a:spcPts val="0"/>
              </a:spcAft>
            </a:pPr>
            <a:r>
              <a:rPr lang="en-US" sz="1800" dirty="0">
                <a:solidFill>
                  <a:schemeClr val="tx1">
                    <a:lumMod val="95000"/>
                    <a:lumOff val="5000"/>
                  </a:schemeClr>
                </a:solidFill>
              </a:rPr>
              <a:t>Jenner was inspired to develop the practice of vaccination after noticing that milkmaids who caught the disease cowpox never developed smallpox. </a:t>
            </a:r>
          </a:p>
          <a:p>
            <a:pPr marL="0" indent="0" algn="just">
              <a:spcBef>
                <a:spcPts val="0"/>
              </a:spcBef>
              <a:spcAft>
                <a:spcPts val="0"/>
              </a:spcAft>
            </a:pPr>
            <a:endParaRPr lang="en-US" sz="1000" dirty="0">
              <a:solidFill>
                <a:schemeClr val="tx1">
                  <a:lumMod val="95000"/>
                  <a:lumOff val="5000"/>
                </a:schemeClr>
              </a:solidFill>
            </a:endParaRPr>
          </a:p>
          <a:p>
            <a:pPr marL="0" indent="0" algn="just">
              <a:spcBef>
                <a:spcPts val="0"/>
              </a:spcBef>
              <a:spcAft>
                <a:spcPts val="0"/>
              </a:spcAft>
            </a:pPr>
            <a:r>
              <a:rPr lang="en-US" sz="1800" dirty="0">
                <a:solidFill>
                  <a:schemeClr val="tx1">
                    <a:lumMod val="95000"/>
                    <a:lumOff val="5000"/>
                  </a:schemeClr>
                </a:solidFill>
              </a:rPr>
              <a:t>Jenner inoculated the son of his gardener with cowpox, and the boy failed to develop smallpox after being exposed repeatedly to infected smallpox material. </a:t>
            </a:r>
          </a:p>
          <a:p>
            <a:pPr marL="0" indent="0" algn="just">
              <a:spcBef>
                <a:spcPts val="0"/>
              </a:spcBef>
              <a:spcAft>
                <a:spcPts val="0"/>
              </a:spcAft>
            </a:pPr>
            <a:endParaRPr lang="en-US" sz="1000" dirty="0">
              <a:solidFill>
                <a:schemeClr val="tx1">
                  <a:lumMod val="95000"/>
                  <a:lumOff val="5000"/>
                </a:schemeClr>
              </a:solidFill>
            </a:endParaRPr>
          </a:p>
          <a:p>
            <a:pPr marL="0" indent="0" algn="just">
              <a:spcBef>
                <a:spcPts val="0"/>
              </a:spcBef>
              <a:spcAft>
                <a:spcPts val="0"/>
              </a:spcAft>
            </a:pPr>
            <a:r>
              <a:rPr lang="en-US" sz="1800" dirty="0">
                <a:solidFill>
                  <a:schemeClr val="tx1">
                    <a:lumMod val="95000"/>
                    <a:lumOff val="5000"/>
                  </a:schemeClr>
                </a:solidFill>
              </a:rPr>
              <a:t>This first vaccine laid the foundations for the field of immunology.</a:t>
            </a:r>
            <a:endParaRPr lang="en-US" sz="1000" dirty="0">
              <a:solidFill>
                <a:schemeClr val="tx1">
                  <a:lumMod val="95000"/>
                  <a:lumOff val="5000"/>
                </a:schemeClr>
              </a:solidFill>
            </a:endParaRPr>
          </a:p>
        </p:txBody>
      </p:sp>
      <p:sp>
        <p:nvSpPr>
          <p:cNvPr id="7" name="Title 1">
            <a:extLst>
              <a:ext uri="{FF2B5EF4-FFF2-40B4-BE49-F238E27FC236}">
                <a16:creationId xmlns:a16="http://schemas.microsoft.com/office/drawing/2014/main" id="{4862482D-53D0-462D-8E7B-AAC7546418B9}"/>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Pioneers of Modern Medicine</a:t>
            </a:r>
          </a:p>
        </p:txBody>
      </p:sp>
      <p:pic>
        <p:nvPicPr>
          <p:cNvPr id="6146" name="Picture 2" descr="Image result for edward Jenner">
            <a:extLst>
              <a:ext uri="{FF2B5EF4-FFF2-40B4-BE49-F238E27FC236}">
                <a16:creationId xmlns:a16="http://schemas.microsoft.com/office/drawing/2014/main" id="{AE8A2792-B8AA-4184-A93B-C846677A13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2317" y="1465487"/>
            <a:ext cx="3048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9B6D9D7-2D1B-43D8-ACBD-1502A55856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9506" y="4648200"/>
            <a:ext cx="3019245" cy="1958722"/>
          </a:xfrm>
          <a:prstGeom prst="rect">
            <a:avLst/>
          </a:prstGeom>
        </p:spPr>
      </p:pic>
    </p:spTree>
    <p:extLst>
      <p:ext uri="{BB962C8B-B14F-4D97-AF65-F5344CB8AC3E}">
        <p14:creationId xmlns:p14="http://schemas.microsoft.com/office/powerpoint/2010/main" val="30049942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HIV - AIDS (1981 to Present A.D.)</a:t>
            </a:r>
          </a:p>
        </p:txBody>
      </p:sp>
      <p:sp>
        <p:nvSpPr>
          <p:cNvPr id="3" name="Content Placeholder 2">
            <a:extLst>
              <a:ext uri="{FF2B5EF4-FFF2-40B4-BE49-F238E27FC236}">
                <a16:creationId xmlns:a16="http://schemas.microsoft.com/office/drawing/2014/main" id="{78779044-9D2F-4518-8D81-7D20C4A4246E}"/>
              </a:ext>
            </a:extLst>
          </p:cNvPr>
          <p:cNvSpPr>
            <a:spLocks noGrp="1"/>
          </p:cNvSpPr>
          <p:nvPr>
            <p:ph sz="half" idx="1"/>
          </p:nvPr>
        </p:nvSpPr>
        <p:spPr>
          <a:xfrm>
            <a:off x="457200" y="1465487"/>
            <a:ext cx="8229600" cy="4935313"/>
          </a:xfrm>
        </p:spPr>
        <p:txBody>
          <a:bodyPr>
            <a:noAutofit/>
          </a:bodyPr>
          <a:lstStyle/>
          <a:p>
            <a:pPr marL="0" indent="0" algn="just">
              <a:lnSpc>
                <a:spcPct val="85000"/>
              </a:lnSpc>
              <a:spcBef>
                <a:spcPts val="0"/>
              </a:spcBef>
              <a:spcAft>
                <a:spcPts val="0"/>
              </a:spcAft>
            </a:pPr>
            <a:r>
              <a:rPr lang="en-US" sz="1800" dirty="0">
                <a:solidFill>
                  <a:schemeClr val="tx1"/>
                </a:solidFill>
              </a:rPr>
              <a:t>Since the start of the pandemic, an estimated 79 million people have been infected with HIV, world wide, and 35 million have died from the disease. </a:t>
            </a:r>
          </a:p>
          <a:p>
            <a:pPr marL="0" indent="0" algn="just">
              <a:lnSpc>
                <a:spcPct val="85000"/>
              </a:lnSpc>
              <a:spcBef>
                <a:spcPts val="0"/>
              </a:spcBef>
              <a:spcAft>
                <a:spcPts val="0"/>
              </a:spcAft>
            </a:pPr>
            <a:endParaRPr lang="en-US" sz="1000" dirty="0">
              <a:solidFill>
                <a:schemeClr val="tx1"/>
              </a:solidFill>
            </a:endParaRPr>
          </a:p>
          <a:p>
            <a:pPr marL="0" indent="0" algn="just">
              <a:lnSpc>
                <a:spcPct val="85000"/>
              </a:lnSpc>
              <a:spcBef>
                <a:spcPts val="0"/>
              </a:spcBef>
              <a:spcAft>
                <a:spcPts val="0"/>
              </a:spcAft>
            </a:pPr>
            <a:r>
              <a:rPr lang="en-US" sz="1800" dirty="0">
                <a:solidFill>
                  <a:schemeClr val="tx1"/>
                </a:solidFill>
              </a:rPr>
              <a:t>Presently, globally, about 38 million people are currently living with HIV, approximately 2 million people are annually infected, and about 770,000 people die every year of the disease.  </a:t>
            </a:r>
          </a:p>
          <a:p>
            <a:pPr marL="0" indent="0" algn="just">
              <a:lnSpc>
                <a:spcPct val="85000"/>
              </a:lnSpc>
              <a:spcBef>
                <a:spcPts val="0"/>
              </a:spcBef>
              <a:spcAft>
                <a:spcPts val="0"/>
              </a:spcAft>
            </a:pPr>
            <a:endParaRPr lang="en-US" sz="1000" dirty="0">
              <a:solidFill>
                <a:schemeClr val="tx1"/>
              </a:solidFill>
            </a:endParaRPr>
          </a:p>
          <a:p>
            <a:pPr marL="0" indent="0" algn="just">
              <a:lnSpc>
                <a:spcPct val="85000"/>
              </a:lnSpc>
              <a:spcBef>
                <a:spcPts val="0"/>
              </a:spcBef>
              <a:spcAft>
                <a:spcPts val="0"/>
              </a:spcAft>
            </a:pPr>
            <a:r>
              <a:rPr lang="en-US" sz="1800" dirty="0">
                <a:solidFill>
                  <a:schemeClr val="tx1"/>
                </a:solidFill>
              </a:rPr>
              <a:t>In the United States it is estimated that 1.1 million people are living with the disease, with 37,000 new infections, and 16,000 deaths annually.</a:t>
            </a:r>
          </a:p>
          <a:p>
            <a:pPr marL="0" indent="0" algn="just">
              <a:lnSpc>
                <a:spcPct val="85000"/>
              </a:lnSpc>
              <a:spcBef>
                <a:spcPts val="0"/>
              </a:spcBef>
              <a:spcAft>
                <a:spcPts val="0"/>
              </a:spcAft>
            </a:pPr>
            <a:endParaRPr lang="en-US" sz="1000" dirty="0">
              <a:solidFill>
                <a:schemeClr val="tx1"/>
              </a:solidFill>
            </a:endParaRPr>
          </a:p>
          <a:p>
            <a:pPr marL="0" indent="0" algn="just">
              <a:lnSpc>
                <a:spcPct val="85000"/>
              </a:lnSpc>
              <a:spcBef>
                <a:spcPts val="0"/>
              </a:spcBef>
              <a:spcAft>
                <a:spcPts val="0"/>
              </a:spcAft>
            </a:pPr>
            <a:r>
              <a:rPr lang="en-US" sz="1800" dirty="0">
                <a:solidFill>
                  <a:schemeClr val="tx1"/>
                </a:solidFill>
              </a:rPr>
              <a:t>Starting in the early 21st century, the annual number of new infections began to decrease, and since 2005 the annual number of AIDS-related deaths globally has also begun to decline.</a:t>
            </a:r>
          </a:p>
          <a:p>
            <a:pPr marL="0" indent="0" algn="just">
              <a:lnSpc>
                <a:spcPct val="85000"/>
              </a:lnSpc>
              <a:spcBef>
                <a:spcPts val="0"/>
              </a:spcBef>
              <a:spcAft>
                <a:spcPts val="0"/>
              </a:spcAft>
            </a:pPr>
            <a:endParaRPr lang="en-US" sz="1000" i="1" dirty="0">
              <a:solidFill>
                <a:schemeClr val="tx1"/>
              </a:solidFill>
            </a:endParaRPr>
          </a:p>
          <a:p>
            <a:pPr eaLnBrk="1" fontAlgn="auto" hangingPunct="1">
              <a:lnSpc>
                <a:spcPct val="85000"/>
              </a:lnSpc>
              <a:spcBef>
                <a:spcPts val="0"/>
              </a:spcBef>
              <a:spcAft>
                <a:spcPts val="0"/>
              </a:spcAft>
              <a:buClr>
                <a:schemeClr val="tx1">
                  <a:lumMod val="95000"/>
                  <a:lumOff val="5000"/>
                </a:schemeClr>
              </a:buClr>
              <a:buFont typeface="Arial" panose="020B0604020202020204" pitchFamily="34" charset="0"/>
              <a:buChar char="•"/>
              <a:defRPr/>
            </a:pPr>
            <a:r>
              <a:rPr lang="en-US" sz="1800" dirty="0">
                <a:solidFill>
                  <a:schemeClr val="tx1">
                    <a:lumMod val="95000"/>
                    <a:lumOff val="5000"/>
                  </a:schemeClr>
                </a:solidFill>
              </a:rPr>
              <a:t>How we would treat it today:</a:t>
            </a:r>
          </a:p>
          <a:p>
            <a:pPr eaLnBrk="1" fontAlgn="auto" hangingPunct="1">
              <a:lnSpc>
                <a:spcPct val="85000"/>
              </a:lnSpc>
              <a:spcBef>
                <a:spcPts val="0"/>
              </a:spcBef>
              <a:spcAft>
                <a:spcPts val="0"/>
              </a:spcAft>
              <a:buClr>
                <a:schemeClr val="tx1">
                  <a:lumMod val="95000"/>
                  <a:lumOff val="5000"/>
                </a:schemeClr>
              </a:buClr>
              <a:buFont typeface="Arial" panose="020B0604020202020204" pitchFamily="34" charset="0"/>
              <a:buChar char="•"/>
              <a:defRPr/>
            </a:pPr>
            <a:endParaRPr lang="en-US" sz="1000" dirty="0">
              <a:solidFill>
                <a:schemeClr val="tx1">
                  <a:lumMod val="95000"/>
                  <a:lumOff val="5000"/>
                </a:schemeClr>
              </a:solidFill>
            </a:endParaRPr>
          </a:p>
          <a:p>
            <a:pPr marL="569913" indent="-285750" algn="just" eaLnBrk="1" fontAlgn="auto" hangingPunct="1">
              <a:lnSpc>
                <a:spcPct val="85000"/>
              </a:lnSpc>
              <a:spcBef>
                <a:spcPts val="0"/>
              </a:spcBef>
              <a:spcAft>
                <a:spcPts val="0"/>
              </a:spcAft>
              <a:buClr>
                <a:srgbClr val="FF0000"/>
              </a:buClr>
              <a:buFont typeface="Wingdings" panose="05000000000000000000" pitchFamily="2" charset="2"/>
              <a:buChar char="Ø"/>
              <a:defRPr/>
            </a:pPr>
            <a:r>
              <a:rPr lang="en-US" sz="1600" dirty="0">
                <a:solidFill>
                  <a:srgbClr val="CC0000"/>
                </a:solidFill>
              </a:rPr>
              <a:t>Prevention strategies include use of condoms during sexual activity, avoidance of contaminated needles or blood transfer and HIV prevention medications such as </a:t>
            </a:r>
            <a:r>
              <a:rPr lang="en-US" sz="1600" dirty="0" err="1"/>
              <a:t>as</a:t>
            </a:r>
            <a:r>
              <a:rPr lang="en-US" sz="1600" dirty="0"/>
              <a:t> pre-exposure prophylaxis (</a:t>
            </a:r>
            <a:r>
              <a:rPr lang="en-US" sz="1600" dirty="0" err="1"/>
              <a:t>PrEP</a:t>
            </a:r>
            <a:r>
              <a:rPr lang="en-US" sz="1600" dirty="0"/>
              <a:t>) and post-exposure prophylaxis (PEP).</a:t>
            </a:r>
            <a:endParaRPr lang="en-US" sz="1600" dirty="0">
              <a:solidFill>
                <a:srgbClr val="CC0000"/>
              </a:solidFill>
            </a:endParaRPr>
          </a:p>
          <a:p>
            <a:pPr marL="569913" indent="-285750" algn="just" eaLnBrk="1" fontAlgn="auto" hangingPunct="1">
              <a:lnSpc>
                <a:spcPct val="85000"/>
              </a:lnSpc>
              <a:spcBef>
                <a:spcPts val="0"/>
              </a:spcBef>
              <a:spcAft>
                <a:spcPts val="0"/>
              </a:spcAft>
              <a:buClr>
                <a:srgbClr val="FF0000"/>
              </a:buClr>
              <a:buFont typeface="Wingdings" panose="05000000000000000000" pitchFamily="2" charset="2"/>
              <a:buChar char="Ø"/>
              <a:defRPr/>
            </a:pPr>
            <a:r>
              <a:rPr lang="en-US" sz="1600" dirty="0"/>
              <a:t>Treatment for HIV involves taking medicines that slow the progression of the virus in the body.  Such involves the combination of drugs known as antiretroviral therapy (ART).  These medications include Nucleoside and Nucleotide Reverse Transcriptase Inhibitors (NRTIs), </a:t>
            </a:r>
            <a:r>
              <a:rPr lang="it-IT" sz="1600" dirty="0"/>
              <a:t>Non-nucleoside Reverse Transcriptase Inhibitors (NNRTIs) and </a:t>
            </a:r>
            <a:r>
              <a:rPr lang="en-US" sz="1600" dirty="0"/>
              <a:t>Protease Inhibitors (PIs)</a:t>
            </a:r>
            <a:endParaRPr lang="en-US" sz="1800" dirty="0">
              <a:solidFill>
                <a:schemeClr val="tx1"/>
              </a:solidFill>
            </a:endParaRPr>
          </a:p>
          <a:p>
            <a:pPr marL="274320" indent="-274320" eaLnBrk="1" fontAlgn="auto" hangingPunct="1">
              <a:spcAft>
                <a:spcPts val="0"/>
              </a:spcAft>
              <a:buClr>
                <a:schemeClr val="accent3"/>
              </a:buClr>
              <a:buFont typeface="Wingdings 2"/>
              <a:buChar char=""/>
              <a:defRPr/>
            </a:pPr>
            <a:endParaRPr lang="en-US" dirty="0"/>
          </a:p>
        </p:txBody>
      </p:sp>
    </p:spTree>
    <p:extLst>
      <p:ext uri="{BB962C8B-B14F-4D97-AF65-F5344CB8AC3E}">
        <p14:creationId xmlns:p14="http://schemas.microsoft.com/office/powerpoint/2010/main" val="30983083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99C9DA-0D39-409A-99AF-C1A01F3329E6}"/>
              </a:ext>
            </a:extLst>
          </p:cNvPr>
          <p:cNvSpPr>
            <a:spLocks noGrp="1"/>
          </p:cNvSpPr>
          <p:nvPr>
            <p:ph sz="half" idx="1"/>
          </p:nvPr>
        </p:nvSpPr>
        <p:spPr>
          <a:xfrm>
            <a:off x="244434" y="1465487"/>
            <a:ext cx="4800600" cy="5087713"/>
          </a:xfrm>
        </p:spPr>
        <p:txBody>
          <a:bodyPr>
            <a:noAutofit/>
          </a:bodyPr>
          <a:lstStyle/>
          <a:p>
            <a:pPr marL="0" indent="0" algn="ctr" eaLnBrk="1" fontAlgn="auto" hangingPunct="1">
              <a:lnSpc>
                <a:spcPct val="85000"/>
              </a:lnSpc>
              <a:spcBef>
                <a:spcPts val="0"/>
              </a:spcBef>
              <a:spcAft>
                <a:spcPts val="0"/>
              </a:spcAft>
              <a:buClr>
                <a:schemeClr val="accent3"/>
              </a:buClr>
              <a:defRPr/>
            </a:pPr>
            <a:r>
              <a:rPr lang="en-US" altLang="en-US" sz="3000" dirty="0">
                <a:solidFill>
                  <a:srgbClr val="0033CC"/>
                </a:solidFill>
              </a:rPr>
              <a:t>Influenza (H1N1)</a:t>
            </a:r>
          </a:p>
          <a:p>
            <a:pPr marL="0" indent="0" algn="just" eaLnBrk="1" fontAlgn="auto" hangingPunct="1">
              <a:lnSpc>
                <a:spcPct val="85000"/>
              </a:lnSpc>
              <a:spcBef>
                <a:spcPts val="0"/>
              </a:spcBef>
              <a:spcAft>
                <a:spcPts val="0"/>
              </a:spcAft>
              <a:buClr>
                <a:schemeClr val="accent3"/>
              </a:buClr>
              <a:defRPr/>
            </a:pPr>
            <a:endParaRPr lang="en-US" sz="1000" dirty="0">
              <a:solidFill>
                <a:schemeClr val="tx1"/>
              </a:solidFill>
            </a:endParaRPr>
          </a:p>
          <a:p>
            <a:pPr marL="0" indent="0" algn="just" eaLnBrk="1" fontAlgn="auto" hangingPunct="1">
              <a:lnSpc>
                <a:spcPct val="85000"/>
              </a:lnSpc>
              <a:spcBef>
                <a:spcPts val="0"/>
              </a:spcBef>
              <a:spcAft>
                <a:spcPts val="0"/>
              </a:spcAft>
              <a:buClr>
                <a:schemeClr val="accent3"/>
              </a:buClr>
              <a:defRPr/>
            </a:pPr>
            <a:r>
              <a:rPr lang="en-US" sz="1800" dirty="0">
                <a:solidFill>
                  <a:schemeClr val="tx1"/>
                </a:solidFill>
              </a:rPr>
              <a:t>In the spring of 2009, a novel influenza A (H1N1) virus emerged.</a:t>
            </a:r>
          </a:p>
          <a:p>
            <a:pPr marL="0" indent="0" algn="just" eaLnBrk="1" fontAlgn="auto" hangingPunct="1">
              <a:lnSpc>
                <a:spcPct val="85000"/>
              </a:lnSpc>
              <a:spcBef>
                <a:spcPts val="0"/>
              </a:spcBef>
              <a:spcAft>
                <a:spcPts val="0"/>
              </a:spcAft>
              <a:buClr>
                <a:schemeClr val="accent3"/>
              </a:buClr>
              <a:defRPr/>
            </a:pPr>
            <a:endParaRPr lang="en-US" sz="1000" dirty="0">
              <a:solidFill>
                <a:schemeClr val="tx1"/>
              </a:solidFill>
            </a:endParaRPr>
          </a:p>
          <a:p>
            <a:pPr marL="0" indent="0" algn="just" eaLnBrk="1" fontAlgn="auto" hangingPunct="1">
              <a:lnSpc>
                <a:spcPct val="85000"/>
              </a:lnSpc>
              <a:spcBef>
                <a:spcPts val="0"/>
              </a:spcBef>
              <a:spcAft>
                <a:spcPts val="0"/>
              </a:spcAft>
              <a:buClr>
                <a:schemeClr val="accent3"/>
              </a:buClr>
              <a:defRPr/>
            </a:pPr>
            <a:r>
              <a:rPr lang="en-US" sz="1800" dirty="0">
                <a:solidFill>
                  <a:schemeClr val="tx1"/>
                </a:solidFill>
              </a:rPr>
              <a:t>It was detected first in the United States and spread quickly across the world. </a:t>
            </a:r>
          </a:p>
          <a:p>
            <a:pPr marL="0" indent="0" algn="just" eaLnBrk="1" fontAlgn="auto" hangingPunct="1">
              <a:lnSpc>
                <a:spcPct val="85000"/>
              </a:lnSpc>
              <a:spcBef>
                <a:spcPts val="0"/>
              </a:spcBef>
              <a:spcAft>
                <a:spcPts val="0"/>
              </a:spcAft>
              <a:buClr>
                <a:schemeClr val="accent3"/>
              </a:buClr>
              <a:defRPr/>
            </a:pPr>
            <a:endParaRPr lang="en-US" sz="1000" dirty="0">
              <a:solidFill>
                <a:schemeClr val="tx1"/>
              </a:solidFill>
            </a:endParaRPr>
          </a:p>
          <a:p>
            <a:pPr marL="0" indent="0" algn="just" eaLnBrk="1" fontAlgn="auto" hangingPunct="1">
              <a:lnSpc>
                <a:spcPct val="85000"/>
              </a:lnSpc>
              <a:spcBef>
                <a:spcPts val="0"/>
              </a:spcBef>
              <a:spcAft>
                <a:spcPts val="0"/>
              </a:spcAft>
              <a:buClr>
                <a:schemeClr val="accent3"/>
              </a:buClr>
              <a:defRPr/>
            </a:pPr>
            <a:r>
              <a:rPr lang="en-US" sz="1800" dirty="0">
                <a:solidFill>
                  <a:schemeClr val="tx1"/>
                </a:solidFill>
              </a:rPr>
              <a:t>This new H1N1 virus contained a unique combination of influenza genes not previously identified in animals or people. </a:t>
            </a:r>
          </a:p>
          <a:p>
            <a:pPr marL="0" indent="0" algn="just" eaLnBrk="1" fontAlgn="auto" hangingPunct="1">
              <a:lnSpc>
                <a:spcPct val="85000"/>
              </a:lnSpc>
              <a:spcBef>
                <a:spcPts val="0"/>
              </a:spcBef>
              <a:spcAft>
                <a:spcPts val="0"/>
              </a:spcAft>
              <a:buClr>
                <a:schemeClr val="accent3"/>
              </a:buClr>
              <a:defRPr/>
            </a:pPr>
            <a:endParaRPr lang="en-US" sz="1000" dirty="0">
              <a:solidFill>
                <a:schemeClr val="tx1"/>
              </a:solidFill>
            </a:endParaRPr>
          </a:p>
          <a:p>
            <a:pPr marL="0" indent="0" algn="just" eaLnBrk="1" fontAlgn="auto" hangingPunct="1">
              <a:lnSpc>
                <a:spcPct val="85000"/>
              </a:lnSpc>
              <a:spcBef>
                <a:spcPts val="0"/>
              </a:spcBef>
              <a:spcAft>
                <a:spcPts val="0"/>
              </a:spcAft>
              <a:buClr>
                <a:schemeClr val="accent3"/>
              </a:buClr>
              <a:defRPr/>
            </a:pPr>
            <a:r>
              <a:rPr lang="en-US" sz="1800" dirty="0">
                <a:solidFill>
                  <a:schemeClr val="tx1"/>
                </a:solidFill>
              </a:rPr>
              <a:t>Few young people had any existing immunity the virus, but nearly 1/3 of people over 60 had antibodies against it (likely from exposure to an older H1N1 virus).</a:t>
            </a:r>
          </a:p>
          <a:p>
            <a:pPr marL="0" indent="0" algn="just" eaLnBrk="1" fontAlgn="auto" hangingPunct="1">
              <a:lnSpc>
                <a:spcPct val="85000"/>
              </a:lnSpc>
              <a:spcBef>
                <a:spcPts val="0"/>
              </a:spcBef>
              <a:spcAft>
                <a:spcPts val="0"/>
              </a:spcAft>
              <a:buClr>
                <a:schemeClr val="accent3"/>
              </a:buClr>
              <a:defRPr/>
            </a:pPr>
            <a:endParaRPr lang="en-US" sz="1000" dirty="0">
              <a:solidFill>
                <a:schemeClr val="tx1"/>
              </a:solidFill>
            </a:endParaRPr>
          </a:p>
          <a:p>
            <a:pPr marL="0" indent="0" algn="just" eaLnBrk="1" fontAlgn="auto" hangingPunct="1">
              <a:lnSpc>
                <a:spcPct val="85000"/>
              </a:lnSpc>
              <a:spcBef>
                <a:spcPts val="0"/>
              </a:spcBef>
              <a:spcAft>
                <a:spcPts val="0"/>
              </a:spcAft>
              <a:buClr>
                <a:schemeClr val="accent3"/>
              </a:buClr>
              <a:defRPr/>
            </a:pPr>
            <a:r>
              <a:rPr lang="en-US" sz="1800" dirty="0">
                <a:solidFill>
                  <a:schemeClr val="tx1"/>
                </a:solidFill>
              </a:rPr>
              <a:t>From April 12, 2009 to April 10, 2010, the Center for Disease Control estimated there were 60.8 million cases of infection, 274,304 hospitalizations, and 12,469 deaths in the United States due to the virus.</a:t>
            </a:r>
          </a:p>
        </p:txBody>
      </p:sp>
      <p:sp>
        <p:nvSpPr>
          <p:cNvPr id="5"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Swine Flu (2009 - 2010 A.D.)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8588" y="1465487"/>
            <a:ext cx="3756812" cy="210701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3733800"/>
            <a:ext cx="3429000" cy="2819400"/>
          </a:xfrm>
          <a:prstGeom prst="rect">
            <a:avLst/>
          </a:prstGeom>
        </p:spPr>
      </p:pic>
    </p:spTree>
    <p:extLst>
      <p:ext uri="{BB962C8B-B14F-4D97-AF65-F5344CB8AC3E}">
        <p14:creationId xmlns:p14="http://schemas.microsoft.com/office/powerpoint/2010/main" val="1567470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Swine Flu (2009 - 2010 A.D.)</a:t>
            </a:r>
          </a:p>
        </p:txBody>
      </p:sp>
      <p:sp>
        <p:nvSpPr>
          <p:cNvPr id="7" name="Content Placeholder 2">
            <a:extLst>
              <a:ext uri="{FF2B5EF4-FFF2-40B4-BE49-F238E27FC236}">
                <a16:creationId xmlns:a16="http://schemas.microsoft.com/office/drawing/2014/main" id="{2133C8AB-F4BC-4EE7-94CC-0F599B2B427F}"/>
              </a:ext>
            </a:extLst>
          </p:cNvPr>
          <p:cNvSpPr>
            <a:spLocks noGrp="1"/>
          </p:cNvSpPr>
          <p:nvPr>
            <p:ph sz="half" idx="1"/>
          </p:nvPr>
        </p:nvSpPr>
        <p:spPr>
          <a:xfrm>
            <a:off x="245853" y="1465488"/>
            <a:ext cx="8610600" cy="4908326"/>
          </a:xfrm>
        </p:spPr>
        <p:txBody>
          <a:bodyPr>
            <a:noAutofit/>
          </a:bodyPr>
          <a:lstStyle/>
          <a:p>
            <a:pPr marL="0" indent="0" algn="ctr" eaLnBrk="1" fontAlgn="auto" hangingPunct="1">
              <a:lnSpc>
                <a:spcPct val="75000"/>
              </a:lnSpc>
              <a:spcBef>
                <a:spcPts val="0"/>
              </a:spcBef>
              <a:spcAft>
                <a:spcPts val="0"/>
              </a:spcAft>
              <a:buClr>
                <a:schemeClr val="accent3"/>
              </a:buClr>
              <a:defRPr/>
            </a:pPr>
            <a:r>
              <a:rPr lang="en-US" sz="3200" dirty="0">
                <a:solidFill>
                  <a:srgbClr val="0033CC"/>
                </a:solidFill>
              </a:rPr>
              <a:t>H1N1 - Influenza - A</a:t>
            </a:r>
          </a:p>
          <a:p>
            <a:pPr marL="274320" indent="-274320" eaLnBrk="1" fontAlgn="auto" hangingPunct="1">
              <a:lnSpc>
                <a:spcPct val="75000"/>
              </a:lnSpc>
              <a:spcBef>
                <a:spcPts val="0"/>
              </a:spcBef>
              <a:spcAft>
                <a:spcPts val="0"/>
              </a:spcAft>
              <a:buClr>
                <a:schemeClr val="accent3"/>
              </a:buClr>
              <a:buFont typeface="Wingdings 2"/>
              <a:buChar char=""/>
              <a:defRPr/>
            </a:pPr>
            <a:endParaRPr lang="en-US" sz="1050" dirty="0">
              <a:solidFill>
                <a:schemeClr val="tx1">
                  <a:lumMod val="95000"/>
                  <a:lumOff val="5000"/>
                </a:schemeClr>
              </a:solidFill>
            </a:endParaRPr>
          </a:p>
          <a:p>
            <a:pPr marL="231775" indent="0" algn="just">
              <a:lnSpc>
                <a:spcPct val="75000"/>
              </a:lnSpc>
              <a:spcBef>
                <a:spcPts val="0"/>
              </a:spcBef>
              <a:spcAft>
                <a:spcPts val="0"/>
              </a:spcAft>
            </a:pPr>
            <a:r>
              <a:rPr lang="en-US" sz="1800" dirty="0"/>
              <a:t>Cause: </a:t>
            </a:r>
          </a:p>
          <a:p>
            <a:pPr marL="517525" indent="-285750" algn="just">
              <a:lnSpc>
                <a:spcPct val="75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A highly contagious, viral infection caused the H1N1 Influenza A virus.</a:t>
            </a:r>
            <a:r>
              <a:rPr lang="en-US" sz="1800" baseline="30000" dirty="0">
                <a:solidFill>
                  <a:schemeClr val="tx1">
                    <a:lumMod val="95000"/>
                    <a:lumOff val="5000"/>
                  </a:schemeClr>
                </a:solidFill>
              </a:rPr>
              <a:t> </a:t>
            </a:r>
          </a:p>
          <a:p>
            <a:pPr marL="231775" indent="0" algn="just">
              <a:lnSpc>
                <a:spcPct val="75000"/>
              </a:lnSpc>
              <a:spcBef>
                <a:spcPts val="0"/>
              </a:spcBef>
              <a:spcAft>
                <a:spcPts val="0"/>
              </a:spcAft>
            </a:pPr>
            <a:endParaRPr lang="en-US" sz="1000" baseline="30000" dirty="0">
              <a:solidFill>
                <a:schemeClr val="tx1">
                  <a:lumMod val="95000"/>
                  <a:lumOff val="5000"/>
                </a:schemeClr>
              </a:solidFill>
            </a:endParaRPr>
          </a:p>
          <a:p>
            <a:pPr marL="231775" indent="0" algn="just">
              <a:lnSpc>
                <a:spcPct val="75000"/>
              </a:lnSpc>
              <a:spcBef>
                <a:spcPts val="0"/>
              </a:spcBef>
              <a:spcAft>
                <a:spcPts val="0"/>
              </a:spcAft>
            </a:pPr>
            <a:r>
              <a:rPr lang="en-US" sz="1800" dirty="0"/>
              <a:t>Symptoms: </a:t>
            </a:r>
          </a:p>
          <a:p>
            <a:pPr marL="517525" indent="-285750" algn="just">
              <a:lnSpc>
                <a:spcPct val="75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Beginning 1 to 4 days after infection;</a:t>
            </a:r>
          </a:p>
          <a:p>
            <a:pPr marL="517525" indent="-285750" algn="just">
              <a:lnSpc>
                <a:spcPct val="75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Headache; </a:t>
            </a:r>
          </a:p>
          <a:p>
            <a:pPr marL="517525" indent="-285750" algn="just">
              <a:lnSpc>
                <a:spcPct val="75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Fatigue; </a:t>
            </a:r>
          </a:p>
          <a:p>
            <a:pPr marL="517525" indent="-285750" algn="just">
              <a:lnSpc>
                <a:spcPct val="75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Dry, Hacking Cough; </a:t>
            </a:r>
          </a:p>
          <a:p>
            <a:pPr marL="517525" indent="-285750" algn="just">
              <a:lnSpc>
                <a:spcPct val="75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Runny Nose/Congestion;</a:t>
            </a:r>
          </a:p>
          <a:p>
            <a:pPr marL="517525" indent="-285750" algn="just">
              <a:lnSpc>
                <a:spcPct val="75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Stomach Ache, Loss of Appetite; </a:t>
            </a:r>
          </a:p>
          <a:p>
            <a:pPr marL="517525" indent="-285750" algn="just">
              <a:lnSpc>
                <a:spcPct val="75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Respiratory Distress/Shortness of Breath.</a:t>
            </a:r>
          </a:p>
          <a:p>
            <a:pPr marL="231775" indent="0" algn="just">
              <a:lnSpc>
                <a:spcPct val="75000"/>
              </a:lnSpc>
              <a:spcBef>
                <a:spcPts val="0"/>
              </a:spcBef>
              <a:spcAft>
                <a:spcPts val="0"/>
              </a:spcAft>
            </a:pPr>
            <a:endParaRPr lang="en-US" sz="1000" dirty="0">
              <a:solidFill>
                <a:schemeClr val="tx1">
                  <a:lumMod val="95000"/>
                  <a:lumOff val="5000"/>
                </a:schemeClr>
              </a:solidFill>
            </a:endParaRPr>
          </a:p>
          <a:p>
            <a:pPr marL="231775" indent="0" algn="just">
              <a:lnSpc>
                <a:spcPct val="75000"/>
              </a:lnSpc>
              <a:spcBef>
                <a:spcPts val="0"/>
              </a:spcBef>
              <a:spcAft>
                <a:spcPts val="0"/>
              </a:spcAft>
            </a:pPr>
            <a:r>
              <a:rPr lang="en-US" sz="1800" dirty="0"/>
              <a:t>Duration:</a:t>
            </a:r>
          </a:p>
          <a:p>
            <a:pPr marL="517525" indent="-285750" algn="just">
              <a:lnSpc>
                <a:spcPct val="75000"/>
              </a:lnSpc>
              <a:spcBef>
                <a:spcPts val="0"/>
              </a:spcBef>
              <a:spcAft>
                <a:spcPts val="0"/>
              </a:spcAft>
              <a:buFont typeface="Arial" panose="020B0604020202020204" pitchFamily="34" charset="0"/>
              <a:buChar char="•"/>
            </a:pPr>
            <a:r>
              <a:rPr lang="en-US" sz="1800" dirty="0">
                <a:solidFill>
                  <a:schemeClr val="tx1"/>
                </a:solidFill>
              </a:rPr>
              <a:t>3 to 10 days</a:t>
            </a:r>
          </a:p>
          <a:p>
            <a:pPr marL="517525" indent="-285750" algn="just">
              <a:lnSpc>
                <a:spcPct val="75000"/>
              </a:lnSpc>
              <a:spcBef>
                <a:spcPts val="0"/>
              </a:spcBef>
              <a:spcAft>
                <a:spcPts val="0"/>
              </a:spcAft>
              <a:buFont typeface="Arial" panose="020B0604020202020204" pitchFamily="34" charset="0"/>
              <a:buChar char="•"/>
            </a:pPr>
            <a:endParaRPr lang="en-US" sz="1000" dirty="0">
              <a:solidFill>
                <a:schemeClr val="tx1"/>
              </a:solidFill>
            </a:endParaRPr>
          </a:p>
          <a:p>
            <a:pPr marL="231775" indent="0" algn="just">
              <a:lnSpc>
                <a:spcPct val="75000"/>
              </a:lnSpc>
              <a:spcBef>
                <a:spcPts val="0"/>
              </a:spcBef>
              <a:spcAft>
                <a:spcPts val="0"/>
              </a:spcAft>
            </a:pPr>
            <a:r>
              <a:rPr lang="en-US" sz="1800" dirty="0"/>
              <a:t>Virulence:</a:t>
            </a:r>
          </a:p>
          <a:p>
            <a:pPr marL="517525" indent="-285750" algn="just">
              <a:lnSpc>
                <a:spcPct val="75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Fatality rate is typically 3%, with higher rates among young adults.  </a:t>
            </a:r>
          </a:p>
          <a:p>
            <a:pPr marL="517525" indent="-285750" algn="just">
              <a:lnSpc>
                <a:spcPct val="75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Known to trigger a Cytokine Storm (a hyper active immune response).</a:t>
            </a:r>
          </a:p>
          <a:p>
            <a:pPr marL="231775" indent="0" algn="just">
              <a:lnSpc>
                <a:spcPct val="75000"/>
              </a:lnSpc>
              <a:spcBef>
                <a:spcPts val="0"/>
              </a:spcBef>
              <a:spcAft>
                <a:spcPts val="0"/>
              </a:spcAft>
            </a:pPr>
            <a:endParaRPr lang="en-US" sz="1000" dirty="0">
              <a:solidFill>
                <a:schemeClr val="tx1">
                  <a:lumMod val="95000"/>
                  <a:lumOff val="5000"/>
                </a:schemeClr>
              </a:solidFill>
            </a:endParaRPr>
          </a:p>
          <a:p>
            <a:pPr marL="231775" indent="0" algn="just">
              <a:lnSpc>
                <a:spcPct val="75000"/>
              </a:lnSpc>
              <a:spcBef>
                <a:spcPts val="0"/>
              </a:spcBef>
              <a:spcAft>
                <a:spcPts val="0"/>
              </a:spcAft>
            </a:pPr>
            <a:r>
              <a:rPr lang="en-US" sz="1800" dirty="0"/>
              <a:t>Spread:</a:t>
            </a:r>
            <a:r>
              <a:rPr lang="en-US" sz="1800" dirty="0">
                <a:solidFill>
                  <a:schemeClr val="tx1">
                    <a:lumMod val="95000"/>
                    <a:lumOff val="5000"/>
                  </a:schemeClr>
                </a:solidFill>
              </a:rPr>
              <a:t> </a:t>
            </a:r>
          </a:p>
          <a:p>
            <a:pPr marL="458788" indent="-285750" algn="just">
              <a:lnSpc>
                <a:spcPct val="75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Airborne/droplet transmission through coughs/sneezes of infected people, or through direct contact with mouth or nasal secretions, or surfaces on which the virus is residing.  </a:t>
            </a:r>
          </a:p>
          <a:p>
            <a:pPr marL="458788" indent="-285750" algn="just">
              <a:lnSpc>
                <a:spcPct val="75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Extremely contagious. </a:t>
            </a:r>
          </a:p>
        </p:txBody>
      </p:sp>
    </p:spTree>
    <p:extLst>
      <p:ext uri="{BB962C8B-B14F-4D97-AF65-F5344CB8AC3E}">
        <p14:creationId xmlns:p14="http://schemas.microsoft.com/office/powerpoint/2010/main" val="34313819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779044-9D2F-4518-8D81-7D20C4A4246E}"/>
              </a:ext>
            </a:extLst>
          </p:cNvPr>
          <p:cNvSpPr>
            <a:spLocks noGrp="1"/>
          </p:cNvSpPr>
          <p:nvPr>
            <p:ph sz="half" idx="1"/>
          </p:nvPr>
        </p:nvSpPr>
        <p:spPr>
          <a:xfrm>
            <a:off x="457200" y="1465487"/>
            <a:ext cx="8229600" cy="4935313"/>
          </a:xfrm>
        </p:spPr>
        <p:txBody>
          <a:bodyPr>
            <a:noAutofit/>
          </a:bodyPr>
          <a:lstStyle/>
          <a:p>
            <a:pPr marL="0" indent="0" algn="just" eaLnBrk="1" fontAlgn="auto" hangingPunct="1">
              <a:lnSpc>
                <a:spcPct val="80000"/>
              </a:lnSpc>
              <a:spcBef>
                <a:spcPts val="0"/>
              </a:spcBef>
              <a:spcAft>
                <a:spcPts val="0"/>
              </a:spcAft>
              <a:buClr>
                <a:schemeClr val="accent3"/>
              </a:buClr>
              <a:defRPr/>
            </a:pPr>
            <a:r>
              <a:rPr lang="en-US" sz="1800" dirty="0">
                <a:solidFill>
                  <a:schemeClr val="tx1"/>
                </a:solidFill>
              </a:rPr>
              <a:t>Analysis of the genetic divergence of the virus in samples from different cases indicated that the virus jumped to humans in 2008, probably after June, and not later than the end of November. </a:t>
            </a:r>
          </a:p>
          <a:p>
            <a:pPr marL="0" indent="0" algn="just" eaLnBrk="1" fontAlgn="auto" hangingPunct="1">
              <a:lnSpc>
                <a:spcPct val="80000"/>
              </a:lnSpc>
              <a:spcBef>
                <a:spcPts val="0"/>
              </a:spcBef>
              <a:spcAft>
                <a:spcPts val="0"/>
              </a:spcAft>
              <a:buClr>
                <a:schemeClr val="accent3"/>
              </a:buClr>
              <a:defRPr/>
            </a:pPr>
            <a:endParaRPr lang="en-US" sz="1000" dirty="0">
              <a:solidFill>
                <a:schemeClr val="tx1"/>
              </a:solidFill>
            </a:endParaRPr>
          </a:p>
          <a:p>
            <a:pPr marL="0" indent="0" algn="just" eaLnBrk="1" fontAlgn="auto" hangingPunct="1">
              <a:lnSpc>
                <a:spcPct val="80000"/>
              </a:lnSpc>
              <a:spcBef>
                <a:spcPts val="0"/>
              </a:spcBef>
              <a:spcAft>
                <a:spcPts val="0"/>
              </a:spcAft>
              <a:buClr>
                <a:schemeClr val="accent3"/>
              </a:buClr>
              <a:defRPr/>
            </a:pPr>
            <a:r>
              <a:rPr lang="en-US" sz="1800" dirty="0">
                <a:solidFill>
                  <a:schemeClr val="tx1"/>
                </a:solidFill>
              </a:rPr>
              <a:t>A report by researchers at the Mount Sinai School of Medicine found that the 2009 H1N1 virus likely originated from pigs in a very small region of central Mexico.</a:t>
            </a:r>
          </a:p>
          <a:p>
            <a:pPr marL="0" indent="0" algn="just" eaLnBrk="1" fontAlgn="auto" hangingPunct="1">
              <a:lnSpc>
                <a:spcPct val="80000"/>
              </a:lnSpc>
              <a:spcBef>
                <a:spcPts val="0"/>
              </a:spcBef>
              <a:spcAft>
                <a:spcPts val="0"/>
              </a:spcAft>
              <a:buClr>
                <a:schemeClr val="accent3"/>
              </a:buClr>
              <a:defRPr/>
            </a:pPr>
            <a:endParaRPr lang="en-US" sz="1000" dirty="0">
              <a:solidFill>
                <a:schemeClr val="tx1"/>
              </a:solidFill>
            </a:endParaRPr>
          </a:p>
          <a:p>
            <a:pPr marL="0" indent="0" algn="just" eaLnBrk="1" fontAlgn="auto" hangingPunct="1">
              <a:lnSpc>
                <a:spcPct val="80000"/>
              </a:lnSpc>
              <a:spcBef>
                <a:spcPts val="0"/>
              </a:spcBef>
              <a:spcAft>
                <a:spcPts val="0"/>
              </a:spcAft>
              <a:buClr>
                <a:schemeClr val="accent3"/>
              </a:buClr>
              <a:defRPr/>
            </a:pPr>
            <a:r>
              <a:rPr lang="en-US" sz="1800" dirty="0">
                <a:solidFill>
                  <a:schemeClr val="tx1"/>
                </a:solidFill>
              </a:rPr>
              <a:t>The initial response by the Federal Government proved less than effective.  During the summer of 2009, the CDC attempted to reform the public health safety net before flu season started up again in early autumn.  </a:t>
            </a:r>
          </a:p>
          <a:p>
            <a:pPr marL="0" indent="0" algn="just" eaLnBrk="1" fontAlgn="auto" hangingPunct="1">
              <a:lnSpc>
                <a:spcPct val="80000"/>
              </a:lnSpc>
              <a:spcBef>
                <a:spcPts val="0"/>
              </a:spcBef>
              <a:spcAft>
                <a:spcPts val="0"/>
              </a:spcAft>
              <a:buClr>
                <a:schemeClr val="accent3"/>
              </a:buClr>
              <a:defRPr/>
            </a:pPr>
            <a:endParaRPr lang="en-US" sz="1000" dirty="0">
              <a:solidFill>
                <a:schemeClr val="tx1"/>
              </a:solidFill>
            </a:endParaRPr>
          </a:p>
          <a:p>
            <a:pPr marL="0" indent="0" algn="just" eaLnBrk="1" fontAlgn="auto" hangingPunct="1">
              <a:lnSpc>
                <a:spcPct val="80000"/>
              </a:lnSpc>
              <a:spcBef>
                <a:spcPts val="0"/>
              </a:spcBef>
              <a:spcAft>
                <a:spcPts val="0"/>
              </a:spcAft>
              <a:buClr>
                <a:schemeClr val="accent3"/>
              </a:buClr>
              <a:defRPr/>
            </a:pPr>
            <a:r>
              <a:rPr lang="en-US" sz="1800" dirty="0">
                <a:solidFill>
                  <a:schemeClr val="tx1"/>
                </a:solidFill>
              </a:rPr>
              <a:t>Such reforms included planning a second influenza vaccination program, in addition to the one for seasonal flu, and improving coordination between federal, state, and local governments and private health providers.</a:t>
            </a:r>
            <a:r>
              <a:rPr lang="en-US" sz="1800" baseline="30000" dirty="0">
                <a:solidFill>
                  <a:schemeClr val="tx1"/>
                </a:solidFill>
              </a:rPr>
              <a:t> </a:t>
            </a:r>
            <a:r>
              <a:rPr lang="en-US" sz="1800" dirty="0">
                <a:solidFill>
                  <a:schemeClr val="tx1"/>
                </a:solidFill>
              </a:rPr>
              <a:t> In October 2009, U.S. President Obama declared swine flu a national emergency.</a:t>
            </a:r>
          </a:p>
          <a:p>
            <a:pPr marL="0" indent="0" algn="just" eaLnBrk="1" fontAlgn="auto" hangingPunct="1">
              <a:lnSpc>
                <a:spcPct val="80000"/>
              </a:lnSpc>
              <a:spcBef>
                <a:spcPts val="0"/>
              </a:spcBef>
              <a:spcAft>
                <a:spcPts val="0"/>
              </a:spcAft>
              <a:buClr>
                <a:schemeClr val="accent3"/>
              </a:buClr>
              <a:defRPr/>
            </a:pPr>
            <a:endParaRPr lang="en-US" sz="1000" i="1" dirty="0">
              <a:solidFill>
                <a:schemeClr val="tx1">
                  <a:lumMod val="95000"/>
                  <a:lumOff val="5000"/>
                </a:schemeClr>
              </a:solidFill>
            </a:endParaRPr>
          </a:p>
          <a:p>
            <a:pPr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r>
              <a:rPr lang="en-US" sz="1800" dirty="0">
                <a:solidFill>
                  <a:schemeClr val="tx1">
                    <a:lumMod val="95000"/>
                    <a:lumOff val="5000"/>
                  </a:schemeClr>
                </a:solidFill>
              </a:rPr>
              <a:t>How we would treat it today:</a:t>
            </a:r>
          </a:p>
          <a:p>
            <a:pPr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endParaRPr lang="en-US" sz="1000" dirty="0">
              <a:solidFill>
                <a:schemeClr val="tx1">
                  <a:lumMod val="95000"/>
                  <a:lumOff val="5000"/>
                </a:schemeClr>
              </a:solidFill>
            </a:endParaRPr>
          </a:p>
          <a:p>
            <a:pPr marL="569913" indent="-285750" eaLnBrk="1" fontAlgn="auto" hangingPunct="1">
              <a:lnSpc>
                <a:spcPct val="80000"/>
              </a:lnSpc>
              <a:spcBef>
                <a:spcPts val="0"/>
              </a:spcBef>
              <a:spcAft>
                <a:spcPts val="0"/>
              </a:spcAft>
              <a:buClr>
                <a:srgbClr val="FF0000"/>
              </a:buClr>
              <a:buFont typeface="Wingdings" panose="05000000000000000000" pitchFamily="2" charset="2"/>
              <a:buChar char="Ø"/>
              <a:defRPr/>
            </a:pPr>
            <a:r>
              <a:rPr lang="en-US" sz="1600" dirty="0">
                <a:solidFill>
                  <a:srgbClr val="CC0000"/>
                </a:solidFill>
              </a:rPr>
              <a:t>A new H1N1 vaccine was developed in October 2009, but previous flu vaccines proved ineffective.</a:t>
            </a:r>
          </a:p>
          <a:p>
            <a:pPr marL="569913" indent="-285750" eaLnBrk="1" fontAlgn="auto" hangingPunct="1">
              <a:lnSpc>
                <a:spcPct val="80000"/>
              </a:lnSpc>
              <a:spcBef>
                <a:spcPts val="0"/>
              </a:spcBef>
              <a:spcAft>
                <a:spcPts val="0"/>
              </a:spcAft>
              <a:buClr>
                <a:srgbClr val="FF0000"/>
              </a:buClr>
              <a:buFont typeface="Wingdings" panose="05000000000000000000" pitchFamily="2" charset="2"/>
              <a:buChar char="Ø"/>
              <a:defRPr/>
            </a:pPr>
            <a:r>
              <a:rPr lang="en-US" sz="1600" dirty="0">
                <a:solidFill>
                  <a:srgbClr val="CC0000"/>
                </a:solidFill>
              </a:rPr>
              <a:t>Antivirals like Tamiflu and Relenza (although some mutated strains demonstrated resistance to Tamiflu) </a:t>
            </a:r>
          </a:p>
          <a:p>
            <a:pPr marL="569913" indent="-285750" eaLnBrk="1" fontAlgn="auto" hangingPunct="1">
              <a:lnSpc>
                <a:spcPct val="80000"/>
              </a:lnSpc>
              <a:spcBef>
                <a:spcPts val="0"/>
              </a:spcBef>
              <a:spcAft>
                <a:spcPts val="0"/>
              </a:spcAft>
              <a:buClr>
                <a:srgbClr val="FF0000"/>
              </a:buClr>
              <a:buFont typeface="Wingdings" panose="05000000000000000000" pitchFamily="2" charset="2"/>
              <a:buChar char="Ø"/>
              <a:defRPr/>
            </a:pPr>
            <a:r>
              <a:rPr lang="en-US" sz="1600" dirty="0">
                <a:solidFill>
                  <a:srgbClr val="CC0000"/>
                </a:solidFill>
              </a:rPr>
              <a:t>Proper Hygiene.</a:t>
            </a:r>
          </a:p>
        </p:txBody>
      </p:sp>
      <p:sp>
        <p:nvSpPr>
          <p:cNvPr id="4"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Swine Flu (2009 - 2010 A.D.)</a:t>
            </a:r>
          </a:p>
        </p:txBody>
      </p:sp>
    </p:spTree>
    <p:extLst>
      <p:ext uri="{BB962C8B-B14F-4D97-AF65-F5344CB8AC3E}">
        <p14:creationId xmlns:p14="http://schemas.microsoft.com/office/powerpoint/2010/main" val="5093420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399C9DA-0D39-409A-99AF-C1A01F3329E6}"/>
              </a:ext>
            </a:extLst>
          </p:cNvPr>
          <p:cNvSpPr>
            <a:spLocks noGrp="1"/>
          </p:cNvSpPr>
          <p:nvPr>
            <p:ph sz="half" idx="1"/>
          </p:nvPr>
        </p:nvSpPr>
        <p:spPr>
          <a:xfrm>
            <a:off x="263604" y="1418544"/>
            <a:ext cx="4800600" cy="5087713"/>
          </a:xfrm>
        </p:spPr>
        <p:txBody>
          <a:bodyPr>
            <a:noAutofit/>
          </a:bodyPr>
          <a:lstStyle/>
          <a:p>
            <a:pPr marL="0" indent="0" algn="ctr" eaLnBrk="1" fontAlgn="auto" hangingPunct="1">
              <a:lnSpc>
                <a:spcPct val="85000"/>
              </a:lnSpc>
              <a:spcBef>
                <a:spcPts val="0"/>
              </a:spcBef>
              <a:spcAft>
                <a:spcPts val="0"/>
              </a:spcAft>
              <a:buClr>
                <a:schemeClr val="accent3"/>
              </a:buClr>
              <a:defRPr/>
            </a:pPr>
            <a:r>
              <a:rPr lang="en-US" altLang="en-US" sz="3000" dirty="0">
                <a:solidFill>
                  <a:srgbClr val="0033CC"/>
                </a:solidFill>
              </a:rPr>
              <a:t>Ebola Virus Disease</a:t>
            </a:r>
          </a:p>
          <a:p>
            <a:pPr marL="0" indent="0" algn="just" eaLnBrk="1" fontAlgn="auto" hangingPunct="1">
              <a:lnSpc>
                <a:spcPct val="85000"/>
              </a:lnSpc>
              <a:spcBef>
                <a:spcPts val="0"/>
              </a:spcBef>
              <a:spcAft>
                <a:spcPts val="0"/>
              </a:spcAft>
              <a:buClr>
                <a:schemeClr val="accent3"/>
              </a:buClr>
              <a:defRPr/>
            </a:pPr>
            <a:endParaRPr lang="en-US" sz="1000" dirty="0">
              <a:solidFill>
                <a:schemeClr val="tx1"/>
              </a:solidFill>
            </a:endParaRPr>
          </a:p>
          <a:p>
            <a:pPr marL="0" indent="0" algn="just">
              <a:lnSpc>
                <a:spcPct val="85000"/>
              </a:lnSpc>
              <a:spcBef>
                <a:spcPts val="0"/>
              </a:spcBef>
              <a:spcAft>
                <a:spcPts val="0"/>
              </a:spcAft>
            </a:pPr>
            <a:r>
              <a:rPr lang="en-US" sz="1800" dirty="0">
                <a:solidFill>
                  <a:schemeClr val="tx1"/>
                </a:solidFill>
              </a:rPr>
              <a:t>Ebola, is a viral hemorrhagic fever, which originated from Africa.  A recent outbreak in 2014 killed an estimated 11,000 people.</a:t>
            </a:r>
          </a:p>
          <a:p>
            <a:pPr marL="0" indent="0" algn="just">
              <a:lnSpc>
                <a:spcPct val="85000"/>
              </a:lnSpc>
              <a:spcBef>
                <a:spcPts val="0"/>
              </a:spcBef>
              <a:spcAft>
                <a:spcPts val="0"/>
              </a:spcAft>
            </a:pPr>
            <a:endParaRPr lang="en-US" sz="1000" dirty="0">
              <a:solidFill>
                <a:schemeClr val="tx1"/>
              </a:solidFill>
            </a:endParaRPr>
          </a:p>
          <a:p>
            <a:pPr marL="0" indent="0" algn="just">
              <a:lnSpc>
                <a:spcPct val="85000"/>
              </a:lnSpc>
              <a:spcBef>
                <a:spcPts val="0"/>
              </a:spcBef>
              <a:spcAft>
                <a:spcPts val="0"/>
              </a:spcAft>
            </a:pPr>
            <a:r>
              <a:rPr lang="en-US" sz="1800" dirty="0">
                <a:solidFill>
                  <a:schemeClr val="tx1">
                    <a:lumMod val="95000"/>
                    <a:lumOff val="5000"/>
                  </a:schemeClr>
                </a:solidFill>
              </a:rPr>
              <a:t>Control of outbreaks requires coordinated medical services and community engagement, including rapid detection, contact tracing of the exposed, quick access to laboratory services, care for those infected, and proper disposal of the dead through immediate cremation or burial.  Some strains kill 90% of those who are infected. </a:t>
            </a:r>
          </a:p>
          <a:p>
            <a:pPr marL="0" indent="0" algn="just">
              <a:lnSpc>
                <a:spcPct val="85000"/>
              </a:lnSpc>
              <a:spcBef>
                <a:spcPts val="0"/>
              </a:spcBef>
              <a:spcAft>
                <a:spcPts val="0"/>
              </a:spcAft>
            </a:pPr>
            <a:endParaRPr lang="en-US" sz="1000" dirty="0">
              <a:solidFill>
                <a:schemeClr val="tx1">
                  <a:lumMod val="95000"/>
                  <a:lumOff val="5000"/>
                </a:schemeClr>
              </a:solidFill>
            </a:endParaRPr>
          </a:p>
          <a:p>
            <a:pPr marL="0" indent="0" algn="just">
              <a:lnSpc>
                <a:spcPct val="85000"/>
              </a:lnSpc>
              <a:spcBef>
                <a:spcPts val="0"/>
              </a:spcBef>
              <a:spcAft>
                <a:spcPts val="0"/>
              </a:spcAft>
            </a:pPr>
            <a:r>
              <a:rPr lang="en-US" sz="1800" dirty="0">
                <a:solidFill>
                  <a:schemeClr val="tx1">
                    <a:lumMod val="95000"/>
                    <a:lumOff val="5000"/>
                  </a:schemeClr>
                </a:solidFill>
              </a:rPr>
              <a:t>Prevention includes limiting the spread of disease, wearing proper protective clothing and washing hands when around a person with the disease.</a:t>
            </a:r>
            <a:endParaRPr lang="en-US" sz="1800" baseline="30000" dirty="0">
              <a:solidFill>
                <a:schemeClr val="tx1">
                  <a:lumMod val="95000"/>
                  <a:lumOff val="5000"/>
                </a:schemeClr>
              </a:solidFill>
            </a:endParaRPr>
          </a:p>
          <a:p>
            <a:pPr marL="0" indent="0" algn="just">
              <a:lnSpc>
                <a:spcPct val="85000"/>
              </a:lnSpc>
              <a:spcBef>
                <a:spcPts val="0"/>
              </a:spcBef>
              <a:spcAft>
                <a:spcPts val="0"/>
              </a:spcAft>
            </a:pPr>
            <a:endParaRPr lang="en-US" sz="1800" baseline="30000" dirty="0">
              <a:solidFill>
                <a:schemeClr val="tx1">
                  <a:lumMod val="95000"/>
                  <a:lumOff val="5000"/>
                </a:schemeClr>
              </a:solidFill>
            </a:endParaRPr>
          </a:p>
          <a:p>
            <a:pPr marL="0" indent="0" algn="just">
              <a:lnSpc>
                <a:spcPct val="85000"/>
              </a:lnSpc>
              <a:spcBef>
                <a:spcPts val="0"/>
              </a:spcBef>
              <a:spcAft>
                <a:spcPts val="0"/>
              </a:spcAft>
            </a:pPr>
            <a:r>
              <a:rPr lang="en-US" sz="1800" dirty="0">
                <a:solidFill>
                  <a:schemeClr val="tx1">
                    <a:lumMod val="95000"/>
                    <a:lumOff val="5000"/>
                  </a:schemeClr>
                </a:solidFill>
              </a:rPr>
              <a:t>An Ebola vaccine was approved in the United States in December 2019.</a:t>
            </a:r>
            <a:endParaRPr lang="en-US" sz="1800" baseline="30000" dirty="0">
              <a:solidFill>
                <a:schemeClr val="tx1"/>
              </a:solidFill>
            </a:endParaRPr>
          </a:p>
        </p:txBody>
      </p:sp>
      <p:sp>
        <p:nvSpPr>
          <p:cNvPr id="3"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Ebola (2014 - 2016 A.D.)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1676401"/>
            <a:ext cx="1676400" cy="2286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4018249"/>
            <a:ext cx="3635829" cy="237790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6392" y="1676401"/>
            <a:ext cx="1749631" cy="2229443"/>
          </a:xfrm>
          <a:prstGeom prst="rect">
            <a:avLst/>
          </a:prstGeom>
        </p:spPr>
      </p:pic>
    </p:spTree>
    <p:extLst>
      <p:ext uri="{BB962C8B-B14F-4D97-AF65-F5344CB8AC3E}">
        <p14:creationId xmlns:p14="http://schemas.microsoft.com/office/powerpoint/2010/main" val="8591636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133C8AB-F4BC-4EE7-94CC-0F599B2B427F}"/>
              </a:ext>
            </a:extLst>
          </p:cNvPr>
          <p:cNvSpPr>
            <a:spLocks noGrp="1"/>
          </p:cNvSpPr>
          <p:nvPr>
            <p:ph sz="half" idx="1"/>
          </p:nvPr>
        </p:nvSpPr>
        <p:spPr>
          <a:xfrm>
            <a:off x="152400" y="1465488"/>
            <a:ext cx="8763000" cy="4908326"/>
          </a:xfrm>
        </p:spPr>
        <p:txBody>
          <a:bodyPr>
            <a:noAutofit/>
          </a:bodyPr>
          <a:lstStyle/>
          <a:p>
            <a:pPr marL="0" indent="0" algn="ctr" eaLnBrk="1" fontAlgn="auto" hangingPunct="1">
              <a:lnSpc>
                <a:spcPct val="70000"/>
              </a:lnSpc>
              <a:spcBef>
                <a:spcPts val="0"/>
              </a:spcBef>
              <a:spcAft>
                <a:spcPts val="0"/>
              </a:spcAft>
              <a:buClr>
                <a:schemeClr val="accent3"/>
              </a:buClr>
              <a:defRPr/>
            </a:pPr>
            <a:r>
              <a:rPr lang="en-US" sz="3200" dirty="0">
                <a:solidFill>
                  <a:srgbClr val="0033CC"/>
                </a:solidFill>
              </a:rPr>
              <a:t>Ebola</a:t>
            </a:r>
          </a:p>
          <a:p>
            <a:pPr marL="231775" indent="0" algn="just">
              <a:lnSpc>
                <a:spcPct val="70000"/>
              </a:lnSpc>
              <a:spcBef>
                <a:spcPts val="0"/>
              </a:spcBef>
              <a:spcAft>
                <a:spcPts val="0"/>
              </a:spcAft>
            </a:pPr>
            <a:r>
              <a:rPr lang="en-US" sz="1800" dirty="0"/>
              <a:t>Cause: </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A highly contagious, viral, hemorrhagic fever, infection caused by the </a:t>
            </a:r>
            <a:r>
              <a:rPr lang="en-US" sz="1800" dirty="0" err="1">
                <a:solidFill>
                  <a:schemeClr val="tx1">
                    <a:lumMod val="95000"/>
                    <a:lumOff val="5000"/>
                  </a:schemeClr>
                </a:solidFill>
              </a:rPr>
              <a:t>ebola</a:t>
            </a:r>
            <a:r>
              <a:rPr lang="en-US" sz="1800" dirty="0">
                <a:solidFill>
                  <a:schemeClr val="tx1">
                    <a:lumMod val="95000"/>
                    <a:lumOff val="5000"/>
                  </a:schemeClr>
                </a:solidFill>
              </a:rPr>
              <a:t> virus.</a:t>
            </a:r>
            <a:r>
              <a:rPr lang="en-US" sz="1800" baseline="30000" dirty="0">
                <a:solidFill>
                  <a:schemeClr val="tx1">
                    <a:lumMod val="95000"/>
                    <a:lumOff val="5000"/>
                  </a:schemeClr>
                </a:solidFill>
              </a:rPr>
              <a:t> </a:t>
            </a:r>
          </a:p>
          <a:p>
            <a:pPr marL="231775" indent="0" algn="just">
              <a:lnSpc>
                <a:spcPct val="70000"/>
              </a:lnSpc>
              <a:spcBef>
                <a:spcPts val="0"/>
              </a:spcBef>
              <a:spcAft>
                <a:spcPts val="0"/>
              </a:spcAft>
            </a:pPr>
            <a:endParaRPr lang="en-US" sz="1000" baseline="30000" dirty="0">
              <a:solidFill>
                <a:schemeClr val="tx1">
                  <a:lumMod val="95000"/>
                  <a:lumOff val="5000"/>
                </a:schemeClr>
              </a:solidFill>
            </a:endParaRPr>
          </a:p>
          <a:p>
            <a:pPr marL="231775" indent="0" algn="just">
              <a:lnSpc>
                <a:spcPct val="70000"/>
              </a:lnSpc>
              <a:spcBef>
                <a:spcPts val="0"/>
              </a:spcBef>
              <a:spcAft>
                <a:spcPts val="0"/>
              </a:spcAft>
            </a:pPr>
            <a:r>
              <a:rPr lang="en-US" sz="1800" dirty="0"/>
              <a:t>Symptoms: </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solidFill>
              </a:rPr>
              <a:t>Beginning 2 to 21 days after infection; </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solidFill>
              </a:rPr>
              <a:t>Fever; </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solidFill>
              </a:rPr>
              <a:t>Sore Throat; </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solidFill>
              </a:rPr>
              <a:t>Muscular Pain, and Headaches;</a:t>
            </a:r>
            <a:r>
              <a:rPr lang="en-US" sz="1800" baseline="30000" dirty="0">
                <a:solidFill>
                  <a:schemeClr val="tx1"/>
                </a:solidFill>
              </a:rPr>
              <a:t> </a:t>
            </a:r>
            <a:r>
              <a:rPr lang="en-US" sz="1800" dirty="0">
                <a:solidFill>
                  <a:schemeClr val="tx1"/>
                </a:solidFill>
              </a:rPr>
              <a:t> </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solidFill>
              </a:rPr>
              <a:t>Vomiting/Diarrhea; </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solidFill>
              </a:rPr>
              <a:t>Rash; </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solidFill>
              </a:rPr>
              <a:t>Decreased Liver and Kidney Function; </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solidFill>
              </a:rPr>
              <a:t>Internal and External Bleeding</a:t>
            </a:r>
            <a:r>
              <a:rPr lang="en-US" sz="1800" dirty="0">
                <a:solidFill>
                  <a:schemeClr val="tx1">
                    <a:lumMod val="95000"/>
                    <a:lumOff val="5000"/>
                  </a:schemeClr>
                </a:solidFill>
              </a:rPr>
              <a:t>.</a:t>
            </a:r>
          </a:p>
          <a:p>
            <a:pPr marL="231775" indent="0" algn="just">
              <a:lnSpc>
                <a:spcPct val="70000"/>
              </a:lnSpc>
              <a:spcBef>
                <a:spcPts val="0"/>
              </a:spcBef>
              <a:spcAft>
                <a:spcPts val="0"/>
              </a:spcAft>
            </a:pPr>
            <a:endParaRPr lang="en-US" sz="1000" dirty="0">
              <a:solidFill>
                <a:schemeClr val="tx1">
                  <a:lumMod val="95000"/>
                  <a:lumOff val="5000"/>
                </a:schemeClr>
              </a:solidFill>
            </a:endParaRPr>
          </a:p>
          <a:p>
            <a:pPr marL="231775" indent="0" algn="just">
              <a:lnSpc>
                <a:spcPct val="70000"/>
              </a:lnSpc>
              <a:spcBef>
                <a:spcPts val="0"/>
              </a:spcBef>
              <a:spcAft>
                <a:spcPts val="0"/>
              </a:spcAft>
            </a:pPr>
            <a:r>
              <a:rPr lang="en-US" sz="1800" dirty="0"/>
              <a:t>Duration:</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solidFill>
              </a:rPr>
              <a:t>6 to 16 days</a:t>
            </a:r>
          </a:p>
          <a:p>
            <a:pPr marL="517525" indent="-285750" algn="just">
              <a:lnSpc>
                <a:spcPct val="70000"/>
              </a:lnSpc>
              <a:spcBef>
                <a:spcPts val="0"/>
              </a:spcBef>
              <a:spcAft>
                <a:spcPts val="0"/>
              </a:spcAft>
              <a:buFont typeface="Arial" panose="020B0604020202020204" pitchFamily="34" charset="0"/>
              <a:buChar char="•"/>
            </a:pPr>
            <a:endParaRPr lang="en-US" sz="1000" dirty="0">
              <a:solidFill>
                <a:schemeClr val="tx1"/>
              </a:solidFill>
            </a:endParaRPr>
          </a:p>
          <a:p>
            <a:pPr marL="231775" indent="0" algn="just">
              <a:lnSpc>
                <a:spcPct val="70000"/>
              </a:lnSpc>
              <a:spcBef>
                <a:spcPts val="0"/>
              </a:spcBef>
              <a:spcAft>
                <a:spcPts val="0"/>
              </a:spcAft>
            </a:pPr>
            <a:r>
              <a:rPr lang="en-US" sz="1800" dirty="0"/>
              <a:t>Virulence:</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Fatality rate is typically 25% to 90%, depending on the virus strain.  </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Causes extreme low blood pressure from fluid/blood loss.</a:t>
            </a:r>
          </a:p>
          <a:p>
            <a:pPr marL="231775" indent="0" algn="just">
              <a:lnSpc>
                <a:spcPct val="70000"/>
              </a:lnSpc>
              <a:spcBef>
                <a:spcPts val="0"/>
              </a:spcBef>
              <a:spcAft>
                <a:spcPts val="0"/>
              </a:spcAft>
            </a:pPr>
            <a:endParaRPr lang="en-US" sz="1000" dirty="0">
              <a:solidFill>
                <a:schemeClr val="tx1">
                  <a:lumMod val="95000"/>
                  <a:lumOff val="5000"/>
                </a:schemeClr>
              </a:solidFill>
            </a:endParaRPr>
          </a:p>
          <a:p>
            <a:pPr marL="231775" indent="0" algn="just">
              <a:lnSpc>
                <a:spcPct val="70000"/>
              </a:lnSpc>
              <a:spcBef>
                <a:spcPts val="0"/>
              </a:spcBef>
              <a:spcAft>
                <a:spcPts val="0"/>
              </a:spcAft>
            </a:pPr>
            <a:r>
              <a:rPr lang="en-US" sz="1800" dirty="0"/>
              <a:t>Spread:</a:t>
            </a:r>
            <a:r>
              <a:rPr lang="en-US" sz="1800" dirty="0">
                <a:solidFill>
                  <a:schemeClr val="tx1">
                    <a:lumMod val="95000"/>
                    <a:lumOff val="5000"/>
                  </a:schemeClr>
                </a:solidFill>
              </a:rPr>
              <a:t> </a:t>
            </a:r>
          </a:p>
          <a:p>
            <a:pPr marL="458788"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The virus spreads through direct contact with body fluids, such as blood from infected humans or other animals, or from contact with items recently contaminated with bodily fluids, or by means of semen or breast milk of a person who has suffered from </a:t>
            </a:r>
            <a:r>
              <a:rPr lang="en-US" sz="1800" dirty="0" err="1">
                <a:solidFill>
                  <a:schemeClr val="tx1">
                    <a:lumMod val="95000"/>
                    <a:lumOff val="5000"/>
                  </a:schemeClr>
                </a:solidFill>
              </a:rPr>
              <a:t>ebola</a:t>
            </a:r>
            <a:r>
              <a:rPr lang="en-US" sz="1800" dirty="0">
                <a:solidFill>
                  <a:schemeClr val="tx1">
                    <a:lumMod val="95000"/>
                    <a:lumOff val="5000"/>
                  </a:schemeClr>
                </a:solidFill>
              </a:rPr>
              <a:t>, even after recovery.  </a:t>
            </a:r>
          </a:p>
          <a:p>
            <a:pPr marL="458788"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Extremely contagious. </a:t>
            </a:r>
          </a:p>
        </p:txBody>
      </p:sp>
      <p:sp>
        <p:nvSpPr>
          <p:cNvPr id="4"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Ebola (2014 - 2016 A.D.)</a:t>
            </a:r>
          </a:p>
        </p:txBody>
      </p:sp>
    </p:spTree>
    <p:extLst>
      <p:ext uri="{BB962C8B-B14F-4D97-AF65-F5344CB8AC3E}">
        <p14:creationId xmlns:p14="http://schemas.microsoft.com/office/powerpoint/2010/main" val="15140627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8779044-9D2F-4518-8D81-7D20C4A4246E}"/>
              </a:ext>
            </a:extLst>
          </p:cNvPr>
          <p:cNvSpPr>
            <a:spLocks noGrp="1"/>
          </p:cNvSpPr>
          <p:nvPr>
            <p:ph sz="half" idx="1"/>
          </p:nvPr>
        </p:nvSpPr>
        <p:spPr>
          <a:xfrm>
            <a:off x="457200" y="1465487"/>
            <a:ext cx="8229600" cy="4935313"/>
          </a:xfrm>
        </p:spPr>
        <p:txBody>
          <a:bodyPr>
            <a:noAutofit/>
          </a:bodyPr>
          <a:lstStyle/>
          <a:p>
            <a:pPr marL="0" indent="0" algn="just">
              <a:lnSpc>
                <a:spcPct val="80000"/>
              </a:lnSpc>
              <a:spcBef>
                <a:spcPts val="0"/>
              </a:spcBef>
              <a:spcAft>
                <a:spcPts val="0"/>
              </a:spcAft>
            </a:pPr>
            <a:r>
              <a:rPr lang="en-US" sz="1800" dirty="0">
                <a:solidFill>
                  <a:schemeClr val="tx1"/>
                </a:solidFill>
              </a:rPr>
              <a:t>Eleven laboratory-confirmed cases of Ebola virus disease occurred in the United States in 2014. Two of these cases originated in the US and nine were contracted in other countries.  Of the nine, two persons died, but of the two, both of whom were nurses treating the infected, each recovered.</a:t>
            </a:r>
          </a:p>
          <a:p>
            <a:pPr marL="0" indent="0" algn="just">
              <a:lnSpc>
                <a:spcPct val="80000"/>
              </a:lnSpc>
              <a:spcBef>
                <a:spcPts val="0"/>
              </a:spcBef>
              <a:spcAft>
                <a:spcPts val="0"/>
              </a:spcAft>
            </a:pPr>
            <a:endParaRPr lang="en-US" sz="1000" dirty="0">
              <a:solidFill>
                <a:schemeClr val="tx1"/>
              </a:solidFill>
            </a:endParaRPr>
          </a:p>
          <a:p>
            <a:pPr marL="0" indent="0" algn="just">
              <a:lnSpc>
                <a:spcPct val="80000"/>
              </a:lnSpc>
              <a:spcBef>
                <a:spcPts val="0"/>
              </a:spcBef>
              <a:spcAft>
                <a:spcPts val="0"/>
              </a:spcAft>
            </a:pPr>
            <a:r>
              <a:rPr lang="en-US" sz="1800" dirty="0">
                <a:solidFill>
                  <a:schemeClr val="tx1"/>
                </a:solidFill>
              </a:rPr>
              <a:t>Although hundreds of people were tested or monitored for potential Ebola virus infection, two nurses constituted the only confirmed cases of locally transmitted Ebola.  A best selling book, the Hot Zone, details the challenges involved on combatting an Ebola outbreak.</a:t>
            </a:r>
          </a:p>
          <a:p>
            <a:pPr marL="0" indent="0" algn="just">
              <a:lnSpc>
                <a:spcPct val="80000"/>
              </a:lnSpc>
              <a:spcBef>
                <a:spcPts val="0"/>
              </a:spcBef>
              <a:spcAft>
                <a:spcPts val="0"/>
              </a:spcAft>
            </a:pPr>
            <a:endParaRPr lang="en-US" sz="1000" dirty="0">
              <a:solidFill>
                <a:schemeClr val="tx1"/>
              </a:solidFill>
            </a:endParaRPr>
          </a:p>
          <a:p>
            <a:pPr marL="0" indent="0" algn="just">
              <a:lnSpc>
                <a:spcPct val="80000"/>
              </a:lnSpc>
              <a:spcBef>
                <a:spcPts val="0"/>
              </a:spcBef>
              <a:spcAft>
                <a:spcPts val="0"/>
              </a:spcAft>
            </a:pPr>
            <a:r>
              <a:rPr lang="en-US" sz="1800" dirty="0">
                <a:solidFill>
                  <a:schemeClr val="tx1"/>
                </a:solidFill>
              </a:rPr>
              <a:t>Despite the lethality and virulence of the disease, both public health organizations and the Obama administration opposed instituting a travel ban on Ebola endemic areas, stating that it would be ineffective and would paradoxically worsen the situation.</a:t>
            </a:r>
          </a:p>
          <a:p>
            <a:pPr marL="0" indent="0" algn="just" eaLnBrk="1" fontAlgn="auto" hangingPunct="1">
              <a:lnSpc>
                <a:spcPct val="80000"/>
              </a:lnSpc>
              <a:spcBef>
                <a:spcPts val="0"/>
              </a:spcBef>
              <a:spcAft>
                <a:spcPts val="0"/>
              </a:spcAft>
              <a:buClr>
                <a:schemeClr val="accent3"/>
              </a:buClr>
              <a:defRPr/>
            </a:pPr>
            <a:endParaRPr lang="en-US" sz="1000" i="1" dirty="0">
              <a:solidFill>
                <a:schemeClr val="tx1">
                  <a:lumMod val="95000"/>
                  <a:lumOff val="5000"/>
                </a:schemeClr>
              </a:solidFill>
            </a:endParaRPr>
          </a:p>
          <a:p>
            <a:pPr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r>
              <a:rPr lang="en-US" sz="1800" dirty="0">
                <a:solidFill>
                  <a:schemeClr val="tx1">
                    <a:lumMod val="95000"/>
                    <a:lumOff val="5000"/>
                  </a:schemeClr>
                </a:solidFill>
              </a:rPr>
              <a:t>How we would treat it today:</a:t>
            </a:r>
          </a:p>
          <a:p>
            <a:pPr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endParaRPr lang="en-US" sz="1000" dirty="0">
              <a:solidFill>
                <a:schemeClr val="tx1">
                  <a:lumMod val="95000"/>
                  <a:lumOff val="5000"/>
                </a:schemeClr>
              </a:solidFill>
            </a:endParaRPr>
          </a:p>
          <a:p>
            <a:pPr marL="569913" indent="-285750" algn="just" eaLnBrk="1" fontAlgn="auto" hangingPunct="1">
              <a:lnSpc>
                <a:spcPct val="80000"/>
              </a:lnSpc>
              <a:spcBef>
                <a:spcPts val="0"/>
              </a:spcBef>
              <a:spcAft>
                <a:spcPts val="0"/>
              </a:spcAft>
              <a:buClr>
                <a:srgbClr val="FF0000"/>
              </a:buClr>
              <a:buFont typeface="Wingdings" panose="05000000000000000000" pitchFamily="2" charset="2"/>
              <a:buChar char="Ø"/>
              <a:defRPr/>
            </a:pPr>
            <a:r>
              <a:rPr lang="en-US" sz="1600" dirty="0"/>
              <a:t>An Ebola vaccine was approved in the United States in December 2019.</a:t>
            </a:r>
            <a:r>
              <a:rPr lang="en-US" sz="1600" baseline="30000" dirty="0"/>
              <a:t> </a:t>
            </a:r>
            <a:r>
              <a:rPr lang="en-US" sz="1600" dirty="0"/>
              <a:t> Fully effective after 10 days of being given, it was studied in Guinea between 2014, and 2016. More than 100,000 people have been vaccinated against Ebola.</a:t>
            </a:r>
            <a:endParaRPr lang="en-US" sz="1600" dirty="0">
              <a:solidFill>
                <a:srgbClr val="CC0000"/>
              </a:solidFill>
            </a:endParaRPr>
          </a:p>
          <a:p>
            <a:pPr marL="569913" indent="-285750" algn="just" eaLnBrk="1" fontAlgn="auto" hangingPunct="1">
              <a:lnSpc>
                <a:spcPct val="80000"/>
              </a:lnSpc>
              <a:spcBef>
                <a:spcPts val="0"/>
              </a:spcBef>
              <a:spcAft>
                <a:spcPts val="0"/>
              </a:spcAft>
              <a:buClr>
                <a:srgbClr val="FF0000"/>
              </a:buClr>
              <a:buFont typeface="Wingdings" panose="05000000000000000000" pitchFamily="2" charset="2"/>
              <a:buChar char="Ø"/>
              <a:defRPr/>
            </a:pPr>
            <a:r>
              <a:rPr lang="en-US" sz="1600" dirty="0">
                <a:solidFill>
                  <a:srgbClr val="CC0000"/>
                </a:solidFill>
              </a:rPr>
              <a:t>Antivirals like </a:t>
            </a:r>
            <a:r>
              <a:rPr lang="en-US" sz="1600" dirty="0" err="1">
                <a:solidFill>
                  <a:srgbClr val="CC0000"/>
                </a:solidFill>
              </a:rPr>
              <a:t>regeneron</a:t>
            </a:r>
            <a:r>
              <a:rPr lang="en-US" sz="1600" dirty="0">
                <a:solidFill>
                  <a:srgbClr val="CC0000"/>
                </a:solidFill>
              </a:rPr>
              <a:t> (REGN-EB3) and mAb114</a:t>
            </a:r>
          </a:p>
          <a:p>
            <a:pPr marL="569913" indent="-285750" algn="just" eaLnBrk="1" fontAlgn="auto" hangingPunct="1">
              <a:lnSpc>
                <a:spcPct val="80000"/>
              </a:lnSpc>
              <a:spcBef>
                <a:spcPts val="0"/>
              </a:spcBef>
              <a:spcAft>
                <a:spcPts val="0"/>
              </a:spcAft>
              <a:buClr>
                <a:srgbClr val="FF0000"/>
              </a:buClr>
              <a:buFont typeface="Wingdings" panose="05000000000000000000" pitchFamily="2" charset="2"/>
              <a:buChar char="Ø"/>
              <a:defRPr/>
            </a:pPr>
            <a:r>
              <a:rPr lang="en-US" sz="1600" dirty="0"/>
              <a:t>Providing fluids and electrolytes through intravenous infusion;</a:t>
            </a:r>
          </a:p>
          <a:p>
            <a:pPr marL="569913" indent="-285750" algn="just" eaLnBrk="1" fontAlgn="auto" hangingPunct="1">
              <a:lnSpc>
                <a:spcPct val="80000"/>
              </a:lnSpc>
              <a:spcBef>
                <a:spcPts val="0"/>
              </a:spcBef>
              <a:spcAft>
                <a:spcPts val="0"/>
              </a:spcAft>
              <a:buClr>
                <a:srgbClr val="FF0000"/>
              </a:buClr>
              <a:buFont typeface="Wingdings" panose="05000000000000000000" pitchFamily="2" charset="2"/>
              <a:buChar char="Ø"/>
              <a:defRPr/>
            </a:pPr>
            <a:r>
              <a:rPr lang="en-US" sz="1600" dirty="0"/>
              <a:t>Oxygen therapy to maintain oxygen status; </a:t>
            </a:r>
          </a:p>
          <a:p>
            <a:pPr marL="569913" indent="-285750" algn="just" eaLnBrk="1" fontAlgn="auto" hangingPunct="1">
              <a:lnSpc>
                <a:spcPct val="80000"/>
              </a:lnSpc>
              <a:spcBef>
                <a:spcPts val="0"/>
              </a:spcBef>
              <a:spcAft>
                <a:spcPts val="0"/>
              </a:spcAft>
              <a:buClr>
                <a:srgbClr val="FF0000"/>
              </a:buClr>
              <a:buFont typeface="Wingdings" panose="05000000000000000000" pitchFamily="2" charset="2"/>
              <a:buChar char="Ø"/>
              <a:defRPr/>
            </a:pPr>
            <a:r>
              <a:rPr lang="en-US" sz="1600" dirty="0"/>
              <a:t>Medication to support blood pressure, reduce vomiting, diarrhea, fever and pain.</a:t>
            </a:r>
          </a:p>
          <a:p>
            <a:pPr marL="569913" indent="-285750" algn="just" eaLnBrk="1" fontAlgn="auto" hangingPunct="1">
              <a:lnSpc>
                <a:spcPct val="80000"/>
              </a:lnSpc>
              <a:spcBef>
                <a:spcPts val="0"/>
              </a:spcBef>
              <a:spcAft>
                <a:spcPts val="0"/>
              </a:spcAft>
              <a:buClr>
                <a:srgbClr val="FF0000"/>
              </a:buClr>
              <a:buFont typeface="Wingdings" panose="05000000000000000000" pitchFamily="2" charset="2"/>
              <a:buChar char="Ø"/>
              <a:defRPr/>
            </a:pPr>
            <a:r>
              <a:rPr lang="en-US" sz="1600" dirty="0">
                <a:solidFill>
                  <a:srgbClr val="CC0000"/>
                </a:solidFill>
              </a:rPr>
              <a:t>Proper Hygiene.</a:t>
            </a:r>
          </a:p>
        </p:txBody>
      </p:sp>
      <p:sp>
        <p:nvSpPr>
          <p:cNvPr id="3"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Ebola (2014 - 2016 A.D.)</a:t>
            </a:r>
          </a:p>
        </p:txBody>
      </p:sp>
    </p:spTree>
    <p:extLst>
      <p:ext uri="{BB962C8B-B14F-4D97-AF65-F5344CB8AC3E}">
        <p14:creationId xmlns:p14="http://schemas.microsoft.com/office/powerpoint/2010/main" val="17950994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399C9DA-0D39-409A-99AF-C1A01F3329E6}"/>
              </a:ext>
            </a:extLst>
          </p:cNvPr>
          <p:cNvSpPr>
            <a:spLocks noGrp="1"/>
          </p:cNvSpPr>
          <p:nvPr>
            <p:ph sz="half" idx="1"/>
          </p:nvPr>
        </p:nvSpPr>
        <p:spPr>
          <a:xfrm>
            <a:off x="244434" y="1465487"/>
            <a:ext cx="4800600" cy="5087713"/>
          </a:xfrm>
        </p:spPr>
        <p:txBody>
          <a:bodyPr>
            <a:noAutofit/>
          </a:bodyPr>
          <a:lstStyle/>
          <a:p>
            <a:pPr marL="0" indent="0" algn="ctr" eaLnBrk="1" fontAlgn="auto" hangingPunct="1">
              <a:lnSpc>
                <a:spcPct val="90000"/>
              </a:lnSpc>
              <a:spcBef>
                <a:spcPts val="0"/>
              </a:spcBef>
              <a:spcAft>
                <a:spcPts val="0"/>
              </a:spcAft>
              <a:buClr>
                <a:schemeClr val="accent3"/>
              </a:buClr>
              <a:defRPr/>
            </a:pPr>
            <a:r>
              <a:rPr lang="en-US" altLang="en-US" sz="3000" dirty="0">
                <a:solidFill>
                  <a:srgbClr val="0033CC"/>
                </a:solidFill>
              </a:rPr>
              <a:t>Corona Virus (COVID 19)</a:t>
            </a:r>
          </a:p>
          <a:p>
            <a:pPr marL="0" indent="0" algn="just" eaLnBrk="1" fontAlgn="auto" hangingPunct="1">
              <a:lnSpc>
                <a:spcPct val="90000"/>
              </a:lnSpc>
              <a:spcBef>
                <a:spcPts val="0"/>
              </a:spcBef>
              <a:spcAft>
                <a:spcPts val="0"/>
              </a:spcAft>
              <a:buClr>
                <a:schemeClr val="accent3"/>
              </a:buClr>
              <a:defRPr/>
            </a:pPr>
            <a:endParaRPr lang="en-US" sz="1000" dirty="0">
              <a:solidFill>
                <a:schemeClr val="tx1"/>
              </a:solidFill>
            </a:endParaRPr>
          </a:p>
          <a:p>
            <a:pPr marL="0" indent="0" algn="just"/>
            <a:r>
              <a:rPr lang="en-US" sz="1800" dirty="0">
                <a:solidFill>
                  <a:schemeClr val="tx1">
                    <a:lumMod val="95000"/>
                    <a:lumOff val="5000"/>
                  </a:schemeClr>
                </a:solidFill>
              </a:rPr>
              <a:t>The coronavirus (COVID-19) is a severe acute respiratory syndrome coronavirus 2 (SARS-CoV-2). </a:t>
            </a:r>
          </a:p>
          <a:p>
            <a:pPr marL="0" indent="0" algn="just"/>
            <a:endParaRPr lang="en-US" sz="1000" dirty="0">
              <a:solidFill>
                <a:schemeClr val="tx1">
                  <a:lumMod val="95000"/>
                  <a:lumOff val="5000"/>
                </a:schemeClr>
              </a:solidFill>
            </a:endParaRPr>
          </a:p>
          <a:p>
            <a:pPr marL="0" indent="0" algn="just"/>
            <a:r>
              <a:rPr lang="en-US" sz="1800" dirty="0">
                <a:solidFill>
                  <a:schemeClr val="tx1">
                    <a:lumMod val="95000"/>
                    <a:lumOff val="5000"/>
                  </a:schemeClr>
                </a:solidFill>
              </a:rPr>
              <a:t>First identified in Wuhan, China, in December 2019, as of May 2020, more than 3.6 million cases have been reported in 185 countries, resulting in more than 253,000 deaths. </a:t>
            </a:r>
          </a:p>
          <a:p>
            <a:pPr marL="0" indent="0" algn="just"/>
            <a:endParaRPr lang="en-US" sz="1000" dirty="0">
              <a:solidFill>
                <a:schemeClr val="tx1">
                  <a:lumMod val="95000"/>
                  <a:lumOff val="5000"/>
                </a:schemeClr>
              </a:solidFill>
            </a:endParaRPr>
          </a:p>
          <a:p>
            <a:pPr marL="0" indent="0" algn="just"/>
            <a:r>
              <a:rPr lang="en-US" sz="1800" dirty="0">
                <a:solidFill>
                  <a:schemeClr val="tx1">
                    <a:lumMod val="95000"/>
                    <a:lumOff val="5000"/>
                  </a:schemeClr>
                </a:solidFill>
              </a:rPr>
              <a:t>The virus is primarily spread between people during close contact, often by small droplets produced by coughing, sneezing, or talking, or by touching a contaminated surface and then touching their eyes, nose, or mouth. </a:t>
            </a:r>
          </a:p>
          <a:p>
            <a:pPr marL="0" indent="0" algn="just"/>
            <a:endParaRPr lang="en-US" sz="1800" baseline="30000" dirty="0">
              <a:solidFill>
                <a:schemeClr val="tx1">
                  <a:lumMod val="95000"/>
                  <a:lumOff val="5000"/>
                </a:schemeClr>
              </a:solidFill>
            </a:endParaRPr>
          </a:p>
        </p:txBody>
      </p:sp>
      <p:sp>
        <p:nvSpPr>
          <p:cNvPr id="3"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Corona Virus (2019 - 2020 A.D.)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1676401"/>
            <a:ext cx="1676400" cy="2286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4018249"/>
            <a:ext cx="3635829" cy="237790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6392" y="1676401"/>
            <a:ext cx="1749631" cy="2229443"/>
          </a:xfrm>
          <a:prstGeom prst="rect">
            <a:avLst/>
          </a:prstGeom>
        </p:spPr>
      </p:pic>
    </p:spTree>
    <p:extLst>
      <p:ext uri="{BB962C8B-B14F-4D97-AF65-F5344CB8AC3E}">
        <p14:creationId xmlns:p14="http://schemas.microsoft.com/office/powerpoint/2010/main" val="3300953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133C8AB-F4BC-4EE7-94CC-0F599B2B427F}"/>
              </a:ext>
            </a:extLst>
          </p:cNvPr>
          <p:cNvSpPr>
            <a:spLocks noGrp="1"/>
          </p:cNvSpPr>
          <p:nvPr>
            <p:ph sz="half" idx="1"/>
          </p:nvPr>
        </p:nvSpPr>
        <p:spPr>
          <a:xfrm>
            <a:off x="152400" y="1465488"/>
            <a:ext cx="8763000" cy="4908326"/>
          </a:xfrm>
        </p:spPr>
        <p:txBody>
          <a:bodyPr>
            <a:noAutofit/>
          </a:bodyPr>
          <a:lstStyle/>
          <a:p>
            <a:pPr marL="0" indent="0" algn="ctr" eaLnBrk="1" fontAlgn="auto" hangingPunct="1">
              <a:lnSpc>
                <a:spcPct val="70000"/>
              </a:lnSpc>
              <a:spcBef>
                <a:spcPts val="0"/>
              </a:spcBef>
              <a:spcAft>
                <a:spcPts val="0"/>
              </a:spcAft>
              <a:buClr>
                <a:schemeClr val="accent3"/>
              </a:buClr>
              <a:defRPr/>
            </a:pPr>
            <a:r>
              <a:rPr lang="en-US" sz="3200" dirty="0">
                <a:solidFill>
                  <a:srgbClr val="0033CC"/>
                </a:solidFill>
              </a:rPr>
              <a:t>COVID – 19 - Coronavirus</a:t>
            </a:r>
          </a:p>
          <a:p>
            <a:pPr marL="231775" indent="0" algn="just">
              <a:lnSpc>
                <a:spcPct val="70000"/>
              </a:lnSpc>
              <a:spcBef>
                <a:spcPts val="0"/>
              </a:spcBef>
              <a:spcAft>
                <a:spcPts val="0"/>
              </a:spcAft>
            </a:pPr>
            <a:r>
              <a:rPr lang="en-US" sz="1800" dirty="0"/>
              <a:t>Cause: </a:t>
            </a:r>
            <a:endParaRPr lang="en-US" sz="1800" dirty="0">
              <a:solidFill>
                <a:schemeClr val="tx1">
                  <a:lumMod val="95000"/>
                  <a:lumOff val="5000"/>
                </a:schemeClr>
              </a:solidFill>
            </a:endParaRP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A highly contagious, viral infection caused by caused by the severe acute respiratory syndrome coronavirus 2 (SARS-CoV-2).</a:t>
            </a:r>
            <a:r>
              <a:rPr lang="en-US" sz="1800" baseline="30000" dirty="0">
                <a:solidFill>
                  <a:schemeClr val="tx1">
                    <a:lumMod val="95000"/>
                    <a:lumOff val="5000"/>
                  </a:schemeClr>
                </a:solidFill>
              </a:rPr>
              <a:t> </a:t>
            </a:r>
          </a:p>
          <a:p>
            <a:pPr marL="231775" indent="0" algn="just">
              <a:lnSpc>
                <a:spcPct val="70000"/>
              </a:lnSpc>
              <a:spcBef>
                <a:spcPts val="0"/>
              </a:spcBef>
              <a:spcAft>
                <a:spcPts val="0"/>
              </a:spcAft>
            </a:pPr>
            <a:endParaRPr lang="en-US" sz="1000" baseline="30000" dirty="0">
              <a:solidFill>
                <a:schemeClr val="tx1">
                  <a:lumMod val="95000"/>
                  <a:lumOff val="5000"/>
                </a:schemeClr>
              </a:solidFill>
            </a:endParaRPr>
          </a:p>
          <a:p>
            <a:pPr marL="231775" indent="0" algn="just">
              <a:lnSpc>
                <a:spcPct val="70000"/>
              </a:lnSpc>
              <a:spcBef>
                <a:spcPts val="0"/>
              </a:spcBef>
              <a:spcAft>
                <a:spcPts val="0"/>
              </a:spcAft>
            </a:pPr>
            <a:r>
              <a:rPr lang="en-US" sz="1800" dirty="0"/>
              <a:t>Symptoms: </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solidFill>
              </a:rPr>
              <a:t>Beginning 2 to 14 days after infection; </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solidFill>
              </a:rPr>
              <a:t>Fever; </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solidFill>
              </a:rPr>
              <a:t>Sore Throat; </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solidFill>
              </a:rPr>
              <a:t>Cough;</a:t>
            </a:r>
            <a:r>
              <a:rPr lang="en-US" sz="1800" baseline="30000" dirty="0">
                <a:solidFill>
                  <a:schemeClr val="tx1"/>
                </a:solidFill>
              </a:rPr>
              <a:t> </a:t>
            </a:r>
            <a:r>
              <a:rPr lang="en-US" sz="1800" dirty="0">
                <a:solidFill>
                  <a:schemeClr val="tx1"/>
                </a:solidFill>
              </a:rPr>
              <a:t> </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solidFill>
              </a:rPr>
              <a:t>Fatigue; </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solidFill>
              </a:rPr>
              <a:t>Shortness of Breath; </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solidFill>
              </a:rPr>
              <a:t>Loss of Taste and/or Smell; </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solidFill>
              </a:rPr>
              <a:t>Purple Marks on the soles of the foot or toes</a:t>
            </a:r>
            <a:r>
              <a:rPr lang="en-US" sz="1800" dirty="0">
                <a:solidFill>
                  <a:schemeClr val="tx1">
                    <a:lumMod val="95000"/>
                    <a:lumOff val="5000"/>
                  </a:schemeClr>
                </a:solidFill>
              </a:rPr>
              <a:t>.</a:t>
            </a:r>
          </a:p>
          <a:p>
            <a:pPr marL="231775" indent="0" algn="just">
              <a:lnSpc>
                <a:spcPct val="70000"/>
              </a:lnSpc>
              <a:spcBef>
                <a:spcPts val="0"/>
              </a:spcBef>
              <a:spcAft>
                <a:spcPts val="0"/>
              </a:spcAft>
            </a:pPr>
            <a:endParaRPr lang="en-US" sz="1000" dirty="0">
              <a:solidFill>
                <a:schemeClr val="tx1">
                  <a:lumMod val="95000"/>
                  <a:lumOff val="5000"/>
                </a:schemeClr>
              </a:solidFill>
            </a:endParaRPr>
          </a:p>
          <a:p>
            <a:pPr marL="231775" indent="0" algn="just">
              <a:lnSpc>
                <a:spcPct val="70000"/>
              </a:lnSpc>
              <a:spcBef>
                <a:spcPts val="0"/>
              </a:spcBef>
              <a:spcAft>
                <a:spcPts val="0"/>
              </a:spcAft>
            </a:pPr>
            <a:r>
              <a:rPr lang="en-US" sz="1800" dirty="0"/>
              <a:t>Duration:</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solidFill>
              </a:rPr>
              <a:t>2 to 6 weeks</a:t>
            </a:r>
          </a:p>
          <a:p>
            <a:pPr marL="517525" indent="-285750" algn="just">
              <a:lnSpc>
                <a:spcPct val="70000"/>
              </a:lnSpc>
              <a:spcBef>
                <a:spcPts val="0"/>
              </a:spcBef>
              <a:spcAft>
                <a:spcPts val="0"/>
              </a:spcAft>
              <a:buFont typeface="Arial" panose="020B0604020202020204" pitchFamily="34" charset="0"/>
              <a:buChar char="•"/>
            </a:pPr>
            <a:endParaRPr lang="en-US" sz="1000" dirty="0">
              <a:solidFill>
                <a:schemeClr val="tx1"/>
              </a:solidFill>
            </a:endParaRPr>
          </a:p>
          <a:p>
            <a:pPr marL="231775" indent="0" algn="just">
              <a:lnSpc>
                <a:spcPct val="70000"/>
              </a:lnSpc>
              <a:spcBef>
                <a:spcPts val="0"/>
              </a:spcBef>
              <a:spcAft>
                <a:spcPts val="0"/>
              </a:spcAft>
            </a:pPr>
            <a:r>
              <a:rPr lang="en-US" sz="1800" dirty="0"/>
              <a:t>Virulence:</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Fatality rate is typically 2% to 5%, but higher with comorbidity factors such as diabetes, heart disease or respiratory issues (Asthma or COPD).  </a:t>
            </a:r>
          </a:p>
          <a:p>
            <a:pPr marL="517525"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Known to trigger a Cytokine Storm (a hyper active immune response).</a:t>
            </a:r>
          </a:p>
          <a:p>
            <a:pPr marL="517525" indent="-285750" algn="just">
              <a:lnSpc>
                <a:spcPct val="70000"/>
              </a:lnSpc>
              <a:spcBef>
                <a:spcPts val="0"/>
              </a:spcBef>
              <a:spcAft>
                <a:spcPts val="0"/>
              </a:spcAft>
              <a:buFont typeface="Arial" panose="020B0604020202020204" pitchFamily="34" charset="0"/>
              <a:buChar char="•"/>
            </a:pPr>
            <a:endParaRPr lang="en-US" sz="1000" dirty="0">
              <a:solidFill>
                <a:schemeClr val="tx1">
                  <a:lumMod val="95000"/>
                  <a:lumOff val="5000"/>
                </a:schemeClr>
              </a:solidFill>
            </a:endParaRPr>
          </a:p>
          <a:p>
            <a:pPr marL="231775" indent="0" algn="just">
              <a:lnSpc>
                <a:spcPct val="70000"/>
              </a:lnSpc>
              <a:spcBef>
                <a:spcPts val="0"/>
              </a:spcBef>
              <a:spcAft>
                <a:spcPts val="0"/>
              </a:spcAft>
            </a:pPr>
            <a:r>
              <a:rPr lang="en-US" sz="1800" dirty="0"/>
              <a:t>Spread:</a:t>
            </a:r>
            <a:r>
              <a:rPr lang="en-US" sz="1800" dirty="0">
                <a:solidFill>
                  <a:schemeClr val="tx1">
                    <a:lumMod val="95000"/>
                    <a:lumOff val="5000"/>
                  </a:schemeClr>
                </a:solidFill>
              </a:rPr>
              <a:t> </a:t>
            </a:r>
          </a:p>
          <a:p>
            <a:pPr marL="458788"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The virus is spread between people during close contact, often by small droplets produced by coughing, sneezing, or talking, or by touching a contaminated surface and then touching the eyes, nose, or mouth.  </a:t>
            </a:r>
          </a:p>
          <a:p>
            <a:pPr marL="458788" indent="-285750" algn="just">
              <a:lnSpc>
                <a:spcPct val="70000"/>
              </a:lnSpc>
              <a:spcBef>
                <a:spcPts val="0"/>
              </a:spcBef>
              <a:spcAft>
                <a:spcPts val="0"/>
              </a:spcAft>
              <a:buFont typeface="Arial" panose="020B0604020202020204" pitchFamily="34" charset="0"/>
              <a:buChar char="•"/>
            </a:pPr>
            <a:r>
              <a:rPr lang="en-US" sz="1800" dirty="0">
                <a:solidFill>
                  <a:schemeClr val="tx1">
                    <a:lumMod val="95000"/>
                    <a:lumOff val="5000"/>
                  </a:schemeClr>
                </a:solidFill>
              </a:rPr>
              <a:t>Extremely contagious. </a:t>
            </a:r>
          </a:p>
        </p:txBody>
      </p:sp>
      <p:sp>
        <p:nvSpPr>
          <p:cNvPr id="5"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Corona Virus (2019 - 2020 A.D.)</a:t>
            </a:r>
          </a:p>
        </p:txBody>
      </p:sp>
    </p:spTree>
    <p:extLst>
      <p:ext uri="{BB962C8B-B14F-4D97-AF65-F5344CB8AC3E}">
        <p14:creationId xmlns:p14="http://schemas.microsoft.com/office/powerpoint/2010/main" val="20288204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78779044-9D2F-4518-8D81-7D20C4A4246E}"/>
              </a:ext>
            </a:extLst>
          </p:cNvPr>
          <p:cNvSpPr>
            <a:spLocks noGrp="1"/>
          </p:cNvSpPr>
          <p:nvPr>
            <p:ph sz="half" idx="1"/>
          </p:nvPr>
        </p:nvSpPr>
        <p:spPr>
          <a:xfrm>
            <a:off x="457200" y="1465487"/>
            <a:ext cx="8229600" cy="4935313"/>
          </a:xfrm>
        </p:spPr>
        <p:txBody>
          <a:bodyPr>
            <a:noAutofit/>
          </a:bodyPr>
          <a:lstStyle/>
          <a:p>
            <a:pPr marL="0" indent="0" algn="just">
              <a:lnSpc>
                <a:spcPct val="85000"/>
              </a:lnSpc>
              <a:spcBef>
                <a:spcPts val="0"/>
              </a:spcBef>
              <a:spcAft>
                <a:spcPts val="0"/>
              </a:spcAft>
            </a:pPr>
            <a:r>
              <a:rPr lang="en-US" sz="1800" dirty="0">
                <a:solidFill>
                  <a:schemeClr val="tx1">
                    <a:lumMod val="95000"/>
                    <a:lumOff val="5000"/>
                  </a:schemeClr>
                </a:solidFill>
              </a:rPr>
              <a:t>The virus can survive on surfaces for up to 72 hours. It is most contagious during the first 3 days after the onset of symptoms, although spread may be possible before symptoms appear and in later stages.</a:t>
            </a:r>
          </a:p>
          <a:p>
            <a:pPr marL="0" indent="0" algn="just">
              <a:lnSpc>
                <a:spcPct val="85000"/>
              </a:lnSpc>
              <a:spcBef>
                <a:spcPts val="0"/>
              </a:spcBef>
              <a:spcAft>
                <a:spcPts val="0"/>
              </a:spcAft>
            </a:pPr>
            <a:endParaRPr lang="en-US" sz="1000" dirty="0">
              <a:solidFill>
                <a:schemeClr val="tx1">
                  <a:lumMod val="95000"/>
                  <a:lumOff val="5000"/>
                </a:schemeClr>
              </a:solidFill>
            </a:endParaRPr>
          </a:p>
          <a:p>
            <a:pPr marL="0" indent="0" algn="just">
              <a:lnSpc>
                <a:spcPct val="85000"/>
              </a:lnSpc>
              <a:spcBef>
                <a:spcPts val="0"/>
              </a:spcBef>
              <a:spcAft>
                <a:spcPts val="0"/>
              </a:spcAft>
            </a:pPr>
            <a:r>
              <a:rPr lang="en-US" sz="1800" dirty="0">
                <a:solidFill>
                  <a:schemeClr val="tx1">
                    <a:lumMod val="95000"/>
                    <a:lumOff val="5000"/>
                  </a:schemeClr>
                </a:solidFill>
              </a:rPr>
              <a:t>Common symptoms include fever, cough and shortness of breath.</a:t>
            </a:r>
          </a:p>
          <a:p>
            <a:pPr marL="0" indent="0" algn="just">
              <a:lnSpc>
                <a:spcPct val="85000"/>
              </a:lnSpc>
              <a:spcBef>
                <a:spcPts val="0"/>
              </a:spcBef>
              <a:spcAft>
                <a:spcPts val="0"/>
              </a:spcAft>
            </a:pPr>
            <a:endParaRPr lang="en-US" sz="1000" dirty="0">
              <a:solidFill>
                <a:schemeClr val="tx1">
                  <a:lumMod val="95000"/>
                  <a:lumOff val="5000"/>
                </a:schemeClr>
              </a:solidFill>
            </a:endParaRPr>
          </a:p>
          <a:p>
            <a:pPr marL="0" indent="0" algn="just">
              <a:lnSpc>
                <a:spcPct val="85000"/>
              </a:lnSpc>
              <a:spcBef>
                <a:spcPts val="0"/>
              </a:spcBef>
              <a:spcAft>
                <a:spcPts val="0"/>
              </a:spcAft>
            </a:pPr>
            <a:r>
              <a:rPr lang="en-US" sz="1800" dirty="0">
                <a:solidFill>
                  <a:schemeClr val="tx1">
                    <a:lumMod val="95000"/>
                    <a:lumOff val="5000"/>
                  </a:schemeClr>
                </a:solidFill>
              </a:rPr>
              <a:t>Complications may include pneumonia and acute respiratory distress syndrome. </a:t>
            </a:r>
          </a:p>
          <a:p>
            <a:pPr marL="0" indent="0" algn="just">
              <a:lnSpc>
                <a:spcPct val="85000"/>
              </a:lnSpc>
              <a:spcBef>
                <a:spcPts val="0"/>
              </a:spcBef>
              <a:spcAft>
                <a:spcPts val="0"/>
              </a:spcAft>
            </a:pPr>
            <a:endParaRPr lang="en-US" sz="1000" dirty="0">
              <a:solidFill>
                <a:schemeClr val="tx1">
                  <a:lumMod val="95000"/>
                  <a:lumOff val="5000"/>
                </a:schemeClr>
              </a:solidFill>
            </a:endParaRPr>
          </a:p>
          <a:p>
            <a:pPr marL="0" indent="0" algn="just">
              <a:lnSpc>
                <a:spcPct val="85000"/>
              </a:lnSpc>
              <a:spcBef>
                <a:spcPts val="0"/>
              </a:spcBef>
              <a:spcAft>
                <a:spcPts val="0"/>
              </a:spcAft>
            </a:pPr>
            <a:r>
              <a:rPr lang="en-US" sz="1800" dirty="0">
                <a:solidFill>
                  <a:schemeClr val="tx1">
                    <a:lumMod val="95000"/>
                    <a:lumOff val="5000"/>
                  </a:schemeClr>
                </a:solidFill>
              </a:rPr>
              <a:t>The time from exposure to onset of symptoms is typically around 5 days, but may range from 2 to 14 days.</a:t>
            </a:r>
            <a:endParaRPr lang="en-US" sz="1800" baseline="30000" dirty="0">
              <a:solidFill>
                <a:schemeClr val="tx1">
                  <a:lumMod val="95000"/>
                  <a:lumOff val="5000"/>
                </a:schemeClr>
              </a:solidFill>
            </a:endParaRPr>
          </a:p>
          <a:p>
            <a:pPr marL="0" indent="0" algn="just">
              <a:lnSpc>
                <a:spcPct val="85000"/>
              </a:lnSpc>
              <a:spcBef>
                <a:spcPts val="0"/>
              </a:spcBef>
              <a:spcAft>
                <a:spcPts val="0"/>
              </a:spcAft>
            </a:pPr>
            <a:endParaRPr lang="en-US" sz="1000" dirty="0">
              <a:solidFill>
                <a:schemeClr val="tx1">
                  <a:lumMod val="95000"/>
                  <a:lumOff val="5000"/>
                </a:schemeClr>
              </a:solidFill>
            </a:endParaRPr>
          </a:p>
          <a:p>
            <a:pPr marL="0" indent="0" algn="just">
              <a:lnSpc>
                <a:spcPct val="85000"/>
              </a:lnSpc>
              <a:spcBef>
                <a:spcPts val="0"/>
              </a:spcBef>
              <a:spcAft>
                <a:spcPts val="0"/>
              </a:spcAft>
            </a:pPr>
            <a:r>
              <a:rPr lang="en-US" sz="1800" dirty="0">
                <a:solidFill>
                  <a:schemeClr val="tx1">
                    <a:lumMod val="95000"/>
                    <a:lumOff val="5000"/>
                  </a:schemeClr>
                </a:solidFill>
              </a:rPr>
              <a:t>Authorities worldwide have responded by implementing travel restrictions, quarantines, stay-at-home orders, workplace hazard controls, and facility closures.  The pandemic has led to serious societal and economic disruption, job loss and widespread shortages of supplies. </a:t>
            </a:r>
          </a:p>
          <a:p>
            <a:pPr marL="0" indent="0" algn="just" eaLnBrk="1" fontAlgn="auto" hangingPunct="1">
              <a:lnSpc>
                <a:spcPct val="85000"/>
              </a:lnSpc>
              <a:spcBef>
                <a:spcPts val="0"/>
              </a:spcBef>
              <a:spcAft>
                <a:spcPts val="0"/>
              </a:spcAft>
              <a:buClr>
                <a:schemeClr val="accent3"/>
              </a:buClr>
              <a:defRPr/>
            </a:pPr>
            <a:endParaRPr lang="en-US" sz="1000" i="1" dirty="0">
              <a:solidFill>
                <a:schemeClr val="tx1">
                  <a:lumMod val="95000"/>
                  <a:lumOff val="5000"/>
                </a:schemeClr>
              </a:solidFill>
            </a:endParaRPr>
          </a:p>
          <a:p>
            <a:pPr algn="just" eaLnBrk="1" fontAlgn="auto" hangingPunct="1">
              <a:lnSpc>
                <a:spcPct val="85000"/>
              </a:lnSpc>
              <a:spcBef>
                <a:spcPts val="0"/>
              </a:spcBef>
              <a:spcAft>
                <a:spcPts val="0"/>
              </a:spcAft>
              <a:buClr>
                <a:schemeClr val="tx1">
                  <a:lumMod val="95000"/>
                  <a:lumOff val="5000"/>
                </a:schemeClr>
              </a:buClr>
              <a:buFont typeface="Arial" panose="020B0604020202020204" pitchFamily="34" charset="0"/>
              <a:buChar char="•"/>
              <a:defRPr/>
            </a:pPr>
            <a:r>
              <a:rPr lang="en-US" sz="1800" dirty="0">
                <a:solidFill>
                  <a:schemeClr val="tx1">
                    <a:lumMod val="95000"/>
                    <a:lumOff val="5000"/>
                  </a:schemeClr>
                </a:solidFill>
              </a:rPr>
              <a:t>Treatments:</a:t>
            </a:r>
          </a:p>
          <a:p>
            <a:pPr algn="just" eaLnBrk="1" fontAlgn="auto" hangingPunct="1">
              <a:lnSpc>
                <a:spcPct val="85000"/>
              </a:lnSpc>
              <a:spcBef>
                <a:spcPts val="0"/>
              </a:spcBef>
              <a:spcAft>
                <a:spcPts val="0"/>
              </a:spcAft>
              <a:buClr>
                <a:schemeClr val="tx1">
                  <a:lumMod val="95000"/>
                  <a:lumOff val="5000"/>
                </a:schemeClr>
              </a:buClr>
              <a:buFont typeface="Arial" panose="020B0604020202020204" pitchFamily="34" charset="0"/>
              <a:buChar char="•"/>
              <a:defRPr/>
            </a:pPr>
            <a:endParaRPr lang="en-US" sz="1000" dirty="0">
              <a:solidFill>
                <a:schemeClr val="tx1">
                  <a:lumMod val="95000"/>
                  <a:lumOff val="5000"/>
                </a:schemeClr>
              </a:solidFill>
            </a:endParaRPr>
          </a:p>
          <a:p>
            <a:pPr marL="569913" indent="-285750" algn="just" eaLnBrk="1" fontAlgn="auto" hangingPunct="1">
              <a:lnSpc>
                <a:spcPct val="85000"/>
              </a:lnSpc>
              <a:spcBef>
                <a:spcPts val="0"/>
              </a:spcBef>
              <a:spcAft>
                <a:spcPts val="0"/>
              </a:spcAft>
              <a:buClr>
                <a:srgbClr val="FF0000"/>
              </a:buClr>
              <a:buFont typeface="Wingdings" panose="05000000000000000000" pitchFamily="2" charset="2"/>
              <a:buChar char="Ø"/>
              <a:defRPr/>
            </a:pPr>
            <a:r>
              <a:rPr lang="en-US" sz="1600" dirty="0"/>
              <a:t>There is presently no approved vaccine, but several are in clinical trials.</a:t>
            </a:r>
            <a:endParaRPr lang="en-US" sz="1600" dirty="0">
              <a:solidFill>
                <a:srgbClr val="CC0000"/>
              </a:solidFill>
            </a:endParaRPr>
          </a:p>
          <a:p>
            <a:pPr marL="569913" indent="-285750" algn="just" eaLnBrk="1" fontAlgn="auto" hangingPunct="1">
              <a:lnSpc>
                <a:spcPct val="85000"/>
              </a:lnSpc>
              <a:spcBef>
                <a:spcPts val="0"/>
              </a:spcBef>
              <a:spcAft>
                <a:spcPts val="0"/>
              </a:spcAft>
              <a:buClr>
                <a:srgbClr val="FF0000"/>
              </a:buClr>
              <a:buFont typeface="Wingdings" panose="05000000000000000000" pitchFamily="2" charset="2"/>
              <a:buChar char="Ø"/>
              <a:defRPr/>
            </a:pPr>
            <a:r>
              <a:rPr lang="en-US" sz="1600" dirty="0">
                <a:solidFill>
                  <a:srgbClr val="CC0000"/>
                </a:solidFill>
              </a:rPr>
              <a:t>Medications such as </a:t>
            </a:r>
            <a:r>
              <a:rPr lang="en-US" sz="1600" dirty="0"/>
              <a:t>chloroquine, </a:t>
            </a:r>
            <a:r>
              <a:rPr lang="en-US" sz="1600" dirty="0" err="1"/>
              <a:t>hydroxychloroquine</a:t>
            </a:r>
            <a:r>
              <a:rPr lang="en-US" sz="1600" dirty="0"/>
              <a:t>, and antiviral </a:t>
            </a:r>
            <a:r>
              <a:rPr lang="en-US" sz="1600" dirty="0" err="1"/>
              <a:t>remdesivir</a:t>
            </a:r>
            <a:r>
              <a:rPr lang="en-US" sz="1600" dirty="0"/>
              <a:t>, have all shown promise at reducing virus symptoms and contraction of the disease.</a:t>
            </a:r>
          </a:p>
          <a:p>
            <a:pPr marL="569913" indent="-285750" algn="just" eaLnBrk="1" fontAlgn="auto" hangingPunct="1">
              <a:lnSpc>
                <a:spcPct val="85000"/>
              </a:lnSpc>
              <a:spcBef>
                <a:spcPts val="0"/>
              </a:spcBef>
              <a:spcAft>
                <a:spcPts val="0"/>
              </a:spcAft>
              <a:buClr>
                <a:srgbClr val="FF0000"/>
              </a:buClr>
              <a:buFont typeface="Wingdings" panose="05000000000000000000" pitchFamily="2" charset="2"/>
              <a:buChar char="Ø"/>
              <a:defRPr/>
            </a:pPr>
            <a:r>
              <a:rPr lang="en-US" sz="1600" dirty="0"/>
              <a:t>Isolation, Decontamination, Quarantine, Cancellation and Postponement of Gatherings, Travel Limitations and Social Distancing Restrictions</a:t>
            </a:r>
            <a:endParaRPr lang="en-US" sz="1600" i="1" dirty="0"/>
          </a:p>
          <a:p>
            <a:pPr marL="569913" indent="-285750" algn="just" eaLnBrk="1" fontAlgn="auto" hangingPunct="1">
              <a:lnSpc>
                <a:spcPct val="90000"/>
              </a:lnSpc>
              <a:spcBef>
                <a:spcPts val="0"/>
              </a:spcBef>
              <a:spcAft>
                <a:spcPts val="0"/>
              </a:spcAft>
              <a:buClr>
                <a:srgbClr val="FF0000"/>
              </a:buClr>
              <a:buFont typeface="Wingdings" panose="05000000000000000000" pitchFamily="2" charset="2"/>
              <a:buChar char="Ø"/>
              <a:defRPr/>
            </a:pPr>
            <a:endParaRPr lang="en-US" sz="1600" dirty="0">
              <a:solidFill>
                <a:srgbClr val="CC0000"/>
              </a:solidFill>
            </a:endParaRPr>
          </a:p>
        </p:txBody>
      </p:sp>
      <p:sp>
        <p:nvSpPr>
          <p:cNvPr id="7"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Corona Virus (2019 - 2020 A.D.)</a:t>
            </a:r>
          </a:p>
        </p:txBody>
      </p:sp>
    </p:spTree>
    <p:extLst>
      <p:ext uri="{BB962C8B-B14F-4D97-AF65-F5344CB8AC3E}">
        <p14:creationId xmlns:p14="http://schemas.microsoft.com/office/powerpoint/2010/main" val="3287485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0158B2F-80BE-4948-9002-5C0771EB61A5}"/>
              </a:ext>
            </a:extLst>
          </p:cNvPr>
          <p:cNvSpPr>
            <a:spLocks noGrp="1"/>
          </p:cNvSpPr>
          <p:nvPr>
            <p:ph sz="half" idx="1"/>
          </p:nvPr>
        </p:nvSpPr>
        <p:spPr>
          <a:xfrm>
            <a:off x="381000" y="1432680"/>
            <a:ext cx="4953000" cy="5240113"/>
          </a:xfrm>
        </p:spPr>
        <p:txBody>
          <a:bodyPr>
            <a:noAutofit/>
          </a:bodyPr>
          <a:lstStyle/>
          <a:p>
            <a:pPr marL="0" indent="0" algn="ctr" eaLnBrk="1" fontAlgn="auto" hangingPunct="1">
              <a:lnSpc>
                <a:spcPct val="70000"/>
              </a:lnSpc>
              <a:spcBef>
                <a:spcPts val="0"/>
              </a:spcBef>
              <a:spcAft>
                <a:spcPts val="0"/>
              </a:spcAft>
              <a:buClr>
                <a:schemeClr val="accent3"/>
              </a:buClr>
              <a:defRPr/>
            </a:pPr>
            <a:r>
              <a:rPr lang="en-US" sz="3200" dirty="0">
                <a:solidFill>
                  <a:srgbClr val="0033CC"/>
                </a:solidFill>
              </a:rPr>
              <a:t>Louis Pasteur</a:t>
            </a:r>
          </a:p>
          <a:p>
            <a:pPr marL="0" indent="0" algn="just" eaLnBrk="1" fontAlgn="auto" hangingPunct="1">
              <a:lnSpc>
                <a:spcPct val="70000"/>
              </a:lnSpc>
              <a:spcBef>
                <a:spcPts val="0"/>
              </a:spcBef>
              <a:spcAft>
                <a:spcPts val="0"/>
              </a:spcAft>
              <a:buClr>
                <a:schemeClr val="accent3"/>
              </a:buClr>
              <a:defRPr/>
            </a:pPr>
            <a:endParaRPr lang="en-US" sz="1000" dirty="0">
              <a:solidFill>
                <a:schemeClr val="tx1">
                  <a:lumMod val="95000"/>
                  <a:lumOff val="5000"/>
                </a:schemeClr>
              </a:solidFill>
            </a:endParaRPr>
          </a:p>
          <a:p>
            <a:pPr marL="0" indent="0" algn="just">
              <a:lnSpc>
                <a:spcPct val="70000"/>
              </a:lnSpc>
              <a:spcBef>
                <a:spcPts val="0"/>
              </a:spcBef>
              <a:spcAft>
                <a:spcPts val="0"/>
              </a:spcAft>
            </a:pPr>
            <a:r>
              <a:rPr lang="en-US" sz="1800" dirty="0">
                <a:solidFill>
                  <a:schemeClr val="tx1">
                    <a:lumMod val="95000"/>
                    <a:lumOff val="5000"/>
                  </a:schemeClr>
                </a:solidFill>
              </a:rPr>
              <a:t>Louis Pasteur (1822-1895): Germ Theory </a:t>
            </a:r>
          </a:p>
          <a:p>
            <a:pPr marL="0" indent="0" algn="just">
              <a:lnSpc>
                <a:spcPct val="70000"/>
              </a:lnSpc>
              <a:spcBef>
                <a:spcPts val="0"/>
              </a:spcBef>
              <a:spcAft>
                <a:spcPts val="0"/>
              </a:spcAft>
            </a:pPr>
            <a:r>
              <a:rPr lang="en-US" sz="1800" dirty="0">
                <a:solidFill>
                  <a:schemeClr val="tx1">
                    <a:lumMod val="95000"/>
                    <a:lumOff val="5000"/>
                  </a:schemeClr>
                </a:solidFill>
              </a:rPr>
              <a:t/>
            </a:r>
            <a:br>
              <a:rPr lang="en-US" sz="1800" dirty="0">
                <a:solidFill>
                  <a:schemeClr val="tx1">
                    <a:lumMod val="95000"/>
                    <a:lumOff val="5000"/>
                  </a:schemeClr>
                </a:solidFill>
              </a:rPr>
            </a:br>
            <a:r>
              <a:rPr lang="en-US" sz="1800" dirty="0">
                <a:solidFill>
                  <a:schemeClr val="tx1">
                    <a:lumMod val="95000"/>
                    <a:lumOff val="5000"/>
                  </a:schemeClr>
                </a:solidFill>
              </a:rPr>
              <a:t>Among his many claims to fame, French chemist and microbiologist Louis Pasteur was the first scientist to support the germ theory of disease, the idea that diseases are caused by microorganisms, with his research. </a:t>
            </a:r>
          </a:p>
          <a:p>
            <a:pPr marL="0" indent="0" algn="just">
              <a:lnSpc>
                <a:spcPct val="70000"/>
              </a:lnSpc>
              <a:spcBef>
                <a:spcPts val="0"/>
              </a:spcBef>
              <a:spcAft>
                <a:spcPts val="0"/>
              </a:spcAft>
            </a:pPr>
            <a:endParaRPr lang="en-US" sz="1800" dirty="0">
              <a:solidFill>
                <a:schemeClr val="tx1">
                  <a:lumMod val="95000"/>
                  <a:lumOff val="5000"/>
                </a:schemeClr>
              </a:solidFill>
            </a:endParaRPr>
          </a:p>
          <a:p>
            <a:pPr marL="0" indent="0" algn="just">
              <a:lnSpc>
                <a:spcPct val="70000"/>
              </a:lnSpc>
              <a:spcBef>
                <a:spcPts val="0"/>
              </a:spcBef>
              <a:spcAft>
                <a:spcPts val="0"/>
              </a:spcAft>
            </a:pPr>
            <a:r>
              <a:rPr lang="en-US" sz="1800" dirty="0">
                <a:solidFill>
                  <a:schemeClr val="tx1">
                    <a:lumMod val="95000"/>
                    <a:lumOff val="5000"/>
                  </a:schemeClr>
                </a:solidFill>
              </a:rPr>
              <a:t>Pasteur expended a lot of effort investigating what agents caused beverages like milk and wine to spoil, inventing his eponymic process “pasteurization” in the process. </a:t>
            </a:r>
          </a:p>
          <a:p>
            <a:pPr marL="0" indent="0" algn="just">
              <a:lnSpc>
                <a:spcPct val="70000"/>
              </a:lnSpc>
              <a:spcBef>
                <a:spcPts val="0"/>
              </a:spcBef>
              <a:spcAft>
                <a:spcPts val="0"/>
              </a:spcAft>
            </a:pPr>
            <a:endParaRPr lang="en-US" sz="1800" dirty="0">
              <a:solidFill>
                <a:schemeClr val="tx1">
                  <a:lumMod val="95000"/>
                  <a:lumOff val="5000"/>
                </a:schemeClr>
              </a:solidFill>
            </a:endParaRPr>
          </a:p>
          <a:p>
            <a:pPr marL="0" indent="0" algn="just">
              <a:lnSpc>
                <a:spcPct val="70000"/>
              </a:lnSpc>
              <a:spcBef>
                <a:spcPts val="0"/>
              </a:spcBef>
              <a:spcAft>
                <a:spcPts val="0"/>
              </a:spcAft>
            </a:pPr>
            <a:r>
              <a:rPr lang="en-US" sz="1800" dirty="0">
                <a:solidFill>
                  <a:schemeClr val="tx1">
                    <a:lumMod val="95000"/>
                    <a:lumOff val="5000"/>
                  </a:schemeClr>
                </a:solidFill>
              </a:rPr>
              <a:t>After discovering that microbes were responsible for sour wine and spoiled milk, Pasteur hypothesized that microbes also caused disease in the body. </a:t>
            </a:r>
          </a:p>
          <a:p>
            <a:pPr marL="0" indent="0" algn="just">
              <a:lnSpc>
                <a:spcPct val="70000"/>
              </a:lnSpc>
              <a:spcBef>
                <a:spcPts val="0"/>
              </a:spcBef>
              <a:spcAft>
                <a:spcPts val="0"/>
              </a:spcAft>
            </a:pPr>
            <a:endParaRPr lang="en-US" sz="1800" dirty="0">
              <a:solidFill>
                <a:schemeClr val="tx1">
                  <a:lumMod val="95000"/>
                  <a:lumOff val="5000"/>
                </a:schemeClr>
              </a:solidFill>
            </a:endParaRPr>
          </a:p>
          <a:p>
            <a:pPr marL="0" indent="0" algn="just">
              <a:lnSpc>
                <a:spcPct val="70000"/>
              </a:lnSpc>
              <a:spcBef>
                <a:spcPts val="0"/>
              </a:spcBef>
              <a:spcAft>
                <a:spcPts val="0"/>
              </a:spcAft>
            </a:pPr>
            <a:r>
              <a:rPr lang="en-US" sz="1800" dirty="0">
                <a:solidFill>
                  <a:schemeClr val="tx1">
                    <a:lumMod val="95000"/>
                    <a:lumOff val="5000"/>
                  </a:schemeClr>
                </a:solidFill>
              </a:rPr>
              <a:t>He later supported this theory in the mid-1860s by showing that a malady attacking silkworms in </a:t>
            </a:r>
            <a:r>
              <a:rPr lang="en-US" sz="1800" dirty="0" err="1">
                <a:solidFill>
                  <a:schemeClr val="tx1">
                    <a:lumMod val="95000"/>
                    <a:lumOff val="5000"/>
                  </a:schemeClr>
                </a:solidFill>
              </a:rPr>
              <a:t>Alais</a:t>
            </a:r>
            <a:r>
              <a:rPr lang="en-US" sz="1800" dirty="0">
                <a:solidFill>
                  <a:schemeClr val="tx1">
                    <a:lumMod val="95000"/>
                    <a:lumOff val="5000"/>
                  </a:schemeClr>
                </a:solidFill>
              </a:rPr>
              <a:t>, France, was caused by microbes attacking silkworm eggs.</a:t>
            </a:r>
            <a:endParaRPr lang="en-US" sz="1000" dirty="0">
              <a:solidFill>
                <a:schemeClr val="tx1">
                  <a:lumMod val="95000"/>
                  <a:lumOff val="5000"/>
                </a:schemeClr>
              </a:solidFill>
            </a:endParaRPr>
          </a:p>
        </p:txBody>
      </p:sp>
      <p:sp>
        <p:nvSpPr>
          <p:cNvPr id="7" name="Title 1">
            <a:extLst>
              <a:ext uri="{FF2B5EF4-FFF2-40B4-BE49-F238E27FC236}">
                <a16:creationId xmlns:a16="http://schemas.microsoft.com/office/drawing/2014/main" id="{4862482D-53D0-462D-8E7B-AAC7546418B9}"/>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Pioneers of Modern Medicine</a:t>
            </a:r>
          </a:p>
        </p:txBody>
      </p:sp>
      <p:pic>
        <p:nvPicPr>
          <p:cNvPr id="7170" name="Picture 2" descr="Meet &quot;the Father of Microbiology&quot; Who Who Pioneered Vaccine ...">
            <a:extLst>
              <a:ext uri="{FF2B5EF4-FFF2-40B4-BE49-F238E27FC236}">
                <a16:creationId xmlns:a16="http://schemas.microsoft.com/office/drawing/2014/main" id="{FC113C91-BCE6-40F0-9DBB-6DB5A8311B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019" y="1432680"/>
            <a:ext cx="3277362" cy="275832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Louis Pasteur • Explore yeast">
            <a:extLst>
              <a:ext uri="{FF2B5EF4-FFF2-40B4-BE49-F238E27FC236}">
                <a16:creationId xmlns:a16="http://schemas.microsoft.com/office/drawing/2014/main" id="{095B1602-0974-42EB-82F3-305FC4BCF0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018" y="4335238"/>
            <a:ext cx="3276981" cy="2172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4364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Historical Pandemic Death Counts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 y="1371600"/>
            <a:ext cx="7848600" cy="5119881"/>
          </a:xfrm>
          <a:prstGeom prst="rect">
            <a:avLst/>
          </a:prstGeom>
        </p:spPr>
      </p:pic>
    </p:spTree>
    <p:extLst>
      <p:ext uri="{BB962C8B-B14F-4D97-AF65-F5344CB8AC3E}">
        <p14:creationId xmlns:p14="http://schemas.microsoft.com/office/powerpoint/2010/main" val="2858959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0158B2F-80BE-4948-9002-5C0771EB61A5}"/>
              </a:ext>
            </a:extLst>
          </p:cNvPr>
          <p:cNvSpPr>
            <a:spLocks noGrp="1"/>
          </p:cNvSpPr>
          <p:nvPr>
            <p:ph sz="half" idx="1"/>
          </p:nvPr>
        </p:nvSpPr>
        <p:spPr>
          <a:xfrm>
            <a:off x="381000" y="1432680"/>
            <a:ext cx="5181600" cy="5240113"/>
          </a:xfrm>
        </p:spPr>
        <p:txBody>
          <a:bodyPr>
            <a:noAutofit/>
          </a:bodyPr>
          <a:lstStyle/>
          <a:p>
            <a:pPr marL="0" indent="0" algn="ctr" eaLnBrk="1" fontAlgn="auto" hangingPunct="1">
              <a:lnSpc>
                <a:spcPct val="77000"/>
              </a:lnSpc>
              <a:spcBef>
                <a:spcPts val="0"/>
              </a:spcBef>
              <a:spcAft>
                <a:spcPts val="0"/>
              </a:spcAft>
              <a:buClr>
                <a:schemeClr val="accent3"/>
              </a:buClr>
              <a:defRPr/>
            </a:pPr>
            <a:r>
              <a:rPr lang="en-US" sz="3200" dirty="0">
                <a:solidFill>
                  <a:srgbClr val="0033CC"/>
                </a:solidFill>
              </a:rPr>
              <a:t>Joseph Lister</a:t>
            </a:r>
          </a:p>
          <a:p>
            <a:pPr marL="0" indent="0" algn="just" eaLnBrk="1" fontAlgn="auto" hangingPunct="1">
              <a:lnSpc>
                <a:spcPct val="77000"/>
              </a:lnSpc>
              <a:spcBef>
                <a:spcPts val="0"/>
              </a:spcBef>
              <a:spcAft>
                <a:spcPts val="0"/>
              </a:spcAft>
              <a:buClr>
                <a:schemeClr val="accent3"/>
              </a:buClr>
              <a:defRPr/>
            </a:pPr>
            <a:endParaRPr lang="en-US" sz="1000" dirty="0">
              <a:solidFill>
                <a:schemeClr val="tx1">
                  <a:lumMod val="95000"/>
                  <a:lumOff val="5000"/>
                </a:schemeClr>
              </a:solidFill>
            </a:endParaRPr>
          </a:p>
          <a:p>
            <a:pPr marL="0" indent="0" algn="just">
              <a:lnSpc>
                <a:spcPct val="77000"/>
              </a:lnSpc>
              <a:spcBef>
                <a:spcPts val="0"/>
              </a:spcBef>
              <a:spcAft>
                <a:spcPts val="0"/>
              </a:spcAft>
            </a:pPr>
            <a:r>
              <a:rPr lang="en-US" sz="1800" dirty="0">
                <a:solidFill>
                  <a:schemeClr val="tx1">
                    <a:lumMod val="95000"/>
                    <a:lumOff val="5000"/>
                  </a:schemeClr>
                </a:solidFill>
              </a:rPr>
              <a:t>Joseph Lister (1827-1912): Antiseptic surgery</a:t>
            </a:r>
            <a:br>
              <a:rPr lang="en-US" sz="1800" dirty="0">
                <a:solidFill>
                  <a:schemeClr val="tx1">
                    <a:lumMod val="95000"/>
                    <a:lumOff val="5000"/>
                  </a:schemeClr>
                </a:solidFill>
              </a:rPr>
            </a:br>
            <a:endParaRPr lang="en-US" sz="1800" dirty="0">
              <a:solidFill>
                <a:schemeClr val="tx1">
                  <a:lumMod val="95000"/>
                  <a:lumOff val="5000"/>
                </a:schemeClr>
              </a:solidFill>
            </a:endParaRPr>
          </a:p>
          <a:p>
            <a:pPr marL="0" indent="0" algn="just">
              <a:lnSpc>
                <a:spcPct val="77000"/>
              </a:lnSpc>
              <a:spcBef>
                <a:spcPts val="0"/>
              </a:spcBef>
              <a:spcAft>
                <a:spcPts val="0"/>
              </a:spcAft>
            </a:pPr>
            <a:r>
              <a:rPr lang="en-US" sz="1800" dirty="0">
                <a:solidFill>
                  <a:schemeClr val="tx1">
                    <a:lumMod val="95000"/>
                    <a:lumOff val="5000"/>
                  </a:schemeClr>
                </a:solidFill>
              </a:rPr>
              <a:t>British surgeon Joseph Lister is best known for applying Louis Pasteur’s work in microbiology to pioneer antiseptic surgery. </a:t>
            </a:r>
          </a:p>
          <a:p>
            <a:pPr marL="0" indent="0" algn="just">
              <a:lnSpc>
                <a:spcPct val="77000"/>
              </a:lnSpc>
              <a:spcBef>
                <a:spcPts val="0"/>
              </a:spcBef>
              <a:spcAft>
                <a:spcPts val="0"/>
              </a:spcAft>
            </a:pPr>
            <a:endParaRPr lang="en-US" sz="1800" dirty="0">
              <a:solidFill>
                <a:schemeClr val="tx1">
                  <a:lumMod val="95000"/>
                  <a:lumOff val="5000"/>
                </a:schemeClr>
              </a:solidFill>
            </a:endParaRPr>
          </a:p>
          <a:p>
            <a:pPr marL="0" indent="0" algn="just">
              <a:lnSpc>
                <a:spcPct val="77000"/>
              </a:lnSpc>
              <a:spcBef>
                <a:spcPts val="0"/>
              </a:spcBef>
              <a:spcAft>
                <a:spcPts val="0"/>
              </a:spcAft>
            </a:pPr>
            <a:r>
              <a:rPr lang="en-US" sz="1800" dirty="0">
                <a:solidFill>
                  <a:schemeClr val="tx1">
                    <a:lumMod val="95000"/>
                    <a:lumOff val="5000"/>
                  </a:schemeClr>
                </a:solidFill>
              </a:rPr>
              <a:t>At the University of Glasgow in the 1860s Dr. Lister experimented with wound treatment with carbolic acid, then used to treat sewage, using Pasteur’s studies of the germ theory of disease to guide his work. </a:t>
            </a:r>
          </a:p>
          <a:p>
            <a:pPr marL="0" indent="0" algn="just">
              <a:lnSpc>
                <a:spcPct val="77000"/>
              </a:lnSpc>
              <a:spcBef>
                <a:spcPts val="0"/>
              </a:spcBef>
              <a:spcAft>
                <a:spcPts val="0"/>
              </a:spcAft>
            </a:pPr>
            <a:endParaRPr lang="en-US" sz="1800" dirty="0">
              <a:solidFill>
                <a:schemeClr val="tx1">
                  <a:lumMod val="95000"/>
                  <a:lumOff val="5000"/>
                </a:schemeClr>
              </a:solidFill>
            </a:endParaRPr>
          </a:p>
          <a:p>
            <a:pPr marL="0" indent="0" algn="just">
              <a:lnSpc>
                <a:spcPct val="77000"/>
              </a:lnSpc>
              <a:spcBef>
                <a:spcPts val="0"/>
              </a:spcBef>
              <a:spcAft>
                <a:spcPts val="0"/>
              </a:spcAft>
            </a:pPr>
            <a:r>
              <a:rPr lang="en-US" sz="1800" dirty="0">
                <a:solidFill>
                  <a:schemeClr val="tx1">
                    <a:lumMod val="95000"/>
                    <a:lumOff val="5000"/>
                  </a:schemeClr>
                </a:solidFill>
              </a:rPr>
              <a:t>After successfully proving that carbolic acid-based sterilization of wounds reduced gangrene, Dr. Lister went on to promote handwashing and surgical instrument sterilization as a means of reducing infection. </a:t>
            </a:r>
          </a:p>
          <a:p>
            <a:pPr marL="0" indent="0" algn="just">
              <a:lnSpc>
                <a:spcPct val="77000"/>
              </a:lnSpc>
              <a:spcBef>
                <a:spcPts val="0"/>
              </a:spcBef>
              <a:spcAft>
                <a:spcPts val="0"/>
              </a:spcAft>
            </a:pPr>
            <a:endParaRPr lang="en-US" sz="1800" dirty="0">
              <a:solidFill>
                <a:schemeClr val="tx1">
                  <a:lumMod val="95000"/>
                  <a:lumOff val="5000"/>
                </a:schemeClr>
              </a:solidFill>
            </a:endParaRPr>
          </a:p>
          <a:p>
            <a:pPr marL="0" indent="0" algn="just">
              <a:lnSpc>
                <a:spcPct val="77000"/>
              </a:lnSpc>
              <a:spcBef>
                <a:spcPts val="0"/>
              </a:spcBef>
              <a:spcAft>
                <a:spcPts val="0"/>
              </a:spcAft>
            </a:pPr>
            <a:r>
              <a:rPr lang="en-US" sz="1800" dirty="0">
                <a:solidFill>
                  <a:schemeClr val="tx1">
                    <a:lumMod val="95000"/>
                    <a:lumOff val="5000"/>
                  </a:schemeClr>
                </a:solidFill>
              </a:rPr>
              <a:t>His legacy in sterilization is also evident in the naming of a bacteria genus, a slime mold genus and Listerine, all of which are his namesakes.</a:t>
            </a:r>
            <a:endParaRPr lang="en-US" sz="1000" dirty="0">
              <a:solidFill>
                <a:schemeClr val="tx1">
                  <a:lumMod val="95000"/>
                  <a:lumOff val="5000"/>
                </a:schemeClr>
              </a:solidFill>
            </a:endParaRPr>
          </a:p>
        </p:txBody>
      </p:sp>
      <p:sp>
        <p:nvSpPr>
          <p:cNvPr id="7" name="Title 1">
            <a:extLst>
              <a:ext uri="{FF2B5EF4-FFF2-40B4-BE49-F238E27FC236}">
                <a16:creationId xmlns:a16="http://schemas.microsoft.com/office/drawing/2014/main" id="{4862482D-53D0-462D-8E7B-AAC7546418B9}"/>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Pioneers of Modern Medicine</a:t>
            </a:r>
          </a:p>
        </p:txBody>
      </p:sp>
      <p:pic>
        <p:nvPicPr>
          <p:cNvPr id="8196" name="Picture 4" descr="Joseph Lister - Wikipedia">
            <a:extLst>
              <a:ext uri="{FF2B5EF4-FFF2-40B4-BE49-F238E27FC236}">
                <a16:creationId xmlns:a16="http://schemas.microsoft.com/office/drawing/2014/main" id="{D5BA2497-2F82-408E-ADA7-8ADCD3F850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451371"/>
            <a:ext cx="2895600" cy="319682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Perry J Greenbaum: Joseph Lister: Father of Antiseptic Surgery">
            <a:extLst>
              <a:ext uri="{FF2B5EF4-FFF2-40B4-BE49-F238E27FC236}">
                <a16:creationId xmlns:a16="http://schemas.microsoft.com/office/drawing/2014/main" id="{FDDAAD09-6A55-45C4-B0F6-DE269975AD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293" y="4724400"/>
            <a:ext cx="2909707"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935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0158B2F-80BE-4948-9002-5C0771EB61A5}"/>
              </a:ext>
            </a:extLst>
          </p:cNvPr>
          <p:cNvSpPr>
            <a:spLocks noGrp="1"/>
          </p:cNvSpPr>
          <p:nvPr>
            <p:ph sz="half" idx="1"/>
          </p:nvPr>
        </p:nvSpPr>
        <p:spPr>
          <a:xfrm>
            <a:off x="381000" y="1432680"/>
            <a:ext cx="4953000" cy="5240113"/>
          </a:xfrm>
        </p:spPr>
        <p:txBody>
          <a:bodyPr>
            <a:noAutofit/>
          </a:bodyPr>
          <a:lstStyle/>
          <a:p>
            <a:pPr marL="0" indent="0" algn="ctr" eaLnBrk="1" fontAlgn="auto" hangingPunct="1">
              <a:lnSpc>
                <a:spcPct val="75000"/>
              </a:lnSpc>
              <a:spcBef>
                <a:spcPts val="0"/>
              </a:spcBef>
              <a:spcAft>
                <a:spcPts val="0"/>
              </a:spcAft>
              <a:buClr>
                <a:schemeClr val="accent3"/>
              </a:buClr>
              <a:defRPr/>
            </a:pPr>
            <a:r>
              <a:rPr lang="en-US" sz="3200" dirty="0">
                <a:solidFill>
                  <a:srgbClr val="0033CC"/>
                </a:solidFill>
              </a:rPr>
              <a:t>William Osler</a:t>
            </a:r>
          </a:p>
          <a:p>
            <a:pPr marL="0" indent="0" algn="just" eaLnBrk="1" fontAlgn="auto" hangingPunct="1">
              <a:lnSpc>
                <a:spcPct val="75000"/>
              </a:lnSpc>
              <a:spcBef>
                <a:spcPts val="0"/>
              </a:spcBef>
              <a:spcAft>
                <a:spcPts val="0"/>
              </a:spcAft>
              <a:buClr>
                <a:schemeClr val="accent3"/>
              </a:buClr>
              <a:defRPr/>
            </a:pPr>
            <a:endParaRPr lang="en-US" sz="1000" dirty="0">
              <a:solidFill>
                <a:schemeClr val="tx1">
                  <a:lumMod val="95000"/>
                  <a:lumOff val="5000"/>
                </a:schemeClr>
              </a:solidFill>
            </a:endParaRPr>
          </a:p>
          <a:p>
            <a:pPr marL="0" indent="0" algn="just">
              <a:spcBef>
                <a:spcPts val="0"/>
              </a:spcBef>
              <a:spcAft>
                <a:spcPts val="0"/>
              </a:spcAft>
            </a:pPr>
            <a:r>
              <a:rPr lang="en-US" sz="1800" dirty="0">
                <a:solidFill>
                  <a:schemeClr val="tx1">
                    <a:lumMod val="95000"/>
                    <a:lumOff val="5000"/>
                  </a:schemeClr>
                </a:solidFill>
              </a:rPr>
              <a:t>William Osler (1849-1919): Specialty Residency and Medical Training</a:t>
            </a:r>
          </a:p>
          <a:p>
            <a:pPr marL="0" indent="0" algn="just">
              <a:spcBef>
                <a:spcPts val="0"/>
              </a:spcBef>
              <a:spcAft>
                <a:spcPts val="0"/>
              </a:spcAft>
            </a:pPr>
            <a:r>
              <a:rPr lang="en-US" sz="1000" dirty="0">
                <a:solidFill>
                  <a:schemeClr val="tx1">
                    <a:lumMod val="95000"/>
                    <a:lumOff val="5000"/>
                  </a:schemeClr>
                </a:solidFill>
              </a:rPr>
              <a:t/>
            </a:r>
            <a:br>
              <a:rPr lang="en-US" sz="1000" dirty="0">
                <a:solidFill>
                  <a:schemeClr val="tx1">
                    <a:lumMod val="95000"/>
                    <a:lumOff val="5000"/>
                  </a:schemeClr>
                </a:solidFill>
              </a:rPr>
            </a:br>
            <a:r>
              <a:rPr lang="en-US" sz="1800" dirty="0">
                <a:solidFill>
                  <a:schemeClr val="tx1">
                    <a:lumMod val="95000"/>
                    <a:lumOff val="5000"/>
                  </a:schemeClr>
                </a:solidFill>
              </a:rPr>
              <a:t>Canadian physician William Osler is known as the “father of modern medicine.” </a:t>
            </a:r>
          </a:p>
          <a:p>
            <a:pPr marL="0" indent="0" algn="just">
              <a:spcBef>
                <a:spcPts val="0"/>
              </a:spcBef>
              <a:spcAft>
                <a:spcPts val="0"/>
              </a:spcAft>
            </a:pPr>
            <a:endParaRPr lang="en-US" sz="1000" dirty="0">
              <a:solidFill>
                <a:schemeClr val="tx1">
                  <a:lumMod val="95000"/>
                  <a:lumOff val="5000"/>
                </a:schemeClr>
              </a:solidFill>
            </a:endParaRPr>
          </a:p>
          <a:p>
            <a:pPr marL="0" indent="0" algn="just">
              <a:spcBef>
                <a:spcPts val="0"/>
              </a:spcBef>
              <a:spcAft>
                <a:spcPts val="0"/>
              </a:spcAft>
            </a:pPr>
            <a:r>
              <a:rPr lang="en-US" sz="1800" dirty="0">
                <a:solidFill>
                  <a:schemeClr val="tx1">
                    <a:lumMod val="95000"/>
                    <a:lumOff val="5000"/>
                  </a:schemeClr>
                </a:solidFill>
              </a:rPr>
              <a:t>One of the founders of Johns Hopkins Hospital in Baltimore, Md., Osler created the first specialty training residency program / medical school. </a:t>
            </a:r>
          </a:p>
          <a:p>
            <a:pPr marL="0" indent="0" algn="just">
              <a:spcBef>
                <a:spcPts val="0"/>
              </a:spcBef>
              <a:spcAft>
                <a:spcPts val="0"/>
              </a:spcAft>
            </a:pPr>
            <a:endParaRPr lang="en-US" sz="1000" dirty="0">
              <a:solidFill>
                <a:schemeClr val="tx1">
                  <a:lumMod val="95000"/>
                  <a:lumOff val="5000"/>
                </a:schemeClr>
              </a:solidFill>
            </a:endParaRPr>
          </a:p>
          <a:p>
            <a:pPr marL="0" indent="0" algn="just">
              <a:spcBef>
                <a:spcPts val="0"/>
              </a:spcBef>
              <a:spcAft>
                <a:spcPts val="0"/>
              </a:spcAft>
            </a:pPr>
            <a:r>
              <a:rPr lang="en-US" sz="1800" dirty="0">
                <a:solidFill>
                  <a:schemeClr val="tx1">
                    <a:lumMod val="95000"/>
                    <a:lumOff val="5000"/>
                  </a:schemeClr>
                </a:solidFill>
              </a:rPr>
              <a:t>He was also the first to put medical students through formalized bedside clinical training. </a:t>
            </a:r>
          </a:p>
          <a:p>
            <a:pPr marL="0" indent="0" algn="just">
              <a:spcBef>
                <a:spcPts val="0"/>
              </a:spcBef>
              <a:spcAft>
                <a:spcPts val="0"/>
              </a:spcAft>
            </a:pPr>
            <a:endParaRPr lang="en-US" sz="1000" dirty="0">
              <a:solidFill>
                <a:schemeClr val="tx1">
                  <a:lumMod val="95000"/>
                  <a:lumOff val="5000"/>
                </a:schemeClr>
              </a:solidFill>
            </a:endParaRPr>
          </a:p>
          <a:p>
            <a:pPr marL="0" indent="0" algn="just">
              <a:spcBef>
                <a:spcPts val="0"/>
              </a:spcBef>
              <a:spcAft>
                <a:spcPts val="0"/>
              </a:spcAft>
            </a:pPr>
            <a:r>
              <a:rPr lang="en-US" sz="1800" dirty="0">
                <a:solidFill>
                  <a:schemeClr val="tx1">
                    <a:lumMod val="95000"/>
                    <a:lumOff val="5000"/>
                  </a:schemeClr>
                </a:solidFill>
              </a:rPr>
              <a:t>In addition to his medical career, Osler was also a historian and an author.</a:t>
            </a:r>
            <a:endParaRPr lang="en-US" sz="1000" dirty="0">
              <a:solidFill>
                <a:schemeClr val="tx1">
                  <a:lumMod val="95000"/>
                  <a:lumOff val="5000"/>
                </a:schemeClr>
              </a:solidFill>
            </a:endParaRPr>
          </a:p>
        </p:txBody>
      </p:sp>
      <p:sp>
        <p:nvSpPr>
          <p:cNvPr id="7" name="Title 1">
            <a:extLst>
              <a:ext uri="{FF2B5EF4-FFF2-40B4-BE49-F238E27FC236}">
                <a16:creationId xmlns:a16="http://schemas.microsoft.com/office/drawing/2014/main" id="{4862482D-53D0-462D-8E7B-AAC7546418B9}"/>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Pioneers of Modern Medicine</a:t>
            </a:r>
          </a:p>
        </p:txBody>
      </p:sp>
      <p:pic>
        <p:nvPicPr>
          <p:cNvPr id="9218" name="Picture 2" descr="About Osler | John P. McGovern Academy of Oslerian Medicine | UTMB ...">
            <a:extLst>
              <a:ext uri="{FF2B5EF4-FFF2-40B4-BE49-F238E27FC236}">
                <a16:creationId xmlns:a16="http://schemas.microsoft.com/office/drawing/2014/main" id="{9898AA5E-0229-44FC-A93D-A67DAA00C4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8222" y="1432680"/>
            <a:ext cx="3246408" cy="348219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entenary of a physician who taught students to be compassionate">
            <a:extLst>
              <a:ext uri="{FF2B5EF4-FFF2-40B4-BE49-F238E27FC236}">
                <a16:creationId xmlns:a16="http://schemas.microsoft.com/office/drawing/2014/main" id="{02395279-B62A-46E8-ABD4-6031D956DA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2728" y="5029200"/>
            <a:ext cx="3180272"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535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0158B2F-80BE-4948-9002-5C0771EB61A5}"/>
              </a:ext>
            </a:extLst>
          </p:cNvPr>
          <p:cNvSpPr>
            <a:spLocks noGrp="1"/>
          </p:cNvSpPr>
          <p:nvPr>
            <p:ph sz="half" idx="1"/>
          </p:nvPr>
        </p:nvSpPr>
        <p:spPr>
          <a:xfrm>
            <a:off x="381000" y="1432680"/>
            <a:ext cx="4953000" cy="5240113"/>
          </a:xfrm>
        </p:spPr>
        <p:txBody>
          <a:bodyPr>
            <a:noAutofit/>
          </a:bodyPr>
          <a:lstStyle/>
          <a:p>
            <a:pPr marL="0" indent="0" algn="ctr" eaLnBrk="1" fontAlgn="auto" hangingPunct="1">
              <a:lnSpc>
                <a:spcPct val="80000"/>
              </a:lnSpc>
              <a:spcBef>
                <a:spcPts val="0"/>
              </a:spcBef>
              <a:spcAft>
                <a:spcPts val="0"/>
              </a:spcAft>
              <a:buClr>
                <a:schemeClr val="accent3"/>
              </a:buClr>
              <a:defRPr/>
            </a:pPr>
            <a:r>
              <a:rPr lang="en-US" sz="3200" dirty="0">
                <a:solidFill>
                  <a:srgbClr val="0033CC"/>
                </a:solidFill>
              </a:rPr>
              <a:t>Florence Nightingale</a:t>
            </a:r>
          </a:p>
          <a:p>
            <a:pPr marL="0" indent="0" algn="just" eaLnBrk="1" fontAlgn="auto" hangingPunct="1">
              <a:lnSpc>
                <a:spcPct val="80000"/>
              </a:lnSpc>
              <a:spcBef>
                <a:spcPts val="0"/>
              </a:spcBef>
              <a:spcAft>
                <a:spcPts val="0"/>
              </a:spcAft>
              <a:buClr>
                <a:schemeClr val="accent3"/>
              </a:buClr>
              <a:defRPr/>
            </a:pPr>
            <a:endParaRPr lang="en-US" sz="1000" dirty="0">
              <a:solidFill>
                <a:schemeClr val="tx1">
                  <a:lumMod val="95000"/>
                  <a:lumOff val="5000"/>
                </a:schemeClr>
              </a:solidFill>
            </a:endParaRPr>
          </a:p>
          <a:p>
            <a:pPr marL="0" indent="0" algn="just">
              <a:lnSpc>
                <a:spcPct val="80000"/>
              </a:lnSpc>
              <a:spcBef>
                <a:spcPts val="0"/>
              </a:spcBef>
              <a:spcAft>
                <a:spcPts val="0"/>
              </a:spcAft>
            </a:pPr>
            <a:r>
              <a:rPr lang="en-US" sz="1800" dirty="0">
                <a:solidFill>
                  <a:schemeClr val="tx1">
                    <a:lumMod val="95000"/>
                    <a:lumOff val="5000"/>
                  </a:schemeClr>
                </a:solidFill>
              </a:rPr>
              <a:t>Florence Nightingale (1820-1910): Nursing</a:t>
            </a:r>
            <a:br>
              <a:rPr lang="en-US" sz="1800" dirty="0">
                <a:solidFill>
                  <a:schemeClr val="tx1">
                    <a:lumMod val="95000"/>
                    <a:lumOff val="5000"/>
                  </a:schemeClr>
                </a:solidFill>
              </a:rPr>
            </a:br>
            <a:endParaRPr lang="en-US" sz="1000" dirty="0">
              <a:solidFill>
                <a:schemeClr val="tx1">
                  <a:lumMod val="95000"/>
                  <a:lumOff val="5000"/>
                </a:schemeClr>
              </a:solidFill>
            </a:endParaRPr>
          </a:p>
          <a:p>
            <a:pPr marL="0" indent="0" algn="just">
              <a:lnSpc>
                <a:spcPct val="80000"/>
              </a:lnSpc>
              <a:spcBef>
                <a:spcPts val="0"/>
              </a:spcBef>
              <a:spcAft>
                <a:spcPts val="0"/>
              </a:spcAft>
            </a:pPr>
            <a:r>
              <a:rPr lang="en-US" sz="1800" dirty="0">
                <a:solidFill>
                  <a:schemeClr val="tx1">
                    <a:lumMod val="95000"/>
                    <a:lumOff val="5000"/>
                  </a:schemeClr>
                </a:solidFill>
              </a:rPr>
              <a:t>Florence Nightingale, social reformer, statistician and healthcare pioneer, was the founder of modern nursing. </a:t>
            </a:r>
          </a:p>
          <a:p>
            <a:pPr marL="0" indent="0" algn="just">
              <a:lnSpc>
                <a:spcPct val="80000"/>
              </a:lnSpc>
              <a:spcBef>
                <a:spcPts val="0"/>
              </a:spcBef>
              <a:spcAft>
                <a:spcPts val="0"/>
              </a:spcAft>
            </a:pPr>
            <a:endParaRPr lang="en-US" sz="1000" dirty="0">
              <a:solidFill>
                <a:schemeClr val="tx1">
                  <a:lumMod val="95000"/>
                  <a:lumOff val="5000"/>
                </a:schemeClr>
              </a:solidFill>
            </a:endParaRPr>
          </a:p>
          <a:p>
            <a:pPr marL="0" indent="0" algn="just">
              <a:lnSpc>
                <a:spcPct val="80000"/>
              </a:lnSpc>
              <a:spcBef>
                <a:spcPts val="0"/>
              </a:spcBef>
              <a:spcAft>
                <a:spcPts val="0"/>
              </a:spcAft>
            </a:pPr>
            <a:r>
              <a:rPr lang="en-US" sz="1800" dirty="0">
                <a:solidFill>
                  <a:schemeClr val="tx1">
                    <a:lumMod val="95000"/>
                    <a:lumOff val="5000"/>
                  </a:schemeClr>
                </a:solidFill>
              </a:rPr>
              <a:t>The British native’s claim to fame came during the Crimean War in 1854, when she and 38 other women were sent to minister to British soldiers. </a:t>
            </a:r>
          </a:p>
          <a:p>
            <a:pPr marL="0" indent="0" algn="just">
              <a:lnSpc>
                <a:spcPct val="80000"/>
              </a:lnSpc>
              <a:spcBef>
                <a:spcPts val="0"/>
              </a:spcBef>
              <a:spcAft>
                <a:spcPts val="0"/>
              </a:spcAft>
            </a:pPr>
            <a:endParaRPr lang="en-US" sz="1000" dirty="0">
              <a:solidFill>
                <a:schemeClr val="tx1">
                  <a:lumMod val="95000"/>
                  <a:lumOff val="5000"/>
                </a:schemeClr>
              </a:solidFill>
            </a:endParaRPr>
          </a:p>
          <a:p>
            <a:pPr marL="0" indent="0" algn="just">
              <a:lnSpc>
                <a:spcPct val="80000"/>
              </a:lnSpc>
              <a:spcBef>
                <a:spcPts val="0"/>
              </a:spcBef>
              <a:spcAft>
                <a:spcPts val="0"/>
              </a:spcAft>
            </a:pPr>
            <a:r>
              <a:rPr lang="en-US" sz="1800" dirty="0">
                <a:solidFill>
                  <a:schemeClr val="tx1">
                    <a:lumMod val="95000"/>
                    <a:lumOff val="5000"/>
                  </a:schemeClr>
                </a:solidFill>
              </a:rPr>
              <a:t>Finding an unhygienic, short-staffed hectic camp, Nightingale and her team reduced the death rate by 42 percent to 2 percent. </a:t>
            </a:r>
          </a:p>
          <a:p>
            <a:pPr marL="0" indent="0" algn="just">
              <a:lnSpc>
                <a:spcPct val="80000"/>
              </a:lnSpc>
              <a:spcBef>
                <a:spcPts val="0"/>
              </a:spcBef>
              <a:spcAft>
                <a:spcPts val="0"/>
              </a:spcAft>
            </a:pPr>
            <a:endParaRPr lang="en-US" sz="1000" dirty="0">
              <a:solidFill>
                <a:schemeClr val="tx1">
                  <a:lumMod val="95000"/>
                  <a:lumOff val="5000"/>
                </a:schemeClr>
              </a:solidFill>
            </a:endParaRPr>
          </a:p>
          <a:p>
            <a:pPr marL="0" indent="0" algn="just">
              <a:lnSpc>
                <a:spcPct val="80000"/>
              </a:lnSpc>
              <a:spcBef>
                <a:spcPts val="0"/>
              </a:spcBef>
              <a:spcAft>
                <a:spcPts val="0"/>
              </a:spcAft>
            </a:pPr>
            <a:r>
              <a:rPr lang="en-US" sz="1800" dirty="0">
                <a:solidFill>
                  <a:schemeClr val="tx1">
                    <a:lumMod val="95000"/>
                    <a:lumOff val="5000"/>
                  </a:schemeClr>
                </a:solidFill>
              </a:rPr>
              <a:t>A fund to train nurses for the war was established in her name in 1855. </a:t>
            </a:r>
          </a:p>
          <a:p>
            <a:pPr marL="0" indent="0" algn="just">
              <a:lnSpc>
                <a:spcPct val="80000"/>
              </a:lnSpc>
              <a:spcBef>
                <a:spcPts val="0"/>
              </a:spcBef>
              <a:spcAft>
                <a:spcPts val="0"/>
              </a:spcAft>
            </a:pPr>
            <a:endParaRPr lang="en-US" sz="1000" dirty="0">
              <a:solidFill>
                <a:schemeClr val="tx1">
                  <a:lumMod val="95000"/>
                  <a:lumOff val="5000"/>
                </a:schemeClr>
              </a:solidFill>
            </a:endParaRPr>
          </a:p>
          <a:p>
            <a:pPr marL="0" indent="0" algn="just">
              <a:lnSpc>
                <a:spcPct val="80000"/>
              </a:lnSpc>
              <a:spcBef>
                <a:spcPts val="0"/>
              </a:spcBef>
              <a:spcAft>
                <a:spcPts val="0"/>
              </a:spcAft>
            </a:pPr>
            <a:r>
              <a:rPr lang="en-US" sz="1800" dirty="0">
                <a:solidFill>
                  <a:schemeClr val="tx1">
                    <a:lumMod val="95000"/>
                    <a:lumOff val="5000"/>
                  </a:schemeClr>
                </a:solidFill>
              </a:rPr>
              <a:t>Nightingale went on to found a nursing school, write several texts on nursing and contribute to modern statistical analysis of sanitary reform.</a:t>
            </a:r>
            <a:endParaRPr lang="en-US" sz="1000" dirty="0">
              <a:solidFill>
                <a:schemeClr val="tx1">
                  <a:lumMod val="95000"/>
                  <a:lumOff val="5000"/>
                </a:schemeClr>
              </a:solidFill>
            </a:endParaRPr>
          </a:p>
        </p:txBody>
      </p:sp>
      <p:sp>
        <p:nvSpPr>
          <p:cNvPr id="7" name="Title 1">
            <a:extLst>
              <a:ext uri="{FF2B5EF4-FFF2-40B4-BE49-F238E27FC236}">
                <a16:creationId xmlns:a16="http://schemas.microsoft.com/office/drawing/2014/main" id="{4862482D-53D0-462D-8E7B-AAC7546418B9}"/>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Pioneers of Modern Medicine</a:t>
            </a:r>
          </a:p>
        </p:txBody>
      </p:sp>
      <p:pic>
        <p:nvPicPr>
          <p:cNvPr id="10242" name="Picture 2" descr="How Florence Nightingale's Hygiene Crusade Saved Millions - Biography">
            <a:extLst>
              <a:ext uri="{FF2B5EF4-FFF2-40B4-BE49-F238E27FC236}">
                <a16:creationId xmlns:a16="http://schemas.microsoft.com/office/drawing/2014/main" id="{ED4DE38E-4E4B-4C74-ACE7-6320400C5B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425491"/>
            <a:ext cx="3352800" cy="307030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Florence Nightingale's lamp features in 200th anniversary show ...">
            <a:extLst>
              <a:ext uri="{FF2B5EF4-FFF2-40B4-BE49-F238E27FC236}">
                <a16:creationId xmlns:a16="http://schemas.microsoft.com/office/drawing/2014/main" id="{CC6F9131-DFF1-4D22-9049-5154FAE7CF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399" y="4603834"/>
            <a:ext cx="3375943" cy="2025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003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0158B2F-80BE-4948-9002-5C0771EB61A5}"/>
              </a:ext>
            </a:extLst>
          </p:cNvPr>
          <p:cNvSpPr>
            <a:spLocks noGrp="1"/>
          </p:cNvSpPr>
          <p:nvPr>
            <p:ph sz="half" idx="1"/>
          </p:nvPr>
        </p:nvSpPr>
        <p:spPr>
          <a:xfrm>
            <a:off x="381000" y="1432680"/>
            <a:ext cx="5257800" cy="5240113"/>
          </a:xfrm>
        </p:spPr>
        <p:txBody>
          <a:bodyPr>
            <a:noAutofit/>
          </a:bodyPr>
          <a:lstStyle/>
          <a:p>
            <a:pPr marL="0" indent="0" algn="ctr" eaLnBrk="1" fontAlgn="auto" hangingPunct="1">
              <a:lnSpc>
                <a:spcPct val="87000"/>
              </a:lnSpc>
              <a:spcBef>
                <a:spcPts val="0"/>
              </a:spcBef>
              <a:spcAft>
                <a:spcPts val="0"/>
              </a:spcAft>
              <a:buClr>
                <a:schemeClr val="accent3"/>
              </a:buClr>
              <a:defRPr/>
            </a:pPr>
            <a:r>
              <a:rPr lang="en-US" sz="3200" dirty="0">
                <a:solidFill>
                  <a:srgbClr val="0033CC"/>
                </a:solidFill>
              </a:rPr>
              <a:t>Richard Lawler</a:t>
            </a:r>
          </a:p>
          <a:p>
            <a:pPr marL="0" indent="0" algn="just" eaLnBrk="1" fontAlgn="auto" hangingPunct="1">
              <a:lnSpc>
                <a:spcPct val="87000"/>
              </a:lnSpc>
              <a:spcBef>
                <a:spcPts val="0"/>
              </a:spcBef>
              <a:spcAft>
                <a:spcPts val="0"/>
              </a:spcAft>
              <a:buClr>
                <a:schemeClr val="accent3"/>
              </a:buClr>
              <a:defRPr/>
            </a:pPr>
            <a:endParaRPr lang="en-US" sz="1000" dirty="0">
              <a:solidFill>
                <a:schemeClr val="tx1">
                  <a:lumMod val="95000"/>
                  <a:lumOff val="5000"/>
                </a:schemeClr>
              </a:solidFill>
            </a:endParaRPr>
          </a:p>
          <a:p>
            <a:pPr marL="0" indent="0" algn="just">
              <a:lnSpc>
                <a:spcPct val="87000"/>
              </a:lnSpc>
              <a:spcBef>
                <a:spcPts val="0"/>
              </a:spcBef>
              <a:spcAft>
                <a:spcPts val="0"/>
              </a:spcAft>
            </a:pPr>
            <a:r>
              <a:rPr lang="en-US" sz="1800" dirty="0">
                <a:solidFill>
                  <a:schemeClr val="tx1">
                    <a:lumMod val="95000"/>
                    <a:lumOff val="5000"/>
                  </a:schemeClr>
                </a:solidFill>
              </a:rPr>
              <a:t>Richard Lawler (1896-1982): Organ transplants</a:t>
            </a:r>
            <a:br>
              <a:rPr lang="en-US" sz="1800" dirty="0">
                <a:solidFill>
                  <a:schemeClr val="tx1">
                    <a:lumMod val="95000"/>
                    <a:lumOff val="5000"/>
                  </a:schemeClr>
                </a:solidFill>
              </a:rPr>
            </a:br>
            <a:endParaRPr lang="en-US" sz="1800" dirty="0">
              <a:solidFill>
                <a:schemeClr val="tx1">
                  <a:lumMod val="95000"/>
                  <a:lumOff val="5000"/>
                </a:schemeClr>
              </a:solidFill>
            </a:endParaRPr>
          </a:p>
          <a:p>
            <a:pPr marL="0" indent="0" algn="just">
              <a:lnSpc>
                <a:spcPct val="87000"/>
              </a:lnSpc>
              <a:spcBef>
                <a:spcPts val="0"/>
              </a:spcBef>
              <a:spcAft>
                <a:spcPts val="0"/>
              </a:spcAft>
            </a:pPr>
            <a:r>
              <a:rPr lang="en-US" sz="1800" dirty="0">
                <a:solidFill>
                  <a:schemeClr val="tx1">
                    <a:lumMod val="95000"/>
                    <a:lumOff val="5000"/>
                  </a:schemeClr>
                </a:solidFill>
              </a:rPr>
              <a:t>Richard M. Lawler, MD, is best known for performing the first successful internal organ transplant, a kidney. </a:t>
            </a:r>
          </a:p>
          <a:p>
            <a:pPr marL="0" indent="0" algn="just">
              <a:lnSpc>
                <a:spcPct val="87000"/>
              </a:lnSpc>
              <a:spcBef>
                <a:spcPts val="0"/>
              </a:spcBef>
              <a:spcAft>
                <a:spcPts val="0"/>
              </a:spcAft>
            </a:pPr>
            <a:endParaRPr lang="en-US" sz="1800" dirty="0">
              <a:solidFill>
                <a:schemeClr val="tx1">
                  <a:lumMod val="95000"/>
                  <a:lumOff val="5000"/>
                </a:schemeClr>
              </a:solidFill>
            </a:endParaRPr>
          </a:p>
          <a:p>
            <a:pPr marL="0" indent="0" algn="just">
              <a:lnSpc>
                <a:spcPct val="87000"/>
              </a:lnSpc>
              <a:spcBef>
                <a:spcPts val="0"/>
              </a:spcBef>
              <a:spcAft>
                <a:spcPts val="0"/>
              </a:spcAft>
            </a:pPr>
            <a:r>
              <a:rPr lang="en-US" sz="1800" dirty="0">
                <a:solidFill>
                  <a:schemeClr val="tx1">
                    <a:lumMod val="95000"/>
                    <a:lumOff val="5000"/>
                  </a:schemeClr>
                </a:solidFill>
              </a:rPr>
              <a:t>He performed the transplant in 1950 in Chicago at Little Company of Mary Hospital. </a:t>
            </a:r>
          </a:p>
          <a:p>
            <a:pPr marL="0" indent="0" algn="just">
              <a:lnSpc>
                <a:spcPct val="87000"/>
              </a:lnSpc>
              <a:spcBef>
                <a:spcPts val="0"/>
              </a:spcBef>
              <a:spcAft>
                <a:spcPts val="0"/>
              </a:spcAft>
            </a:pPr>
            <a:endParaRPr lang="en-US" sz="1800" dirty="0">
              <a:solidFill>
                <a:schemeClr val="tx1">
                  <a:lumMod val="95000"/>
                  <a:lumOff val="5000"/>
                </a:schemeClr>
              </a:solidFill>
            </a:endParaRPr>
          </a:p>
          <a:p>
            <a:pPr marL="0" indent="0" algn="just">
              <a:lnSpc>
                <a:spcPct val="87000"/>
              </a:lnSpc>
              <a:spcBef>
                <a:spcPts val="0"/>
              </a:spcBef>
              <a:spcAft>
                <a:spcPts val="0"/>
              </a:spcAft>
            </a:pPr>
            <a:r>
              <a:rPr lang="en-US" sz="1800" dirty="0">
                <a:solidFill>
                  <a:schemeClr val="tx1">
                    <a:lumMod val="95000"/>
                    <a:lumOff val="5000"/>
                  </a:schemeClr>
                </a:solidFill>
              </a:rPr>
              <a:t>His patient was a 49-year-old Ruth Tucker, who suffered from polycystic kidney disease. </a:t>
            </a:r>
          </a:p>
          <a:p>
            <a:pPr marL="0" indent="0" algn="just">
              <a:lnSpc>
                <a:spcPct val="87000"/>
              </a:lnSpc>
              <a:spcBef>
                <a:spcPts val="0"/>
              </a:spcBef>
              <a:spcAft>
                <a:spcPts val="0"/>
              </a:spcAft>
            </a:pPr>
            <a:endParaRPr lang="en-US" sz="1800" dirty="0">
              <a:solidFill>
                <a:schemeClr val="tx1">
                  <a:lumMod val="95000"/>
                  <a:lumOff val="5000"/>
                </a:schemeClr>
              </a:solidFill>
            </a:endParaRPr>
          </a:p>
          <a:p>
            <a:pPr marL="0" indent="0" algn="just">
              <a:lnSpc>
                <a:spcPct val="87000"/>
              </a:lnSpc>
              <a:spcBef>
                <a:spcPts val="0"/>
              </a:spcBef>
              <a:spcAft>
                <a:spcPts val="0"/>
              </a:spcAft>
            </a:pPr>
            <a:r>
              <a:rPr lang="en-US" sz="1800" dirty="0">
                <a:solidFill>
                  <a:schemeClr val="tx1">
                    <a:lumMod val="95000"/>
                    <a:lumOff val="5000"/>
                  </a:schemeClr>
                </a:solidFill>
              </a:rPr>
              <a:t>The transplant was successful, though Ms. Tucker died from other causes five years later. </a:t>
            </a:r>
          </a:p>
          <a:p>
            <a:pPr marL="0" indent="0" algn="just">
              <a:lnSpc>
                <a:spcPct val="87000"/>
              </a:lnSpc>
              <a:spcBef>
                <a:spcPts val="0"/>
              </a:spcBef>
              <a:spcAft>
                <a:spcPts val="0"/>
              </a:spcAft>
            </a:pPr>
            <a:endParaRPr lang="en-US" sz="1800" dirty="0">
              <a:solidFill>
                <a:schemeClr val="tx1">
                  <a:lumMod val="95000"/>
                  <a:lumOff val="5000"/>
                </a:schemeClr>
              </a:solidFill>
            </a:endParaRPr>
          </a:p>
          <a:p>
            <a:pPr marL="0" indent="0" algn="just">
              <a:lnSpc>
                <a:spcPct val="87000"/>
              </a:lnSpc>
              <a:spcBef>
                <a:spcPts val="0"/>
              </a:spcBef>
              <a:spcAft>
                <a:spcPts val="0"/>
              </a:spcAft>
            </a:pPr>
            <a:r>
              <a:rPr lang="en-US" sz="1800" dirty="0">
                <a:solidFill>
                  <a:schemeClr val="tx1">
                    <a:lumMod val="95000"/>
                    <a:lumOff val="5000"/>
                  </a:schemeClr>
                </a:solidFill>
              </a:rPr>
              <a:t>While Dr. Lawler never performed another kidney transplant, his success paved the way for others to see the possibility of organ transplant as a viable treatment option.</a:t>
            </a:r>
            <a:endParaRPr lang="en-US" sz="1000" dirty="0">
              <a:solidFill>
                <a:schemeClr val="tx1">
                  <a:lumMod val="95000"/>
                  <a:lumOff val="5000"/>
                </a:schemeClr>
              </a:solidFill>
            </a:endParaRPr>
          </a:p>
        </p:txBody>
      </p:sp>
      <p:sp>
        <p:nvSpPr>
          <p:cNvPr id="7" name="Title 1">
            <a:extLst>
              <a:ext uri="{FF2B5EF4-FFF2-40B4-BE49-F238E27FC236}">
                <a16:creationId xmlns:a16="http://schemas.microsoft.com/office/drawing/2014/main" id="{4862482D-53D0-462D-8E7B-AAC7546418B9}"/>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Pioneers of Modern Medicine</a:t>
            </a:r>
          </a:p>
        </p:txBody>
      </p:sp>
      <p:pic>
        <p:nvPicPr>
          <p:cNvPr id="11266" name="Picture 2" descr="67th anniversary of the world's first kidney transplant ...">
            <a:extLst>
              <a:ext uri="{FF2B5EF4-FFF2-40B4-BE49-F238E27FC236}">
                <a16:creationId xmlns:a16="http://schemas.microsoft.com/office/drawing/2014/main" id="{E6F9638C-403C-4D9F-AE42-092BE41DC0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199" y="4800600"/>
            <a:ext cx="3071893" cy="17621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2E371A7-2C81-4B3F-B91E-7C28293B9BCB}"/>
              </a:ext>
            </a:extLst>
          </p:cNvPr>
          <p:cNvPicPr>
            <a:picLocks noChangeAspect="1"/>
          </p:cNvPicPr>
          <p:nvPr/>
        </p:nvPicPr>
        <p:blipFill>
          <a:blip r:embed="rId3"/>
          <a:stretch>
            <a:fillRect/>
          </a:stretch>
        </p:blipFill>
        <p:spPr>
          <a:xfrm>
            <a:off x="5788324" y="1465487"/>
            <a:ext cx="3071892" cy="3258913"/>
          </a:xfrm>
          <a:prstGeom prst="rect">
            <a:avLst/>
          </a:prstGeom>
        </p:spPr>
      </p:pic>
    </p:spTree>
    <p:extLst>
      <p:ext uri="{BB962C8B-B14F-4D97-AF65-F5344CB8AC3E}">
        <p14:creationId xmlns:p14="http://schemas.microsoft.com/office/powerpoint/2010/main" val="296098216"/>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23026</TotalTime>
  <Words>6263</Words>
  <Application>Microsoft Office PowerPoint</Application>
  <PresentationFormat>On-screen Show (4:3)</PresentationFormat>
  <Paragraphs>709</Paragraphs>
  <Slides>50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Courier New</vt:lpstr>
      <vt:lpstr>Wingdings</vt:lpstr>
      <vt:lpstr>Wingdings 2</vt:lpstr>
      <vt:lpstr>1_Custom Design</vt:lpstr>
      <vt:lpstr>PowerPoint Presentation</vt:lpstr>
      <vt:lpstr>Pandemics and Reactions</vt:lpstr>
      <vt:lpstr>Part Two - Pandemics in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Terrible Pandemics in History</vt:lpstr>
      <vt:lpstr>Plague of Athens (430 B.C.)</vt:lpstr>
      <vt:lpstr>Plague of Athens (430 B.C.)</vt:lpstr>
      <vt:lpstr>Plague of Athens (430 B.C.)</vt:lpstr>
      <vt:lpstr>The Antonine Plague (165-180 A.D.)</vt:lpstr>
      <vt:lpstr>The Antonine Plague (165-180 A.D.)</vt:lpstr>
      <vt:lpstr>The Antonine Plague (165-180 A.D.)</vt:lpstr>
      <vt:lpstr>The Antonine Plague (165-180 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988</cp:revision>
  <cp:lastPrinted>2020-05-08T18:10:12Z</cp:lastPrinted>
  <dcterms:created xsi:type="dcterms:W3CDTF">2007-08-27T19:04:39Z</dcterms:created>
  <dcterms:modified xsi:type="dcterms:W3CDTF">2020-05-11T19:25:51Z</dcterms:modified>
</cp:coreProperties>
</file>