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sldIdLst>
    <p:sldId id="256" r:id="rId2"/>
    <p:sldId id="798" r:id="rId3"/>
    <p:sldId id="683" r:id="rId4"/>
    <p:sldId id="684" r:id="rId5"/>
    <p:sldId id="685" r:id="rId6"/>
    <p:sldId id="783" r:id="rId7"/>
    <p:sldId id="785" r:id="rId8"/>
    <p:sldId id="784" r:id="rId9"/>
    <p:sldId id="686" r:id="rId10"/>
    <p:sldId id="786" r:id="rId11"/>
    <p:sldId id="687" r:id="rId12"/>
    <p:sldId id="788" r:id="rId13"/>
    <p:sldId id="787" r:id="rId14"/>
    <p:sldId id="789" r:id="rId15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CC"/>
    <a:srgbClr val="34703E"/>
    <a:srgbClr val="CC0000"/>
    <a:srgbClr val="C81204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85" autoAdjust="0"/>
    <p:restoredTop sz="99878" autoAdjust="0"/>
  </p:normalViewPr>
  <p:slideViewPr>
    <p:cSldViewPr>
      <p:cViewPr varScale="1">
        <p:scale>
          <a:sx n="111" d="100"/>
          <a:sy n="111" d="100"/>
        </p:scale>
        <p:origin x="11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16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Farley" userId="1b2cfada0102257f" providerId="LiveId" clId="{79306E25-CEEE-40A5-9072-8B7112DBFE41}"/>
    <pc:docChg chg="addSld modSld">
      <pc:chgData name="Robert Farley" userId="1b2cfada0102257f" providerId="LiveId" clId="{79306E25-CEEE-40A5-9072-8B7112DBFE41}" dt="2020-05-01T02:42:54.720" v="3"/>
      <pc:docMkLst>
        <pc:docMk/>
      </pc:docMkLst>
      <pc:sldChg chg="add">
        <pc:chgData name="Robert Farley" userId="1b2cfada0102257f" providerId="LiveId" clId="{79306E25-CEEE-40A5-9072-8B7112DBFE41}" dt="2020-05-01T02:42:45.511" v="0"/>
        <pc:sldMkLst>
          <pc:docMk/>
          <pc:sldMk cId="2385093828" sldId="728"/>
        </pc:sldMkLst>
      </pc:sldChg>
      <pc:sldChg chg="add">
        <pc:chgData name="Robert Farley" userId="1b2cfada0102257f" providerId="LiveId" clId="{79306E25-CEEE-40A5-9072-8B7112DBFE41}" dt="2020-05-01T02:42:48.311" v="1"/>
        <pc:sldMkLst>
          <pc:docMk/>
          <pc:sldMk cId="3583185645" sldId="729"/>
        </pc:sldMkLst>
      </pc:sldChg>
      <pc:sldChg chg="add">
        <pc:chgData name="Robert Farley" userId="1b2cfada0102257f" providerId="LiveId" clId="{79306E25-CEEE-40A5-9072-8B7112DBFE41}" dt="2020-05-01T02:42:51.559" v="2"/>
        <pc:sldMkLst>
          <pc:docMk/>
          <pc:sldMk cId="303646716" sldId="730"/>
        </pc:sldMkLst>
      </pc:sldChg>
      <pc:sldChg chg="add">
        <pc:chgData name="Robert Farley" userId="1b2cfada0102257f" providerId="LiveId" clId="{79306E25-CEEE-40A5-9072-8B7112DBFE41}" dt="2020-05-01T02:42:54.720" v="3"/>
        <pc:sldMkLst>
          <pc:docMk/>
          <pc:sldMk cId="388876743" sldId="73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238" cy="465138"/>
          </a:xfrm>
          <a:prstGeom prst="rect">
            <a:avLst/>
          </a:prstGeom>
        </p:spPr>
        <p:txBody>
          <a:bodyPr vert="horz" lIns="92994" tIns="46498" rIns="92994" bIns="4649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6" y="0"/>
            <a:ext cx="3043238" cy="465138"/>
          </a:xfrm>
          <a:prstGeom prst="rect">
            <a:avLst/>
          </a:prstGeom>
        </p:spPr>
        <p:txBody>
          <a:bodyPr vert="horz" lIns="92994" tIns="46498" rIns="92994" bIns="46498" rtlCol="0"/>
          <a:lstStyle>
            <a:lvl1pPr algn="r">
              <a:defRPr sz="1200"/>
            </a:lvl1pPr>
          </a:lstStyle>
          <a:p>
            <a:pPr>
              <a:defRPr/>
            </a:pPr>
            <a:fld id="{6AB3D064-899E-46E9-8111-E274097227F9}" type="datetimeFigureOut">
              <a:rPr lang="en-US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94" tIns="46498" rIns="92994" bIns="4649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2776"/>
            <a:ext cx="5619750" cy="4187825"/>
          </a:xfrm>
          <a:prstGeom prst="rect">
            <a:avLst/>
          </a:prstGeom>
        </p:spPr>
        <p:txBody>
          <a:bodyPr vert="horz" lIns="92994" tIns="46498" rIns="92994" bIns="4649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376"/>
            <a:ext cx="3043238" cy="465138"/>
          </a:xfrm>
          <a:prstGeom prst="rect">
            <a:avLst/>
          </a:prstGeom>
        </p:spPr>
        <p:txBody>
          <a:bodyPr vert="horz" lIns="92994" tIns="46498" rIns="92994" bIns="4649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6" y="8842376"/>
            <a:ext cx="3043238" cy="465138"/>
          </a:xfrm>
          <a:prstGeom prst="rect">
            <a:avLst/>
          </a:prstGeom>
        </p:spPr>
        <p:txBody>
          <a:bodyPr vert="horz" lIns="92994" tIns="46498" rIns="92994" bIns="46498" rtlCol="0" anchor="b"/>
          <a:lstStyle>
            <a:lvl1pPr algn="r">
              <a:defRPr sz="1200"/>
            </a:lvl1pPr>
          </a:lstStyle>
          <a:p>
            <a:pPr>
              <a:defRPr/>
            </a:pPr>
            <a:fld id="{88972520-0E40-44DD-8122-218888819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36DDE-8201-479C-8A28-A87686A40570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D70A7-D542-449A-98DB-CFB166A53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EB112-327D-4768-A89F-7B269DB34C9D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54277-857D-40E1-AC0A-B7C28A323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5A497-639A-47F0-A5A8-1ED7C8C4164C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16CF5-3883-4974-BCA6-52F99EBB6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84122-B235-465E-A671-5597D86B504C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3DF59-3C70-41FF-8584-48DF6F573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129E3-6C4B-434A-82E9-67DE925F6099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EFC26-0C5F-4CBD-8FC5-ED41BEF22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7909C-C746-45A4-AFA9-BE6CF62F5174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46531-2CD7-45FD-A949-FC9D0214D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1EA4F-0F72-4FF1-A13E-C8375432B0B4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1AAE4-EF28-4C67-9D22-508A14AE2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DCF17-C0BF-4B6C-8D26-BDABBF8CE447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A7F96-B146-4D77-92F5-83DBF029A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A5117-2552-49F6-ACAB-7940E8583D86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CD85D-D00C-4FDB-B9C1-E373E6A66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7BC9D-7B22-4BAB-A950-190A1882F86E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64DD9-E31A-4C9E-8BD3-CF2F363B3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2ED7D-5D44-4A0E-8A63-313AC2D39914}" type="datetime1">
              <a:rPr lang="en-US" smtClean="0"/>
              <a:pPr>
                <a:defRPr/>
              </a:pPr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49380-1A35-4031-8893-E9CDD0B2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305" r:id="rId1"/>
    <p:sldLayoutId id="2147484306" r:id="rId2"/>
    <p:sldLayoutId id="2147484307" r:id="rId3"/>
    <p:sldLayoutId id="2147484308" r:id="rId4"/>
    <p:sldLayoutId id="2147484309" r:id="rId5"/>
    <p:sldLayoutId id="2147484310" r:id="rId6"/>
    <p:sldLayoutId id="2147484311" r:id="rId7"/>
    <p:sldLayoutId id="2147484312" r:id="rId8"/>
    <p:sldLayoutId id="2147484313" r:id="rId9"/>
    <p:sldLayoutId id="2147484314" r:id="rId10"/>
    <p:sldLayoutId id="21474843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b="1" kern="1200">
          <a:solidFill>
            <a:srgbClr val="C00000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b="1" i="1" kern="1200">
          <a:solidFill>
            <a:srgbClr val="10253F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b="1" i="1" kern="1200">
          <a:solidFill>
            <a:srgbClr val="10253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990924"/>
            <a:ext cx="7239000" cy="1257476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  <a:latin typeface="Arial" charset="0"/>
              </a:rPr>
              <a:t>Pandemics and Reactions</a:t>
            </a:r>
          </a:p>
          <a:p>
            <a:pPr eaLnBrk="1" hangingPunct="1"/>
            <a:r>
              <a:rPr lang="en-US" i="1" dirty="0">
                <a:solidFill>
                  <a:srgbClr val="FFFF00"/>
                </a:solidFill>
                <a:latin typeface="Arial" charset="0"/>
              </a:rPr>
              <a:t>An Overview and Analysis</a:t>
            </a:r>
          </a:p>
        </p:txBody>
      </p:sp>
      <p:pic>
        <p:nvPicPr>
          <p:cNvPr id="51203" name="Picture 7" descr="myIMG_1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3622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A picture containing sitting, red&#10;&#10;Description automatically generated">
            <a:extLst>
              <a:ext uri="{FF2B5EF4-FFF2-40B4-BE49-F238E27FC236}">
                <a16:creationId xmlns:a16="http://schemas.microsoft.com/office/drawing/2014/main" id="{8B2E2989-D411-457F-8A51-BF58EEA45E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101" y="136525"/>
            <a:ext cx="5715798" cy="12574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Response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the following measures: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Support Responses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Community/Government Information Services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Community/Government Support Services (to Enable Isolation and Assist Responders)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Food and Shelter Availability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Health Care Services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Financial Services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Sanitation Services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Public Protection Services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Burial and Funeral Services</a:t>
            </a:r>
          </a:p>
        </p:txBody>
      </p:sp>
    </p:spTree>
    <p:extLst>
      <p:ext uri="{BB962C8B-B14F-4D97-AF65-F5344CB8AC3E}">
        <p14:creationId xmlns:p14="http://schemas.microsoft.com/office/powerpoint/2010/main" val="511452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Recovery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the following measures: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Medical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Continued Medical Research and Investigation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Continued Production and Distribution of: </a:t>
            </a:r>
          </a:p>
          <a:p>
            <a:pPr marL="801688" lvl="0" indent="-2873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Vaccines; </a:t>
            </a:r>
          </a:p>
          <a:p>
            <a:pPr marL="801688" lvl="0" indent="-2873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Testing; and </a:t>
            </a:r>
          </a:p>
          <a:p>
            <a:pPr marL="801688" lvl="0" indent="-2873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Treatments and Medications</a:t>
            </a:r>
          </a:p>
        </p:txBody>
      </p:sp>
    </p:spTree>
    <p:extLst>
      <p:ext uri="{BB962C8B-B14F-4D97-AF65-F5344CB8AC3E}">
        <p14:creationId xmlns:p14="http://schemas.microsoft.com/office/powerpoint/2010/main" val="1809511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Recovery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the following measures: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Medical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Continued Medical Research and Investigation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Continued Production and Distribution of Vaccines, Testing and Medications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Economic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Resurgence of Economy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Tax and Regulatory Relief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Business Normalization and Opportunities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Employment Normalization and Opportunities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Financial Normalization and Opportunities</a:t>
            </a:r>
          </a:p>
          <a:p>
            <a:pPr marL="344488" lvl="0" indent="-344488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Societal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Social Interactions and Events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Travel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Recreational Events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Human Interaction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04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Recovery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the following measures: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Medical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Continued Medical Research and Investigation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Continued Production and Distribution of Vaccines, Testing and Medications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Economic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Resurgence of Economy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Tax and Regulatory Relief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Business Normalization and Opportunities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Employment Normalization and Opportunities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/>
                </a:solidFill>
              </a:rPr>
              <a:t>Support for Financial Normalization and Opportunities</a:t>
            </a:r>
          </a:p>
          <a:p>
            <a:pPr marL="344488" lvl="0" indent="-344488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Societal Recovery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Social Interactions and Events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Travel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Recreational Events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1400" dirty="0"/>
              <a:t>Resumption of Human Interaction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97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33CC"/>
                </a:solidFill>
              </a:rPr>
              <a:t>Entities Responsible for Addressing a Pandemic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United Nations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World Health Organization (WHO) </a:t>
            </a:r>
            <a:r>
              <a:rPr lang="en-US" sz="1200" dirty="0"/>
              <a:t>-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Tedros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Adhanom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Director General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000" dirty="0"/>
          </a:p>
          <a:p>
            <a:pPr lvl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Federal Entities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Health and Human Services (HHS) </a:t>
            </a:r>
            <a:r>
              <a:rPr lang="en-US" sz="1200" dirty="0"/>
              <a:t>–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Alex Azar, Secretary,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Adm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Brett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Giroir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Asst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Secretary   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Office of the Surgeon General –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Vadm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Jerome Adams – Surgeon General of the United States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Institutes of Health (NIH) – Part of HHS – Dr. Francis Collins, Director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Institute of Allergy and Infectious Diseases – Part of NIH – Dr. Anthony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Fauci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Director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Centers for Disease Control and Prevention (CDC) – Part of HHS – Dr. Robert Redfield, Director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Food and Drug Administration – (FDA) Part of HHS – Dr. Stephen Hahn, Commissioner</a:t>
            </a:r>
          </a:p>
          <a:p>
            <a:pPr marL="742950" lvl="0" indent="-17145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Health Resources and Services Administration (HRSA) –Thomas Engels, Administrator 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Centers for Medicare and Medicaid Services (CMS) </a:t>
            </a:r>
            <a:r>
              <a:rPr lang="en-US" sz="1200" dirty="0"/>
              <a:t>–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Seema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Verma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Administrator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Department of Homeland Security </a:t>
            </a:r>
            <a:r>
              <a:rPr lang="en-US" sz="1200" dirty="0"/>
              <a:t>–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Chad Wolf, Acting Director, Ken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Cuccinelli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Deputy Secretary</a:t>
            </a:r>
            <a:r>
              <a:rPr lang="en-US" sz="1200" dirty="0"/>
              <a:t>.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President’s Coronavirus Task Force </a:t>
            </a:r>
            <a:r>
              <a:rPr lang="en-US" sz="1200" dirty="0"/>
              <a:t>– </a:t>
            </a:r>
            <a:r>
              <a:rPr lang="en-US" sz="1200" dirty="0">
                <a:solidFill>
                  <a:schemeClr val="tx1"/>
                </a:solidFill>
              </a:rPr>
              <a:t>Mike Pence, Vice President, Dr. Deborah </a:t>
            </a:r>
            <a:r>
              <a:rPr lang="en-US" sz="1200" dirty="0" err="1">
                <a:solidFill>
                  <a:schemeClr val="tx1"/>
                </a:solidFill>
              </a:rPr>
              <a:t>Birx</a:t>
            </a:r>
            <a:r>
              <a:rPr lang="en-US" sz="1200" dirty="0">
                <a:solidFill>
                  <a:schemeClr val="tx1"/>
                </a:solidFill>
              </a:rPr>
              <a:t>,  Coordinator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400" dirty="0"/>
          </a:p>
          <a:p>
            <a:pPr marL="344488" lvl="0" indent="-344488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33CC"/>
                </a:solidFill>
              </a:rPr>
              <a:t>State Entities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NYS Division of the Budget </a:t>
            </a:r>
            <a:r>
              <a:rPr lang="en-US" sz="1200" dirty="0"/>
              <a:t>– </a:t>
            </a:r>
            <a:r>
              <a:rPr lang="en-US" sz="1200" dirty="0">
                <a:solidFill>
                  <a:schemeClr val="tx1"/>
                </a:solidFill>
              </a:rPr>
              <a:t>Robert </a:t>
            </a:r>
            <a:r>
              <a:rPr lang="en-US" sz="1200" dirty="0" err="1">
                <a:solidFill>
                  <a:schemeClr val="tx1"/>
                </a:solidFill>
              </a:rPr>
              <a:t>Mujica</a:t>
            </a:r>
            <a:r>
              <a:rPr lang="en-US" sz="1200" dirty="0">
                <a:solidFill>
                  <a:schemeClr val="tx1"/>
                </a:solidFill>
              </a:rPr>
              <a:t>, Director</a:t>
            </a:r>
            <a:endParaRPr lang="en-US" sz="1200" dirty="0"/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NYS Department of Health </a:t>
            </a:r>
            <a:r>
              <a:rPr lang="en-US" sz="1200" dirty="0">
                <a:solidFill>
                  <a:schemeClr val="tx1"/>
                </a:solidFill>
              </a:rPr>
              <a:t>– Dr. Howard </a:t>
            </a:r>
            <a:r>
              <a:rPr lang="en-US" sz="1200" dirty="0" err="1">
                <a:solidFill>
                  <a:schemeClr val="tx1"/>
                </a:solidFill>
              </a:rPr>
              <a:t>Zucher</a:t>
            </a:r>
            <a:r>
              <a:rPr lang="en-US" sz="1200" dirty="0">
                <a:solidFill>
                  <a:schemeClr val="tx1"/>
                </a:solidFill>
              </a:rPr>
              <a:t>, Commissioner</a:t>
            </a:r>
            <a:r>
              <a:rPr lang="en-US" sz="1400" dirty="0"/>
              <a:t> </a:t>
            </a:r>
          </a:p>
          <a:p>
            <a:pPr marL="517525" lvl="0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NYS Division of Military and Naval Affairs </a:t>
            </a:r>
            <a:r>
              <a:rPr lang="en-US" sz="1200" dirty="0">
                <a:solidFill>
                  <a:schemeClr val="tx1"/>
                </a:solidFill>
              </a:rPr>
              <a:t>– Gen. Raymond Shields, Jr., Adjutant General</a:t>
            </a:r>
          </a:p>
          <a:p>
            <a:pPr marL="517525" lvl="0" indent="-233363" algn="just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NYS Div. of Homeland Security and Emergency Services </a:t>
            </a:r>
            <a:r>
              <a:rPr lang="en-US" sz="1200" dirty="0">
                <a:solidFill>
                  <a:schemeClr val="tx1"/>
                </a:solidFill>
              </a:rPr>
              <a:t>– Gen Patrick Murphy, Commissioner</a:t>
            </a:r>
          </a:p>
          <a:p>
            <a:pPr marL="517525" indent="-233363">
              <a:lnSpc>
                <a:spcPct val="9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400" dirty="0"/>
              <a:t>NYS Executive Chamber </a:t>
            </a:r>
            <a:r>
              <a:rPr lang="en-US" sz="1200" dirty="0"/>
              <a:t>– </a:t>
            </a:r>
            <a:r>
              <a:rPr lang="en-US" sz="1200" dirty="0">
                <a:solidFill>
                  <a:schemeClr val="tx1"/>
                </a:solidFill>
              </a:rPr>
              <a:t>Melissa </a:t>
            </a:r>
            <a:r>
              <a:rPr lang="en-US" sz="1200" dirty="0" err="1">
                <a:solidFill>
                  <a:schemeClr val="tx1"/>
                </a:solidFill>
              </a:rPr>
              <a:t>DeRossa</a:t>
            </a:r>
            <a:r>
              <a:rPr lang="en-US" sz="1200" dirty="0">
                <a:solidFill>
                  <a:schemeClr val="tx1"/>
                </a:solidFill>
              </a:rPr>
              <a:t>, Secretary, Dr. James </a:t>
            </a:r>
            <a:r>
              <a:rPr lang="en-US" sz="1200" dirty="0" err="1">
                <a:solidFill>
                  <a:schemeClr val="tx1"/>
                </a:solidFill>
              </a:rPr>
              <a:t>Malatras</a:t>
            </a:r>
            <a:r>
              <a:rPr lang="en-US" sz="1200" dirty="0">
                <a:solidFill>
                  <a:schemeClr val="tx1"/>
                </a:solidFill>
              </a:rPr>
              <a:t>, Special Advisor</a:t>
            </a:r>
          </a:p>
          <a:p>
            <a:pPr marL="284162" indent="0">
              <a:lnSpc>
                <a:spcPct val="9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</a:rPr>
              <a:t>			Elizabeth Garvey, Counsel to the Governor</a:t>
            </a:r>
          </a:p>
          <a:p>
            <a:pPr marL="517525" lvl="0" indent="-233363">
              <a:lnSpc>
                <a:spcPct val="8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64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E136D-E4B6-4C46-A963-263CF5E56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851648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Pandemics and Reactions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7130D2-AF56-481B-A2C2-840F69A5E122}"/>
              </a:ext>
            </a:extLst>
          </p:cNvPr>
          <p:cNvSpPr txBox="1">
            <a:spLocks/>
          </p:cNvSpPr>
          <p:nvPr/>
        </p:nvSpPr>
        <p:spPr>
          <a:xfrm>
            <a:off x="457200" y="1524000"/>
            <a:ext cx="8229600" cy="48307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b="1" i="1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b="1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defRPr/>
            </a:pPr>
            <a:r>
              <a:rPr lang="en-US" dirty="0">
                <a:solidFill>
                  <a:srgbClr val="0033CC"/>
                </a:solidFill>
              </a:rPr>
              <a:t>What We Will Talk About:</a:t>
            </a:r>
          </a:p>
          <a:p>
            <a:pPr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defRPr/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006600"/>
                </a:solidFill>
              </a:rPr>
              <a:t>Part One: What is a Pandemic?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Pandemic Defined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Why are Pandemics Scary?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Causes Pandemics: Diseases, Transmission and Virulence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Defense Against Pandemics – Immunity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Forces to Fight Pandemics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endParaRPr lang="en-US" sz="1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006600"/>
                </a:solidFill>
              </a:rPr>
              <a:t>Part Two: Pandemics in History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Pioneers in Medicine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Past Pandemics</a:t>
            </a: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en-US" sz="1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006600"/>
                </a:solidFill>
              </a:rPr>
              <a:t>Part Three: How to Address a Pandemic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Prevention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Response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Recovery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Entities Responsible for Addressing A Pandemic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endParaRPr lang="en-US" sz="1000" i="1" dirty="0">
              <a:solidFill>
                <a:srgbClr val="006600"/>
              </a:solidFill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006600"/>
                </a:solidFill>
              </a:rPr>
              <a:t>Part Four: The Coronavirus Pandemic of 2019-20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Facts About the Coronavirus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Ground Zero Wuhan China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Coronavirus 2019-20 Pandemic Statistics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Coronavirus 2019-20 Pandemic Federal Action Team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Coronavirus 2019-20 Pandemic State Action Team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Coronavirus 2019-20 Pandemic Action Timeline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Coronavirus 2019-20 Pandemic Final Thoughts</a:t>
            </a:r>
          </a:p>
          <a:p>
            <a:pPr marL="569913" indent="-225425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Courier New" panose="02070309020205020404" pitchFamily="49" charset="0"/>
              <a:buChar char="o"/>
              <a:defRPr/>
            </a:pPr>
            <a:endParaRPr lang="en-US" sz="14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 eaLnBrk="1" fontAlgn="auto" hangingPunct="1"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en-US" sz="20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838200"/>
            <a:ext cx="8763000" cy="1143000"/>
          </a:xfrm>
        </p:spPr>
        <p:txBody>
          <a:bodyPr/>
          <a:lstStyle/>
          <a:p>
            <a:pPr algn="ctr" eaLnBrk="1" hangingPunct="1"/>
            <a:r>
              <a:rPr lang="en-US" altLang="en-US" sz="4000" b="1" dirty="0">
                <a:solidFill>
                  <a:srgbClr val="C00000"/>
                </a:solidFill>
              </a:rPr>
              <a:t>Part Three - How to Address A Pandemic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746760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7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US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Pandemic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like any other type of natural or man-made disaster emergency, is best addressed through the proven Homeland Security Strategy: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3600" i="1" dirty="0">
                <a:solidFill>
                  <a:srgbClr val="00B050"/>
                </a:solidFill>
              </a:rPr>
              <a:t>Prevention;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3600" i="1" dirty="0">
                <a:solidFill>
                  <a:srgbClr val="00B050"/>
                </a:solidFill>
              </a:rPr>
              <a:t>Response; and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3600" i="1" dirty="0">
                <a:solidFill>
                  <a:srgbClr val="00B050"/>
                </a:solidFill>
              </a:rPr>
              <a:t>Recovery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</p:spTree>
    <p:extLst>
      <p:ext uri="{BB962C8B-B14F-4D97-AF65-F5344CB8AC3E}">
        <p14:creationId xmlns:p14="http://schemas.microsoft.com/office/powerpoint/2010/main" val="106091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Prevention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a three part methodology:</a:t>
            </a:r>
          </a:p>
          <a:p>
            <a:pPr indent="-3175" algn="ctr">
              <a:spcBef>
                <a:spcPts val="0"/>
              </a:spcBef>
            </a:pP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indent="-3175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0033CC"/>
                </a:solidFill>
              </a:rPr>
              <a:t>Self Help Measures</a:t>
            </a:r>
          </a:p>
          <a:p>
            <a:pPr lvl="0" indent="-3175" algn="ctr">
              <a:spcBef>
                <a:spcPts val="0"/>
              </a:spcBef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0" indent="-3175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0033CC"/>
                </a:solidFill>
              </a:rPr>
              <a:t>Medical Measures</a:t>
            </a:r>
          </a:p>
          <a:p>
            <a:pPr lvl="0" indent="-3175" algn="ctr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3600" dirty="0"/>
          </a:p>
          <a:p>
            <a:pPr lvl="0" indent="-3175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0033CC"/>
                </a:solidFill>
              </a:rPr>
              <a:t>Community Measures</a:t>
            </a:r>
          </a:p>
        </p:txBody>
      </p:sp>
    </p:spTree>
    <p:extLst>
      <p:ext uri="{BB962C8B-B14F-4D97-AF65-F5344CB8AC3E}">
        <p14:creationId xmlns:p14="http://schemas.microsoft.com/office/powerpoint/2010/main" val="26657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85344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Prevention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a three part methodology: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33363" lvl="0" indent="-23336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33CC"/>
                </a:solidFill>
              </a:rPr>
              <a:t>Self Help Measures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Isolation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/>
              <a:t>- To Prevent Contracting Infection</a:t>
            </a:r>
          </a:p>
          <a:p>
            <a:pPr marL="801688" lvl="0" indent="-23177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Avoiding Contact with People Who Are Sick</a:t>
            </a:r>
          </a:p>
          <a:p>
            <a:pPr marL="801688" lvl="0" indent="-23177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Wearing Protective Clothing (Face Masks, Gloves, Outer Wear)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Decontamination</a:t>
            </a:r>
          </a:p>
          <a:p>
            <a:pPr marL="801688" lvl="0" indent="-23177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Washing Hands, Cleaning Surfaces, where Disease Might be Present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Supporting Immune System</a:t>
            </a:r>
          </a:p>
          <a:p>
            <a:pPr marL="801688" lvl="0" indent="-23177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Healthy Lifestyle to Keep Ready Natural Immune Defenses</a:t>
            </a:r>
          </a:p>
          <a:p>
            <a:pPr marL="801688" lvl="0" indent="-23177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Eating Correctly and Taking Vitamin Supplements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719257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382000" cy="48307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Prevention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a three part methodology: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33CC"/>
                </a:solidFill>
              </a:rPr>
              <a:t>Medical Measures</a:t>
            </a:r>
          </a:p>
          <a:p>
            <a:pPr marL="569913" lvl="0" indent="-225425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Vaccination – To Boost Natural Immune Response</a:t>
            </a:r>
          </a:p>
          <a:p>
            <a:pPr marL="569913" lvl="0" indent="-225425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Medications - To Prevent Transmission/Contraction of Disease</a:t>
            </a:r>
          </a:p>
          <a:p>
            <a:pPr marL="569913" lvl="0" indent="-225425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Technological Strategies – </a:t>
            </a:r>
            <a:r>
              <a:rPr lang="en-US" sz="2000" dirty="0" err="1"/>
              <a:t>NanoTech</a:t>
            </a:r>
            <a:r>
              <a:rPr lang="en-US" sz="2000" dirty="0"/>
              <a:t>/UV/Topical Disinfectant</a:t>
            </a:r>
          </a:p>
          <a:p>
            <a:pPr marL="569913" lvl="0" indent="-225425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Surgical Strategies – Physical Removal of Pathogen</a:t>
            </a:r>
          </a:p>
        </p:txBody>
      </p:sp>
    </p:spTree>
    <p:extLst>
      <p:ext uri="{BB962C8B-B14F-4D97-AF65-F5344CB8AC3E}">
        <p14:creationId xmlns:p14="http://schemas.microsoft.com/office/powerpoint/2010/main" val="322656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Prevention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a three part methodology: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33CC"/>
                </a:solidFill>
              </a:rPr>
              <a:t>Community Measures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Quarantine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Cancellation, Postponement of Gatherings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Travel Limitations</a:t>
            </a:r>
          </a:p>
          <a:p>
            <a:pPr marL="569913" lvl="0" indent="-22542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000" dirty="0"/>
              <a:t>Social Distancing Restrictions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47412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BFFB7C2-25AE-4D41-8A0F-0FE61ADF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5064"/>
            <a:ext cx="8229600" cy="738936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How to Address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5B0E-1C17-4862-AE5C-41E99C359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rgbClr val="00B050"/>
                </a:solidFill>
              </a:rPr>
              <a:t>Response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 attained through the following measures:</a:t>
            </a:r>
          </a:p>
          <a:p>
            <a:pPr>
              <a:spcBef>
                <a:spcPts val="0"/>
              </a:spcBef>
            </a:pPr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Medical Responses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Disease Research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Development and Distribution of Effective and Rapid Testing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Development and Distribution of Vaccine</a:t>
            </a:r>
          </a:p>
          <a:p>
            <a:pPr marL="517525" lvl="0" indent="-233363">
              <a:buFont typeface="Courier New" panose="02070309020205020404" pitchFamily="49" charset="0"/>
              <a:buChar char="o"/>
            </a:pPr>
            <a:r>
              <a:rPr lang="en-US" sz="2000" dirty="0"/>
              <a:t>Disease Treatment and Mitigation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Medication – Anti Biotics, Anti-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Virals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Symptom Reducers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Hospitalization, Delivery of Care by Physicians, Nurses and Care Givers</a:t>
            </a:r>
          </a:p>
          <a:p>
            <a:pPr marL="741363" lvl="0" indent="-223838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Medical Technology – Respirators, Tenting, Treatment Dispensers</a:t>
            </a:r>
          </a:p>
        </p:txBody>
      </p:sp>
    </p:spTree>
    <p:extLst>
      <p:ext uri="{BB962C8B-B14F-4D97-AF65-F5344CB8AC3E}">
        <p14:creationId xmlns:p14="http://schemas.microsoft.com/office/powerpoint/2010/main" val="268396215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23025</TotalTime>
  <Words>899</Words>
  <Application>Microsoft Office PowerPoint</Application>
  <PresentationFormat>On-screen Show (4:3)</PresentationFormat>
  <Paragraphs>164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1_Custom Design</vt:lpstr>
      <vt:lpstr>PowerPoint Presentation</vt:lpstr>
      <vt:lpstr>Pandemics and Reactions</vt:lpstr>
      <vt:lpstr>Part Three - 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  <vt:lpstr>How to Address A Pandemic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988</cp:revision>
  <cp:lastPrinted>2020-05-08T18:10:12Z</cp:lastPrinted>
  <dcterms:created xsi:type="dcterms:W3CDTF">2007-08-27T19:04:39Z</dcterms:created>
  <dcterms:modified xsi:type="dcterms:W3CDTF">2020-05-11T19:30:29Z</dcterms:modified>
</cp:coreProperties>
</file>