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70" r:id="rId3"/>
    <p:sldId id="393" r:id="rId4"/>
    <p:sldId id="394" r:id="rId5"/>
    <p:sldId id="395" r:id="rId6"/>
    <p:sldId id="396" r:id="rId7"/>
    <p:sldId id="397" r:id="rId8"/>
    <p:sldId id="398" r:id="rId9"/>
    <p:sldId id="399" r:id="rId10"/>
    <p:sldId id="400" r:id="rId11"/>
    <p:sldId id="401" r:id="rId12"/>
    <p:sldId id="402" r:id="rId13"/>
    <p:sldId id="403" r:id="rId14"/>
    <p:sldId id="404" r:id="rId15"/>
    <p:sldId id="405" r:id="rId16"/>
    <p:sldId id="406" r:id="rId17"/>
    <p:sldId id="407" r:id="rId18"/>
    <p:sldId id="408" r:id="rId19"/>
    <p:sldId id="409" r:id="rId20"/>
    <p:sldId id="410" r:id="rId21"/>
    <p:sldId id="411" r:id="rId22"/>
    <p:sldId id="412" r:id="rId23"/>
    <p:sldId id="413" r:id="rId24"/>
    <p:sldId id="414" r:id="rId25"/>
    <p:sldId id="415" r:id="rId26"/>
    <p:sldId id="416" r:id="rId27"/>
    <p:sldId id="392" r:id="rId28"/>
    <p:sldId id="417"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8000"/>
    <a:srgbClr val="0033CC"/>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3682" autoAdjust="0"/>
  </p:normalViewPr>
  <p:slideViewPr>
    <p:cSldViewPr>
      <p:cViewPr varScale="1">
        <p:scale>
          <a:sx n="65" d="100"/>
          <a:sy n="65" d="100"/>
        </p:scale>
        <p:origin x="-45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52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86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53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53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53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7528BFE-0BA0-4104-9897-87C75D1C5D1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5F9D91D3-9F79-4411-83E6-7302F975947F}" type="slidenum">
              <a:rPr lang="en-US" smtClean="0"/>
              <a:pPr/>
              <a:t>1</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12</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13</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14</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15</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16</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17</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18</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19</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20</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21</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4</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22</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23</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24</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25</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26</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A06AC39A-6DA6-4B47-9362-1C6D2E07CEB2}" type="slidenum">
              <a:rPr lang="en-US" smtClean="0"/>
              <a:pPr/>
              <a:t>27</a:t>
            </a:fld>
            <a:endParaRPr 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5</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6</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7</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8</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9</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10</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0862F7A-54BD-4616-941E-A940B271D2EF}" type="slidenum">
              <a:rPr lang="en-US" smtClean="0"/>
              <a:pPr/>
              <a:t>11</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8C7E96-150E-44BC-9FAD-49D0F5F0A1F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96C7FF-29D0-4BAF-A3CE-E2A955F3631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4FF244-2E72-4F4D-AF18-C11B5FBB488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C6A84E0-34A3-4E62-BC1D-5C5394D5BC6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5A0FE4-40C6-4292-88DB-E8B27587762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A31CF8-551C-4F11-A051-C6E5A6AEF7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3F3F06-CE64-494E-B89E-5F9A6FE934B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CAC8ACA-63AA-437E-962F-335BC760DCE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1B79C57-899A-47EE-9D14-F5BDCE59174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9E4174-A6D1-4830-B2F8-450508E6994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760901-66EE-4CFF-959B-7CE7244AA09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976AD86-CD28-4218-8EB3-AE4E297A3B9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758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9DB8FC8-66B9-4BE6-96B5-005E4997C59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hyperlink" Target="http://www.westlaw.com/Find/Default.wl?rs=dfa1.0&amp;vr=2.0&amp;DB=1000052&amp;DocName=NYCNART3S1&amp;FindType=L" TargetMode="External"/><Relationship Id="rId13" Type="http://schemas.openxmlformats.org/officeDocument/2006/relationships/hyperlink" Target="http://www.westlaw.com/Find/Default.wl?rs=dfa1.0&amp;vr=2.0&amp;DB=578&amp;FindType=Y&amp;SerialNum=1976147970" TargetMode="External"/><Relationship Id="rId18" Type="http://schemas.openxmlformats.org/officeDocument/2006/relationships/hyperlink" Target="http://www.westlaw.com/Find/Default.wl?rs=dfa1.0&amp;vr=2.0&amp;DB=1000300&amp;DocName=NYCNART6S1&amp;FindType=L" TargetMode="External"/><Relationship Id="rId3" Type="http://schemas.openxmlformats.org/officeDocument/2006/relationships/hyperlink" Target="http://www.westlaw.com/Find/Default.wl?rs=dfa1.0&amp;vr=2.0&amp;DB=1000052&amp;DocName=NYCNART4S1&amp;FindType=L" TargetMode="External"/><Relationship Id="rId21" Type="http://schemas.openxmlformats.org/officeDocument/2006/relationships/hyperlink" Target="http://www.westlaw.com/Find/Default.wl?rs=dfa1.0&amp;vr=2.0&amp;DB=708&amp;FindType=Y&amp;SerialNum=1931123439" TargetMode="External"/><Relationship Id="rId7" Type="http://schemas.openxmlformats.org/officeDocument/2006/relationships/hyperlink" Target="http://www.westlaw.com/Find/Default.wl?rs=dfa1.0&amp;vr=2.0&amp;DB=596&amp;DocName=303NY206&amp;FindType=Y&amp;ReferencePositionType=S&amp;ReferencePosition=211" TargetMode="External"/><Relationship Id="rId12" Type="http://schemas.openxmlformats.org/officeDocument/2006/relationships/hyperlink" Target="http://www.westlaw.com/Find/Default.wl?rs=dfa1.0&amp;vr=2.0&amp;DB=578&amp;FindType=Y&amp;SerialNum=1978106114" TargetMode="External"/><Relationship Id="rId17" Type="http://schemas.openxmlformats.org/officeDocument/2006/relationships/hyperlink" Target="http://www.westlaw.com/Find/Default.wl?rs=dfa1.0&amp;vr=2.0&amp;DB=1000300&amp;DocName=NYCNART3S1&amp;FindType=L" TargetMode="External"/><Relationship Id="rId2" Type="http://schemas.openxmlformats.org/officeDocument/2006/relationships/notesSlide" Target="../notesSlides/notesSlide9.xml"/><Relationship Id="rId16" Type="http://schemas.openxmlformats.org/officeDocument/2006/relationships/hyperlink" Target="http://www.westlaw.com/Find/Default.wl?rs=dfa1.0&amp;vr=2.0&amp;DB=1000300&amp;DocName=NYCNART4S1&amp;FindType=L" TargetMode="External"/><Relationship Id="rId20" Type="http://schemas.openxmlformats.org/officeDocument/2006/relationships/hyperlink" Target="http://www.westlaw.com/Find/Default.wl?rs=dfa1.0&amp;vr=2.0&amp;DB=578&amp;FindType=Y&amp;SerialNum=1991040492" TargetMode="External"/><Relationship Id="rId1" Type="http://schemas.openxmlformats.org/officeDocument/2006/relationships/slideLayout" Target="../slideLayouts/slideLayout12.xml"/><Relationship Id="rId6" Type="http://schemas.openxmlformats.org/officeDocument/2006/relationships/hyperlink" Target="http://www.westlaw.com/Find/Default.wl?rs=dfa1.0&amp;vr=2.0&amp;DB=1000078&amp;DocName=NYEXS63&amp;FindType=L" TargetMode="External"/><Relationship Id="rId11" Type="http://schemas.openxmlformats.org/officeDocument/2006/relationships/hyperlink" Target="http://www.westlaw.com/Find/Default.wl?rs=dfa1.0&amp;vr=2.0&amp;DB=0000605&amp;DocName=39NY2D646&amp;FindType=Y&amp;ReferencePositionType=S&amp;ReferencePosition=646" TargetMode="External"/><Relationship Id="rId5" Type="http://schemas.openxmlformats.org/officeDocument/2006/relationships/hyperlink" Target="http://www.westlaw.com/Find/Default.wl?rs=dfa1.0&amp;vr=2.0&amp;DB=1000078&amp;DocName=NYEXS6&amp;FindType=L" TargetMode="External"/><Relationship Id="rId15" Type="http://schemas.openxmlformats.org/officeDocument/2006/relationships/hyperlink" Target="http://www.westlaw.com/Find/Default.wl?rs=dfa1.0&amp;vr=2.0&amp;DB=578&amp;FindType=Y&amp;SerialNum=1989084027" TargetMode="External"/><Relationship Id="rId23" Type="http://schemas.openxmlformats.org/officeDocument/2006/relationships/hyperlink" Target="http://www.westlaw.com/Find/Default.wl?rs=dfa1.0&amp;vr=2.0&amp;DB=577&amp;FindType=Y&amp;SerialNum=1928104261" TargetMode="External"/><Relationship Id="rId10" Type="http://schemas.openxmlformats.org/officeDocument/2006/relationships/hyperlink" Target="http://www.westlaw.com/Find/Default.wl?rs=dfa1.0&amp;vr=2.0&amp;DB=605&amp;DocName=39NY2D641&amp;FindType=Y&amp;ReferencePositionType=S&amp;ReferencePosition=645" TargetMode="External"/><Relationship Id="rId19" Type="http://schemas.openxmlformats.org/officeDocument/2006/relationships/hyperlink" Target="http://www.westlaw.com/Find/Default.wl?rs=dfa1.0&amp;vr=2.0&amp;DB=578&amp;FindType=Y&amp;SerialNum=1985152985" TargetMode="External"/><Relationship Id="rId4" Type="http://schemas.openxmlformats.org/officeDocument/2006/relationships/hyperlink" Target="http://www.westlaw.com/Find/Default.wl?rs=dfa1.0&amp;vr=2.0&amp;DB=1000052&amp;DocName=NYCNART4S3&amp;FindType=L" TargetMode="External"/><Relationship Id="rId9" Type="http://schemas.openxmlformats.org/officeDocument/2006/relationships/hyperlink" Target="http://www.westlaw.com/Find/Default.wl?rs=dfa1.0&amp;vr=2.0&amp;DB=596&amp;DocName=298NY184&amp;FindType=Y&amp;ReferencePositionType=S&amp;ReferencePosition=189" TargetMode="External"/><Relationship Id="rId14" Type="http://schemas.openxmlformats.org/officeDocument/2006/relationships/hyperlink" Target="http://www.westlaw.com/Find/Default.wl?rs=dfa1.0&amp;vr=2.0&amp;DB=578&amp;FindType=Y&amp;SerialNum=1995127368" TargetMode="External"/><Relationship Id="rId22" Type="http://schemas.openxmlformats.org/officeDocument/2006/relationships/hyperlink" Target="http://www.westlaw.com/Find/Default.wl?rs=dfa1.0&amp;vr=2.0&amp;DB=708&amp;FindType=Y&amp;SerialNum=1952120254"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1524000" y="4572000"/>
            <a:ext cx="6400800" cy="1752600"/>
          </a:xfrm>
          <a:solidFill>
            <a:schemeClr val="tx1"/>
          </a:solidFill>
        </p:spPr>
        <p:txBody>
          <a:bodyPr/>
          <a:lstStyle/>
          <a:p>
            <a:pPr eaLnBrk="1" hangingPunct="1"/>
            <a:r>
              <a:rPr lang="en-US" b="1" dirty="0" smtClean="0">
                <a:solidFill>
                  <a:srgbClr val="FFFF00"/>
                </a:solidFill>
              </a:rPr>
              <a:t>Slide Set Four:</a:t>
            </a:r>
          </a:p>
          <a:p>
            <a:pPr eaLnBrk="1" hangingPunct="1"/>
            <a:r>
              <a:rPr lang="en-US" b="1" dirty="0" smtClean="0">
                <a:solidFill>
                  <a:srgbClr val="FFFF00"/>
                </a:solidFill>
              </a:rPr>
              <a:t>Property Rights and Constitutional Evolution</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200400" y="1676400"/>
            <a:ext cx="2628900" cy="2628900"/>
          </a:xfrm>
          <a:prstGeom prst="rect">
            <a:avLst/>
          </a:prstGeom>
          <a:noFill/>
          <a:ln w="9525">
            <a:noFill/>
            <a:miter lim="800000"/>
            <a:headEnd/>
            <a:tailEnd/>
          </a:ln>
        </p:spPr>
      </p:pic>
      <p:pic>
        <p:nvPicPr>
          <p:cNvPr id="4" name="Picture 1"/>
          <p:cNvPicPr>
            <a:picLocks noChangeAspect="1"/>
          </p:cNvPicPr>
          <p:nvPr/>
        </p:nvPicPr>
        <p:blipFill>
          <a:blip r:embed="rId4" cstate="print"/>
          <a:srcRect/>
          <a:stretch>
            <a:fillRect/>
          </a:stretch>
        </p:blipFill>
        <p:spPr bwMode="auto">
          <a:xfrm>
            <a:off x="1752600" y="228600"/>
            <a:ext cx="5700712" cy="123825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DB8C7E96-150E-44BC-9FAD-49D0F5F0A1F9}"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1000" dirty="0" smtClean="0"/>
          </a:p>
          <a:p>
            <a:pPr hangingPunct="0">
              <a:buFont typeface="Arial" pitchFamily="34" charset="0"/>
              <a:buChar char="•"/>
            </a:pPr>
            <a:r>
              <a:rPr lang="en-US" sz="2000" dirty="0" smtClean="0"/>
              <a:t> Legally, this strategy of disbursement, and separation of power with checks and balances. was instituted by way of the following:</a:t>
            </a:r>
          </a:p>
          <a:p>
            <a:pPr hangingPunct="0"/>
            <a:r>
              <a:rPr lang="en-US" sz="1000" dirty="0" smtClean="0"/>
              <a:t> </a:t>
            </a:r>
          </a:p>
          <a:p>
            <a:pPr hangingPunct="0"/>
            <a:r>
              <a:rPr lang="en-US" sz="1600" dirty="0" smtClean="0"/>
              <a:t>● </a:t>
            </a:r>
            <a:r>
              <a:rPr lang="en-US" sz="1600" b="1" dirty="0" smtClean="0"/>
              <a:t>That the ultimate power of the government, known under law as its sovereignty, would be vested not within the government, but in the people themselves.  It is pursuant to this threshold principle, which had never been accomplished prior to this before in human history, that the power of the government was broadly disbursed, back to its ultimate beneficiaries, the people themselves.</a:t>
            </a:r>
            <a:endParaRPr lang="en-US" sz="1600" dirty="0" smtClean="0"/>
          </a:p>
          <a:p>
            <a:pPr hangingPunct="0"/>
            <a:r>
              <a:rPr lang="en-US" sz="1000" dirty="0" smtClean="0"/>
              <a:t> </a:t>
            </a:r>
          </a:p>
          <a:p>
            <a:pPr hangingPunct="0"/>
            <a:r>
              <a:rPr lang="en-US" sz="1600" dirty="0" smtClean="0"/>
              <a:t>● </a:t>
            </a:r>
            <a:r>
              <a:rPr lang="en-US" sz="1600" b="1" dirty="0" smtClean="0"/>
              <a:t>That there would be established within the government, three separate, independent, competing and co-equal branches.  Upon this principle, the power of the legislature, executive and judiciary would not vest in the same hands, but rather would be disbursed among the three qualities of government, each within their function, checked and balanced against each other.</a:t>
            </a:r>
            <a:r>
              <a:rPr lang="en-US" sz="1600" b="1" i="1" dirty="0" smtClean="0"/>
              <a:t>  </a:t>
            </a:r>
            <a:endParaRPr lang="en-US" sz="1600" dirty="0" smtClean="0"/>
          </a:p>
          <a:p>
            <a:pPr hangingPunct="0"/>
            <a:r>
              <a:rPr lang="en-US" sz="1000" b="1" i="1" dirty="0" smtClean="0"/>
              <a:t> </a:t>
            </a:r>
            <a:endParaRPr lang="en-US" sz="1000" dirty="0" smtClean="0"/>
          </a:p>
          <a:p>
            <a:pPr hangingPunct="0"/>
            <a:r>
              <a:rPr lang="en-US" sz="2000" dirty="0" smtClean="0"/>
              <a:t>It was upon this legacy and distrust of concentrated power, that the government of both New York and the United States were founded.</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1000" dirty="0" smtClean="0"/>
          </a:p>
          <a:p>
            <a:pPr hangingPunct="0">
              <a:buFont typeface="Arial" pitchFamily="34" charset="0"/>
              <a:buChar char="•"/>
            </a:pPr>
            <a:r>
              <a:rPr lang="en-US" sz="1900" dirty="0" smtClean="0"/>
              <a:t> Essential to this legacy still today is the separation of powers, where each branch cannot unilaterally force the imposition of its own will upon the other.</a:t>
            </a:r>
          </a:p>
          <a:p>
            <a:pPr hangingPunct="0">
              <a:buFont typeface="Arial" pitchFamily="34" charset="0"/>
              <a:buChar char="•"/>
            </a:pPr>
            <a:endParaRPr lang="en-US" sz="1000" dirty="0" smtClean="0"/>
          </a:p>
          <a:p>
            <a:pPr hangingPunct="0">
              <a:buFont typeface="Arial" pitchFamily="34" charset="0"/>
              <a:buChar char="•"/>
            </a:pPr>
            <a:r>
              <a:rPr lang="en-US" sz="1900" dirty="0" smtClean="0"/>
              <a:t> This is a legal doctrine as old as the state itself, and upon which the very freedom and continued liberty of the citizens of New York depend.</a:t>
            </a:r>
          </a:p>
          <a:p>
            <a:pPr hangingPunct="0"/>
            <a:r>
              <a:rPr lang="en-US" sz="1000" dirty="0" smtClean="0"/>
              <a:t> </a:t>
            </a:r>
          </a:p>
          <a:p>
            <a:pPr hangingPunct="0">
              <a:buFont typeface="Arial" pitchFamily="34" charset="0"/>
              <a:buChar char="•"/>
            </a:pPr>
            <a:r>
              <a:rPr lang="en-US" sz="1900" dirty="0" smtClean="0"/>
              <a:t> The actions of any branch of government, seeking to usurp or encroach upon the powers of any other branch, presents a serious challenge to the separation of powers.  </a:t>
            </a:r>
          </a:p>
          <a:p>
            <a:pPr hangingPunct="0"/>
            <a:endParaRPr lang="en-US" sz="1000" dirty="0" smtClean="0"/>
          </a:p>
          <a:p>
            <a:pPr hangingPunct="0">
              <a:buFont typeface="Arial" pitchFamily="34" charset="0"/>
              <a:buChar char="•"/>
            </a:pPr>
            <a:r>
              <a:rPr lang="en-US" sz="1900" dirty="0" smtClean="0"/>
              <a:t> It portents the very concern our Founders feared the most, in the concentration of unchecked, unbalanced power in the hands of a single person.  </a:t>
            </a:r>
          </a:p>
          <a:p>
            <a:pPr hangingPunct="0"/>
            <a:endParaRPr lang="en-US" sz="1000" dirty="0" smtClean="0"/>
          </a:p>
          <a:p>
            <a:pPr hangingPunct="0">
              <a:buFont typeface="Arial" pitchFamily="34" charset="0"/>
              <a:buChar char="•"/>
            </a:pPr>
            <a:r>
              <a:rPr lang="en-US" sz="1900" dirty="0" smtClean="0"/>
              <a:t> As Madison said, such is the very definition of tyranny, and places every citizen at risk.</a:t>
            </a:r>
          </a:p>
          <a:p>
            <a:pPr hangingPunct="0"/>
            <a:r>
              <a:rPr lang="en-US" sz="2000" dirty="0" smtClean="0"/>
              <a:t> </a:t>
            </a:r>
          </a:p>
          <a:p>
            <a:pPr hangingPunct="0"/>
            <a:r>
              <a:rPr lang="en-US" sz="2000" dirty="0" smtClean="0"/>
              <a:t> </a:t>
            </a:r>
          </a:p>
          <a:p>
            <a:pPr hangingPunct="0"/>
            <a:r>
              <a:rPr lang="en-US" sz="2000" dirty="0" smtClean="0"/>
              <a:t> </a:t>
            </a:r>
          </a:p>
          <a:p>
            <a:pPr hangingPunct="0"/>
            <a:r>
              <a:rPr lang="en-US" sz="2000" dirty="0" smtClean="0"/>
              <a:t> </a:t>
            </a:r>
          </a:p>
          <a:p>
            <a:pPr hangingPunct="0"/>
            <a:r>
              <a:rPr lang="en-US" sz="2000" dirty="0" smtClean="0"/>
              <a:t> </a:t>
            </a:r>
          </a:p>
          <a:p>
            <a:pPr hangingPunct="0"/>
            <a:r>
              <a:rPr lang="en-US" sz="2000" dirty="0" smtClean="0"/>
              <a:t> </a:t>
            </a:r>
          </a:p>
          <a:p>
            <a:r>
              <a:rPr lang="en-US" sz="2000" b="1" dirty="0" smtClean="0"/>
              <a:t>Part Four:  New York Constitutional History</a:t>
            </a:r>
            <a:endParaRPr lang="en-US" sz="2000" dirty="0" smtClean="0"/>
          </a:p>
          <a:p>
            <a:r>
              <a:rPr lang="en-US" sz="2000" dirty="0" smtClean="0"/>
              <a:t> </a:t>
            </a:r>
          </a:p>
          <a:p>
            <a:r>
              <a:rPr lang="en-US" sz="2000" dirty="0" smtClean="0"/>
              <a:t>The legislature, executive and judiciary are separate, independent, competing and co-equal branches of the government of New York State.</a:t>
            </a:r>
          </a:p>
          <a:p>
            <a:r>
              <a:rPr lang="en-US" sz="2000" dirty="0" smtClean="0"/>
              <a:t> </a:t>
            </a:r>
          </a:p>
          <a:p>
            <a:r>
              <a:rPr lang="en-US" sz="2000" dirty="0" smtClean="0"/>
              <a:t>To determine their relationship to each other, and the proscribed limits of their powers, it is necessary to first examine the constitutional framework in which these branches were conceived and in which they operate.</a:t>
            </a:r>
          </a:p>
          <a:p>
            <a:r>
              <a:rPr lang="en-US" sz="2000" dirty="0" smtClean="0"/>
              <a:t> </a:t>
            </a:r>
          </a:p>
          <a:p>
            <a:r>
              <a:rPr lang="en-US" sz="2000" dirty="0" smtClean="0"/>
              <a:t>The State of New York has a long and distinguished constitutional history.</a:t>
            </a:r>
          </a:p>
          <a:p>
            <a:r>
              <a:rPr lang="en-US" sz="2000" dirty="0" smtClean="0"/>
              <a:t> </a:t>
            </a:r>
          </a:p>
          <a:p>
            <a:pPr hangingPunct="0"/>
            <a:r>
              <a:rPr lang="en-US" sz="2000" dirty="0" smtClean="0"/>
              <a:t>It began when the Province of New York was first established by colonial charter in 1664.   Previously a Royal Dutch Colony, New York was brought under the purview of British law, pursuant to this charter, by Charles II.  </a:t>
            </a:r>
          </a:p>
          <a:p>
            <a:r>
              <a:rPr lang="en-US" sz="2000" dirty="0" smtClean="0"/>
              <a:t> </a:t>
            </a:r>
          </a:p>
          <a:p>
            <a:r>
              <a:rPr lang="en-US" sz="2000" dirty="0" smtClean="0"/>
              <a:t>In 1683, New York expanded its formal legal standing as a colony of the British Empire, when the first New York Assembly adopted, and the British Crown (by means of the royally appointed governor) recognized, a new Charter of Liberties and Privileges.  </a:t>
            </a:r>
          </a:p>
          <a:p>
            <a:r>
              <a:rPr lang="en-US" sz="2000" dirty="0" smtClean="0"/>
              <a:t> </a:t>
            </a:r>
          </a:p>
          <a:p>
            <a:r>
              <a:rPr lang="en-US" sz="2000" dirty="0" smtClean="0"/>
              <a:t>It was under this 1683 charter, that New York's constitutional history began to take its present shape.  Indeed, pursuant to Article I, Section 14 of the current State Constitution, the development of the common law and acts of the colonial legislature enacted under this 1683 charter, are still continued to the present day, unless inconsistent with current law.   </a:t>
            </a:r>
          </a:p>
          <a:p>
            <a:r>
              <a:rPr lang="en-US" sz="2000" dirty="0" smtClean="0"/>
              <a:t> </a:t>
            </a:r>
          </a:p>
          <a:p>
            <a:pPr hangingPunct="0"/>
            <a:r>
              <a:rPr lang="en-US" sz="2000" dirty="0" smtClean="0"/>
              <a:t>This new 1683 Charter mirrored many of the attributes of the English Constitution, and reflected the spirit of the Magna </a:t>
            </a:r>
            <a:r>
              <a:rPr lang="en-US" sz="2000" dirty="0" err="1" smtClean="0"/>
              <a:t>Carta</a:t>
            </a:r>
            <a:r>
              <a:rPr lang="en-US" sz="2000" dirty="0" smtClean="0"/>
              <a:t> (interestingly enough known at that time in England as the Charter of Liberties).  Following the model of the British national government, this new charter for New York vested the supreme legislative power jointly in the governor, council, and people met in general assembly (similar to the King in Parliament under the English Constitution).   It further gave to every freeman the full right to vote for representatives, established trial by jury, required that no tax whatever should be assessed without the consent of the Assembly, and professed that no Christian should be questioned concerning his religion.</a:t>
            </a:r>
          </a:p>
          <a:p>
            <a:pPr hangingPunct="0"/>
            <a:r>
              <a:rPr lang="en-US" sz="2000" dirty="0" smtClean="0"/>
              <a:t> </a:t>
            </a:r>
          </a:p>
          <a:p>
            <a:pPr hangingPunct="0"/>
            <a:r>
              <a:rPr lang="en-US" sz="2000" dirty="0" smtClean="0"/>
              <a:t>The 1683 Charter of Liberties and Privileges remained the controlling legal document under which New York government was organized over the next ninety-four years. </a:t>
            </a:r>
          </a:p>
          <a:p>
            <a:pPr hangingPunct="0"/>
            <a:r>
              <a:rPr lang="en-US" sz="2000" dirty="0" smtClean="0"/>
              <a:t> </a:t>
            </a:r>
          </a:p>
          <a:p>
            <a:pPr hangingPunct="0"/>
            <a:r>
              <a:rPr lang="en-US" sz="2000" dirty="0" smtClean="0"/>
              <a:t>A prosperous and diverse colony, New York was slow to catch onto the spirit of independence.  Although a leader in liberty (indeed Albany was one of the very spawning ground of the famous Sons of Liberty who led the charge against the Stamp Act in 1765) most of its citizens held a deep loyalty to England, and wished to secure their rights and liberties within the British Empire instead of a separate and independent nation.  Despite its overall reluctance to join in the pre-declaration revolutionary fervor experienced in New England and Virginia, however, New York was still an outspoken region in favor of liberty and freedom, and in that regards, provided a substantial delegation to both the First Continental Congress in 1774, and to the Second Continental Congress in 1776. </a:t>
            </a:r>
          </a:p>
          <a:p>
            <a:pPr hangingPunct="0"/>
            <a:r>
              <a:rPr lang="en-US" sz="2000" dirty="0" smtClean="0"/>
              <a:t> </a:t>
            </a:r>
          </a:p>
          <a:p>
            <a:pPr hangingPunct="0"/>
            <a:r>
              <a:rPr lang="en-US" sz="2000" dirty="0" smtClean="0"/>
              <a:t> </a:t>
            </a:r>
          </a:p>
          <a:p>
            <a:pPr hangingPunct="0"/>
            <a:r>
              <a:rPr lang="en-US" sz="2000" dirty="0" smtClean="0"/>
              <a:t>Just prior to the convening of the Second Continental Congress, news arrived from England that King George III had announced to Parliament that he would order the invasion of America, with thousands of British regular troops and thousands more hired mercenaries from Germany.  This announcement, turned the tide in New York, causing popular opinion to move toward independence.  It was in this atmosphere, that on May 10, 1776, with New York’s Delegates present, upon its call to order in Philadelphia, the Second Continental Congress passed a resolution recommending that any colony lacking a proper revolutionary government, should form immediately one.</a:t>
            </a:r>
          </a:p>
          <a:p>
            <a:pPr hangingPunct="0"/>
            <a:r>
              <a:rPr lang="en-US" sz="2000" dirty="0" smtClean="0"/>
              <a:t> </a:t>
            </a:r>
          </a:p>
          <a:p>
            <a:pPr hangingPunct="0"/>
            <a:r>
              <a:rPr lang="en-US" sz="2000" dirty="0" smtClean="0"/>
              <a:t>At the time, New York was such a colony, without a revolutionary government, and was still operating under its 1683 charter.  All that, however, was about to change.</a:t>
            </a:r>
          </a:p>
          <a:p>
            <a:pPr hangingPunct="0"/>
            <a:r>
              <a:rPr lang="en-US" sz="2000" dirty="0" smtClean="0"/>
              <a:t> </a:t>
            </a:r>
          </a:p>
          <a:p>
            <a:pPr hangingPunct="0"/>
            <a:r>
              <a:rPr lang="en-US" sz="2000" dirty="0" smtClean="0"/>
              <a:t>To assist colonies in forming their new state governments, John Adams, one of America’s greatest colonial constitutional scholars, and a member of the Second Continental Congress, authored his famous </a:t>
            </a:r>
            <a:r>
              <a:rPr lang="en-US" sz="2000" i="1" dirty="0" smtClean="0"/>
              <a:t>Thoughts on Government, Applicable to the Present State of the American Colonies</a:t>
            </a:r>
            <a:r>
              <a:rPr lang="en-US" sz="2000" dirty="0" smtClean="0"/>
              <a:t>.</a:t>
            </a:r>
          </a:p>
          <a:p>
            <a:pPr hangingPunct="0"/>
            <a:r>
              <a:rPr lang="en-US" sz="2000" dirty="0" smtClean="0"/>
              <a:t> </a:t>
            </a:r>
          </a:p>
          <a:p>
            <a:pPr hangingPunct="0"/>
            <a:r>
              <a:rPr lang="en-US" sz="2000" dirty="0" smtClean="0"/>
              <a:t>This Adams’ essay, recommended a model framework, to form new state governments, for the conduct of their executive, legislative and judicial functions.  This framework was based upon the foundational principle that all  state governments must be republican in form, and contain three separate, independent, competing and co-equal branches that would provide checks and balances against each other.  In his 3000 word essay, Adams declared:</a:t>
            </a:r>
          </a:p>
          <a:p>
            <a:pPr hangingPunct="0"/>
            <a:r>
              <a:rPr lang="en-US" sz="2000" dirty="0" smtClean="0"/>
              <a:t> </a:t>
            </a:r>
          </a:p>
          <a:p>
            <a:pPr hangingPunct="0"/>
            <a:r>
              <a:rPr lang="en-US" sz="2000" b="1" i="1" dirty="0" smtClean="0"/>
              <a:t>“We ought to consider what is the end of government, before we determine which is the best form.  Upon this point all speculative politicians will agree, that the happiness of society is the end of government, as all divines and moral philosophers will agree that the happiness of the individual is the end of man.  From this principle it will follow, that the form of government which communicates ease, comfort, security, or, in one word, happiness, to the greatest number of persons, and in the greatest degree, is the best.”</a:t>
            </a:r>
            <a:r>
              <a:rPr lang="en-US" sz="2000" dirty="0" smtClean="0"/>
              <a:t> </a:t>
            </a:r>
          </a:p>
          <a:p>
            <a:pPr hangingPunct="0"/>
            <a:r>
              <a:rPr lang="en-US" sz="2000" dirty="0" smtClean="0"/>
              <a:t> </a:t>
            </a:r>
          </a:p>
          <a:p>
            <a:pPr hangingPunct="0"/>
            <a:r>
              <a:rPr lang="en-US" sz="2000" dirty="0" smtClean="0"/>
              <a:t>This model, offered by Adams, was based upon the historic governmental organization of Great Britain, but offered several significant changes.  These changes would include:</a:t>
            </a:r>
          </a:p>
          <a:p>
            <a:pPr hangingPunct="0"/>
            <a:r>
              <a:rPr lang="en-US" sz="2000" dirty="0" smtClean="0"/>
              <a:t> </a:t>
            </a:r>
          </a:p>
          <a:p>
            <a:pPr hangingPunct="0"/>
            <a:r>
              <a:rPr lang="en-US" sz="2000" dirty="0" smtClean="0"/>
              <a:t>● That new state governments should be established by a constitution, crafted locally, by elected representatives.   This would differ from the British model where colonies were established by royal charter or act of Parliament.</a:t>
            </a:r>
          </a:p>
          <a:p>
            <a:pPr hangingPunct="0"/>
            <a:r>
              <a:rPr lang="en-US" sz="2000" dirty="0" smtClean="0"/>
              <a:t> </a:t>
            </a:r>
          </a:p>
          <a:p>
            <a:pPr hangingPunct="0"/>
            <a:r>
              <a:rPr lang="en-US" sz="2000" dirty="0" smtClean="0"/>
              <a:t>● That sovereignty of these new states, would be vested in the people themselves, with the exercise of their just powers subject to the consent of the governed.   This would differ from the British Constitution, that held sovereignty to be vested in the government itself, as a legacy of royal prerogative, within the King in Parliament.</a:t>
            </a:r>
          </a:p>
          <a:p>
            <a:pPr hangingPunct="0"/>
            <a:r>
              <a:rPr lang="en-US" sz="2000" dirty="0" smtClean="0"/>
              <a:t>● That each of these new states would maintain bicameral legislatures, where the upper house would be comprised of elected representatives.   This would differ from the British system where the upper House of Lords of Parliament was appointed from the English nobility.   It was also distinct from the proposal in Thomas Paine’s contemporaneously published pamphlet, Common Sense, which proposed a unicameral legislature.  </a:t>
            </a:r>
          </a:p>
          <a:p>
            <a:pPr hangingPunct="0"/>
            <a:r>
              <a:rPr lang="en-US" sz="2000" dirty="0" smtClean="0"/>
              <a:t> </a:t>
            </a:r>
          </a:p>
          <a:p>
            <a:pPr hangingPunct="0"/>
            <a:r>
              <a:rPr lang="en-US" sz="2000" dirty="0" smtClean="0"/>
              <a:t>● That Executive (Governor) of each state would be popularly elected.  This would differ from the English Constitutional system, where all executive power was vested in a heretical monarch or their appointed minister.</a:t>
            </a:r>
          </a:p>
          <a:p>
            <a:pPr hangingPunct="0"/>
            <a:r>
              <a:rPr lang="en-US" sz="2000" dirty="0" smtClean="0"/>
              <a:t> </a:t>
            </a:r>
          </a:p>
          <a:p>
            <a:pPr hangingPunct="0"/>
            <a:r>
              <a:rPr lang="en-US" sz="2000" dirty="0" smtClean="0"/>
              <a:t>● That the different “qualities” or “functions” of each state government (executive, legislative and judiciary) three separate, independent, competing and co-equal branches that would provide checks and balances against each other.  This concept was distinctly different from that under which the governance of Great Britain operated.   For although England clearly followed the Roman model of three distinct functions of government (executive, legislative and judiciary), such were not seen as either independent, co-equal branches, nor tasked with providing checks and balances against the operations of each other.  Rather, these functions were all constitutionally viewed as mere qualities of government, through which a singular sovereign power was administered.      </a:t>
            </a:r>
          </a:p>
          <a:p>
            <a:pPr hangingPunct="0"/>
            <a:r>
              <a:rPr lang="en-US" sz="2000" dirty="0" smtClean="0"/>
              <a:t> </a:t>
            </a:r>
          </a:p>
          <a:p>
            <a:pPr hangingPunct="0"/>
            <a:r>
              <a:rPr lang="en-US" sz="2000" dirty="0" smtClean="0"/>
              <a:t>On July 10, 1776, within days of the Second Continental Congress issuing the Declaration of Independence, delegates met in White Plains, to begin crafting New York State’s first constitution.   Using the model offered by Adams in his </a:t>
            </a:r>
            <a:r>
              <a:rPr lang="en-US" sz="2000" i="1" dirty="0" smtClean="0"/>
              <a:t>Thoughts on Government, </a:t>
            </a:r>
            <a:r>
              <a:rPr lang="en-US" sz="2000" dirty="0" smtClean="0"/>
              <a:t>John Jay, Robert Livingston, and </a:t>
            </a:r>
            <a:r>
              <a:rPr lang="en-US" sz="2000" dirty="0" err="1" smtClean="0"/>
              <a:t>Gouverneur</a:t>
            </a:r>
            <a:r>
              <a:rPr lang="en-US" sz="2000" dirty="0" smtClean="0"/>
              <a:t> Morris began to draft a document, for the consideration of the convention delegates.  After repeated debate, adjournments and changes of location, the convention finally finished its work, at Kingston, New York, on Sunday evening, April 20, 1777, and adopted New York’s historic first State Constitution with only one dissenting vote.</a:t>
            </a:r>
          </a:p>
          <a:p>
            <a:pPr hangingPunct="0"/>
            <a:r>
              <a:rPr lang="en-US" sz="2000" dirty="0" smtClean="0"/>
              <a:t> </a:t>
            </a:r>
          </a:p>
          <a:p>
            <a:pPr hangingPunct="0"/>
            <a:r>
              <a:rPr lang="en-US" sz="2000" dirty="0" smtClean="0"/>
              <a:t>The Constitution so produced, was a combination document, containing its own Declaration of Independence, and outlining the structure of the new state government.  It called for the establishment of a popularly elected, bicameral legislature (Senate and Assembly), a popularly elected governor, and an independent judiciary.  </a:t>
            </a:r>
          </a:p>
          <a:p>
            <a:pPr hangingPunct="0"/>
            <a:r>
              <a:rPr lang="en-US" sz="2000" dirty="0" smtClean="0"/>
              <a:t> </a:t>
            </a:r>
          </a:p>
          <a:p>
            <a:pPr hangingPunct="0"/>
            <a:r>
              <a:rPr lang="en-US" sz="2000" dirty="0" smtClean="0"/>
              <a:t>Following the Adams’ principles, the first New York State Constitution established three separate, independent, competing and co-equal branches of government, that would allow for checks and balances against each other.  It placed the sovereignty of the state, outside the three branches of government, in the people themselves, and provided that the just powers of the state would be subject to the consent of the governed.</a:t>
            </a:r>
          </a:p>
          <a:p>
            <a:pPr hangingPunct="0"/>
            <a:r>
              <a:rPr lang="en-US" sz="2000" dirty="0" smtClean="0"/>
              <a:t> </a:t>
            </a:r>
          </a:p>
          <a:p>
            <a:pPr hangingPunct="0"/>
            <a:r>
              <a:rPr lang="en-US" sz="2000" dirty="0" smtClean="0"/>
              <a:t>After the adoption of the original State Constitution in 1777, New York has since held constitutional conventions in 1821, 1846, 1894, 1915, 1938, and 1967.   The efforts of the 1915 and 1967 conventions were rejected by the voters, and the 1821, 1846, 1894, and 1938 conventions, did not actually create new constitutions, but merely made amendments to their previous counterparts.   </a:t>
            </a:r>
          </a:p>
          <a:p>
            <a:pPr hangingPunct="0"/>
            <a:r>
              <a:rPr lang="en-US" sz="2000" dirty="0" smtClean="0"/>
              <a:t> </a:t>
            </a:r>
          </a:p>
          <a:p>
            <a:pPr hangingPunct="0"/>
            <a:r>
              <a:rPr lang="en-US" sz="2000" dirty="0" smtClean="0"/>
              <a:t> </a:t>
            </a:r>
          </a:p>
          <a:p>
            <a:pPr hangingPunct="0"/>
            <a:r>
              <a:rPr lang="en-US" sz="2000" dirty="0" smtClean="0"/>
              <a:t> </a:t>
            </a:r>
          </a:p>
          <a:p>
            <a:pPr hangingPunct="0"/>
            <a:r>
              <a:rPr lang="en-US" sz="2000" dirty="0" smtClean="0"/>
              <a:t>Additionally, other than modifying lengths of the terms of offices, and making adjustments to the actual functions and duties of the executive, legislative and judiciary branches themselves, none of the amendments made since the time of the first state convention, have ever altered the original Adams’ construct embodied within the 1777 State Constitution, so that New York State government still operates with three separate, independent, competing and co-equal branches of government, that provide for checks and balances against each other.</a:t>
            </a:r>
          </a:p>
          <a:p>
            <a:pPr hangingPunct="0"/>
            <a:r>
              <a:rPr lang="en-US" sz="2000" dirty="0" smtClean="0"/>
              <a:t> </a:t>
            </a:r>
          </a:p>
          <a:p>
            <a:pPr hangingPunct="0"/>
            <a:r>
              <a:rPr lang="en-US" sz="2000" dirty="0" smtClean="0"/>
              <a:t>This fact has become a quintessential element of the liberty and freedom protected by our state government.   </a:t>
            </a:r>
          </a:p>
          <a:p>
            <a:pPr hangingPunct="0"/>
            <a:r>
              <a:rPr lang="en-US" sz="2000" dirty="0" smtClean="0"/>
              <a:t> </a:t>
            </a:r>
          </a:p>
          <a:p>
            <a:pPr hangingPunct="0"/>
            <a:r>
              <a:rPr lang="en-US" sz="2000" dirty="0" smtClean="0"/>
              <a:t>Ten years after the establishment of the first New York State Constitution, in 1787, after the American Revolution was concluded, a national convention was held in Philadelphia to draft a Constitution for the United States.  </a:t>
            </a:r>
          </a:p>
          <a:p>
            <a:pPr hangingPunct="0"/>
            <a:r>
              <a:rPr lang="en-US" sz="2000" dirty="0" smtClean="0"/>
              <a:t> </a:t>
            </a:r>
          </a:p>
          <a:p>
            <a:pPr hangingPunct="0"/>
            <a:r>
              <a:rPr lang="en-US" sz="2000" dirty="0" smtClean="0"/>
              <a:t>Originally authorized for the purpose of only amending the then pre-existing Articles of Confederation, this National Convention quickly broadened its mission to provide for the creation of an entirely new Constitution, that would develop a plan for a new national government, with a federal system, that recognized a federal union with a limited but supreme national government, and broad states’ rights and powers.   </a:t>
            </a:r>
          </a:p>
          <a:p>
            <a:pPr hangingPunct="0"/>
            <a:r>
              <a:rPr lang="en-US" sz="2000" dirty="0" smtClean="0"/>
              <a:t> </a:t>
            </a:r>
          </a:p>
          <a:p>
            <a:pPr hangingPunct="0"/>
            <a:r>
              <a:rPr lang="en-US" sz="2000" dirty="0" smtClean="0"/>
              <a:t>Also produced largely upon the template of the 1776 Adams’ model, this new United States Constitution reiterated America’s commitment to republican government, to operate within a framework of three separate, independent, competing and co-equal branches of government, that would provide for checks and balances against each other. </a:t>
            </a:r>
          </a:p>
          <a:p>
            <a:pPr hangingPunct="0"/>
            <a:r>
              <a:rPr lang="en-US" sz="2000" dirty="0" smtClean="0"/>
              <a:t> </a:t>
            </a:r>
          </a:p>
          <a:p>
            <a:r>
              <a:rPr lang="en-US" sz="2000" dirty="0" smtClean="0"/>
              <a:t>To make the principle of republican government clear, the founders not only assured that the new national government would be based on the Adams republican model, but they also expressly required that every state must always do so as well.   Accordingly, Section four of Article IV of the United States Constitution provides:</a:t>
            </a:r>
          </a:p>
          <a:p>
            <a:r>
              <a:rPr lang="en-US" sz="2000" dirty="0" smtClean="0"/>
              <a:t> </a:t>
            </a:r>
          </a:p>
          <a:p>
            <a:r>
              <a:rPr lang="en-US" sz="2000" b="1" i="1" dirty="0" smtClean="0"/>
              <a:t>“The United States shall guarantee to every State in this Union a Republican Form of Government, and shall protect each of them against Invasion; and on Application of the Legislature, or of the Executive (when the Legislature cannot be convened), against domestic Violence.”</a:t>
            </a:r>
            <a:endParaRPr lang="en-US" sz="2000" dirty="0" smtClean="0"/>
          </a:p>
          <a:p>
            <a:pPr hangingPunct="0"/>
            <a:r>
              <a:rPr lang="en-US" sz="2000" dirty="0" smtClean="0"/>
              <a:t> </a:t>
            </a:r>
          </a:p>
          <a:p>
            <a:pPr hangingPunct="0"/>
            <a:r>
              <a:rPr lang="en-US" sz="2000" dirty="0" smtClean="0"/>
              <a:t>This clause, which would become known as the Guarantee Clause, relates to this principle held by the founders, that not only must sovereignty rest outside the actual government, within the people themselves, but that such republican government could only exist within a framework of three separate, independent, competing and co-equal branches of government, that provide for checks and balances against each other.</a:t>
            </a:r>
          </a:p>
          <a:p>
            <a:pPr hangingPunct="0"/>
            <a:r>
              <a:rPr lang="en-US" sz="2000" dirty="0" smtClean="0"/>
              <a:t>   </a:t>
            </a:r>
          </a:p>
          <a:p>
            <a:pPr hangingPunct="0"/>
            <a:r>
              <a:rPr lang="en-US" sz="2000" dirty="0" smtClean="0"/>
              <a:t>Specifically, as explained by Alexander Hamilton in Federalist Number 43, this Guarantee Clause was designed to assure that the states would not ever have the option of establishing a state government headed by a monarchy, and that the sovereign power of the states, would be subject to the checks and balances of both their people, as the ultimate sovereigns, as well as by the separate, independent, competing and co-equal branches within their governments.  </a:t>
            </a:r>
          </a:p>
          <a:p>
            <a:pPr hangingPunct="0"/>
            <a:r>
              <a:rPr lang="en-US" sz="2000" dirty="0" smtClean="0"/>
              <a:t>This guarantee clause was the embodiment of the founders’ distrust of power within the hands of any one single entity, executive, legislative or judicial, and preserved for posterity their understanding, forged from the experience of the abuses of the non-separate, non-independent, non-competing, non-independent “qualities” of Parliament, that it is only upon the checks and balances of a sovereign people, and the separate, independent, competing and co-equal branches, that true liberty and freedom can be maintained in a representative republic.   </a:t>
            </a:r>
          </a:p>
          <a:p>
            <a:pPr hangingPunct="0"/>
            <a:r>
              <a:rPr lang="en-US" sz="2000" dirty="0" smtClean="0"/>
              <a:t> </a:t>
            </a:r>
          </a:p>
          <a:p>
            <a:pPr hangingPunct="0"/>
            <a:r>
              <a:rPr lang="en-US" sz="2000" dirty="0" smtClean="0"/>
              <a:t>It is interesting to note, that most likely because every state is essentially based off the Adam’s model for republican government (with the possible slight exception of Nebraska which maintains a unicameral legislature), the Guarantee clause has rarely been a source of litigation or controversy.   Indeed, in the two major cases in which it has been raised as an issue, </a:t>
            </a:r>
            <a:r>
              <a:rPr lang="en-US" sz="2000" b="1" i="1" u="sng" dirty="0" smtClean="0"/>
              <a:t>Luther v. Borden</a:t>
            </a:r>
            <a:r>
              <a:rPr lang="en-US" sz="2000" b="1" i="1" dirty="0" smtClean="0"/>
              <a:t>, 48 U.S. 1 (1849)</a:t>
            </a:r>
            <a:r>
              <a:rPr lang="en-US" sz="2000" b="1" dirty="0" smtClean="0"/>
              <a:t> </a:t>
            </a:r>
            <a:r>
              <a:rPr lang="en-US" sz="2000" dirty="0" smtClean="0"/>
              <a:t>and</a:t>
            </a:r>
            <a:r>
              <a:rPr lang="en-US" sz="2000" b="1" dirty="0" smtClean="0"/>
              <a:t> </a:t>
            </a:r>
            <a:r>
              <a:rPr lang="en-US" sz="2000" b="1" i="1" u="sng" dirty="0" smtClean="0"/>
              <a:t>Pacific States Telephone and Telegraph Company v. Oregon</a:t>
            </a:r>
            <a:r>
              <a:rPr lang="en-US" sz="2000" b="1" i="1" dirty="0" smtClean="0"/>
              <a:t>, 223 U.S. 118 (1915)</a:t>
            </a:r>
            <a:r>
              <a:rPr lang="en-US" sz="2000" dirty="0" smtClean="0"/>
              <a:t>, the United States Supreme Court has held that the Guarantee Clause presents a non </a:t>
            </a:r>
            <a:r>
              <a:rPr lang="en-US" sz="2000" dirty="0" err="1" smtClean="0"/>
              <a:t>justiciable</a:t>
            </a:r>
            <a:r>
              <a:rPr lang="en-US" sz="2000" dirty="0" smtClean="0"/>
              <a:t> issue, being a political question for Congress to determine, based upon its exclusive authority to admit States to the Union.  </a:t>
            </a:r>
          </a:p>
          <a:p>
            <a:pPr hangingPunct="0"/>
            <a:r>
              <a:rPr lang="en-US" sz="2000" dirty="0" smtClean="0"/>
              <a:t> </a:t>
            </a:r>
          </a:p>
          <a:p>
            <a:pPr hangingPunct="0"/>
            <a:r>
              <a:rPr lang="en-US" sz="2000" dirty="0" smtClean="0"/>
              <a:t>A more recent, contrary interpretation of this issue, which casts an alternate light on the </a:t>
            </a:r>
            <a:r>
              <a:rPr lang="en-US" sz="2000" dirty="0" err="1" smtClean="0"/>
              <a:t>justiciablity</a:t>
            </a:r>
            <a:r>
              <a:rPr lang="en-US" sz="2000" dirty="0" smtClean="0"/>
              <a:t> of the Guarantee Clause, was, however, signaled in </a:t>
            </a:r>
            <a:r>
              <a:rPr lang="en-US" sz="2000" b="1" i="1" u="sng" dirty="0" smtClean="0"/>
              <a:t>New York v. United States</a:t>
            </a:r>
            <a:r>
              <a:rPr lang="en-US" sz="2000" b="1" i="1" dirty="0" smtClean="0"/>
              <a:t>, 505 U.S. 144 (1985)</a:t>
            </a:r>
            <a:r>
              <a:rPr lang="en-US" sz="2000" b="1" dirty="0" smtClean="0"/>
              <a:t>,</a:t>
            </a:r>
            <a:r>
              <a:rPr lang="en-US" sz="2000" dirty="0" smtClean="0"/>
              <a:t> when Justice Sandra Day O’Connor wrote in her decision:</a:t>
            </a:r>
          </a:p>
          <a:p>
            <a:pPr hangingPunct="0"/>
            <a:r>
              <a:rPr lang="en-US" sz="2000" dirty="0" smtClean="0"/>
              <a:t> </a:t>
            </a:r>
          </a:p>
          <a:p>
            <a:pPr fontAlgn="auto" hangingPunct="1"/>
            <a:r>
              <a:rPr lang="en-US" sz="2000" b="1" i="1" dirty="0" smtClean="0"/>
              <a:t>“The view that the Guarantee Clause implicates only non </a:t>
            </a:r>
            <a:r>
              <a:rPr lang="en-US" sz="2000" b="1" i="1" dirty="0" err="1" smtClean="0"/>
              <a:t>justiciable</a:t>
            </a:r>
            <a:r>
              <a:rPr lang="en-US" sz="2000" b="1" i="1" dirty="0" smtClean="0"/>
              <a:t> political questions has its origin in Luther v. Borden . …  This view has not always been accepted.   In a group of cases decided before  the holding of Luther was elevated into a general rule of non </a:t>
            </a:r>
            <a:r>
              <a:rPr lang="en-US" sz="2000" b="1" i="1" dirty="0" err="1" smtClean="0"/>
              <a:t>justiciability</a:t>
            </a:r>
            <a:r>
              <a:rPr lang="en-US" sz="2000" b="1" i="1" dirty="0" smtClean="0"/>
              <a:t>, the Court addressed the merits of claims founded on the Guarantee Clause without any suggestion that the claims were </a:t>
            </a:r>
            <a:r>
              <a:rPr lang="en-US" sz="2000" b="1" i="1" dirty="0" err="1" smtClean="0"/>
              <a:t>nonjusticiable</a:t>
            </a:r>
            <a:r>
              <a:rPr lang="en-US" sz="2000" b="1" i="1" dirty="0" smtClean="0"/>
              <a:t>: . ..  More recently, the Court has suggested that perhaps not all claims under the Guarantee Clause present </a:t>
            </a:r>
            <a:r>
              <a:rPr lang="en-US" sz="2000" b="1" i="1" dirty="0" err="1" smtClean="0"/>
              <a:t>nonjusticiable</a:t>
            </a:r>
            <a:r>
              <a:rPr lang="en-US" sz="2000" b="1" i="1" dirty="0" smtClean="0"/>
              <a:t> political questions . . ..  Contemporary commentators have likewise suggested that courts should address the merits of such claims, at least in some circumstances ...  We need not resolve the difficult question today.  Even if we assume that petitioners' claim is </a:t>
            </a:r>
            <a:r>
              <a:rPr lang="en-US" sz="2000" b="1" i="1" dirty="0" err="1" smtClean="0"/>
              <a:t>justiciable</a:t>
            </a:r>
            <a:r>
              <a:rPr lang="en-US" sz="2000" b="1" i="1" dirty="0" smtClean="0"/>
              <a:t>; neither the monetary incentives provided by the Act nor the possibility that a State's waste producers may find themselves excluded from the disposal sites of another State can reasonably be said to deny any State a republican form of government”. </a:t>
            </a:r>
            <a:r>
              <a:rPr lang="en-US" sz="2000" dirty="0" smtClean="0"/>
              <a:t>Id. at  184.</a:t>
            </a:r>
            <a:r>
              <a:rPr lang="en-US" sz="2000" b="1" dirty="0" smtClean="0"/>
              <a:t> </a:t>
            </a:r>
            <a:r>
              <a:rPr lang="en-US" sz="2000" dirty="0" smtClean="0"/>
              <a:t>  </a:t>
            </a:r>
          </a:p>
          <a:p>
            <a:pPr fontAlgn="auto" hangingPunct="1"/>
            <a:r>
              <a:rPr lang="en-US" sz="2000" b="1" i="1" dirty="0" smtClean="0"/>
              <a:t> </a:t>
            </a:r>
            <a:endParaRPr lang="en-US" sz="2000" dirty="0" smtClean="0"/>
          </a:p>
          <a:p>
            <a:pPr fontAlgn="auto" hangingPunct="1"/>
            <a:r>
              <a:rPr lang="en-US" sz="2000" dirty="0" smtClean="0"/>
              <a:t>Moreover, as Justice O’Connor intimated, many legal commentators have also intimated that the language of the Guarantee Clause may well not be held by modern courts to the non </a:t>
            </a:r>
            <a:r>
              <a:rPr lang="en-US" sz="2000" dirty="0" err="1" smtClean="0"/>
              <a:t>justiciability</a:t>
            </a:r>
            <a:r>
              <a:rPr lang="en-US" sz="2000" dirty="0" smtClean="0"/>
              <a:t> standard last expressed nearly a century ago.  For to do so, these commentators claim, would offer this Clause moot, with no enforceability whatsoever, and thereby inviolate the same by judicial fiat.   </a:t>
            </a:r>
          </a:p>
          <a:p>
            <a:pPr fontAlgn="auto" hangingPunct="1"/>
            <a:r>
              <a:rPr lang="en-US" sz="2000" dirty="0" smtClean="0"/>
              <a:t> </a:t>
            </a:r>
          </a:p>
          <a:p>
            <a:pPr fontAlgn="auto" hangingPunct="1"/>
            <a:r>
              <a:rPr lang="en-US" sz="2000" dirty="0" smtClean="0"/>
              <a:t>Regardless of the outcome of this question of </a:t>
            </a:r>
            <a:r>
              <a:rPr lang="en-US" sz="2000" dirty="0" err="1" smtClean="0"/>
              <a:t>justiciability</a:t>
            </a:r>
            <a:r>
              <a:rPr lang="en-US" sz="2000" dirty="0" smtClean="0"/>
              <a:t> of the Guarantee Clause, however, it is beyond doubt that the Founders, both of our federal and state constitutions, held two distinct thresholds for republican government, that the Guarantee Clause was meant to embody:  First, that sovereignty must reside outside the structure of government, in the people themselves, and second, that any such government must maintain separate, independent, competing and co-equal branches.     </a:t>
            </a:r>
            <a:r>
              <a:rPr lang="en-US" sz="2000" b="1" i="1" dirty="0" smtClean="0"/>
              <a:t>      </a:t>
            </a:r>
            <a:endParaRPr lang="en-US" sz="2000" dirty="0" smtClean="0"/>
          </a:p>
          <a:p>
            <a:pPr hangingPunct="0"/>
            <a:r>
              <a:rPr lang="en-US" sz="2000" dirty="0" smtClean="0"/>
              <a:t> </a:t>
            </a:r>
          </a:p>
          <a:p>
            <a:r>
              <a:rPr lang="en-US" sz="2000" b="1" dirty="0" smtClean="0"/>
              <a:t>Part Five:  Separation of Powers under New York’s Constitution</a:t>
            </a:r>
            <a:endParaRPr lang="en-US" sz="2000" dirty="0" smtClean="0"/>
          </a:p>
          <a:p>
            <a:r>
              <a:rPr lang="en-US" sz="2000" dirty="0" smtClean="0"/>
              <a:t> </a:t>
            </a:r>
          </a:p>
          <a:p>
            <a:pPr hangingPunct="0"/>
            <a:r>
              <a:rPr lang="en-US" sz="2000" dirty="0" smtClean="0"/>
              <a:t>The legal principle which flows from the principle that representative, republican government must be based upon the operation of separate, independent, competing and co-equal branches, is known as the Separation of Powers Doctrine.   New York’s State Constitution illustrates this doctrine throughout its provisions.</a:t>
            </a:r>
          </a:p>
          <a:p>
            <a:pPr hangingPunct="0"/>
            <a:r>
              <a:rPr lang="en-US" sz="2000" dirty="0" smtClean="0"/>
              <a:t> </a:t>
            </a:r>
          </a:p>
          <a:p>
            <a:pPr hangingPunct="0"/>
            <a:r>
              <a:rPr lang="en-US" sz="2000" dirty="0" smtClean="0"/>
              <a:t>Article III of the New York State Constitution establishes a separate, independent, co-equal, competing legislative branch of state government..   ● Section 1 of this Article expressly provides that: </a:t>
            </a:r>
            <a:r>
              <a:rPr lang="en-US" sz="2000" b="1" i="1" dirty="0" smtClean="0"/>
              <a:t>“The legislative power of the state shall be vested in the senate and assembly”</a:t>
            </a:r>
            <a:r>
              <a:rPr lang="en-US" sz="2000" dirty="0" smtClean="0"/>
              <a:t>.    ● Section 6 further declares that: </a:t>
            </a:r>
            <a:r>
              <a:rPr lang="en-US" sz="2000" b="1" i="1" dirty="0" smtClean="0"/>
              <a:t>“Neither the salary of any member nor any other allowance so fixed may be increased or diminished during, and with respect  to,  the term for which he or she shall have been elected”</a:t>
            </a:r>
            <a:r>
              <a:rPr lang="en-US" sz="2000" dirty="0" smtClean="0"/>
              <a:t>.    ● Section 9 of this Article states that: </a:t>
            </a:r>
            <a:r>
              <a:rPr lang="en-US" sz="2000" b="1" i="1" dirty="0" smtClean="0"/>
              <a:t>“Each house shall determine the rules of its own proceedings, and be the judge of the elections, returns and qualifications of its own members”</a:t>
            </a:r>
            <a:r>
              <a:rPr lang="en-US" sz="2000" dirty="0" smtClean="0"/>
              <a:t>.  ● Section 11 establishes that: </a:t>
            </a:r>
            <a:r>
              <a:rPr lang="en-US" sz="2000" b="1" i="1" dirty="0" smtClean="0"/>
              <a:t>“For any speech or debate in either house of the legislature, the members shall not be questioned in any other place members”</a:t>
            </a:r>
            <a:r>
              <a:rPr lang="en-US" sz="2000" dirty="0" smtClean="0"/>
              <a:t>.  ● Section 13 of this Article provides that: </a:t>
            </a:r>
            <a:r>
              <a:rPr lang="en-US" sz="2000" b="1" i="1" dirty="0" smtClean="0"/>
              <a:t>“The enacting clause of all bills shall be "The People of the State of New York, represented in  Senate  and  Assembly,  do  enact  as follows," and no law shall be enacted except by bill”</a:t>
            </a:r>
            <a:r>
              <a:rPr lang="en-US" sz="2000" dirty="0" smtClean="0"/>
              <a:t>. These provisions offer a clear and distinct legal pronouncement, that the legislative branch is intended to be separate, independent, competing and co-equal with the executive and judicial branches.      </a:t>
            </a:r>
            <a:r>
              <a:rPr lang="en-US" sz="2000" b="1" i="1" dirty="0" smtClean="0"/>
              <a:t>      </a:t>
            </a:r>
            <a:r>
              <a:rPr lang="en-US" sz="2000" dirty="0" smtClean="0"/>
              <a:t>     </a:t>
            </a:r>
          </a:p>
          <a:p>
            <a:pPr fontAlgn="auto" hangingPunct="1"/>
            <a:r>
              <a:rPr lang="en-US" sz="2000" dirty="0" smtClean="0"/>
              <a:t>Similarly, Article IV of the New York State Constitution also establishes a separate, independent, co-equal, competing executive branch of state government.   ● Section 1 of this Article expressly provides that: </a:t>
            </a:r>
            <a:r>
              <a:rPr lang="en-US" sz="2000" b="1" i="1" dirty="0" smtClean="0"/>
              <a:t>“The executive power shall be vested in the governor”</a:t>
            </a:r>
            <a:r>
              <a:rPr lang="en-US" sz="2000" dirty="0" smtClean="0"/>
              <a:t>.    ● Section 3 of this Article sets forth most of the express executive powers and duties of the governor when it declares that:  </a:t>
            </a:r>
            <a:r>
              <a:rPr lang="en-US" sz="2000" b="1" i="1" dirty="0" smtClean="0"/>
              <a:t>	</a:t>
            </a:r>
            <a:r>
              <a:rPr lang="en-US" sz="2000" dirty="0" smtClean="0"/>
              <a:t>● </a:t>
            </a:r>
            <a:r>
              <a:rPr lang="en-US" sz="2000" b="1" i="1" dirty="0" smtClean="0"/>
              <a:t>“The  governor  shall  be commander-in-chief of the military and naval forces of the state.  </a:t>
            </a:r>
            <a:r>
              <a:rPr lang="en-US" sz="2000" dirty="0" smtClean="0"/>
              <a:t>● </a:t>
            </a:r>
            <a:r>
              <a:rPr lang="en-US" sz="2000" b="1" i="1" dirty="0" smtClean="0"/>
              <a:t> The governor shall have power to convene the  legislature,  or the senate only, on extraordinary  occasions.   At extraordinary sessions convened  pursuant to the  provisions  of  this  section no subject shall be acted upon, except such as the governor may recommend for consideration.   </a:t>
            </a:r>
            <a:r>
              <a:rPr lang="en-US" sz="2000" dirty="0" smtClean="0"/>
              <a:t>● </a:t>
            </a:r>
            <a:r>
              <a:rPr lang="en-US" sz="2000" b="1" i="1" dirty="0" smtClean="0"/>
              <a:t>The governor shall communicate by message to the legislature at  every session the condition of the state, and recommend such matters to it as he or she shall  judge expedient.   </a:t>
            </a:r>
            <a:r>
              <a:rPr lang="en-US" sz="2000" dirty="0" smtClean="0"/>
              <a:t>● </a:t>
            </a:r>
            <a:r>
              <a:rPr lang="en-US" sz="2000" b="1" i="1" dirty="0" smtClean="0"/>
              <a:t>The  governor shall expedite all such measures as may be resolved upon by the legislature,  and shall take care that the laws are faithfully executed.    </a:t>
            </a:r>
            <a:r>
              <a:rPr lang="en-US" sz="2000" dirty="0" smtClean="0"/>
              <a:t>●  </a:t>
            </a:r>
            <a:r>
              <a:rPr lang="en-US" sz="2000" b="1" i="1" dirty="0" smtClean="0"/>
              <a:t>The governor shall receive for his or her services an annual  salary to be fixed by joint resolution of the senate and assembly, and there shall be provided for his or her use a suitable and furnished executive  residence”. </a:t>
            </a:r>
            <a:r>
              <a:rPr lang="en-US" sz="2000" dirty="0" smtClean="0"/>
              <a:t> Bottom of Form</a:t>
            </a:r>
          </a:p>
          <a:p>
            <a:pPr fontAlgn="auto" hangingPunct="1"/>
            <a:r>
              <a:rPr lang="en-US" sz="2000" dirty="0" smtClean="0"/>
              <a:t>● Section 7 describes the governor’s role with the legislature in the making of laws when it states that:  ● </a:t>
            </a:r>
            <a:r>
              <a:rPr lang="en-US" sz="2000" b="1" i="1" dirty="0" smtClean="0"/>
              <a:t>“Every bill which shall have passed the senate and assembly shall, before it becomes a law, be presented to the governor; if the governor approve, he or she shall sign it; but if not, he or she shall return  it with his or her objections  to  the house in which it shall have  originated, which shall enter the objections at large  on  the  journal, and  proceed to reconsider it.   </a:t>
            </a:r>
            <a:r>
              <a:rPr lang="en-US" sz="2000" dirty="0" smtClean="0"/>
              <a:t>● </a:t>
            </a:r>
            <a:r>
              <a:rPr lang="en-US" sz="2000" b="1" i="1" dirty="0" smtClean="0"/>
              <a:t> If after such reconsideration, two-thirds of the members elected to that house shall agree to pass the bill, it shall be sent together with the objections, to the other house, by which it shall likewise be reconsidered; and if approved by two-thirds of the members elected to that house, it shall become a law notwithstanding the objections of the governor.  In all such cases the votes in  both houses shall be  determined by yeas and nays, and the names of the members voting shall be entered on the journal of each  house respectively.   </a:t>
            </a:r>
            <a:r>
              <a:rPr lang="en-US" sz="2000" dirty="0" smtClean="0"/>
              <a:t>● </a:t>
            </a:r>
            <a:r>
              <a:rPr lang="en-US" sz="2000" b="1" i="1" dirty="0" smtClean="0"/>
              <a:t>If  any bill shall not be returned by the governor within ten days (Sundays excepted) after it shall have been presented to him or her,  the same shall  be a law in like manner as if he or she had signed it, unless the  legislature shall, by their adjournment, prevent its  return, in  which case it shall not become a law without the approval of the governor.   </a:t>
            </a:r>
            <a:r>
              <a:rPr lang="en-US" sz="2000" dirty="0" smtClean="0"/>
              <a:t>● </a:t>
            </a:r>
            <a:r>
              <a:rPr lang="en-US" sz="2000" b="1" i="1" dirty="0" smtClean="0"/>
              <a:t>No bill shall become a law after the final adjournment of the  legislature,  unless  approved  by the governor within thirty days after such adjournment.  </a:t>
            </a:r>
            <a:r>
              <a:rPr lang="en-US" sz="2000" dirty="0" smtClean="0"/>
              <a:t>● </a:t>
            </a:r>
            <a:r>
              <a:rPr lang="en-US" sz="2000" b="1" i="1" dirty="0" smtClean="0"/>
              <a:t> If any bill presented to the governor contain several items of appropriation of money, the governor may object to  one  or more of  such items while approving of the other portion of the bill.  In such case the governor shall append to the bill, at the time of signing it, a statement of the items to which he or she objects; and the appropriation so objected to shall not take effect. If the legislature be in  session, he or she shall transmit to the house in which the bill originated a copy of such statement, and the items objected to shall be separately reconsidered.   </a:t>
            </a:r>
            <a:r>
              <a:rPr lang="en-US" sz="2000" dirty="0" smtClean="0"/>
              <a:t>● </a:t>
            </a:r>
            <a:r>
              <a:rPr lang="en-US" sz="2000" b="1" i="1" dirty="0" smtClean="0"/>
              <a:t>If on reconsideration one or more of  such items be approved by two-thirds of the members elected to each  house, the same shall be part of  the  law,  notwithstanding the objections of the governor.  </a:t>
            </a:r>
            <a:r>
              <a:rPr lang="en-US" sz="2000" dirty="0" smtClean="0"/>
              <a:t>● </a:t>
            </a:r>
            <a:r>
              <a:rPr lang="en-US" sz="2000" b="1" i="1" dirty="0" smtClean="0"/>
              <a:t>All the provisions of this section, in relation to  bills not approved  by the governor, shall apply in cases in which he or she shall withhold approval from any item or items contained in  a bill appropriating </a:t>
            </a:r>
            <a:r>
              <a:rPr lang="en-US" sz="2000" b="1" i="1" dirty="0" err="1" smtClean="0"/>
              <a:t>moneyBottom</a:t>
            </a:r>
            <a:r>
              <a:rPr lang="en-US" sz="2000" b="1" i="1" dirty="0" smtClean="0"/>
              <a:t> of Form”. </a:t>
            </a:r>
            <a:r>
              <a:rPr lang="en-US" sz="2000" dirty="0" smtClean="0"/>
              <a:t> ● Section 8 of this Article describes the governor’s rule making ability when it provides that: </a:t>
            </a:r>
            <a:r>
              <a:rPr lang="en-US" sz="2000" b="1" i="1" dirty="0" smtClean="0"/>
              <a:t>“No rule or  regulation made by any state department, board, bureau, officer, authority or commission, except such as relates to the organization or internal management of a state department, board, bureau, authority or commission shall be effective until it is filed in the office of the department of state.  The legislature shall provide for the speedy publication of such rules and regulations by appropriate laws”. </a:t>
            </a:r>
            <a:r>
              <a:rPr lang="en-US" sz="2000" dirty="0" smtClean="0"/>
              <a:t>Article V of the New York State Constitution establishes a separate, independent, co-equal, competing judicial branch of state government.  In accordance with this Article the judicial power of the state vests with the courts.  ● Section 1 of this Article establishes the court system in New York when it provides: ● “</a:t>
            </a:r>
            <a:r>
              <a:rPr lang="en-US" sz="2000" b="1" i="1" dirty="0" smtClean="0"/>
              <a:t>There shall be a unified court system for the state. The state-wide courts shall consist of the court of appeals, the supreme  court including the appellate divisions thereof, the court of claims, the county court,  the surrogate's court and the family court”. </a:t>
            </a:r>
            <a:r>
              <a:rPr lang="en-US" sz="2000" dirty="0" smtClean="0"/>
              <a:t>● </a:t>
            </a:r>
            <a:r>
              <a:rPr lang="en-US" sz="2000" b="1" i="1" dirty="0" smtClean="0"/>
              <a:t>“The court of appeals, the supreme court including the appellate divisions  thereof,  the court  of claims,  the county court,  the  surrogate's court, the family court, the courts or court  of  civil  and  criminal  jurisdiction of the city of New York, and such other courts as  the legislature may determine shall be courts of record”. </a:t>
            </a:r>
            <a:r>
              <a:rPr lang="en-US" sz="2000" dirty="0" smtClean="0"/>
              <a:t>● </a:t>
            </a:r>
            <a:r>
              <a:rPr lang="en-US" sz="2000" b="1" i="1" dirty="0" smtClean="0"/>
              <a:t>“All processes, warrants and other mandates of the court of appeals, the supreme court including the appellate divisions thereof, the court of claims, the county court, the surrogate's court and the family court  may be served and executed in any part of the state”. Bottom of Form</a:t>
            </a:r>
            <a:endParaRPr lang="en-US" sz="2000" dirty="0" smtClean="0"/>
          </a:p>
          <a:p>
            <a:pPr hangingPunct="0"/>
            <a:r>
              <a:rPr lang="en-US" sz="2000" b="1" i="1" dirty="0" smtClean="0"/>
              <a:t> </a:t>
            </a:r>
            <a:r>
              <a:rPr lang="en-US" sz="2000" dirty="0" smtClean="0"/>
              <a:t>  </a:t>
            </a:r>
          </a:p>
          <a:p>
            <a:pPr hangingPunct="0"/>
            <a:r>
              <a:rPr lang="en-US" sz="2000" dirty="0" smtClean="0"/>
              <a:t>A review of these three Articles, along with portions of Article VII (which describe the governor’s and legislature’s role in the annual state budget), together with all the statutes and case law established </a:t>
            </a:r>
            <a:r>
              <a:rPr lang="en-US" sz="2000" dirty="0" err="1" smtClean="0"/>
              <a:t>thereunder</a:t>
            </a:r>
            <a:r>
              <a:rPr lang="en-US" sz="2000" dirty="0" smtClean="0"/>
              <a:t>, demonstrates that New York’s Constitutional structure provides for three separate, independent, competing and co-equal branches of government, in line with the Adams republican model.</a:t>
            </a:r>
          </a:p>
          <a:p>
            <a:pPr hangingPunct="0"/>
            <a:r>
              <a:rPr lang="en-US" sz="2000" dirty="0" smtClean="0"/>
              <a:t> </a:t>
            </a:r>
          </a:p>
          <a:p>
            <a:pPr hangingPunct="0"/>
            <a:r>
              <a:rPr lang="en-US" sz="2000" dirty="0" smtClean="0"/>
              <a:t>The New York Courts have a long history of recognizing that the Separation of Powers Doctrine is critical to the protection of a free people from the abuses of government, and is one of the inviolable principles of the law.  In </a:t>
            </a:r>
            <a:r>
              <a:rPr lang="en-US" sz="2000" u="sng" dirty="0" smtClean="0"/>
              <a:t>Rapp v. Carey</a:t>
            </a:r>
            <a:r>
              <a:rPr lang="en-US" sz="2000" dirty="0" smtClean="0"/>
              <a:t>, 44 </a:t>
            </a:r>
            <a:r>
              <a:rPr lang="en-US" sz="2000" dirty="0" err="1" smtClean="0"/>
              <a:t>NY2d</a:t>
            </a:r>
            <a:r>
              <a:rPr lang="en-US" sz="2000" dirty="0" smtClean="0"/>
              <a:t>. 157 (1978) the Court of Appeals, in a similar factual situation to the issue presented, expressed its opinion in a case involving the overreach of the governor, compromising the powers of the legislature, by means of executive order.  Such decision stated:</a:t>
            </a:r>
          </a:p>
          <a:p>
            <a:pPr hangingPunct="0"/>
            <a:r>
              <a:rPr lang="en-US" sz="2000" dirty="0" smtClean="0"/>
              <a:t> </a:t>
            </a:r>
          </a:p>
          <a:p>
            <a:pPr hangingPunct="0"/>
            <a:r>
              <a:rPr lang="en-US" sz="2000" b="1" i="1" dirty="0" smtClean="0"/>
              <a:t>“The executive power of the State, vested in the Governor, is broad (see </a:t>
            </a:r>
            <a:r>
              <a:rPr lang="en-US" sz="2000" b="1" i="1" dirty="0" smtClean="0">
                <a:hlinkClick r:id="rId3"/>
              </a:rPr>
              <a:t>NY Const, art IV, §§1</a:t>
            </a:r>
            <a:r>
              <a:rPr lang="en-US" sz="2000" b="1" i="1" dirty="0" smtClean="0"/>
              <a:t>, </a:t>
            </a:r>
            <a:r>
              <a:rPr lang="en-US" sz="2000" b="1" i="1" dirty="0" smtClean="0">
                <a:hlinkClick r:id="rId4"/>
              </a:rPr>
              <a:t>3</a:t>
            </a:r>
            <a:r>
              <a:rPr lang="en-US" sz="2000" b="1" i="1" dirty="0" smtClean="0"/>
              <a:t>; Executive Law, arts 2, 3).  In his capacity to oversee, even beyond his responsibility to operate, the Governor may investigate the management and affairs of any department, board, bureau, or commission of the State (</a:t>
            </a:r>
            <a:r>
              <a:rPr lang="en-US" sz="2000" b="1" i="1" dirty="0" smtClean="0">
                <a:hlinkClick r:id="rId5"/>
              </a:rPr>
              <a:t>Executive Law, § 6</a:t>
            </a:r>
            <a:r>
              <a:rPr lang="en-US" sz="2000" b="1" i="1" dirty="0" smtClean="0"/>
              <a:t>).  This investigatory power, which includes the power to subpoena witnesses, as well as to require the production of books and papers, and which authorizes the Governor to delegate the investigatory function to persons appointed by him for that purpose, permits the Governor to exercise considerable vigilance, but not necessarily direction, in protecting against conflicts of interest. The Constitution and statutes thus recognize explicitly the need for and the power in the Governor to oversee, but again not necessarily to direct, the administration of the various entities in the executive branch.</a:t>
            </a:r>
            <a:endParaRPr lang="en-US" sz="2000" dirty="0" smtClean="0"/>
          </a:p>
          <a:p>
            <a:pPr hangingPunct="0"/>
            <a:r>
              <a:rPr lang="en-US" sz="2000" b="1" i="1" dirty="0" smtClean="0"/>
              <a:t> </a:t>
            </a:r>
            <a:endParaRPr lang="en-US" sz="2000" dirty="0" smtClean="0"/>
          </a:p>
          <a:p>
            <a:pPr hangingPunct="0"/>
            <a:r>
              <a:rPr lang="en-US" sz="2000" b="1" i="1" dirty="0" smtClean="0"/>
              <a:t>The Governor may also direct the Attorney-General to inquire into matters ‘concerning the public peace, public safety and public justice’ (</a:t>
            </a:r>
            <a:r>
              <a:rPr lang="en-US" sz="2000" b="1" i="1" dirty="0" smtClean="0">
                <a:hlinkClick r:id="rId6"/>
              </a:rPr>
              <a:t>Executive Law, § 63, </a:t>
            </a:r>
            <a:r>
              <a:rPr lang="en-US" sz="2000" b="1" i="1" dirty="0" err="1" smtClean="0">
                <a:hlinkClick r:id="rId6"/>
              </a:rPr>
              <a:t>subd</a:t>
            </a:r>
            <a:r>
              <a:rPr lang="en-US" sz="2000" b="1" i="1" dirty="0" smtClean="0">
                <a:hlinkClick r:id="rId6"/>
              </a:rPr>
              <a:t> 8</a:t>
            </a:r>
            <a:r>
              <a:rPr lang="en-US" sz="2000" b="1" i="1" dirty="0" smtClean="0"/>
              <a:t>).  Implementation of this power is illustrated by Governor Dewey's creation in 1951 of the New York State Crime Commission to investigate the relationship between organized crime and State government (see </a:t>
            </a:r>
            <a:r>
              <a:rPr lang="en-US" sz="2000" b="1" i="1" dirty="0" smtClean="0">
                <a:hlinkClick r:id="rId7"/>
              </a:rPr>
              <a:t>Matter of Di </a:t>
            </a:r>
            <a:r>
              <a:rPr lang="en-US" sz="2000" b="1" i="1" dirty="0" err="1" smtClean="0">
                <a:hlinkClick r:id="rId7"/>
              </a:rPr>
              <a:t>Brizzi</a:t>
            </a:r>
            <a:r>
              <a:rPr lang="en-US" sz="2000" b="1" i="1" dirty="0" smtClean="0">
                <a:hlinkClick r:id="rId7"/>
              </a:rPr>
              <a:t> [</a:t>
            </a:r>
            <a:r>
              <a:rPr lang="en-US" sz="2000" b="1" i="1" dirty="0" err="1" smtClean="0">
                <a:hlinkClick r:id="rId7"/>
              </a:rPr>
              <a:t>Proskauer</a:t>
            </a:r>
            <a:r>
              <a:rPr lang="en-US" sz="2000" b="1" i="1" dirty="0" smtClean="0">
                <a:hlinkClick r:id="rId7"/>
              </a:rPr>
              <a:t>], 303 NY 206, 211-216).</a:t>
            </a:r>
            <a:endParaRPr lang="en-US" sz="2000" dirty="0" smtClean="0"/>
          </a:p>
          <a:p>
            <a:pPr hangingPunct="0"/>
            <a:r>
              <a:rPr lang="en-US" sz="2000" b="1" i="1" dirty="0" smtClean="0"/>
              <a:t> </a:t>
            </a:r>
            <a:endParaRPr lang="en-US" sz="2000" dirty="0" smtClean="0"/>
          </a:p>
          <a:p>
            <a:pPr hangingPunct="0"/>
            <a:r>
              <a:rPr lang="en-US" sz="2000" b="1" i="1" dirty="0" smtClean="0"/>
              <a:t>There are, however, limits to the breadth of executive power. The State Constitution provides for a distribution of powers among the three branches of government (see </a:t>
            </a:r>
            <a:r>
              <a:rPr lang="en-US" sz="2000" b="1" i="1" dirty="0" smtClean="0">
                <a:hlinkClick r:id="rId8"/>
              </a:rPr>
              <a:t>NY Const, art III, §1</a:t>
            </a:r>
            <a:r>
              <a:rPr lang="en-US" sz="2000" b="1" i="1" dirty="0" smtClean="0"/>
              <a:t>; </a:t>
            </a:r>
            <a:r>
              <a:rPr lang="en-US" sz="2000" b="1" i="1" dirty="0" smtClean="0">
                <a:hlinkClick r:id="rId3"/>
              </a:rPr>
              <a:t>art IV, § 1</a:t>
            </a:r>
            <a:r>
              <a:rPr lang="en-US" sz="2000" b="1" i="1" dirty="0" smtClean="0"/>
              <a:t>; art VI). This distribution avoids excessive concentration of power in any one branch or in any one person.  Where power is delegated to one person, the power is always guided and limited by standards.  In fact, even the Legislature is powerless to delegate the legislative function unless it provides adequate standards </a:t>
            </a:r>
            <a:r>
              <a:rPr lang="en-US" sz="2000" b="1" i="1" dirty="0" smtClean="0">
                <a:hlinkClick r:id="rId9"/>
              </a:rPr>
              <a:t>(Packer Coll. Inst. v University of State of N. Y., 298 NY 184, 189).</a:t>
            </a:r>
            <a:r>
              <a:rPr lang="en-US" sz="2000" b="1" i="1" dirty="0" smtClean="0"/>
              <a:t>  Without such standards there is no government of law, but only government by men left to set their own standards, with resultant authoritarian possibilities. </a:t>
            </a:r>
            <a:endParaRPr lang="en-US" sz="2000" dirty="0" smtClean="0"/>
          </a:p>
          <a:p>
            <a:pPr hangingPunct="0"/>
            <a:r>
              <a:rPr lang="en-US" sz="2000" b="1" i="1" dirty="0" smtClean="0"/>
              <a:t> </a:t>
            </a:r>
            <a:endParaRPr lang="en-US" sz="2000" dirty="0" smtClean="0"/>
          </a:p>
          <a:p>
            <a:pPr hangingPunct="0"/>
            <a:r>
              <a:rPr lang="en-US" sz="2000" b="1" i="1" dirty="0" smtClean="0"/>
              <a:t>Defendants cite numerous instances, reaching far back into the State's history, in which the Governor has acted by ‘executive order’, although not usually so denominated.  But, until 1950, none of those orders had any rule-making component.  They were emergency measures later submitted to the Legislature for ratification, actions taken pursuant to an unchallenged constitutional or statutory power of the Governor, or proclamations without significant legal effect. (See, e.g., 3 Lincoln, Messages from the Governor, pp 38-40 [proclamation calling Legislature into Extraordinary Session].)  After 1950, there were a number of different types of orders which were seemingly cast in a rule-making mold, but were repetitive of existing legislation as to standards and implemented the enforcement of those standards by voluntary arrangements, directions for co-ordination, or the interposition of mediatory bodies (see, e.g., Executive Order Establishing Code of Fair Practices, 1960 Public Papers of Governor Nelson A. Rockefeller, p 1130; Executive Order for Resolution of Employee Complaints, 1950 Public Papers of Governor Thomas E. Dewey, p 613).  Assuming they were valid, as they undoubtedly were in large measure, the order in this case goes beyond any of them.</a:t>
            </a:r>
            <a:endParaRPr lang="en-US" sz="2000" dirty="0" smtClean="0"/>
          </a:p>
          <a:p>
            <a:pPr hangingPunct="0"/>
            <a:r>
              <a:rPr lang="en-US" sz="2000" b="1" i="1" dirty="0" smtClean="0"/>
              <a:t> </a:t>
            </a:r>
            <a:endParaRPr lang="en-US" sz="2000" dirty="0" smtClean="0"/>
          </a:p>
          <a:p>
            <a:pPr hangingPunct="0"/>
            <a:r>
              <a:rPr lang="en-US" sz="2000" b="1" i="1" dirty="0" smtClean="0"/>
              <a:t>It is true that in this State the executive has the power to enforce legislation and is accorded great flexibility in determining the methods of enforcement (see </a:t>
            </a:r>
            <a:r>
              <a:rPr lang="en-US" sz="2000" b="1" i="1" dirty="0" smtClean="0">
                <a:hlinkClick r:id="rId4"/>
              </a:rPr>
              <a:t>NY Const, art IV, §3</a:t>
            </a:r>
            <a:r>
              <a:rPr lang="en-US" sz="2000" b="1" i="1" dirty="0" smtClean="0"/>
              <a:t>).  But he may not, as was recently said of the Mayor of the City of New York, ‘go beyond stated legislative policy and prescribe a remedial device not embraced by the policy’ </a:t>
            </a:r>
            <a:r>
              <a:rPr lang="en-US" sz="2000" b="1" i="1" dirty="0" smtClean="0">
                <a:hlinkClick r:id="rId10"/>
              </a:rPr>
              <a:t>(Matter of </a:t>
            </a:r>
            <a:r>
              <a:rPr lang="en-US" sz="2000" b="1" i="1" dirty="0" err="1" smtClean="0">
                <a:hlinkClick r:id="rId10"/>
              </a:rPr>
              <a:t>Broidrick</a:t>
            </a:r>
            <a:r>
              <a:rPr lang="en-US" sz="2000" b="1" i="1" dirty="0" smtClean="0">
                <a:hlinkClick r:id="rId10"/>
              </a:rPr>
              <a:t> v Lindsay, 39 </a:t>
            </a:r>
            <a:r>
              <a:rPr lang="en-US" sz="2000" b="1" i="1" dirty="0" err="1" smtClean="0">
                <a:hlinkClick r:id="rId10"/>
              </a:rPr>
              <a:t>NY2d</a:t>
            </a:r>
            <a:r>
              <a:rPr lang="en-US" sz="2000" b="1" i="1" dirty="0" smtClean="0">
                <a:hlinkClick r:id="rId10"/>
              </a:rPr>
              <a:t> 641, 645-646).</a:t>
            </a:r>
            <a:r>
              <a:rPr lang="en-US" sz="2000" b="1" i="1" dirty="0" smtClean="0"/>
              <a:t>  And, as noted in the </a:t>
            </a:r>
            <a:r>
              <a:rPr lang="en-US" sz="2000" b="1" i="1" dirty="0" err="1" smtClean="0"/>
              <a:t>Broidrick</a:t>
            </a:r>
            <a:r>
              <a:rPr lang="en-US" sz="2000" b="1" i="1" dirty="0" smtClean="0"/>
              <a:t> case, decided unanimously by this court, the flexibility allowed the executive in designing an enforcement mechanism depends upon the nature of the problem to be solved (</a:t>
            </a:r>
            <a:r>
              <a:rPr lang="en-US" sz="2000" b="1" i="1" dirty="0" smtClean="0">
                <a:hlinkClick r:id="rId11"/>
              </a:rPr>
              <a:t>id., p 646</a:t>
            </a:r>
            <a:r>
              <a:rPr lang="en-US" sz="2000" b="1" i="1" dirty="0" smtClean="0"/>
              <a:t>).  Where it would be practicable for the Legislature itself to set precise standards, the executive's flexibility is and should be quite limited”. </a:t>
            </a:r>
            <a:r>
              <a:rPr lang="en-US" sz="2000" dirty="0" smtClean="0"/>
              <a:t>Id. at 162-163.</a:t>
            </a:r>
          </a:p>
          <a:p>
            <a:pPr hangingPunct="0"/>
            <a:r>
              <a:rPr lang="en-US" sz="2000" dirty="0" smtClean="0"/>
              <a:t> </a:t>
            </a:r>
          </a:p>
          <a:p>
            <a:pPr hangingPunct="0"/>
            <a:r>
              <a:rPr lang="en-US" sz="2000" dirty="0" smtClean="0"/>
              <a:t>It should be noted that the Separation of Powers Doctrine, concerning excessive powers deployed by the executive branch, does not concern just the governor’s actions alone, but has also been extended to include the actions of the attorney general as well.  In Grasso v. Spitzer, 42 </a:t>
            </a:r>
            <a:r>
              <a:rPr lang="en-US" sz="2000" dirty="0" err="1" smtClean="0"/>
              <a:t>AD3d</a:t>
            </a:r>
            <a:r>
              <a:rPr lang="en-US" sz="2000" dirty="0" smtClean="0"/>
              <a:t> 126 (1</a:t>
            </a:r>
            <a:r>
              <a:rPr lang="en-US" sz="2000" baseline="30000" dirty="0" smtClean="0"/>
              <a:t>st</a:t>
            </a:r>
            <a:r>
              <a:rPr lang="en-US" sz="2000" dirty="0" smtClean="0"/>
              <a:t> Dept. 2007), </a:t>
            </a:r>
            <a:r>
              <a:rPr lang="en-US" sz="2000" dirty="0" err="1" smtClean="0"/>
              <a:t>aff’d</a:t>
            </a:r>
            <a:r>
              <a:rPr lang="en-US" sz="2000" dirty="0" smtClean="0"/>
              <a:t> 11 </a:t>
            </a:r>
            <a:r>
              <a:rPr lang="en-US" sz="2000" dirty="0" err="1" smtClean="0"/>
              <a:t>NY3d</a:t>
            </a:r>
            <a:r>
              <a:rPr lang="en-US" sz="2000" dirty="0" smtClean="0"/>
              <a:t> 64 (2008), the court held:</a:t>
            </a:r>
          </a:p>
          <a:p>
            <a:pPr hangingPunct="0"/>
            <a:r>
              <a:rPr lang="en-US" sz="2000" dirty="0" smtClean="0"/>
              <a:t> </a:t>
            </a:r>
          </a:p>
          <a:p>
            <a:pPr hangingPunct="0"/>
            <a:r>
              <a:rPr lang="en-US" sz="2000" b="1" i="1" dirty="0" smtClean="0"/>
              <a:t>“As an elected representative of the executive branch, the Attorney General unquestionably is entitled to deference from the judiciary in the exercise of his powers. What the Court of Appeals has stated of the Governor is true as well of the Attorney General: ‘[ t]he executive has the power to enforce legislation and is accorded great flexibility in determining the methods of enforcement’ </a:t>
            </a:r>
            <a:r>
              <a:rPr lang="en-US" sz="2000" b="1" i="1" dirty="0" smtClean="0">
                <a:hlinkClick r:id="rId12"/>
              </a:rPr>
              <a:t>(Rapp v. Carey, 44 N.Y. </a:t>
            </a:r>
            <a:r>
              <a:rPr lang="en-US" sz="2000" b="1" i="1" dirty="0" err="1" smtClean="0">
                <a:hlinkClick r:id="rId12"/>
              </a:rPr>
              <a:t>2d</a:t>
            </a:r>
            <a:r>
              <a:rPr lang="en-US" sz="2000" b="1" i="1" dirty="0" smtClean="0">
                <a:hlinkClick r:id="rId12"/>
              </a:rPr>
              <a:t> 157, 163, 404 </a:t>
            </a:r>
            <a:r>
              <a:rPr lang="en-US" sz="2000" b="1" i="1" dirty="0" err="1" smtClean="0">
                <a:hlinkClick r:id="rId12"/>
              </a:rPr>
              <a:t>N.Y.S.</a:t>
            </a:r>
            <a:r>
              <a:rPr lang="en-US" sz="2000" b="1" i="1" dirty="0" smtClean="0">
                <a:hlinkClick r:id="rId12"/>
              </a:rPr>
              <a:t> </a:t>
            </a:r>
            <a:r>
              <a:rPr lang="en-US" sz="2000" b="1" i="1" dirty="0" err="1" smtClean="0">
                <a:hlinkClick r:id="rId12"/>
              </a:rPr>
              <a:t>2d</a:t>
            </a:r>
            <a:r>
              <a:rPr lang="en-US" sz="2000" b="1" i="1" dirty="0" smtClean="0">
                <a:hlinkClick r:id="rId12"/>
              </a:rPr>
              <a:t> 565, 375 N.E. </a:t>
            </a:r>
            <a:r>
              <a:rPr lang="en-US" sz="2000" b="1" i="1" dirty="0" err="1" smtClean="0">
                <a:hlinkClick r:id="rId12"/>
              </a:rPr>
              <a:t>2d</a:t>
            </a:r>
            <a:r>
              <a:rPr lang="en-US" sz="2000" b="1" i="1" dirty="0" smtClean="0">
                <a:hlinkClick r:id="rId12"/>
              </a:rPr>
              <a:t> 745 [ 1978]</a:t>
            </a:r>
            <a:r>
              <a:rPr lang="en-US" sz="2000" b="1" i="1" dirty="0" smtClean="0"/>
              <a:t> [citation omitted] ). As the Court immediately went on to stress, however: ‘But he may not, as was recently said of the Mayor of the City of New York, ‘ go beyond stated legislative policy and prescribe a remedial device not embraced by the policy’ ( </a:t>
            </a:r>
            <a:r>
              <a:rPr lang="en-US" sz="2000" b="1" i="1" dirty="0" smtClean="0">
                <a:hlinkClick r:id="rId13"/>
              </a:rPr>
              <a:t>Matter of </a:t>
            </a:r>
            <a:r>
              <a:rPr lang="en-US" sz="2000" b="1" i="1" dirty="0" err="1" smtClean="0">
                <a:hlinkClick r:id="rId13"/>
              </a:rPr>
              <a:t>Broidrick</a:t>
            </a:r>
            <a:r>
              <a:rPr lang="en-US" sz="2000" b="1" i="1" dirty="0" smtClean="0">
                <a:hlinkClick r:id="rId13"/>
              </a:rPr>
              <a:t> v. Lindsay, 39 N.Y. </a:t>
            </a:r>
            <a:r>
              <a:rPr lang="en-US" sz="2000" b="1" i="1" dirty="0" err="1" smtClean="0">
                <a:hlinkClick r:id="rId13"/>
              </a:rPr>
              <a:t>2d</a:t>
            </a:r>
            <a:r>
              <a:rPr lang="en-US" sz="2000" b="1" i="1" dirty="0" smtClean="0">
                <a:hlinkClick r:id="rId13"/>
              </a:rPr>
              <a:t> 641, 645– 646 [ 385 </a:t>
            </a:r>
            <a:r>
              <a:rPr lang="en-US" sz="2000" b="1" i="1" dirty="0" err="1" smtClean="0">
                <a:hlinkClick r:id="rId13"/>
              </a:rPr>
              <a:t>N.Y.S.</a:t>
            </a:r>
            <a:r>
              <a:rPr lang="en-US" sz="2000" b="1" i="1" dirty="0" smtClean="0">
                <a:hlinkClick r:id="rId13"/>
              </a:rPr>
              <a:t> </a:t>
            </a:r>
            <a:r>
              <a:rPr lang="en-US" sz="2000" b="1" i="1" dirty="0" err="1" smtClean="0">
                <a:hlinkClick r:id="rId13"/>
              </a:rPr>
              <a:t>2d</a:t>
            </a:r>
            <a:r>
              <a:rPr lang="en-US" sz="2000" b="1" i="1" dirty="0" smtClean="0">
                <a:hlinkClick r:id="rId13"/>
              </a:rPr>
              <a:t> 265, 350 N.E. </a:t>
            </a:r>
            <a:r>
              <a:rPr lang="en-US" sz="2000" b="1" i="1" dirty="0" err="1" smtClean="0">
                <a:hlinkClick r:id="rId13"/>
              </a:rPr>
              <a:t>2d</a:t>
            </a:r>
            <a:r>
              <a:rPr lang="en-US" sz="2000" b="1" i="1" dirty="0" smtClean="0">
                <a:hlinkClick r:id="rId13"/>
              </a:rPr>
              <a:t> 595] [ 1976] )</a:t>
            </a:r>
            <a:r>
              <a:rPr lang="en-US" sz="2000" b="1" i="1" dirty="0" smtClean="0"/>
              <a:t>” </a:t>
            </a:r>
            <a:r>
              <a:rPr lang="en-US" sz="2000" b="1" i="1" dirty="0" smtClean="0">
                <a:hlinkClick r:id="rId12"/>
              </a:rPr>
              <a:t>(Rapp v. Carey, 44 N.Y. </a:t>
            </a:r>
            <a:r>
              <a:rPr lang="en-US" sz="2000" b="1" i="1" dirty="0" err="1" smtClean="0">
                <a:hlinkClick r:id="rId12"/>
              </a:rPr>
              <a:t>2d</a:t>
            </a:r>
            <a:r>
              <a:rPr lang="en-US" sz="2000" b="1" i="1" dirty="0" smtClean="0">
                <a:hlinkClick r:id="rId12"/>
              </a:rPr>
              <a:t> at 163, 404 </a:t>
            </a:r>
            <a:r>
              <a:rPr lang="en-US" sz="2000" b="1" i="1" dirty="0" err="1" smtClean="0">
                <a:hlinkClick r:id="rId12"/>
              </a:rPr>
              <a:t>N.Y.S.</a:t>
            </a:r>
            <a:r>
              <a:rPr lang="en-US" sz="2000" b="1" i="1" dirty="0" smtClean="0">
                <a:hlinkClick r:id="rId12"/>
              </a:rPr>
              <a:t> </a:t>
            </a:r>
            <a:r>
              <a:rPr lang="en-US" sz="2000" b="1" i="1" dirty="0" err="1" smtClean="0">
                <a:hlinkClick r:id="rId12"/>
              </a:rPr>
              <a:t>2d</a:t>
            </a:r>
            <a:r>
              <a:rPr lang="en-US" sz="2000" b="1" i="1" dirty="0" smtClean="0">
                <a:hlinkClick r:id="rId12"/>
              </a:rPr>
              <a:t> 565, 375 N.E. </a:t>
            </a:r>
            <a:r>
              <a:rPr lang="en-US" sz="2000" b="1" i="1" dirty="0" err="1" smtClean="0">
                <a:hlinkClick r:id="rId12"/>
              </a:rPr>
              <a:t>2d</a:t>
            </a:r>
            <a:r>
              <a:rPr lang="en-US" sz="2000" b="1" i="1" dirty="0" smtClean="0">
                <a:hlinkClick r:id="rId12"/>
              </a:rPr>
              <a:t> 745).</a:t>
            </a:r>
            <a:r>
              <a:rPr lang="en-US" sz="2000" b="1" i="1" dirty="0" smtClean="0"/>
              <a:t> </a:t>
            </a:r>
            <a:endParaRPr lang="en-US" sz="2000" dirty="0" smtClean="0"/>
          </a:p>
          <a:p>
            <a:pPr hangingPunct="0"/>
            <a:r>
              <a:rPr lang="en-US" sz="2000" b="1" i="1" dirty="0" smtClean="0"/>
              <a:t> </a:t>
            </a:r>
            <a:endParaRPr lang="en-US" sz="2000" dirty="0" smtClean="0"/>
          </a:p>
          <a:p>
            <a:pPr hangingPunct="0"/>
            <a:r>
              <a:rPr lang="en-US" sz="2000" b="1" i="1" dirty="0" smtClean="0"/>
              <a:t> </a:t>
            </a:r>
            <a:endParaRPr lang="en-US" sz="2000" dirty="0" smtClean="0"/>
          </a:p>
          <a:p>
            <a:pPr hangingPunct="0"/>
            <a:r>
              <a:rPr lang="en-US" sz="2000" b="1" i="1" dirty="0" smtClean="0"/>
              <a:t> </a:t>
            </a:r>
            <a:endParaRPr lang="en-US" sz="2000" dirty="0" smtClean="0"/>
          </a:p>
          <a:p>
            <a:pPr hangingPunct="0"/>
            <a:r>
              <a:rPr lang="en-US" sz="2000" b="1" i="1" dirty="0" smtClean="0"/>
              <a:t>The reason he may not, of course, is the “constitutional principle of separation of powers ..., [which] requires that the Legislature make the critical policy decisions, while the executive branch's responsibility is to implement those policies” </a:t>
            </a:r>
            <a:r>
              <a:rPr lang="en-US" sz="2000" b="1" i="1" dirty="0" smtClean="0">
                <a:hlinkClick r:id="rId14"/>
              </a:rPr>
              <a:t>(</a:t>
            </a:r>
            <a:r>
              <a:rPr lang="en-US" sz="2000" b="1" i="1" dirty="0" err="1" smtClean="0">
                <a:hlinkClick r:id="rId14"/>
              </a:rPr>
              <a:t>Bourquin</a:t>
            </a:r>
            <a:r>
              <a:rPr lang="en-US" sz="2000" b="1" i="1" dirty="0" smtClean="0">
                <a:hlinkClick r:id="rId14"/>
              </a:rPr>
              <a:t> v. Cuomo, 85 </a:t>
            </a:r>
            <a:r>
              <a:rPr lang="en-US" sz="2000" b="1" i="1" dirty="0" err="1" smtClean="0">
                <a:hlinkClick r:id="rId14"/>
              </a:rPr>
              <a:t>N.Y.2d</a:t>
            </a:r>
            <a:r>
              <a:rPr lang="en-US" sz="2000" b="1" i="1" dirty="0" smtClean="0">
                <a:hlinkClick r:id="rId14"/>
              </a:rPr>
              <a:t> 781, 784, 628 </a:t>
            </a:r>
            <a:r>
              <a:rPr lang="en-US" sz="2000" b="1" i="1" dirty="0" err="1" smtClean="0">
                <a:hlinkClick r:id="rId14"/>
              </a:rPr>
              <a:t>N.Y.S.2d</a:t>
            </a:r>
            <a:r>
              <a:rPr lang="en-US" sz="2000" b="1" i="1" dirty="0" smtClean="0">
                <a:hlinkClick r:id="rId14"/>
              </a:rPr>
              <a:t> 618, 652 </a:t>
            </a:r>
            <a:r>
              <a:rPr lang="en-US" sz="2000" b="1" i="1" dirty="0" err="1" smtClean="0">
                <a:hlinkClick r:id="rId14"/>
              </a:rPr>
              <a:t>N.E.2d</a:t>
            </a:r>
            <a:r>
              <a:rPr lang="en-US" sz="2000" b="1" i="1" dirty="0" smtClean="0">
                <a:hlinkClick r:id="rId14"/>
              </a:rPr>
              <a:t> 171 [1995]</a:t>
            </a:r>
            <a:r>
              <a:rPr lang="en-US" sz="2000" b="1" i="1" dirty="0" smtClean="0"/>
              <a:t> [citations omitted]; see also </a:t>
            </a:r>
            <a:r>
              <a:rPr lang="en-US" sz="2000" b="1" i="1" dirty="0" err="1" smtClean="0">
                <a:hlinkClick r:id="rId15"/>
              </a:rPr>
              <a:t>Sheehy</a:t>
            </a:r>
            <a:r>
              <a:rPr lang="en-US" sz="2000" b="1" i="1" dirty="0" smtClean="0">
                <a:hlinkClick r:id="rId15"/>
              </a:rPr>
              <a:t>, 73 </a:t>
            </a:r>
            <a:r>
              <a:rPr lang="en-US" sz="2000" b="1" i="1" dirty="0" err="1" smtClean="0">
                <a:hlinkClick r:id="rId15"/>
              </a:rPr>
              <a:t>N.Y.2d</a:t>
            </a:r>
            <a:r>
              <a:rPr lang="en-US" sz="2000" b="1" i="1" dirty="0" smtClean="0">
                <a:hlinkClick r:id="rId15"/>
              </a:rPr>
              <a:t> at 636, 543 </a:t>
            </a:r>
            <a:r>
              <a:rPr lang="en-US" sz="2000" b="1" i="1" dirty="0" err="1" smtClean="0">
                <a:hlinkClick r:id="rId15"/>
              </a:rPr>
              <a:t>N.Y.S.2d</a:t>
            </a:r>
            <a:r>
              <a:rPr lang="en-US" sz="2000" b="1" i="1" dirty="0" smtClean="0">
                <a:hlinkClick r:id="rId15"/>
              </a:rPr>
              <a:t> 18, 541 </a:t>
            </a:r>
            <a:r>
              <a:rPr lang="en-US" sz="2000" b="1" i="1" dirty="0" err="1" smtClean="0">
                <a:hlinkClick r:id="rId15"/>
              </a:rPr>
              <a:t>N.E.2d</a:t>
            </a:r>
            <a:r>
              <a:rPr lang="en-US" sz="2000" b="1" i="1" dirty="0" smtClean="0">
                <a:hlinkClick r:id="rId15"/>
              </a:rPr>
              <a:t> 18</a:t>
            </a:r>
            <a:r>
              <a:rPr lang="en-US" sz="2000" b="1" i="1" dirty="0" smtClean="0"/>
              <a:t> [rejecting implied right of action as ‘inconsistent with the evident legislative purpose underlying the [statutory] scheme’  and refusing to “</a:t>
            </a:r>
            <a:r>
              <a:rPr lang="en-US" sz="2000" b="1" i="1" dirty="0" err="1" smtClean="0"/>
              <a:t>overrid</a:t>
            </a:r>
            <a:r>
              <a:rPr lang="en-US" sz="2000" b="1" i="1" dirty="0" smtClean="0"/>
              <a:t>[e] this legislative policy judgment”] ).</a:t>
            </a:r>
            <a:endParaRPr lang="en-US" sz="2000" dirty="0" smtClean="0"/>
          </a:p>
          <a:p>
            <a:pPr hangingPunct="0"/>
            <a:r>
              <a:rPr lang="en-US" sz="2000" b="1" i="1" dirty="0" smtClean="0"/>
              <a:t> </a:t>
            </a:r>
            <a:endParaRPr lang="en-US" sz="2000" dirty="0" smtClean="0"/>
          </a:p>
          <a:p>
            <a:pPr hangingPunct="0"/>
            <a:r>
              <a:rPr lang="en-US" sz="2000" b="1" i="1" dirty="0" smtClean="0"/>
              <a:t> Notably, in the fourth cause of action, the Attorney General asserts that Grasso's retention of the allegedly unlawful compensation “is against equity, good conscience and public policy.” Only the Legislature, however, can eliminate the fault-based requirements of the N–PCL in the name of sound public policy. </a:t>
            </a:r>
            <a:r>
              <a:rPr lang="en-US" sz="2000" dirty="0" smtClean="0"/>
              <a:t>Id. 141-142.</a:t>
            </a:r>
          </a:p>
          <a:p>
            <a:pPr hangingPunct="0"/>
            <a:r>
              <a:rPr lang="en-US" sz="2000" dirty="0" smtClean="0"/>
              <a:t> </a:t>
            </a:r>
          </a:p>
          <a:p>
            <a:pPr hangingPunct="0"/>
            <a:r>
              <a:rPr lang="en-US" sz="2000" dirty="0" smtClean="0"/>
              <a:t>As can be seen from the cases addressing this subject, although the Courts provide significant deference to the all the branches in the performance of their duties, the Doctrine of Separation of Powers has long been recognized as a baseline of jurisprudence in this state and nation.</a:t>
            </a:r>
          </a:p>
          <a:p>
            <a:pPr hangingPunct="0"/>
            <a:r>
              <a:rPr lang="en-US" sz="2000" dirty="0" smtClean="0"/>
              <a:t> </a:t>
            </a:r>
          </a:p>
          <a:p>
            <a:pPr hangingPunct="0"/>
            <a:r>
              <a:rPr lang="en-US" sz="2000" dirty="0" smtClean="0"/>
              <a:t>As aforementioned, each branch, when confronted with another branch encroaching on its powers or domain can avail itself to either self help, or application for relief to the courts.</a:t>
            </a:r>
          </a:p>
          <a:p>
            <a:pPr hangingPunct="0"/>
            <a:r>
              <a:rPr lang="en-US" sz="2000" dirty="0" smtClean="0"/>
              <a:t> </a:t>
            </a:r>
          </a:p>
          <a:p>
            <a:pPr hangingPunct="0"/>
            <a:r>
              <a:rPr lang="en-US" sz="2000" dirty="0" smtClean="0"/>
              <a:t>The Court of Appeals has held that it is often the role of the courts to determine when a branch of state government has exceeded its authority and unconstitutionally encroached into the domain of another.  A pronouncement of this role of the judiciary branch came in </a:t>
            </a:r>
            <a:r>
              <a:rPr lang="en-US" sz="2000" u="sng" dirty="0" smtClean="0"/>
              <a:t>Saratoga County Chamber of Commerce v. Pataki</a:t>
            </a:r>
            <a:r>
              <a:rPr lang="en-US" sz="2000" dirty="0" smtClean="0"/>
              <a:t>, 100 </a:t>
            </a:r>
            <a:r>
              <a:rPr lang="en-US" sz="2000" dirty="0" err="1" smtClean="0"/>
              <a:t>NY2d</a:t>
            </a:r>
            <a:r>
              <a:rPr lang="en-US" sz="2000" dirty="0" smtClean="0"/>
              <a:t> 801 (2003), when the Court found:</a:t>
            </a:r>
          </a:p>
          <a:p>
            <a:pPr hangingPunct="0"/>
            <a:r>
              <a:rPr lang="en-US" sz="2000" dirty="0" smtClean="0"/>
              <a:t> </a:t>
            </a:r>
          </a:p>
          <a:p>
            <a:pPr hangingPunct="0"/>
            <a:r>
              <a:rPr lang="en-US" sz="2000" b="1" i="1" dirty="0" smtClean="0"/>
              <a:t>“Article III of the State Constitution vests the Senate and the Assembly with the legislative power of the State, while </a:t>
            </a:r>
            <a:r>
              <a:rPr lang="en-US" sz="2000" b="1" i="1" dirty="0" smtClean="0">
                <a:hlinkClick r:id="rId16"/>
              </a:rPr>
              <a:t>article IV</a:t>
            </a:r>
            <a:r>
              <a:rPr lang="en-US" sz="2000" b="1" i="1" dirty="0" smtClean="0"/>
              <a:t> vests the executive power in the Governor and article VI vests the court system with the judicial power (see </a:t>
            </a:r>
            <a:r>
              <a:rPr lang="en-US" sz="2000" b="1" i="1" dirty="0" smtClean="0">
                <a:hlinkClick r:id="rId17"/>
              </a:rPr>
              <a:t>N.Y. Const., art. III, § 1</a:t>
            </a:r>
            <a:r>
              <a:rPr lang="en-US" sz="2000" b="1" i="1" dirty="0" smtClean="0"/>
              <a:t>; </a:t>
            </a:r>
            <a:r>
              <a:rPr lang="en-US" sz="2000" b="1" i="1" dirty="0" smtClean="0">
                <a:hlinkClick r:id="rId16"/>
              </a:rPr>
              <a:t>art. IV, § 1</a:t>
            </a:r>
            <a:r>
              <a:rPr lang="en-US" sz="2000" b="1" i="1" dirty="0" smtClean="0"/>
              <a:t>; </a:t>
            </a:r>
            <a:r>
              <a:rPr lang="en-US" sz="2000" b="1" i="1" dirty="0" smtClean="0">
                <a:hlinkClick r:id="rId18"/>
              </a:rPr>
              <a:t>art. VI, § 1</a:t>
            </a:r>
            <a:r>
              <a:rPr lang="en-US" sz="2000" b="1" i="1" dirty="0" smtClean="0"/>
              <a:t>).  We have recognized that these “separate grants of power to each of the coordinate branches of government” imply that each branch is to exercise power within a given sphere of authority </a:t>
            </a:r>
            <a:r>
              <a:rPr lang="en-US" sz="2000" b="1" i="1" dirty="0" smtClean="0">
                <a:hlinkClick r:id="rId19"/>
              </a:rPr>
              <a:t>(Clark v. Cuomo, 66 </a:t>
            </a:r>
            <a:r>
              <a:rPr lang="en-US" sz="2000" b="1" i="1" dirty="0" err="1" smtClean="0">
                <a:hlinkClick r:id="rId19"/>
              </a:rPr>
              <a:t>N.Y.2d</a:t>
            </a:r>
            <a:r>
              <a:rPr lang="en-US" sz="2000" b="1" i="1" dirty="0" smtClean="0">
                <a:hlinkClick r:id="rId19"/>
              </a:rPr>
              <a:t> 185, 189, 495 </a:t>
            </a:r>
            <a:r>
              <a:rPr lang="en-US" sz="2000" b="1" i="1" dirty="0" err="1" smtClean="0">
                <a:hlinkClick r:id="rId19"/>
              </a:rPr>
              <a:t>N.Y.S.2d</a:t>
            </a:r>
            <a:r>
              <a:rPr lang="en-US" sz="2000" b="1" i="1" dirty="0" smtClean="0">
                <a:hlinkClick r:id="rId19"/>
              </a:rPr>
              <a:t> 936, 486 </a:t>
            </a:r>
            <a:r>
              <a:rPr lang="en-US" sz="2000" b="1" i="1" dirty="0" err="1" smtClean="0">
                <a:hlinkClick r:id="rId19"/>
              </a:rPr>
              <a:t>N.E.2d</a:t>
            </a:r>
            <a:r>
              <a:rPr lang="en-US" sz="2000" b="1" i="1" dirty="0" smtClean="0">
                <a:hlinkClick r:id="rId19"/>
              </a:rPr>
              <a:t> 794 [1985] ).</a:t>
            </a:r>
            <a:r>
              <a:rPr lang="en-US" sz="2000" b="1" i="1" dirty="0" smtClean="0"/>
              <a:t>  Stated succinctly, the separation of powers ‘requires that the Legislature make the critical policy decisions, while the executive branch's responsibility is to implement those policies’ </a:t>
            </a:r>
            <a:r>
              <a:rPr lang="en-US" sz="2000" b="1" i="1" dirty="0" smtClean="0">
                <a:hlinkClick r:id="rId14"/>
              </a:rPr>
              <a:t>(</a:t>
            </a:r>
            <a:r>
              <a:rPr lang="en-US" sz="2000" b="1" i="1" dirty="0" err="1" smtClean="0">
                <a:hlinkClick r:id="rId14"/>
              </a:rPr>
              <a:t>Bourquin</a:t>
            </a:r>
            <a:r>
              <a:rPr lang="en-US" sz="2000" b="1" i="1" dirty="0" smtClean="0">
                <a:hlinkClick r:id="rId14"/>
              </a:rPr>
              <a:t> v. Cuomo, 85 </a:t>
            </a:r>
            <a:r>
              <a:rPr lang="en-US" sz="2000" b="1" i="1" dirty="0" err="1" smtClean="0">
                <a:hlinkClick r:id="rId14"/>
              </a:rPr>
              <a:t>N.Y.2d</a:t>
            </a:r>
            <a:r>
              <a:rPr lang="en-US" sz="2000" b="1" i="1" dirty="0" smtClean="0">
                <a:hlinkClick r:id="rId14"/>
              </a:rPr>
              <a:t> 781, 784, 628 </a:t>
            </a:r>
            <a:r>
              <a:rPr lang="en-US" sz="2000" b="1" i="1" dirty="0" err="1" smtClean="0">
                <a:hlinkClick r:id="rId14"/>
              </a:rPr>
              <a:t>N.Y.S.2d</a:t>
            </a:r>
            <a:r>
              <a:rPr lang="en-US" sz="2000" b="1" i="1" dirty="0" smtClean="0">
                <a:hlinkClick r:id="rId14"/>
              </a:rPr>
              <a:t> 618, 652 </a:t>
            </a:r>
            <a:r>
              <a:rPr lang="en-US" sz="2000" b="1" i="1" dirty="0" err="1" smtClean="0">
                <a:hlinkClick r:id="rId14"/>
              </a:rPr>
              <a:t>N.E.2d</a:t>
            </a:r>
            <a:r>
              <a:rPr lang="en-US" sz="2000" b="1" i="1" dirty="0" smtClean="0">
                <a:hlinkClick r:id="rId14"/>
              </a:rPr>
              <a:t> 171 [1995]</a:t>
            </a:r>
            <a:r>
              <a:rPr lang="en-US" sz="2000" b="1" i="1" dirty="0" smtClean="0"/>
              <a:t> [citing </a:t>
            </a:r>
            <a:r>
              <a:rPr lang="en-US" sz="2000" b="1" i="1" dirty="0" smtClean="0">
                <a:hlinkClick r:id="rId20"/>
              </a:rPr>
              <a:t>Matter of New York State Health Facilities Assn. v. Axelrod, 77 </a:t>
            </a:r>
            <a:r>
              <a:rPr lang="en-US" sz="2000" b="1" i="1" dirty="0" err="1" smtClean="0">
                <a:hlinkClick r:id="rId20"/>
              </a:rPr>
              <a:t>N.Y.2d</a:t>
            </a:r>
            <a:r>
              <a:rPr lang="en-US" sz="2000" b="1" i="1" dirty="0" smtClean="0">
                <a:hlinkClick r:id="rId20"/>
              </a:rPr>
              <a:t> 340, 349, 568 </a:t>
            </a:r>
            <a:r>
              <a:rPr lang="en-US" sz="2000" b="1" i="1" dirty="0" err="1" smtClean="0">
                <a:hlinkClick r:id="rId20"/>
              </a:rPr>
              <a:t>N.Y.S.2d</a:t>
            </a:r>
            <a:r>
              <a:rPr lang="en-US" sz="2000" b="1" i="1" dirty="0" smtClean="0">
                <a:hlinkClick r:id="rId20"/>
              </a:rPr>
              <a:t> 1, 569 </a:t>
            </a:r>
            <a:r>
              <a:rPr lang="en-US" sz="2000" b="1" i="1" dirty="0" err="1" smtClean="0">
                <a:hlinkClick r:id="rId20"/>
              </a:rPr>
              <a:t>N.E.2d</a:t>
            </a:r>
            <a:r>
              <a:rPr lang="en-US" sz="2000" b="1" i="1" dirty="0" smtClean="0">
                <a:hlinkClick r:id="rId20"/>
              </a:rPr>
              <a:t> 860 (1991)</a:t>
            </a:r>
            <a:r>
              <a:rPr lang="en-US" sz="2000" b="1" i="1" dirty="0" smtClean="0"/>
              <a:t> ] ).</a:t>
            </a:r>
            <a:endParaRPr lang="en-US" sz="2000" dirty="0" smtClean="0"/>
          </a:p>
          <a:p>
            <a:pPr hangingPunct="0"/>
            <a:r>
              <a:rPr lang="en-US" sz="2000" b="1" i="1" dirty="0" smtClean="0"/>
              <a:t> </a:t>
            </a:r>
            <a:endParaRPr lang="en-US" sz="2000" dirty="0" smtClean="0"/>
          </a:p>
          <a:p>
            <a:pPr hangingPunct="0"/>
            <a:r>
              <a:rPr lang="en-US" sz="2000" b="1" i="1" dirty="0" smtClean="0"/>
              <a:t>This is not to say that the functions of government can be neatly boxed into judicial, executive and legislative categories.  The distinctions are often elusive, and the fluid functioning of government requires that the interactions among the three branches be allowed some ‘play in its joints’ </a:t>
            </a:r>
            <a:r>
              <a:rPr lang="en-US" sz="2000" b="1" i="1" dirty="0" smtClean="0">
                <a:hlinkClick r:id="rId21"/>
              </a:rPr>
              <a:t>(Bain Peanut Co. of Tex. v. Pinson, 282 U.S. 499, 501, 51 </a:t>
            </a:r>
            <a:r>
              <a:rPr lang="en-US" sz="2000" b="1" i="1" dirty="0" err="1" smtClean="0">
                <a:hlinkClick r:id="rId21"/>
              </a:rPr>
              <a:t>S.Ct</a:t>
            </a:r>
            <a:r>
              <a:rPr lang="en-US" sz="2000" b="1" i="1" dirty="0" smtClean="0">
                <a:hlinkClick r:id="rId21"/>
              </a:rPr>
              <a:t>. 228, 75 </a:t>
            </a:r>
            <a:r>
              <a:rPr lang="en-US" sz="2000" b="1" i="1" dirty="0" err="1" smtClean="0">
                <a:hlinkClick r:id="rId21"/>
              </a:rPr>
              <a:t>L.Ed</a:t>
            </a:r>
            <a:r>
              <a:rPr lang="en-US" sz="2000" b="1" i="1" dirty="0" smtClean="0">
                <a:hlinkClick r:id="rId21"/>
              </a:rPr>
              <a:t>. 482 [1931];</a:t>
            </a:r>
            <a:r>
              <a:rPr lang="en-US" sz="2000" b="1" i="1" dirty="0" smtClean="0"/>
              <a:t> see also </a:t>
            </a:r>
            <a:r>
              <a:rPr lang="en-US" sz="2000" b="1" i="1" dirty="0" smtClean="0">
                <a:hlinkClick r:id="rId22"/>
              </a:rPr>
              <a:t>Youngstown Sheet &amp; Tube Co. v. Sawyer, 343 U.S. 579, 635, 72 </a:t>
            </a:r>
            <a:r>
              <a:rPr lang="en-US" sz="2000" b="1" i="1" dirty="0" err="1" smtClean="0">
                <a:hlinkClick r:id="rId22"/>
              </a:rPr>
              <a:t>S.Ct</a:t>
            </a:r>
            <a:r>
              <a:rPr lang="en-US" sz="2000" b="1" i="1" dirty="0" smtClean="0">
                <a:hlinkClick r:id="rId22"/>
              </a:rPr>
              <a:t>. 863, 96 </a:t>
            </a:r>
            <a:r>
              <a:rPr lang="en-US" sz="2000" b="1" i="1" dirty="0" err="1" smtClean="0">
                <a:hlinkClick r:id="rId22"/>
              </a:rPr>
              <a:t>L.Ed</a:t>
            </a:r>
            <a:r>
              <a:rPr lang="en-US" sz="2000" b="1" i="1" dirty="0" smtClean="0">
                <a:hlinkClick r:id="rId22"/>
              </a:rPr>
              <a:t>. 1153 [ 1952]</a:t>
            </a:r>
            <a:r>
              <a:rPr lang="en-US" sz="2000" b="1" i="1" dirty="0" smtClean="0"/>
              <a:t> [Jackson, J., concurring]; </a:t>
            </a:r>
            <a:r>
              <a:rPr lang="en-US" sz="2000" b="1" i="1" dirty="0" smtClean="0">
                <a:hlinkClick r:id="rId23"/>
              </a:rPr>
              <a:t>Matter of Richardson, 247 N.Y. 401, 410, 160 N.E. 655 [1928] ).</a:t>
            </a:r>
            <a:endParaRPr lang="en-US" sz="2000" dirty="0" smtClean="0"/>
          </a:p>
          <a:p>
            <a:pPr hangingPunct="0"/>
            <a:r>
              <a:rPr lang="en-US" sz="2000" b="1" i="1" dirty="0" smtClean="0"/>
              <a:t> </a:t>
            </a:r>
            <a:endParaRPr lang="en-US" sz="2000" dirty="0" smtClean="0"/>
          </a:p>
          <a:p>
            <a:pPr hangingPunct="0"/>
            <a:r>
              <a:rPr lang="en-US" sz="2000" b="1" i="1" dirty="0" smtClean="0"/>
              <a:t>It thus falls to the courts, and ultimately to this Court, to determine whether a challenged gubernatorial action is “legislative” and therefore ultra </a:t>
            </a:r>
            <a:r>
              <a:rPr lang="en-US" sz="2000" b="1" i="1" dirty="0" err="1" smtClean="0"/>
              <a:t>vires</a:t>
            </a:r>
            <a:r>
              <a:rPr lang="en-US" sz="2000" b="1" i="1" dirty="0" smtClean="0"/>
              <a:t>.  In this case we have no difficulty determining that the Governor's actions were policy-making, and thus legislative in character”.  </a:t>
            </a:r>
            <a:r>
              <a:rPr lang="en-US" sz="2000" dirty="0" smtClean="0"/>
              <a:t>Id. at 821-822.</a:t>
            </a:r>
          </a:p>
          <a:p>
            <a:pPr hangingPunct="0"/>
            <a:r>
              <a:rPr lang="en-US" sz="2000" dirty="0" smtClean="0"/>
              <a:t> </a:t>
            </a:r>
          </a:p>
          <a:p>
            <a:pPr hangingPunct="0"/>
            <a:r>
              <a:rPr lang="en-US" sz="2000" dirty="0" smtClean="0"/>
              <a:t>But the legal doctrine of Separation of Powers is not simply restricted to the state courts alone.  In addition to the previously discussed federal question of the fulfillment of the federal constitutional requirement that all states must maintain a “republican form of government”, the federal courts have also issued holdings that state courts follow with respect to the very nature of separation of powers.   </a:t>
            </a:r>
          </a:p>
          <a:p>
            <a:pPr hangingPunct="0"/>
            <a:r>
              <a:rPr lang="en-US" sz="2000" dirty="0" smtClean="0"/>
              <a:t> </a:t>
            </a:r>
          </a:p>
          <a:p>
            <a:pPr hangingPunct="0"/>
            <a:r>
              <a:rPr lang="en-US" sz="2000" dirty="0" smtClean="0"/>
              <a:t>In a landmark case on the Doctrine of Separation of Powers, the United States Supreme Court, in the concurring opinion of Justice Frankfurter in </a:t>
            </a:r>
            <a:r>
              <a:rPr lang="en-US" sz="2000" u="sng" dirty="0" smtClean="0"/>
              <a:t>Youngstown Co. v. Sawyer</a:t>
            </a:r>
            <a:r>
              <a:rPr lang="en-US" sz="2000" dirty="0" smtClean="0"/>
              <a:t>, 343 U.S. 579 (1952), concerning the issuance of an executive order by the president, expounded on this principle, holding:</a:t>
            </a:r>
          </a:p>
          <a:p>
            <a:pPr hangingPunct="0"/>
            <a:r>
              <a:rPr lang="en-US" sz="2000" dirty="0" smtClean="0"/>
              <a:t> </a:t>
            </a:r>
          </a:p>
          <a:p>
            <a:pPr hangingPunct="0"/>
            <a:r>
              <a:rPr lang="en-US" sz="2000" b="1" i="1" dirty="0" smtClean="0"/>
              <a:t>“The Founders of this Nation … acted on the conviction that the experience of man sheds a good deal of light on his nature. It sheds a good deal of light not merely on the need for effective power, if a society is to be at once cohesive and civilized, but also on the need for limitations on the power of governors over the governed.</a:t>
            </a:r>
            <a:endParaRPr lang="en-US" sz="2000" dirty="0" smtClean="0"/>
          </a:p>
          <a:p>
            <a:pPr hangingPunct="0"/>
            <a:r>
              <a:rPr lang="en-US" sz="2000" b="1" i="1" dirty="0" smtClean="0"/>
              <a:t> </a:t>
            </a:r>
            <a:endParaRPr lang="en-US" sz="2000" dirty="0" smtClean="0"/>
          </a:p>
          <a:p>
            <a:pPr hangingPunct="0"/>
            <a:r>
              <a:rPr lang="en-US" sz="2000" b="1" i="1" dirty="0" smtClean="0"/>
              <a:t>To that end they rested the structure of our central government on the system of checks and balances.  For them the doctrine of separation of powers was not mere theory; it was a felt necessity.  Not so long ago it was fashionable to find our system of checks and balances obstructive to effective government. It was easy to ridicule that system as outmoded—too easy.  The experience through which the world has passed in our own day has made vivid the realization that the Framers of our Constitution were not inexperienced doctrinaires. These long-headed statesmen had no illusion that our people enjoyed biological or psychological or sociological immunities from the hazards of concentrated power. …    The accretion of dangerous power does not come in a day.   It does come, however slowly, from the generative force of unchecked disregard of the restrictions that fence in even the most disinterested assertion of authority”.  </a:t>
            </a:r>
            <a:r>
              <a:rPr lang="en-US" sz="2000" dirty="0" smtClean="0"/>
              <a:t>Id. at 595 </a:t>
            </a:r>
          </a:p>
          <a:p>
            <a:pPr hangingPunct="0"/>
            <a:r>
              <a:rPr lang="en-US" sz="2000" dirty="0" smtClean="0"/>
              <a:t> </a:t>
            </a:r>
          </a:p>
          <a:p>
            <a:pPr hangingPunct="0"/>
            <a:r>
              <a:rPr lang="en-US" sz="2000" dirty="0" smtClean="0"/>
              <a:t>Although the Youngstown case involved the Separation of Powers Doctrine with respect to the federal government, it has been recognized in numerous Court of Appeals decisions to apply in New York.  See </a:t>
            </a:r>
            <a:r>
              <a:rPr lang="en-US" sz="2000" u="sng" dirty="0" smtClean="0"/>
              <a:t>Oneida County v. </a:t>
            </a:r>
            <a:r>
              <a:rPr lang="en-US" sz="2000" u="sng" dirty="0" err="1" smtClean="0"/>
              <a:t>Berle</a:t>
            </a:r>
            <a:r>
              <a:rPr lang="en-US" sz="2000" dirty="0" smtClean="0"/>
              <a:t>, supra, </a:t>
            </a:r>
            <a:r>
              <a:rPr lang="en-US" sz="2000" u="sng" dirty="0" smtClean="0"/>
              <a:t>Rapp v. Carey</a:t>
            </a:r>
            <a:r>
              <a:rPr lang="en-US" sz="2000" dirty="0" smtClean="0"/>
              <a:t>, supra, </a:t>
            </a:r>
            <a:r>
              <a:rPr lang="en-US" sz="2000" u="sng" dirty="0" smtClean="0"/>
              <a:t>Nicholas v. Kahn</a:t>
            </a:r>
            <a:r>
              <a:rPr lang="en-US" sz="2000" dirty="0" smtClean="0"/>
              <a:t>, 47 </a:t>
            </a:r>
            <a:r>
              <a:rPr lang="en-US" sz="2000" dirty="0" err="1" smtClean="0"/>
              <a:t>NY2d</a:t>
            </a:r>
            <a:r>
              <a:rPr lang="en-US" sz="2000" dirty="0" smtClean="0"/>
              <a:t> 24 (1979), and </a:t>
            </a:r>
            <a:r>
              <a:rPr lang="en-US" sz="2000" u="sng" dirty="0" smtClean="0"/>
              <a:t>Saratoga County Chamber of Commerce v. Pataki</a:t>
            </a:r>
            <a:r>
              <a:rPr lang="en-US" sz="2000" dirty="0" smtClean="0"/>
              <a:t>, supra.</a:t>
            </a:r>
          </a:p>
          <a:p>
            <a:pPr hangingPunct="0"/>
            <a:r>
              <a:rPr lang="en-US" sz="2000" dirty="0" smtClean="0"/>
              <a:t> </a:t>
            </a:r>
          </a:p>
          <a:p>
            <a:pPr hangingPunct="0"/>
            <a:r>
              <a:rPr lang="en-US" sz="2000" dirty="0" smtClean="0"/>
              <a:t>As a result of the foregoing, it can be seen, that although there is a strong legal recognition of the Separation of Powers Doctrine, both in New York and nationally, any determination by a court as to whether an action of a branch of government has unconstitutionally encroached upon the powers of another is a very fact sensitive matter.  Because such facts can be seen from the platform of many political perspectives, to which judges are not immune, any such court action, although legally justified, would be dependent upon the willingness of the court deciding the same, to see such in a unbiased light.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B: New York Constitutional History</a:t>
            </a:r>
            <a:endParaRPr lang="en-US" sz="2000" dirty="0" smtClean="0">
              <a:solidFill>
                <a:srgbClr val="C00000"/>
              </a:solidFill>
            </a:endParaRPr>
          </a:p>
          <a:p>
            <a:pPr hangingPunct="0"/>
            <a:endParaRPr lang="en-US" sz="1000" dirty="0" smtClean="0"/>
          </a:p>
          <a:p>
            <a:pPr>
              <a:buFont typeface="Arial" pitchFamily="34" charset="0"/>
              <a:buChar char="•"/>
            </a:pPr>
            <a:r>
              <a:rPr lang="en-US" sz="2000" dirty="0" smtClean="0"/>
              <a:t> The legislature, executive and judiciary are separate, independent, competing and co-equal branches of the government of New York State.</a:t>
            </a:r>
          </a:p>
          <a:p>
            <a:r>
              <a:rPr lang="en-US" sz="1000" dirty="0" smtClean="0"/>
              <a:t> </a:t>
            </a:r>
          </a:p>
          <a:p>
            <a:pPr>
              <a:buFont typeface="Arial" pitchFamily="34" charset="0"/>
              <a:buChar char="•"/>
            </a:pPr>
            <a:r>
              <a:rPr lang="en-US" sz="2000" dirty="0" smtClean="0"/>
              <a:t> To determine their relationship to each other, and the proscribed limits of their powers, it is necessary to first examine the constitutional framework in which these branches were conceived and in which they operate.</a:t>
            </a:r>
          </a:p>
          <a:p>
            <a:r>
              <a:rPr lang="en-US" sz="1000" dirty="0" smtClean="0"/>
              <a:t> </a:t>
            </a:r>
          </a:p>
          <a:p>
            <a:pPr>
              <a:buFont typeface="Arial" pitchFamily="34" charset="0"/>
              <a:buChar char="•"/>
            </a:pPr>
            <a:r>
              <a:rPr lang="en-US" sz="2000" dirty="0" smtClean="0"/>
              <a:t> The State of New York has a long and distinguished constitutional history.</a:t>
            </a:r>
          </a:p>
          <a:p>
            <a:r>
              <a:rPr lang="en-US" sz="1000" dirty="0" smtClean="0"/>
              <a:t> </a:t>
            </a:r>
          </a:p>
          <a:p>
            <a:pPr hangingPunct="0">
              <a:buFont typeface="Arial" pitchFamily="34" charset="0"/>
              <a:buChar char="•"/>
            </a:pPr>
            <a:r>
              <a:rPr lang="en-US" sz="2000" dirty="0" smtClean="0"/>
              <a:t> It began when the Province of New York was first established by colonial charter in 1664.   Previously a Royal Dutch Colony, New York was brought under the purview of British law, pursuant to this charter, by Charles II.  </a:t>
            </a:r>
          </a:p>
          <a:p>
            <a:r>
              <a:rPr lang="en-US" sz="1000" dirty="0" smtClean="0"/>
              <a:t> </a:t>
            </a:r>
          </a:p>
          <a:p>
            <a:pPr>
              <a:buFont typeface="Arial" pitchFamily="34" charset="0"/>
              <a:buChar char="•"/>
            </a:pPr>
            <a:r>
              <a:rPr lang="en-US" sz="2000" dirty="0" smtClean="0"/>
              <a:t> In 1683, New York expanded its formal legal standing as a colony of the British Empire, when the first New York Assembly adopted, and the British Crown (by means of the royally appointed governor) recognized, a new Charter of Liberties and Privileges.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80000"/>
              </a:lnSpc>
              <a:spcBef>
                <a:spcPts val="0"/>
              </a:spcBef>
            </a:pPr>
            <a:r>
              <a:rPr lang="en-US" sz="2500" b="1" dirty="0" smtClean="0">
                <a:solidFill>
                  <a:srgbClr val="002060"/>
                </a:solidFill>
              </a:rPr>
              <a:t>The Development of American Property Rights and Law</a:t>
            </a:r>
          </a:p>
          <a:p>
            <a:pPr marL="342900" indent="-342900">
              <a:lnSpc>
                <a:spcPct val="80000"/>
              </a:lnSpc>
              <a:spcBef>
                <a:spcPts val="0"/>
              </a:spcBef>
              <a:buFontTx/>
              <a:buChar char="•"/>
            </a:pPr>
            <a:endParaRPr lang="en-US" sz="1000" dirty="0" smtClean="0">
              <a:solidFill>
                <a:srgbClr val="0033CC"/>
              </a:solidFill>
            </a:endParaRPr>
          </a:p>
          <a:p>
            <a:pPr algn="ctr" fontAlgn="auto" hangingPunct="1">
              <a:lnSpc>
                <a:spcPct val="80000"/>
              </a:lnSpc>
              <a:spcBef>
                <a:spcPts val="0"/>
              </a:spcBef>
            </a:pPr>
            <a:r>
              <a:rPr lang="en-US" sz="2000" b="1" dirty="0" smtClean="0">
                <a:solidFill>
                  <a:srgbClr val="C00000"/>
                </a:solidFill>
              </a:rPr>
              <a:t>Part B: New York Constitutional History – The 1683 Charter</a:t>
            </a:r>
            <a:endParaRPr lang="en-US" sz="2000" dirty="0" smtClean="0">
              <a:solidFill>
                <a:srgbClr val="C00000"/>
              </a:solidFill>
            </a:endParaRPr>
          </a:p>
          <a:p>
            <a:pPr hangingPunct="0">
              <a:lnSpc>
                <a:spcPct val="80000"/>
              </a:lnSpc>
              <a:spcBef>
                <a:spcPts val="0"/>
              </a:spcBef>
            </a:pPr>
            <a:endParaRPr lang="en-US" sz="1000" dirty="0" smtClean="0"/>
          </a:p>
          <a:p>
            <a:pPr>
              <a:lnSpc>
                <a:spcPct val="80000"/>
              </a:lnSpc>
              <a:spcBef>
                <a:spcPts val="0"/>
              </a:spcBef>
              <a:buFont typeface="Arial" pitchFamily="34" charset="0"/>
              <a:buChar char="•"/>
            </a:pPr>
            <a:r>
              <a:rPr lang="en-US" sz="1900" dirty="0" smtClean="0"/>
              <a:t> It was under this 1683 charter, that New York's constitutional history began to take its present shape.  </a:t>
            </a:r>
          </a:p>
          <a:p>
            <a:pPr>
              <a:lnSpc>
                <a:spcPct val="80000"/>
              </a:lnSpc>
              <a:spcBef>
                <a:spcPts val="0"/>
              </a:spcBef>
              <a:buFont typeface="Arial" pitchFamily="34" charset="0"/>
              <a:buChar char="•"/>
            </a:pPr>
            <a:endParaRPr lang="en-US" sz="700" dirty="0" smtClean="0"/>
          </a:p>
          <a:p>
            <a:pPr>
              <a:lnSpc>
                <a:spcPct val="80000"/>
              </a:lnSpc>
              <a:spcBef>
                <a:spcPts val="0"/>
              </a:spcBef>
              <a:buFont typeface="Arial" pitchFamily="34" charset="0"/>
              <a:buChar char="•"/>
            </a:pPr>
            <a:r>
              <a:rPr lang="en-US" sz="1900" dirty="0" smtClean="0"/>
              <a:t> Indeed, pursuant to Article I, Section 14 of the current State Constitution, the development of the common law and acts of the colonial legislature enacted under this 1683 charter, are still continued to the present day, unless inconsistent with current law.   </a:t>
            </a:r>
          </a:p>
          <a:p>
            <a:pPr>
              <a:lnSpc>
                <a:spcPct val="80000"/>
              </a:lnSpc>
              <a:spcBef>
                <a:spcPts val="0"/>
              </a:spcBef>
            </a:pPr>
            <a:r>
              <a:rPr lang="en-US" sz="700" dirty="0" smtClean="0"/>
              <a:t> </a:t>
            </a:r>
          </a:p>
          <a:p>
            <a:pPr hangingPunct="0">
              <a:lnSpc>
                <a:spcPct val="80000"/>
              </a:lnSpc>
              <a:spcBef>
                <a:spcPts val="0"/>
              </a:spcBef>
              <a:buFont typeface="Arial" pitchFamily="34" charset="0"/>
              <a:buChar char="•"/>
            </a:pPr>
            <a:r>
              <a:rPr lang="en-US" sz="1900" dirty="0" smtClean="0"/>
              <a:t> The 1683 Charter mirrored many of the attributes of the English Constitution, and reflected the spirit of the Magna </a:t>
            </a:r>
            <a:r>
              <a:rPr lang="en-US" sz="1900" dirty="0" err="1" smtClean="0"/>
              <a:t>Carta</a:t>
            </a:r>
            <a:r>
              <a:rPr lang="en-US" sz="1900" dirty="0" smtClean="0"/>
              <a:t> (interestingly enough known at that time in England as the Charter of Liberties).  </a:t>
            </a:r>
          </a:p>
          <a:p>
            <a:pPr hangingPunct="0">
              <a:lnSpc>
                <a:spcPct val="80000"/>
              </a:lnSpc>
              <a:spcBef>
                <a:spcPts val="0"/>
              </a:spcBef>
              <a:buFont typeface="Arial" pitchFamily="34" charset="0"/>
              <a:buChar char="•"/>
            </a:pPr>
            <a:endParaRPr lang="en-US" sz="700" dirty="0" smtClean="0"/>
          </a:p>
          <a:p>
            <a:pPr hangingPunct="0">
              <a:lnSpc>
                <a:spcPct val="80000"/>
              </a:lnSpc>
              <a:spcBef>
                <a:spcPts val="0"/>
              </a:spcBef>
              <a:buFont typeface="Arial" pitchFamily="34" charset="0"/>
              <a:buChar char="•"/>
            </a:pPr>
            <a:r>
              <a:rPr lang="en-US" sz="1900" dirty="0" smtClean="0"/>
              <a:t> Following the model of the British national government, this 1683 charter for New York vested the supreme legislative power jointly in the governor, council, and people met in general assembly (similar to the King in Parliament under the English Constitution).   It further gave to every freeman the full right to vote for representatives, established trial by jury, required that no tax whatever should be assessed without the consent of the Assembly, and professed that no Christian should be questioned concerning his religion.</a:t>
            </a:r>
          </a:p>
          <a:p>
            <a:pPr hangingPunct="0">
              <a:lnSpc>
                <a:spcPct val="80000"/>
              </a:lnSpc>
              <a:spcBef>
                <a:spcPts val="0"/>
              </a:spcBef>
            </a:pPr>
            <a:r>
              <a:rPr lang="en-US" sz="700" dirty="0" smtClean="0"/>
              <a:t> </a:t>
            </a:r>
          </a:p>
          <a:p>
            <a:pPr hangingPunct="0">
              <a:lnSpc>
                <a:spcPct val="80000"/>
              </a:lnSpc>
              <a:spcBef>
                <a:spcPts val="0"/>
              </a:spcBef>
              <a:buFont typeface="Arial" pitchFamily="34" charset="0"/>
              <a:buChar char="•"/>
            </a:pPr>
            <a:r>
              <a:rPr lang="en-US" sz="1900" dirty="0" smtClean="0"/>
              <a:t> This 1683 Charter of Liberties and Privileges remained the controlling legal document under which New York government was organized over the next ninety-four years.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80000"/>
              </a:lnSpc>
              <a:spcBef>
                <a:spcPts val="0"/>
              </a:spcBef>
            </a:pPr>
            <a:r>
              <a:rPr lang="en-US" sz="2500" b="1" dirty="0" smtClean="0">
                <a:solidFill>
                  <a:srgbClr val="002060"/>
                </a:solidFill>
              </a:rPr>
              <a:t>The Development of American Property Rights and Law</a:t>
            </a:r>
          </a:p>
          <a:p>
            <a:pPr marL="342900" indent="-342900">
              <a:lnSpc>
                <a:spcPct val="80000"/>
              </a:lnSpc>
              <a:spcBef>
                <a:spcPts val="0"/>
              </a:spcBef>
              <a:buFontTx/>
              <a:buChar char="•"/>
            </a:pPr>
            <a:endParaRPr lang="en-US" sz="1000" dirty="0" smtClean="0">
              <a:solidFill>
                <a:srgbClr val="0033CC"/>
              </a:solidFill>
            </a:endParaRPr>
          </a:p>
          <a:p>
            <a:pPr algn="ctr" fontAlgn="auto" hangingPunct="1">
              <a:lnSpc>
                <a:spcPct val="80000"/>
              </a:lnSpc>
              <a:spcBef>
                <a:spcPts val="0"/>
              </a:spcBef>
            </a:pPr>
            <a:r>
              <a:rPr lang="en-US" sz="2000" b="1" dirty="0" smtClean="0">
                <a:solidFill>
                  <a:srgbClr val="C00000"/>
                </a:solidFill>
              </a:rPr>
              <a:t>Part B: New York Constitutional History – Colonial New York</a:t>
            </a:r>
            <a:endParaRPr lang="en-US" sz="2000" dirty="0" smtClean="0">
              <a:solidFill>
                <a:srgbClr val="C00000"/>
              </a:solidFill>
            </a:endParaRPr>
          </a:p>
          <a:p>
            <a:pPr hangingPunct="0">
              <a:lnSpc>
                <a:spcPct val="80000"/>
              </a:lnSpc>
              <a:spcBef>
                <a:spcPts val="0"/>
              </a:spcBef>
            </a:pPr>
            <a:endParaRPr lang="en-US" sz="1000" dirty="0" smtClean="0"/>
          </a:p>
          <a:p>
            <a:pPr hangingPunct="0">
              <a:lnSpc>
                <a:spcPct val="80000"/>
              </a:lnSpc>
              <a:buFont typeface="Arial" pitchFamily="34" charset="0"/>
              <a:buChar char="•"/>
            </a:pPr>
            <a:r>
              <a:rPr lang="en-US" sz="1900" dirty="0" smtClean="0"/>
              <a:t> A prosperous and diverse colony, New York was slow to catch onto the spirit of independence.  </a:t>
            </a:r>
          </a:p>
          <a:p>
            <a:pPr hangingPunct="0">
              <a:lnSpc>
                <a:spcPct val="80000"/>
              </a:lnSpc>
              <a:buFont typeface="Arial" pitchFamily="34" charset="0"/>
              <a:buChar char="•"/>
            </a:pPr>
            <a:endParaRPr lang="en-US" sz="700" dirty="0" smtClean="0"/>
          </a:p>
          <a:p>
            <a:pPr hangingPunct="0">
              <a:lnSpc>
                <a:spcPct val="80000"/>
              </a:lnSpc>
              <a:buFont typeface="Arial" pitchFamily="34" charset="0"/>
              <a:buChar char="•"/>
            </a:pPr>
            <a:r>
              <a:rPr lang="en-US" sz="1900" dirty="0" smtClean="0"/>
              <a:t> Although a leader in liberty (indeed Albany was one of the very spawning ground of the famous Sons of Liberty who led the charge against the Stamp Act in 1765) most of its citizens held a deep loyalty to England, and wished to secure their rights and liberties within the British Empire instead of a separate and independent nation.  </a:t>
            </a:r>
          </a:p>
          <a:p>
            <a:pPr hangingPunct="0">
              <a:lnSpc>
                <a:spcPct val="80000"/>
              </a:lnSpc>
              <a:buFont typeface="Arial" pitchFamily="34" charset="0"/>
              <a:buChar char="•"/>
            </a:pPr>
            <a:endParaRPr lang="en-US" sz="700" dirty="0" smtClean="0"/>
          </a:p>
          <a:p>
            <a:pPr hangingPunct="0">
              <a:lnSpc>
                <a:spcPct val="80000"/>
              </a:lnSpc>
              <a:buFont typeface="Arial" pitchFamily="34" charset="0"/>
              <a:buChar char="•"/>
            </a:pPr>
            <a:r>
              <a:rPr lang="en-US" sz="1900" dirty="0" smtClean="0"/>
              <a:t> Despite its overall reluctance to join in the pre-declaration revolutionary fervor experienced in New England and Virginia, however, New York was still an outspoken region in favor of liberty and freedom, and in that regards, provided a substantial delegation to both the First Continental Congress in 1774, and to the Second Continental Congress in 1776.</a:t>
            </a:r>
          </a:p>
          <a:p>
            <a:pPr hangingPunct="0">
              <a:lnSpc>
                <a:spcPct val="80000"/>
              </a:lnSpc>
              <a:buFont typeface="Arial" pitchFamily="34" charset="0"/>
              <a:buChar char="•"/>
            </a:pPr>
            <a:endParaRPr lang="en-US" sz="700" dirty="0" smtClean="0"/>
          </a:p>
          <a:p>
            <a:pPr hangingPunct="0">
              <a:lnSpc>
                <a:spcPct val="80000"/>
              </a:lnSpc>
              <a:buFont typeface="Arial" pitchFamily="34" charset="0"/>
              <a:buChar char="•"/>
            </a:pPr>
            <a:r>
              <a:rPr lang="en-US" sz="1900" dirty="0" smtClean="0"/>
              <a:t> Just prior to the convening of the Second Continental Congress, news arrived from England that King George III had announced to Parliament that he would order the invasion of America, with thousands of British regular troops and thousands more hired mercenaries from Germany.</a:t>
            </a:r>
            <a:endParaRPr lang="en-US" sz="700" dirty="0" smtClean="0"/>
          </a:p>
          <a:p>
            <a:pPr hangingPunct="0">
              <a:lnSpc>
                <a:spcPct val="80000"/>
              </a:lnSpc>
              <a:buFont typeface="Arial" pitchFamily="34" charset="0"/>
              <a:buChar char="•"/>
            </a:pPr>
            <a:endParaRPr lang="en-US" sz="700" dirty="0" smtClean="0"/>
          </a:p>
          <a:p>
            <a:pPr hangingPunct="0">
              <a:lnSpc>
                <a:spcPct val="80000"/>
              </a:lnSpc>
              <a:buFont typeface="Arial" pitchFamily="34" charset="0"/>
              <a:buChar char="•"/>
            </a:pPr>
            <a:r>
              <a:rPr lang="en-US" sz="1900" dirty="0" smtClean="0"/>
              <a:t> Parliament thereupon passed the American Prohibitory Act, which restricted the rights of Colonial Citizens.  This announcement, turned the tide in New York, causing popular opinion to move toward independence.</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80000"/>
              </a:lnSpc>
              <a:spcBef>
                <a:spcPts val="0"/>
              </a:spcBef>
            </a:pPr>
            <a:r>
              <a:rPr lang="en-US" sz="2500" b="1" dirty="0" smtClean="0">
                <a:solidFill>
                  <a:srgbClr val="002060"/>
                </a:solidFill>
              </a:rPr>
              <a:t>The Development of American Property Rights and Law</a:t>
            </a:r>
          </a:p>
          <a:p>
            <a:pPr marL="342900" indent="-342900">
              <a:lnSpc>
                <a:spcPct val="80000"/>
              </a:lnSpc>
              <a:spcBef>
                <a:spcPts val="0"/>
              </a:spcBef>
              <a:buFontTx/>
              <a:buChar char="•"/>
            </a:pPr>
            <a:endParaRPr lang="en-US" sz="1000" dirty="0" smtClean="0">
              <a:solidFill>
                <a:srgbClr val="0033CC"/>
              </a:solidFill>
            </a:endParaRPr>
          </a:p>
          <a:p>
            <a:pPr algn="ctr" fontAlgn="auto" hangingPunct="1">
              <a:lnSpc>
                <a:spcPct val="80000"/>
              </a:lnSpc>
              <a:spcBef>
                <a:spcPts val="0"/>
              </a:spcBef>
            </a:pPr>
            <a:r>
              <a:rPr lang="en-US" sz="2000" b="1" dirty="0" smtClean="0">
                <a:solidFill>
                  <a:srgbClr val="C00000"/>
                </a:solidFill>
              </a:rPr>
              <a:t>Part B: New York Constitutional History – Revolutionary New York</a:t>
            </a:r>
            <a:endParaRPr lang="en-US" sz="2000" dirty="0" smtClean="0">
              <a:solidFill>
                <a:srgbClr val="C00000"/>
              </a:solidFill>
            </a:endParaRPr>
          </a:p>
          <a:p>
            <a:pPr hangingPunct="0">
              <a:lnSpc>
                <a:spcPct val="85000"/>
              </a:lnSpc>
              <a:spcBef>
                <a:spcPts val="0"/>
              </a:spcBef>
            </a:pPr>
            <a:endParaRPr lang="en-US" sz="1000" dirty="0" smtClean="0"/>
          </a:p>
          <a:p>
            <a:pPr hangingPunct="0">
              <a:lnSpc>
                <a:spcPct val="85000"/>
              </a:lnSpc>
              <a:buFont typeface="Arial" pitchFamily="34" charset="0"/>
              <a:buChar char="•"/>
            </a:pPr>
            <a:r>
              <a:rPr lang="en-US" sz="1900" dirty="0" smtClean="0"/>
              <a:t> It was in this atmosphere, that on May 10, 1776, with New York’s Delegates present, upon its call to order in Philadelphia, the Second Continental Congress passed a resolution recommending that any colony lacking a proper revolutionary government, should form immediately one.</a:t>
            </a:r>
          </a:p>
          <a:p>
            <a:pPr hangingPunct="0">
              <a:lnSpc>
                <a:spcPct val="85000"/>
              </a:lnSpc>
              <a:buFont typeface="Arial" pitchFamily="34" charset="0"/>
              <a:buChar char="•"/>
            </a:pPr>
            <a:endParaRPr lang="en-US" sz="700" dirty="0" smtClean="0"/>
          </a:p>
          <a:p>
            <a:pPr hangingPunct="0">
              <a:lnSpc>
                <a:spcPct val="85000"/>
              </a:lnSpc>
              <a:buFont typeface="Arial" pitchFamily="34" charset="0"/>
              <a:buChar char="•"/>
            </a:pPr>
            <a:r>
              <a:rPr lang="en-US" sz="1900" dirty="0" smtClean="0"/>
              <a:t> At the time, New York was such a colony, without a revolutionary government, and was still operating under its 1683 charter.</a:t>
            </a:r>
            <a:r>
              <a:rPr lang="en-US" sz="700" dirty="0" smtClean="0"/>
              <a:t>  </a:t>
            </a:r>
          </a:p>
          <a:p>
            <a:pPr hangingPunct="0">
              <a:lnSpc>
                <a:spcPct val="85000"/>
              </a:lnSpc>
              <a:buFont typeface="Arial" pitchFamily="34" charset="0"/>
              <a:buChar char="•"/>
            </a:pPr>
            <a:endParaRPr lang="en-US" sz="700" dirty="0" smtClean="0"/>
          </a:p>
          <a:p>
            <a:pPr hangingPunct="0">
              <a:lnSpc>
                <a:spcPct val="85000"/>
              </a:lnSpc>
              <a:buFont typeface="Arial" pitchFamily="34" charset="0"/>
              <a:buChar char="•"/>
            </a:pPr>
            <a:r>
              <a:rPr lang="en-US" sz="1900" dirty="0" smtClean="0"/>
              <a:t> All that, however, was about to change.</a:t>
            </a:r>
            <a:endParaRPr lang="en-US" sz="700" dirty="0" smtClean="0"/>
          </a:p>
          <a:p>
            <a:pPr hangingPunct="0">
              <a:lnSpc>
                <a:spcPct val="85000"/>
              </a:lnSpc>
              <a:buFont typeface="Arial" pitchFamily="34" charset="0"/>
              <a:buChar char="•"/>
            </a:pPr>
            <a:endParaRPr lang="en-US" sz="700" dirty="0" smtClean="0"/>
          </a:p>
          <a:p>
            <a:pPr hangingPunct="0">
              <a:lnSpc>
                <a:spcPct val="85000"/>
              </a:lnSpc>
              <a:buFont typeface="Arial" pitchFamily="34" charset="0"/>
              <a:buChar char="•"/>
            </a:pPr>
            <a:r>
              <a:rPr lang="en-US" sz="1900" dirty="0" smtClean="0"/>
              <a:t> To assist colonies in forming their new state governments, John Adams, one of America’s greatest colonial constitutional scholars, and a member of the Second Continental Congress, authored his famous </a:t>
            </a:r>
            <a:r>
              <a:rPr lang="en-US" sz="1900" i="1" dirty="0" smtClean="0"/>
              <a:t>Thoughts on Government, Applicable to the Present State of the American Colonies</a:t>
            </a:r>
            <a:r>
              <a:rPr lang="en-US" sz="1900" dirty="0" smtClean="0"/>
              <a:t>.</a:t>
            </a:r>
            <a:endParaRPr lang="en-US" sz="700" dirty="0" smtClean="0"/>
          </a:p>
          <a:p>
            <a:pPr hangingPunct="0">
              <a:lnSpc>
                <a:spcPct val="85000"/>
              </a:lnSpc>
              <a:buFont typeface="Arial" pitchFamily="34" charset="0"/>
              <a:buChar char="•"/>
            </a:pPr>
            <a:endParaRPr lang="en-US" sz="700" dirty="0" smtClean="0"/>
          </a:p>
          <a:p>
            <a:pPr hangingPunct="0">
              <a:lnSpc>
                <a:spcPct val="85000"/>
              </a:lnSpc>
              <a:buFont typeface="Arial" pitchFamily="34" charset="0"/>
              <a:buChar char="•"/>
            </a:pPr>
            <a:r>
              <a:rPr lang="en-US" sz="1900" dirty="0" smtClean="0"/>
              <a:t> This Adams’ essay, recommended a model framework, to form new state governments, for the conduct of their executive, legislative and judicial functions.  This framework was based upon the foundational principle that all  state governments must be republican in form, and contain three separate, independent, competing and co-equal branches that would provide checks and balances against each other.</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spcBef>
                <a:spcPts val="0"/>
              </a:spcBef>
            </a:pPr>
            <a:r>
              <a:rPr lang="en-US" sz="2500" b="1" dirty="0" smtClean="0">
                <a:solidFill>
                  <a:srgbClr val="002060"/>
                </a:solidFill>
              </a:rPr>
              <a:t>The Development of American Property Rights and Law</a:t>
            </a:r>
          </a:p>
          <a:p>
            <a:pPr marL="342900" indent="-342900">
              <a:spcBef>
                <a:spcPts val="0"/>
              </a:spcBef>
              <a:buFontTx/>
              <a:buChar char="•"/>
            </a:pPr>
            <a:endParaRPr lang="en-US" sz="1000" dirty="0" smtClean="0">
              <a:solidFill>
                <a:srgbClr val="0033CC"/>
              </a:solidFill>
            </a:endParaRPr>
          </a:p>
          <a:p>
            <a:pPr algn="ctr" fontAlgn="auto" hangingPunct="1">
              <a:spcBef>
                <a:spcPts val="0"/>
              </a:spcBef>
            </a:pPr>
            <a:r>
              <a:rPr lang="en-US" sz="2000" b="1" dirty="0" smtClean="0">
                <a:solidFill>
                  <a:srgbClr val="C00000"/>
                </a:solidFill>
              </a:rPr>
              <a:t>Part B: New York Constitutional History – The Adams’ Essay </a:t>
            </a:r>
            <a:endParaRPr lang="en-US" sz="2000" dirty="0" smtClean="0">
              <a:solidFill>
                <a:srgbClr val="C00000"/>
              </a:solidFill>
            </a:endParaRPr>
          </a:p>
          <a:p>
            <a:pPr hangingPunct="0">
              <a:spcBef>
                <a:spcPts val="0"/>
              </a:spcBef>
            </a:pPr>
            <a:endParaRPr lang="en-US" sz="1000" dirty="0" smtClean="0"/>
          </a:p>
          <a:p>
            <a:pPr hangingPunct="0">
              <a:spcBef>
                <a:spcPts val="0"/>
              </a:spcBef>
            </a:pPr>
            <a:endParaRPr lang="en-US" sz="1000" dirty="0" smtClean="0"/>
          </a:p>
          <a:p>
            <a:pPr hangingPunct="0">
              <a:spcBef>
                <a:spcPts val="0"/>
              </a:spcBef>
              <a:buFont typeface="Arial" pitchFamily="34" charset="0"/>
              <a:buChar char="•"/>
            </a:pPr>
            <a:r>
              <a:rPr lang="en-US" sz="2000" dirty="0" smtClean="0"/>
              <a:t> In his 3000 word essay, Adams declared:</a:t>
            </a:r>
          </a:p>
          <a:p>
            <a:pPr hangingPunct="0">
              <a:spcBef>
                <a:spcPts val="0"/>
              </a:spcBef>
              <a:buFont typeface="Arial" pitchFamily="34" charset="0"/>
              <a:buChar char="•"/>
            </a:pPr>
            <a:endParaRPr lang="en-US" sz="2000" dirty="0" smtClean="0"/>
          </a:p>
          <a:p>
            <a:pPr hangingPunct="0">
              <a:spcBef>
                <a:spcPts val="0"/>
              </a:spcBef>
            </a:pPr>
            <a:r>
              <a:rPr lang="en-US" sz="1000" dirty="0" smtClean="0"/>
              <a:t> </a:t>
            </a:r>
            <a:r>
              <a:rPr lang="en-US" sz="2000" b="1" i="1" dirty="0" smtClean="0"/>
              <a:t>“We ought to consider what is the end of government, before we determine which is the best form.  </a:t>
            </a:r>
          </a:p>
          <a:p>
            <a:pPr hangingPunct="0">
              <a:spcBef>
                <a:spcPts val="0"/>
              </a:spcBef>
            </a:pPr>
            <a:endParaRPr lang="en-US" sz="2000" b="1" i="1" dirty="0" smtClean="0"/>
          </a:p>
          <a:p>
            <a:pPr hangingPunct="0">
              <a:spcBef>
                <a:spcPts val="0"/>
              </a:spcBef>
            </a:pPr>
            <a:r>
              <a:rPr lang="en-US" sz="2000" b="1" i="1" dirty="0" smtClean="0"/>
              <a:t>Upon this point all speculative politicians will agree, that the happiness of society is the end of government, as all divines and moral philosophers will agree that the happiness of the individual is the end of man.  </a:t>
            </a:r>
          </a:p>
          <a:p>
            <a:pPr hangingPunct="0">
              <a:spcBef>
                <a:spcPts val="0"/>
              </a:spcBef>
            </a:pPr>
            <a:endParaRPr lang="en-US" sz="2000" b="1" i="1" dirty="0" smtClean="0"/>
          </a:p>
          <a:p>
            <a:pPr hangingPunct="0">
              <a:spcBef>
                <a:spcPts val="0"/>
              </a:spcBef>
            </a:pPr>
            <a:r>
              <a:rPr lang="en-US" sz="2000" b="1" i="1" dirty="0" smtClean="0"/>
              <a:t>From this principle it will follow, that the form of government which communicates ease, comfort, security, or, in one word, happiness, to the greatest number of persons, and in the greatest degree, is the best.”</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0000"/>
              </a:lnSpc>
              <a:spcBef>
                <a:spcPts val="0"/>
              </a:spcBef>
            </a:pPr>
            <a:r>
              <a:rPr lang="en-US" sz="2500" b="1" dirty="0" smtClean="0">
                <a:solidFill>
                  <a:srgbClr val="002060"/>
                </a:solidFill>
              </a:rPr>
              <a:t>The Development of American Property Rights and Law</a:t>
            </a:r>
          </a:p>
          <a:p>
            <a:pPr marL="342900" indent="-342900">
              <a:lnSpc>
                <a:spcPct val="90000"/>
              </a:lnSpc>
              <a:spcBef>
                <a:spcPts val="0"/>
              </a:spcBef>
              <a:buFontTx/>
              <a:buChar char="•"/>
            </a:pPr>
            <a:endParaRPr lang="en-US" sz="1000" dirty="0" smtClean="0">
              <a:solidFill>
                <a:srgbClr val="0033CC"/>
              </a:solidFill>
            </a:endParaRPr>
          </a:p>
          <a:p>
            <a:pPr algn="ctr" fontAlgn="auto" hangingPunct="1">
              <a:lnSpc>
                <a:spcPct val="90000"/>
              </a:lnSpc>
              <a:spcBef>
                <a:spcPts val="0"/>
              </a:spcBef>
            </a:pPr>
            <a:r>
              <a:rPr lang="en-US" sz="2000" b="1" dirty="0" smtClean="0">
                <a:solidFill>
                  <a:srgbClr val="C00000"/>
                </a:solidFill>
              </a:rPr>
              <a:t>Part B: New York Constitutional History – The Adams’ Essay </a:t>
            </a:r>
            <a:endParaRPr lang="en-US" sz="2000" dirty="0" smtClean="0">
              <a:solidFill>
                <a:srgbClr val="C00000"/>
              </a:solidFill>
            </a:endParaRPr>
          </a:p>
          <a:p>
            <a:pPr hangingPunct="0">
              <a:lnSpc>
                <a:spcPct val="90000"/>
              </a:lnSpc>
              <a:spcBef>
                <a:spcPts val="0"/>
              </a:spcBef>
            </a:pPr>
            <a:endParaRPr lang="en-US" sz="1000" dirty="0" smtClean="0"/>
          </a:p>
          <a:p>
            <a:pPr hangingPunct="0">
              <a:lnSpc>
                <a:spcPct val="90000"/>
              </a:lnSpc>
              <a:spcBef>
                <a:spcPts val="0"/>
              </a:spcBef>
            </a:pPr>
            <a:r>
              <a:rPr lang="en-US" sz="1900" dirty="0" smtClean="0"/>
              <a:t>This model, offered by Adams, was based upon the historic governmental organization of Great Britain, but offered several significant changes.  These changes would include:</a:t>
            </a:r>
          </a:p>
          <a:p>
            <a:pPr hangingPunct="0">
              <a:lnSpc>
                <a:spcPct val="90000"/>
              </a:lnSpc>
              <a:spcBef>
                <a:spcPts val="0"/>
              </a:spcBef>
            </a:pPr>
            <a:r>
              <a:rPr lang="en-US" sz="1000" dirty="0" smtClean="0"/>
              <a:t> </a:t>
            </a:r>
          </a:p>
          <a:p>
            <a:pPr hangingPunct="0">
              <a:lnSpc>
                <a:spcPct val="90000"/>
              </a:lnSpc>
              <a:spcBef>
                <a:spcPts val="0"/>
              </a:spcBef>
            </a:pPr>
            <a:r>
              <a:rPr lang="en-US" sz="1700" dirty="0" smtClean="0"/>
              <a:t>●</a:t>
            </a:r>
            <a:r>
              <a:rPr lang="en-US" sz="1700" b="1" dirty="0" smtClean="0">
                <a:solidFill>
                  <a:srgbClr val="002060"/>
                </a:solidFill>
              </a:rPr>
              <a:t> That new state governments should be established by a constitution, crafted locally, by elected representatives.   This would differ from the British model where colonies were established by royal charter or act of Parliament.</a:t>
            </a:r>
          </a:p>
          <a:p>
            <a:pPr hangingPunct="0">
              <a:lnSpc>
                <a:spcPct val="90000"/>
              </a:lnSpc>
              <a:spcBef>
                <a:spcPts val="0"/>
              </a:spcBef>
            </a:pPr>
            <a:r>
              <a:rPr lang="en-US" sz="1000" b="1" dirty="0" smtClean="0">
                <a:solidFill>
                  <a:srgbClr val="002060"/>
                </a:solidFill>
              </a:rPr>
              <a:t> </a:t>
            </a:r>
          </a:p>
          <a:p>
            <a:pPr hangingPunct="0">
              <a:lnSpc>
                <a:spcPct val="90000"/>
              </a:lnSpc>
              <a:spcBef>
                <a:spcPts val="0"/>
              </a:spcBef>
            </a:pPr>
            <a:r>
              <a:rPr lang="en-US" sz="1700" dirty="0" smtClean="0"/>
              <a:t>●</a:t>
            </a:r>
            <a:r>
              <a:rPr lang="en-US" sz="1700" b="1" dirty="0" smtClean="0"/>
              <a:t> </a:t>
            </a:r>
            <a:r>
              <a:rPr lang="en-US" sz="1700" b="1" dirty="0" smtClean="0">
                <a:solidFill>
                  <a:srgbClr val="002060"/>
                </a:solidFill>
              </a:rPr>
              <a:t>That sovereignty of these new states, would be vested in the people themselves, with the exercise of their just powers subject to the consent of the governed.   This would differ from the British Constitution, that held sovereignty to be vested in the government itself, as a legacy of royal prerogative, within the King in Parliament.</a:t>
            </a:r>
          </a:p>
          <a:p>
            <a:pPr hangingPunct="0">
              <a:lnSpc>
                <a:spcPct val="90000"/>
              </a:lnSpc>
              <a:spcBef>
                <a:spcPts val="0"/>
              </a:spcBef>
            </a:pPr>
            <a:endParaRPr lang="en-US" sz="1000" b="1" dirty="0" smtClean="0">
              <a:solidFill>
                <a:srgbClr val="002060"/>
              </a:solidFill>
            </a:endParaRPr>
          </a:p>
          <a:p>
            <a:pPr hangingPunct="0">
              <a:lnSpc>
                <a:spcPct val="90000"/>
              </a:lnSpc>
              <a:spcBef>
                <a:spcPts val="0"/>
              </a:spcBef>
            </a:pPr>
            <a:r>
              <a:rPr lang="en-US" sz="1700" b="1" dirty="0" smtClean="0"/>
              <a:t>● </a:t>
            </a:r>
            <a:r>
              <a:rPr lang="en-US" sz="1700" b="1" dirty="0" smtClean="0">
                <a:solidFill>
                  <a:srgbClr val="002060"/>
                </a:solidFill>
              </a:rPr>
              <a:t>That each of these new states would maintain bicameral legislatures, where the upper house would be comprised of elected representatives.   This would differ from the British system where the upper House of Lords of Parliament was appointed from the English nobility.   It was also distinct from the proposal in Thomas Paine’s contemporaneously published pamphlet, Common Sense, which proposed a unicameral legislature.</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spcBef>
                <a:spcPts val="0"/>
              </a:spcBef>
            </a:pPr>
            <a:r>
              <a:rPr lang="en-US" sz="2500" b="1" dirty="0" smtClean="0">
                <a:solidFill>
                  <a:srgbClr val="002060"/>
                </a:solidFill>
              </a:rPr>
              <a:t>The Development of American Property Rights and Law</a:t>
            </a:r>
          </a:p>
          <a:p>
            <a:pPr marL="342900" indent="-342900">
              <a:spcBef>
                <a:spcPts val="0"/>
              </a:spcBef>
              <a:buFontTx/>
              <a:buChar char="•"/>
            </a:pPr>
            <a:endParaRPr lang="en-US" sz="1000" dirty="0" smtClean="0">
              <a:solidFill>
                <a:srgbClr val="0033CC"/>
              </a:solidFill>
            </a:endParaRPr>
          </a:p>
          <a:p>
            <a:pPr algn="ctr" fontAlgn="auto" hangingPunct="1">
              <a:spcBef>
                <a:spcPts val="0"/>
              </a:spcBef>
            </a:pPr>
            <a:r>
              <a:rPr lang="en-US" sz="2000" b="1" dirty="0" smtClean="0">
                <a:solidFill>
                  <a:srgbClr val="C00000"/>
                </a:solidFill>
              </a:rPr>
              <a:t>Part B: New York Constitutional History – The Adams’ Essay </a:t>
            </a:r>
            <a:endParaRPr lang="en-US" sz="2000" dirty="0" smtClean="0">
              <a:solidFill>
                <a:srgbClr val="C00000"/>
              </a:solidFill>
            </a:endParaRPr>
          </a:p>
          <a:p>
            <a:pPr hangingPunct="0">
              <a:spcBef>
                <a:spcPts val="0"/>
              </a:spcBef>
            </a:pPr>
            <a:endParaRPr lang="en-US" sz="1000" dirty="0" smtClean="0"/>
          </a:p>
          <a:p>
            <a:pPr hangingPunct="0">
              <a:spcBef>
                <a:spcPts val="0"/>
              </a:spcBef>
            </a:pPr>
            <a:r>
              <a:rPr lang="en-US" sz="1900" dirty="0" smtClean="0"/>
              <a:t>These changes would further include:</a:t>
            </a:r>
          </a:p>
          <a:p>
            <a:pPr hangingPunct="0">
              <a:spcBef>
                <a:spcPts val="0"/>
              </a:spcBef>
            </a:pPr>
            <a:r>
              <a:rPr lang="en-US" sz="1000" dirty="0" smtClean="0"/>
              <a:t> </a:t>
            </a:r>
          </a:p>
          <a:p>
            <a:pPr hangingPunct="0">
              <a:spcBef>
                <a:spcPts val="0"/>
              </a:spcBef>
            </a:pPr>
            <a:r>
              <a:rPr lang="en-US" sz="1700" b="1" dirty="0" smtClean="0">
                <a:solidFill>
                  <a:srgbClr val="002060"/>
                </a:solidFill>
              </a:rPr>
              <a:t>● That the Executive (Governor) of each state would be popularly elected.  This would differ from the English Constitutional system, where all executive power was vested in a heretical monarch or their appointed minister.</a:t>
            </a:r>
          </a:p>
          <a:p>
            <a:pPr hangingPunct="0">
              <a:spcBef>
                <a:spcPts val="0"/>
              </a:spcBef>
            </a:pPr>
            <a:r>
              <a:rPr lang="en-US" sz="1000" dirty="0" smtClean="0"/>
              <a:t> </a:t>
            </a:r>
          </a:p>
          <a:p>
            <a:pPr hangingPunct="0">
              <a:spcBef>
                <a:spcPts val="0"/>
              </a:spcBef>
            </a:pPr>
            <a:r>
              <a:rPr lang="en-US" sz="1700" dirty="0" smtClean="0"/>
              <a:t>●</a:t>
            </a:r>
            <a:r>
              <a:rPr lang="en-US" sz="1700" b="1" dirty="0" smtClean="0">
                <a:solidFill>
                  <a:srgbClr val="002060"/>
                </a:solidFill>
              </a:rPr>
              <a:t> That the different “qualities” or “functions” of each state government (executive, legislative and judiciary) three separate, independent, competing and co-equal branches that would provide checks and balances against each other.  This concept was distinctly different from that under which the governance of Great Britain operated.   For although England clearly followed the Roman model of three distinct functions of government (executive, legislative and judiciary), such were not seen as either independent, co-equal branches, nor tasked with providing checks and balances against the operations of each other.  Rather, these functions were all constitutionally viewed as mere qualities of government, through which a singular sovereign power was administered.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0000"/>
              </a:lnSpc>
              <a:spcBef>
                <a:spcPts val="0"/>
              </a:spcBef>
            </a:pPr>
            <a:r>
              <a:rPr lang="en-US" sz="2500" b="1" dirty="0" smtClean="0">
                <a:solidFill>
                  <a:srgbClr val="002060"/>
                </a:solidFill>
              </a:rPr>
              <a:t>The Development of American Property Rights and Law</a:t>
            </a:r>
          </a:p>
          <a:p>
            <a:pPr marL="342900" indent="-342900">
              <a:lnSpc>
                <a:spcPct val="90000"/>
              </a:lnSpc>
              <a:spcBef>
                <a:spcPts val="0"/>
              </a:spcBef>
              <a:buFontTx/>
              <a:buChar char="•"/>
            </a:pPr>
            <a:endParaRPr lang="en-US" sz="1000" dirty="0" smtClean="0">
              <a:solidFill>
                <a:srgbClr val="0033CC"/>
              </a:solidFill>
            </a:endParaRPr>
          </a:p>
          <a:p>
            <a:pPr algn="ctr" fontAlgn="auto" hangingPunct="1">
              <a:lnSpc>
                <a:spcPct val="90000"/>
              </a:lnSpc>
              <a:spcBef>
                <a:spcPts val="0"/>
              </a:spcBef>
            </a:pPr>
            <a:r>
              <a:rPr lang="en-US" sz="2000" b="1" dirty="0" smtClean="0">
                <a:solidFill>
                  <a:srgbClr val="C00000"/>
                </a:solidFill>
              </a:rPr>
              <a:t>Part B: New York Constitutional History – The New Constitution </a:t>
            </a:r>
            <a:endParaRPr lang="en-US" sz="2000" dirty="0" smtClean="0">
              <a:solidFill>
                <a:srgbClr val="C00000"/>
              </a:solidFill>
            </a:endParaRPr>
          </a:p>
          <a:p>
            <a:pPr hangingPunct="0">
              <a:lnSpc>
                <a:spcPct val="90000"/>
              </a:lnSpc>
              <a:spcBef>
                <a:spcPts val="0"/>
              </a:spcBef>
            </a:pPr>
            <a:endParaRPr lang="en-US" sz="1000" dirty="0" smtClean="0"/>
          </a:p>
          <a:p>
            <a:pPr hangingPunct="0">
              <a:buFont typeface="Arial" pitchFamily="34" charset="0"/>
              <a:buChar char="•"/>
            </a:pPr>
            <a:r>
              <a:rPr lang="en-US" dirty="0" smtClean="0"/>
              <a:t> On July 10, 1776, within days of the Second Continental Congress issuing the Declaration of Independence, delegates met in White Plains, to begin crafting New York State’s first constitution.</a:t>
            </a:r>
          </a:p>
          <a:p>
            <a:pPr hangingPunct="0">
              <a:buFont typeface="Arial" pitchFamily="34" charset="0"/>
              <a:buChar char="•"/>
            </a:pPr>
            <a:endParaRPr lang="en-US" sz="1000" dirty="0" smtClean="0"/>
          </a:p>
          <a:p>
            <a:pPr hangingPunct="0">
              <a:buFont typeface="Arial" pitchFamily="34" charset="0"/>
              <a:buChar char="•"/>
            </a:pPr>
            <a:r>
              <a:rPr lang="en-US" dirty="0" smtClean="0"/>
              <a:t> Using the model offered by Adams in his </a:t>
            </a:r>
            <a:r>
              <a:rPr lang="en-US" i="1" dirty="0" smtClean="0"/>
              <a:t>Thoughts on Government, </a:t>
            </a:r>
            <a:r>
              <a:rPr lang="en-US" dirty="0" smtClean="0"/>
              <a:t>John Jay, Robert Livingston, and </a:t>
            </a:r>
            <a:r>
              <a:rPr lang="en-US" dirty="0" err="1" smtClean="0"/>
              <a:t>Gouverneur</a:t>
            </a:r>
            <a:r>
              <a:rPr lang="en-US" dirty="0" smtClean="0"/>
              <a:t> Morris began to draft a document, for the consideration of the convention delegates.</a:t>
            </a:r>
            <a:endParaRPr lang="en-US" sz="1000" dirty="0" smtClean="0"/>
          </a:p>
          <a:p>
            <a:pPr hangingPunct="0">
              <a:buFont typeface="Arial" pitchFamily="34" charset="0"/>
              <a:buChar char="•"/>
            </a:pPr>
            <a:endParaRPr lang="en-US" sz="1000" dirty="0" smtClean="0"/>
          </a:p>
          <a:p>
            <a:pPr hangingPunct="0">
              <a:buFont typeface="Arial" pitchFamily="34" charset="0"/>
              <a:buChar char="•"/>
            </a:pPr>
            <a:r>
              <a:rPr lang="en-US" dirty="0" smtClean="0"/>
              <a:t> After repeated debate, adjournments and changes of location, the convention finally finished its work, at Kingston, New York, on Sunday evening, April 20, 1777, and adopted New York’s historic first State Constitution with only one dissenting vote.</a:t>
            </a:r>
            <a:endParaRPr lang="en-US" sz="1000" dirty="0" smtClean="0"/>
          </a:p>
          <a:p>
            <a:pPr hangingPunct="0">
              <a:buFont typeface="Arial" pitchFamily="34" charset="0"/>
              <a:buChar char="•"/>
            </a:pPr>
            <a:endParaRPr lang="en-US" sz="1000" dirty="0" smtClean="0"/>
          </a:p>
          <a:p>
            <a:pPr hangingPunct="0">
              <a:buFont typeface="Arial" pitchFamily="34" charset="0"/>
              <a:buChar char="•"/>
            </a:pPr>
            <a:r>
              <a:rPr lang="en-US" dirty="0" smtClean="0"/>
              <a:t> The Constitution so produced, was a combination document, containing its own Declaration of Independence, and outlining the structure of the new state government.  It called for the establishment of a popularly elected, bicameral legislature (Senate and Assembly), a popularly elected governor, and an independent judiciary.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5" name="TextBox 4"/>
          <p:cNvSpPr txBox="1"/>
          <p:nvPr/>
        </p:nvSpPr>
        <p:spPr>
          <a:xfrm>
            <a:off x="914400" y="1600200"/>
            <a:ext cx="7543800" cy="4499693"/>
          </a:xfrm>
          <a:prstGeom prst="rect">
            <a:avLst/>
          </a:prstGeom>
          <a:solidFill>
            <a:schemeClr val="accent3"/>
          </a:solidFill>
        </p:spPr>
        <p:txBody>
          <a:bodyPr wrap="square">
            <a:spAutoFit/>
          </a:bodyPr>
          <a:lstStyle/>
          <a:p>
            <a:pPr>
              <a:lnSpc>
                <a:spcPct val="80000"/>
              </a:lnSpc>
              <a:defRPr/>
            </a:pPr>
            <a:r>
              <a:rPr lang="en-US" sz="3200" b="1" dirty="0" smtClean="0"/>
              <a:t>Last Time – We Spoke </a:t>
            </a:r>
            <a:r>
              <a:rPr lang="en-US" sz="3200" b="1" dirty="0"/>
              <a:t>About:</a:t>
            </a:r>
          </a:p>
          <a:p>
            <a:pPr>
              <a:lnSpc>
                <a:spcPct val="80000"/>
              </a:lnSpc>
              <a:defRPr/>
            </a:pPr>
            <a:endParaRPr lang="en-US" sz="600" b="1" dirty="0"/>
          </a:p>
          <a:p>
            <a:pPr>
              <a:lnSpc>
                <a:spcPct val="80000"/>
              </a:lnSpc>
              <a:defRPr/>
            </a:pPr>
            <a:endParaRPr lang="en-US" sz="600" b="1" dirty="0"/>
          </a:p>
          <a:p>
            <a:pPr>
              <a:lnSpc>
                <a:spcPct val="80000"/>
              </a:lnSpc>
              <a:defRPr/>
            </a:pPr>
            <a:endParaRPr lang="en-US" sz="600" b="1" dirty="0"/>
          </a:p>
          <a:p>
            <a:pPr>
              <a:lnSpc>
                <a:spcPct val="80000"/>
              </a:lnSpc>
              <a:defRPr/>
            </a:pPr>
            <a:endParaRPr lang="en-US" sz="600" b="1" dirty="0"/>
          </a:p>
          <a:p>
            <a:pPr>
              <a:lnSpc>
                <a:spcPct val="80000"/>
              </a:lnSpc>
              <a:buFont typeface="Arial" pitchFamily="34" charset="0"/>
              <a:buChar char="•"/>
              <a:defRPr/>
            </a:pPr>
            <a:r>
              <a:rPr lang="en-US" sz="2800" b="1" dirty="0">
                <a:solidFill>
                  <a:srgbClr val="002060"/>
                </a:solidFill>
              </a:rPr>
              <a:t> The Importance of Property</a:t>
            </a: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r>
              <a:rPr lang="en-US" sz="2800" b="1" dirty="0">
                <a:solidFill>
                  <a:srgbClr val="002060"/>
                </a:solidFill>
              </a:rPr>
              <a:t> The Evolution of Property Rights in Law</a:t>
            </a:r>
          </a:p>
          <a:p>
            <a:pPr>
              <a:lnSpc>
                <a:spcPct val="80000"/>
              </a:lnSpc>
              <a:defRPr/>
            </a:pPr>
            <a:r>
              <a:rPr lang="en-US" sz="2400" b="1" dirty="0">
                <a:solidFill>
                  <a:srgbClr val="002060"/>
                </a:solidFill>
              </a:rPr>
              <a:t>     </a:t>
            </a:r>
            <a:r>
              <a:rPr lang="en-US" sz="2400" b="1" i="1" dirty="0">
                <a:solidFill>
                  <a:srgbClr val="C00000"/>
                </a:solidFill>
              </a:rPr>
              <a:t>How the Law and Property are Intertwined</a:t>
            </a:r>
          </a:p>
          <a:p>
            <a:pPr>
              <a:lnSpc>
                <a:spcPct val="80000"/>
              </a:lnSpc>
              <a:defRPr/>
            </a:pPr>
            <a:endParaRPr lang="en-US" sz="600" b="1" i="1" dirty="0">
              <a:solidFill>
                <a:srgbClr val="C00000"/>
              </a:solidFill>
            </a:endParaRPr>
          </a:p>
          <a:p>
            <a:pPr>
              <a:lnSpc>
                <a:spcPct val="80000"/>
              </a:lnSpc>
              <a:defRPr/>
            </a:pPr>
            <a:endParaRPr lang="en-US" sz="600" b="1" i="1" dirty="0">
              <a:solidFill>
                <a:srgbClr val="C00000"/>
              </a:solidFill>
            </a:endParaRPr>
          </a:p>
          <a:p>
            <a:pPr>
              <a:lnSpc>
                <a:spcPct val="80000"/>
              </a:lnSpc>
              <a:defRPr/>
            </a:pPr>
            <a:endParaRPr lang="en-US" sz="600" b="1" i="1" dirty="0">
              <a:solidFill>
                <a:srgbClr val="C00000"/>
              </a:solidFill>
            </a:endParaRPr>
          </a:p>
          <a:p>
            <a:pPr>
              <a:lnSpc>
                <a:spcPct val="80000"/>
              </a:lnSpc>
              <a:buFont typeface="Arial" pitchFamily="34" charset="0"/>
              <a:buChar char="•"/>
              <a:defRPr/>
            </a:pPr>
            <a:r>
              <a:rPr lang="en-US" sz="2800" b="1" dirty="0" smtClean="0">
                <a:solidFill>
                  <a:srgbClr val="002060"/>
                </a:solidFill>
              </a:rPr>
              <a:t> Anglo-American </a:t>
            </a:r>
            <a:r>
              <a:rPr lang="en-US" sz="2800" b="1" dirty="0">
                <a:solidFill>
                  <a:srgbClr val="002060"/>
                </a:solidFill>
              </a:rPr>
              <a:t>Legal History</a:t>
            </a:r>
          </a:p>
          <a:p>
            <a:pPr>
              <a:lnSpc>
                <a:spcPct val="80000"/>
              </a:lnSpc>
              <a:defRPr/>
            </a:pPr>
            <a:r>
              <a:rPr lang="en-US" sz="2400" b="1" i="1" dirty="0">
                <a:solidFill>
                  <a:srgbClr val="C00000"/>
                </a:solidFill>
              </a:rPr>
              <a:t>      How Property Rights Became a Fabric of Law </a:t>
            </a: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r>
              <a:rPr lang="en-US" sz="2800" b="1" dirty="0">
                <a:solidFill>
                  <a:srgbClr val="002060"/>
                </a:solidFill>
              </a:rPr>
              <a:t> Blackstone and Colonial Perspective:</a:t>
            </a:r>
          </a:p>
          <a:p>
            <a:pPr>
              <a:lnSpc>
                <a:spcPct val="80000"/>
              </a:lnSpc>
              <a:defRPr/>
            </a:pPr>
            <a:r>
              <a:rPr lang="en-US" sz="2400" b="1" i="1" dirty="0">
                <a:solidFill>
                  <a:srgbClr val="C00000"/>
                </a:solidFill>
              </a:rPr>
              <a:t>     Making Property Rights Part of America </a:t>
            </a:r>
            <a:endParaRPr lang="en-US" sz="2400" b="1" i="1" dirty="0" smtClean="0">
              <a:solidFill>
                <a:srgbClr val="C00000"/>
              </a:solidFill>
            </a:endParaRPr>
          </a:p>
          <a:p>
            <a:pPr>
              <a:lnSpc>
                <a:spcPct val="80000"/>
              </a:lnSpc>
              <a:buFont typeface="Arial" pitchFamily="34" charset="0"/>
              <a:buChar char="•"/>
              <a:defRPr/>
            </a:pPr>
            <a:endParaRPr lang="en-US" sz="600" b="1" dirty="0" smtClean="0">
              <a:solidFill>
                <a:srgbClr val="002060"/>
              </a:solidFill>
            </a:endParaRPr>
          </a:p>
          <a:p>
            <a:pPr>
              <a:lnSpc>
                <a:spcPct val="80000"/>
              </a:lnSpc>
              <a:buFont typeface="Arial" pitchFamily="34" charset="0"/>
              <a:buChar char="•"/>
              <a:defRPr/>
            </a:pPr>
            <a:endParaRPr lang="en-US" sz="600" b="1" dirty="0" smtClean="0">
              <a:solidFill>
                <a:srgbClr val="002060"/>
              </a:solidFill>
            </a:endParaRPr>
          </a:p>
          <a:p>
            <a:pPr>
              <a:lnSpc>
                <a:spcPct val="80000"/>
              </a:lnSpc>
              <a:buFont typeface="Arial" pitchFamily="34" charset="0"/>
              <a:buChar char="•"/>
              <a:defRPr/>
            </a:pPr>
            <a:r>
              <a:rPr lang="en-US" sz="2800" b="1" dirty="0" smtClean="0">
                <a:solidFill>
                  <a:srgbClr val="002060"/>
                </a:solidFill>
              </a:rPr>
              <a:t> Property Rights in American Law:</a:t>
            </a:r>
          </a:p>
          <a:p>
            <a:pPr>
              <a:lnSpc>
                <a:spcPct val="80000"/>
              </a:lnSpc>
              <a:defRPr/>
            </a:pPr>
            <a:r>
              <a:rPr lang="en-US" sz="2400" b="1" i="1" dirty="0" smtClean="0">
                <a:solidFill>
                  <a:srgbClr val="C00000"/>
                </a:solidFill>
              </a:rPr>
              <a:t>     Life, Liberty and the Pursuit of … Property! </a:t>
            </a:r>
            <a:endParaRPr lang="en-US" sz="2400" b="1" dirty="0" smtClean="0">
              <a:solidFill>
                <a:srgbClr val="C00000"/>
              </a:solidFill>
            </a:endParaRPr>
          </a:p>
        </p:txBody>
      </p:sp>
      <p:sp>
        <p:nvSpPr>
          <p:cNvPr id="4" name="Slide Number Placeholder 3"/>
          <p:cNvSpPr>
            <a:spLocks noGrp="1"/>
          </p:cNvSpPr>
          <p:nvPr>
            <p:ph type="sldNum" sz="quarter" idx="12"/>
          </p:nvPr>
        </p:nvSpPr>
        <p:spPr/>
        <p:txBody>
          <a:bodyPr/>
          <a:lstStyle/>
          <a:p>
            <a:pPr>
              <a:defRPr/>
            </a:pPr>
            <a:fld id="{BF9E4174-A6D1-4830-B2F8-450508E6994C}"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80000"/>
              </a:lnSpc>
              <a:spcBef>
                <a:spcPts val="0"/>
              </a:spcBef>
            </a:pPr>
            <a:r>
              <a:rPr lang="en-US" sz="2500" b="1" dirty="0" smtClean="0">
                <a:solidFill>
                  <a:srgbClr val="002060"/>
                </a:solidFill>
              </a:rPr>
              <a:t>The Development of American Property Rights and Law</a:t>
            </a:r>
          </a:p>
          <a:p>
            <a:pPr marL="342900" indent="-342900">
              <a:lnSpc>
                <a:spcPct val="80000"/>
              </a:lnSpc>
              <a:spcBef>
                <a:spcPts val="0"/>
              </a:spcBef>
              <a:buFontTx/>
              <a:buChar char="•"/>
            </a:pPr>
            <a:endParaRPr lang="en-US" sz="1000" dirty="0" smtClean="0">
              <a:solidFill>
                <a:srgbClr val="0033CC"/>
              </a:solidFill>
            </a:endParaRPr>
          </a:p>
          <a:p>
            <a:pPr algn="ctr" fontAlgn="auto" hangingPunct="1">
              <a:lnSpc>
                <a:spcPct val="80000"/>
              </a:lnSpc>
              <a:spcBef>
                <a:spcPts val="0"/>
              </a:spcBef>
            </a:pPr>
            <a:r>
              <a:rPr lang="en-US" sz="2000" b="1" dirty="0" smtClean="0">
                <a:solidFill>
                  <a:srgbClr val="C00000"/>
                </a:solidFill>
              </a:rPr>
              <a:t>Part B: New York Constitutional History – The New Constitution </a:t>
            </a:r>
            <a:endParaRPr lang="en-US" sz="2000" dirty="0" smtClean="0">
              <a:solidFill>
                <a:srgbClr val="C00000"/>
              </a:solidFill>
            </a:endParaRPr>
          </a:p>
          <a:p>
            <a:pPr hangingPunct="0">
              <a:lnSpc>
                <a:spcPct val="80000"/>
              </a:lnSpc>
              <a:spcBef>
                <a:spcPts val="0"/>
              </a:spcBef>
            </a:pPr>
            <a:endParaRPr lang="en-US" sz="1000" dirty="0" smtClean="0"/>
          </a:p>
          <a:p>
            <a:pPr hangingPunct="0">
              <a:lnSpc>
                <a:spcPct val="80000"/>
              </a:lnSpc>
              <a:spcBef>
                <a:spcPts val="0"/>
              </a:spcBef>
              <a:buFont typeface="Arial" pitchFamily="34" charset="0"/>
              <a:buChar char="•"/>
            </a:pPr>
            <a:r>
              <a:rPr lang="en-US" sz="1700" dirty="0" smtClean="0"/>
              <a:t> Following the Adams’ principles, the first New York State Constitution established three separate, independent, competing and co-equal branches of government, that would allow for checks and balances against each other.</a:t>
            </a:r>
            <a:endParaRPr lang="en-US" sz="800" dirty="0" smtClean="0"/>
          </a:p>
          <a:p>
            <a:pPr hangingPunct="0">
              <a:lnSpc>
                <a:spcPct val="80000"/>
              </a:lnSpc>
              <a:spcBef>
                <a:spcPts val="0"/>
              </a:spcBef>
              <a:buFont typeface="Arial" pitchFamily="34" charset="0"/>
              <a:buChar char="•"/>
            </a:pPr>
            <a:endParaRPr lang="en-US" sz="800" dirty="0" smtClean="0"/>
          </a:p>
          <a:p>
            <a:pPr hangingPunct="0">
              <a:lnSpc>
                <a:spcPct val="80000"/>
              </a:lnSpc>
              <a:spcBef>
                <a:spcPts val="0"/>
              </a:spcBef>
              <a:buFont typeface="Arial" pitchFamily="34" charset="0"/>
              <a:buChar char="•"/>
            </a:pPr>
            <a:r>
              <a:rPr lang="en-US" sz="1700" dirty="0" smtClean="0"/>
              <a:t> It placed the sovereignty of the state, outside the three branches of government, in the people themselves, and provided that the just powers of the state would be subject to the consent of the governed.</a:t>
            </a:r>
            <a:endParaRPr lang="en-US" sz="800" dirty="0" smtClean="0"/>
          </a:p>
          <a:p>
            <a:pPr hangingPunct="0">
              <a:lnSpc>
                <a:spcPct val="80000"/>
              </a:lnSpc>
              <a:spcBef>
                <a:spcPts val="0"/>
              </a:spcBef>
            </a:pPr>
            <a:r>
              <a:rPr lang="en-US" sz="800" dirty="0" smtClean="0"/>
              <a:t> </a:t>
            </a:r>
          </a:p>
          <a:p>
            <a:pPr hangingPunct="0">
              <a:lnSpc>
                <a:spcPct val="80000"/>
              </a:lnSpc>
              <a:spcBef>
                <a:spcPts val="0"/>
              </a:spcBef>
              <a:buFont typeface="Arial" pitchFamily="34" charset="0"/>
              <a:buChar char="•"/>
            </a:pPr>
            <a:r>
              <a:rPr lang="en-US" sz="1700" dirty="0" smtClean="0"/>
              <a:t> After the adoption of the original State Constitution in 1777, New York has since held constitutional conventions in 1821, 1846, 1894, 1915, 1938, and 1967.   The efforts of the 1915 and 1967 conventions were rejected by the voters, and the 1821, 1846, 1894, and 1938 conventions, did not actually create new constitutions, but merely made amendments to their previous counterparts.</a:t>
            </a:r>
            <a:r>
              <a:rPr lang="en-US" sz="800" dirty="0" smtClean="0"/>
              <a:t>   </a:t>
            </a:r>
          </a:p>
          <a:p>
            <a:pPr hangingPunct="0">
              <a:lnSpc>
                <a:spcPct val="80000"/>
              </a:lnSpc>
              <a:spcBef>
                <a:spcPts val="0"/>
              </a:spcBef>
            </a:pPr>
            <a:r>
              <a:rPr lang="en-US" sz="800" dirty="0" smtClean="0"/>
              <a:t> </a:t>
            </a:r>
          </a:p>
          <a:p>
            <a:pPr hangingPunct="0">
              <a:lnSpc>
                <a:spcPct val="80000"/>
              </a:lnSpc>
              <a:spcBef>
                <a:spcPts val="0"/>
              </a:spcBef>
              <a:buFont typeface="Arial" pitchFamily="34" charset="0"/>
              <a:buChar char="•"/>
            </a:pPr>
            <a:r>
              <a:rPr lang="en-US" sz="1700" dirty="0" smtClean="0"/>
              <a:t> Additionally, other than modifying lengths of the terms of offices, and making adjustments to the particular functions and duties of the executive, legislative and judiciary branches themselves, none of the amendments made since the time of the first state convention, have ever altered the original Adams’ construct embodied within the 1777 State Constitution, so that New York State government still operates with three separate, independent, competing and co-equal branches of government, that provide for checks and balances against each other.</a:t>
            </a:r>
          </a:p>
          <a:p>
            <a:pPr hangingPunct="0">
              <a:lnSpc>
                <a:spcPct val="80000"/>
              </a:lnSpc>
              <a:spcBef>
                <a:spcPts val="0"/>
              </a:spcBef>
            </a:pPr>
            <a:r>
              <a:rPr lang="en-US" sz="800" dirty="0" smtClean="0"/>
              <a:t> </a:t>
            </a:r>
          </a:p>
          <a:p>
            <a:pPr hangingPunct="0">
              <a:lnSpc>
                <a:spcPct val="80000"/>
              </a:lnSpc>
              <a:spcBef>
                <a:spcPts val="0"/>
              </a:spcBef>
              <a:buFont typeface="Arial" pitchFamily="34" charset="0"/>
              <a:buChar char="•"/>
            </a:pPr>
            <a:r>
              <a:rPr lang="en-US" sz="1700" dirty="0" smtClean="0"/>
              <a:t> This fact has become a quintessential element of the liberty and freedom protected by our state government.</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spcBef>
                <a:spcPts val="0"/>
              </a:spcBef>
            </a:pPr>
            <a:r>
              <a:rPr lang="en-US" sz="2500" b="1" dirty="0" smtClean="0">
                <a:solidFill>
                  <a:srgbClr val="002060"/>
                </a:solidFill>
              </a:rPr>
              <a:t>The Development of American Property Rights and Law</a:t>
            </a:r>
          </a:p>
          <a:p>
            <a:pPr marL="342900" indent="-342900">
              <a:spcBef>
                <a:spcPts val="0"/>
              </a:spcBef>
              <a:buFontTx/>
              <a:buChar char="•"/>
            </a:pPr>
            <a:endParaRPr lang="en-US" sz="1000" dirty="0" smtClean="0">
              <a:solidFill>
                <a:srgbClr val="0033CC"/>
              </a:solidFill>
            </a:endParaRPr>
          </a:p>
          <a:p>
            <a:pPr algn="ctr" fontAlgn="auto" hangingPunct="1">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spcBef>
                <a:spcPts val="0"/>
              </a:spcBef>
            </a:pPr>
            <a:endParaRPr lang="en-US" sz="1000" dirty="0" smtClean="0"/>
          </a:p>
          <a:p>
            <a:pPr hangingPunct="0">
              <a:spcBef>
                <a:spcPts val="0"/>
              </a:spcBef>
              <a:buFont typeface="Arial" pitchFamily="34" charset="0"/>
              <a:buChar char="•"/>
            </a:pPr>
            <a:r>
              <a:rPr lang="en-US" sz="1900" dirty="0" smtClean="0"/>
              <a:t> Ten years after the establishment of the first New York State Constitution, in 1787, after the American Revolution was concluded, a national convention was held in Philadelphia to draft a Constitution for the United States. </a:t>
            </a:r>
          </a:p>
          <a:p>
            <a:pPr hangingPunct="0">
              <a:spcBef>
                <a:spcPts val="0"/>
              </a:spcBef>
              <a:buFont typeface="Arial" pitchFamily="34" charset="0"/>
              <a:buChar char="•"/>
            </a:pPr>
            <a:endParaRPr lang="en-US" sz="1000" dirty="0" smtClean="0"/>
          </a:p>
          <a:p>
            <a:pPr hangingPunct="0">
              <a:spcBef>
                <a:spcPts val="0"/>
              </a:spcBef>
              <a:buFont typeface="Arial" pitchFamily="34" charset="0"/>
              <a:buChar char="•"/>
            </a:pPr>
            <a:r>
              <a:rPr lang="en-US" sz="1900" dirty="0" smtClean="0"/>
              <a:t> Originally authorized for the purpose of only amending the then pre-existing Articles of Confederation, this National Convention quickly broadened its mission to provide for the creation of an entirely new Constitution, that would develop a plan for a new national government, with a federal system, that recognized a federal union with a limited but supreme national government, and broad states’ rights and powers. </a:t>
            </a:r>
          </a:p>
          <a:p>
            <a:pPr hangingPunct="0">
              <a:spcBef>
                <a:spcPts val="0"/>
              </a:spcBef>
              <a:buFont typeface="Arial" pitchFamily="34" charset="0"/>
              <a:buChar char="•"/>
            </a:pPr>
            <a:endParaRPr lang="en-US" sz="1000" dirty="0" smtClean="0"/>
          </a:p>
          <a:p>
            <a:pPr hangingPunct="0">
              <a:spcBef>
                <a:spcPts val="0"/>
              </a:spcBef>
              <a:buFont typeface="Arial" pitchFamily="34" charset="0"/>
              <a:buChar char="•"/>
            </a:pPr>
            <a:r>
              <a:rPr lang="en-US" sz="1900" dirty="0" smtClean="0"/>
              <a:t> Also produced largely upon the template of the 1776 Adams’ model, this new United States Constitution reiterated America’s commitment to republican government, to operate within a framework of three separate, independent, competing and co-equal branches of government, that would provide for checks and balances against each other.</a:t>
            </a:r>
            <a:r>
              <a:rPr lang="en-US" dirty="0" smtClean="0"/>
              <a:t>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smtClean="0">
                <a:solidFill>
                  <a:srgbClr val="002060"/>
                </a:solidFill>
              </a:rPr>
              <a:t>The Development of American Property Rights and Law</a:t>
            </a:r>
          </a:p>
          <a:p>
            <a:pPr marL="342900" indent="-342900">
              <a:lnSpc>
                <a:spcPct val="95000"/>
              </a:lnSpc>
              <a:spcBef>
                <a:spcPts val="0"/>
              </a:spcBef>
              <a:buFontTx/>
              <a:buChar char="•"/>
            </a:pPr>
            <a:endParaRPr lang="en-US" sz="1000" dirty="0" smtClean="0">
              <a:solidFill>
                <a:srgbClr val="0033CC"/>
              </a:solidFill>
            </a:endParaRPr>
          </a:p>
          <a:p>
            <a:pPr algn="ctr" fontAlgn="auto" hangingPunct="1">
              <a:lnSpc>
                <a:spcPct val="95000"/>
              </a:lnSpc>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lnSpc>
                <a:spcPct val="95000"/>
              </a:lnSpc>
              <a:spcBef>
                <a:spcPts val="0"/>
              </a:spcBef>
            </a:pPr>
            <a:endParaRPr lang="en-US" sz="1000" dirty="0" smtClean="0"/>
          </a:p>
          <a:p>
            <a:pPr hangingPunct="0">
              <a:lnSpc>
                <a:spcPct val="95000"/>
              </a:lnSpc>
              <a:spcBef>
                <a:spcPts val="0"/>
              </a:spcBef>
              <a:buFont typeface="Arial" pitchFamily="34" charset="0"/>
              <a:buChar char="•"/>
            </a:pPr>
            <a:r>
              <a:rPr lang="en-US" sz="1900" dirty="0" smtClean="0"/>
              <a:t> </a:t>
            </a:r>
            <a:r>
              <a:rPr lang="en-US" dirty="0" smtClean="0"/>
              <a:t>To make the principle of republican government clear, the founders not only assured that the new national government would be based on the Adams republican model, but they also expressly required that every state must always do so as well. </a:t>
            </a:r>
            <a:endParaRPr lang="en-US" sz="1000" dirty="0" smtClean="0"/>
          </a:p>
          <a:p>
            <a:pPr hangingPunct="0">
              <a:lnSpc>
                <a:spcPct val="95000"/>
              </a:lnSpc>
              <a:spcBef>
                <a:spcPts val="0"/>
              </a:spcBef>
              <a:buFont typeface="Arial" pitchFamily="34" charset="0"/>
              <a:buChar char="•"/>
            </a:pPr>
            <a:endParaRPr lang="en-US" sz="1000" dirty="0" smtClean="0"/>
          </a:p>
          <a:p>
            <a:pPr hangingPunct="0">
              <a:lnSpc>
                <a:spcPct val="95000"/>
              </a:lnSpc>
              <a:spcBef>
                <a:spcPts val="0"/>
              </a:spcBef>
              <a:buFont typeface="Arial" pitchFamily="34" charset="0"/>
              <a:buChar char="•"/>
            </a:pPr>
            <a:r>
              <a:rPr lang="en-US" dirty="0" smtClean="0"/>
              <a:t> Accordingly, Section four of Article IV of the United States Constitution provides:</a:t>
            </a:r>
            <a:endParaRPr lang="en-US" sz="1000" dirty="0" smtClean="0"/>
          </a:p>
          <a:p>
            <a:pPr>
              <a:lnSpc>
                <a:spcPct val="95000"/>
              </a:lnSpc>
              <a:spcBef>
                <a:spcPts val="0"/>
              </a:spcBef>
            </a:pPr>
            <a:r>
              <a:rPr lang="en-US" sz="1000" dirty="0" smtClean="0"/>
              <a:t> </a:t>
            </a:r>
          </a:p>
          <a:p>
            <a:pPr>
              <a:lnSpc>
                <a:spcPct val="95000"/>
              </a:lnSpc>
              <a:spcBef>
                <a:spcPts val="0"/>
              </a:spcBef>
            </a:pPr>
            <a:r>
              <a:rPr lang="en-US" b="1" i="1" dirty="0" smtClean="0"/>
              <a:t>“The United States shall guarantee to every State in this Union a Republican Form of Government, and shall protect each of them against Invasion; and on Application of the Legislature, or of the Executive (when the Legislature cannot be convened), against domestic Violence.”</a:t>
            </a:r>
            <a:endParaRPr lang="en-US" sz="1000" dirty="0" smtClean="0"/>
          </a:p>
          <a:p>
            <a:pPr hangingPunct="0">
              <a:lnSpc>
                <a:spcPct val="95000"/>
              </a:lnSpc>
              <a:spcBef>
                <a:spcPts val="0"/>
              </a:spcBef>
            </a:pPr>
            <a:r>
              <a:rPr lang="en-US" sz="1000" dirty="0" smtClean="0"/>
              <a:t> </a:t>
            </a:r>
          </a:p>
          <a:p>
            <a:pPr hangingPunct="0">
              <a:lnSpc>
                <a:spcPct val="95000"/>
              </a:lnSpc>
              <a:spcBef>
                <a:spcPts val="0"/>
              </a:spcBef>
            </a:pPr>
            <a:r>
              <a:rPr lang="en-US" dirty="0" smtClean="0"/>
              <a:t>This clause, which would become known as the Guarantee Clause, relates to this principle held by the founders, that not only must sovereignty rest outside the actual government, within the people themselves, but that such republican government could only exist within a framework of three separate, independent, competing and co-equal branches of government, that provide for checks and balances against each other.</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3000"/>
              </a:lnSpc>
              <a:spcBef>
                <a:spcPts val="0"/>
              </a:spcBef>
            </a:pPr>
            <a:r>
              <a:rPr lang="en-US" sz="2500" b="1" dirty="0" smtClean="0">
                <a:solidFill>
                  <a:srgbClr val="002060"/>
                </a:solidFill>
              </a:rPr>
              <a:t>The Development of American Property Rights and Law</a:t>
            </a:r>
          </a:p>
          <a:p>
            <a:pPr marL="342900" indent="-342900">
              <a:lnSpc>
                <a:spcPct val="93000"/>
              </a:lnSpc>
              <a:spcBef>
                <a:spcPts val="0"/>
              </a:spcBef>
              <a:buFontTx/>
              <a:buChar char="•"/>
            </a:pPr>
            <a:endParaRPr lang="en-US" sz="1000" dirty="0" smtClean="0">
              <a:solidFill>
                <a:srgbClr val="0033CC"/>
              </a:solidFill>
            </a:endParaRPr>
          </a:p>
          <a:p>
            <a:pPr algn="ctr" fontAlgn="auto" hangingPunct="1">
              <a:lnSpc>
                <a:spcPct val="93000"/>
              </a:lnSpc>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lnSpc>
                <a:spcPct val="93000"/>
              </a:lnSpc>
              <a:spcBef>
                <a:spcPts val="0"/>
              </a:spcBef>
            </a:pPr>
            <a:endParaRPr lang="en-US" sz="1000" dirty="0" smtClean="0"/>
          </a:p>
          <a:p>
            <a:pPr hangingPunct="0">
              <a:lnSpc>
                <a:spcPct val="93000"/>
              </a:lnSpc>
              <a:spcBef>
                <a:spcPts val="0"/>
              </a:spcBef>
              <a:buFont typeface="Arial" pitchFamily="34" charset="0"/>
              <a:buChar char="•"/>
            </a:pPr>
            <a:r>
              <a:rPr lang="en-US" dirty="0" smtClean="0"/>
              <a:t> As explained by Alexander Hamilton in Federalist Number 43, this Guarantee Clause was designed to assure that the states would not ever have the option of establishing a state government headed by a monarchy, and that the sovereign power of the states, would be subject to the checks and balances of both their people, as the ultimate sovereigns, as well as by the separate, independent, competing and co-equal branches within their governments.</a:t>
            </a:r>
            <a:endParaRPr lang="en-US" sz="1000" dirty="0" smtClean="0"/>
          </a:p>
          <a:p>
            <a:pPr hangingPunct="0">
              <a:lnSpc>
                <a:spcPct val="93000"/>
              </a:lnSpc>
              <a:spcBef>
                <a:spcPts val="0"/>
              </a:spcBef>
              <a:buFont typeface="Arial" pitchFamily="34" charset="0"/>
              <a:buChar char="•"/>
            </a:pPr>
            <a:endParaRPr lang="en-US" sz="1000" dirty="0" smtClean="0"/>
          </a:p>
          <a:p>
            <a:pPr hangingPunct="0">
              <a:lnSpc>
                <a:spcPct val="93000"/>
              </a:lnSpc>
              <a:spcBef>
                <a:spcPts val="0"/>
              </a:spcBef>
              <a:buFont typeface="Arial" pitchFamily="34" charset="0"/>
              <a:buChar char="•"/>
            </a:pPr>
            <a:r>
              <a:rPr lang="en-US" dirty="0" smtClean="0"/>
              <a:t> This guarantee clause was the embodiment of the founders’ distrust of power within the hands of any one single entity, executive, legislative or judicial.</a:t>
            </a:r>
            <a:endParaRPr lang="en-US" sz="1000" dirty="0" smtClean="0"/>
          </a:p>
          <a:p>
            <a:pPr hangingPunct="0">
              <a:lnSpc>
                <a:spcPct val="93000"/>
              </a:lnSpc>
              <a:spcBef>
                <a:spcPts val="0"/>
              </a:spcBef>
              <a:buFont typeface="Arial" pitchFamily="34" charset="0"/>
              <a:buChar char="•"/>
            </a:pPr>
            <a:endParaRPr lang="en-US" sz="1000" dirty="0" smtClean="0"/>
          </a:p>
          <a:p>
            <a:pPr hangingPunct="0">
              <a:lnSpc>
                <a:spcPct val="93000"/>
              </a:lnSpc>
              <a:spcBef>
                <a:spcPts val="0"/>
              </a:spcBef>
              <a:buFont typeface="Arial" pitchFamily="34" charset="0"/>
              <a:buChar char="•"/>
            </a:pPr>
            <a:r>
              <a:rPr lang="en-US" dirty="0" smtClean="0"/>
              <a:t> As a result, this clause preserved for posterity their understanding, forged from the experience of the abuses of the non-separate, non-independent, non-competing, non-independent “qualities” of Parliament, that it is only upon the checks and balances of a sovereign people, and the separate, independent, competing and co-equal branches, that true liberty and freedom can be maintained in a representative republic.</a:t>
            </a:r>
            <a:endParaRPr lang="en-US" sz="1000" dirty="0" smtClean="0"/>
          </a:p>
          <a:p>
            <a:pPr hangingPunct="0">
              <a:lnSpc>
                <a:spcPct val="93000"/>
              </a:lnSpc>
              <a:spcBef>
                <a:spcPts val="0"/>
              </a:spcBef>
              <a:buFont typeface="Arial" pitchFamily="34" charset="0"/>
              <a:buChar char="•"/>
            </a:pPr>
            <a:endParaRPr lang="en-US" sz="1000" dirty="0" smtClean="0"/>
          </a:p>
          <a:p>
            <a:pPr hangingPunct="0">
              <a:lnSpc>
                <a:spcPct val="93000"/>
              </a:lnSpc>
              <a:spcBef>
                <a:spcPts val="0"/>
              </a:spcBef>
              <a:buFont typeface="Arial" pitchFamily="34" charset="0"/>
              <a:buChar char="•"/>
            </a:pPr>
            <a:r>
              <a:rPr lang="en-US" dirty="0" smtClean="0"/>
              <a:t> This, in the minds of our nation’s founders, was the greatest guarantee of individual rights, especially one of the most sacred of rights, the pursuit of property.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3000"/>
              </a:lnSpc>
              <a:spcBef>
                <a:spcPts val="0"/>
              </a:spcBef>
            </a:pPr>
            <a:r>
              <a:rPr lang="en-US" sz="2500" b="1" dirty="0" smtClean="0">
                <a:solidFill>
                  <a:srgbClr val="002060"/>
                </a:solidFill>
              </a:rPr>
              <a:t>The Development of American Property Rights and Law</a:t>
            </a:r>
          </a:p>
          <a:p>
            <a:pPr marL="342900" indent="-342900">
              <a:lnSpc>
                <a:spcPct val="93000"/>
              </a:lnSpc>
              <a:spcBef>
                <a:spcPts val="0"/>
              </a:spcBef>
              <a:buFontTx/>
              <a:buChar char="•"/>
            </a:pPr>
            <a:endParaRPr lang="en-US" sz="1000" dirty="0" smtClean="0">
              <a:solidFill>
                <a:srgbClr val="0033CC"/>
              </a:solidFill>
            </a:endParaRPr>
          </a:p>
          <a:p>
            <a:pPr algn="ctr" fontAlgn="auto" hangingPunct="1">
              <a:lnSpc>
                <a:spcPct val="93000"/>
              </a:lnSpc>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lnSpc>
                <a:spcPct val="93000"/>
              </a:lnSpc>
              <a:spcBef>
                <a:spcPts val="0"/>
              </a:spcBef>
            </a:pPr>
            <a:endParaRPr lang="en-US" sz="1000" dirty="0" smtClean="0"/>
          </a:p>
          <a:p>
            <a:pPr hangingPunct="0">
              <a:buFont typeface="Arial" pitchFamily="34" charset="0"/>
              <a:buChar char="•"/>
            </a:pPr>
            <a:r>
              <a:rPr lang="en-US" sz="1900" dirty="0" smtClean="0"/>
              <a:t> It is interesting to note, that most likely because every state is essentially based off the Adam’s model for republican government (with the possible slight exception of Nebraska which maintains a unicameral legislature), the Guarantee clause has rarely been a source of litigation or controversy.   </a:t>
            </a:r>
          </a:p>
          <a:p>
            <a:pPr hangingPunct="0">
              <a:buFont typeface="Arial" pitchFamily="34" charset="0"/>
              <a:buChar char="•"/>
            </a:pPr>
            <a:endParaRPr lang="en-US" sz="1900" dirty="0" smtClean="0"/>
          </a:p>
          <a:p>
            <a:pPr hangingPunct="0">
              <a:buFont typeface="Arial" pitchFamily="34" charset="0"/>
              <a:buChar char="•"/>
            </a:pPr>
            <a:r>
              <a:rPr lang="en-US" sz="1900" dirty="0" smtClean="0"/>
              <a:t> Indeed, in the two major cases in which it has been raised as an issue, </a:t>
            </a:r>
            <a:r>
              <a:rPr lang="en-US" sz="1900" b="1" i="1" u="sng" dirty="0" smtClean="0"/>
              <a:t>Luther v. Borden</a:t>
            </a:r>
            <a:r>
              <a:rPr lang="en-US" sz="1900" b="1" i="1" dirty="0" smtClean="0"/>
              <a:t>, 48 U.S. 1 (1849)</a:t>
            </a:r>
            <a:r>
              <a:rPr lang="en-US" sz="1900" b="1" dirty="0" smtClean="0"/>
              <a:t> </a:t>
            </a:r>
            <a:r>
              <a:rPr lang="en-US" sz="1900" dirty="0" smtClean="0"/>
              <a:t>and</a:t>
            </a:r>
            <a:r>
              <a:rPr lang="en-US" sz="1900" b="1" dirty="0" smtClean="0"/>
              <a:t> </a:t>
            </a:r>
            <a:r>
              <a:rPr lang="en-US" sz="1900" b="1" i="1" u="sng" dirty="0" smtClean="0"/>
              <a:t>Pacific States Telephone and Telegraph Company v. Oregon</a:t>
            </a:r>
            <a:r>
              <a:rPr lang="en-US" sz="1900" b="1" i="1" dirty="0" smtClean="0"/>
              <a:t>, 223 U.S. 118 (1915)</a:t>
            </a:r>
            <a:r>
              <a:rPr lang="en-US" sz="1900" dirty="0" smtClean="0"/>
              <a:t>, the United States Supreme Court has held that the Guarantee Clause presents a non </a:t>
            </a:r>
            <a:r>
              <a:rPr lang="en-US" sz="1900" dirty="0" err="1" smtClean="0"/>
              <a:t>justiciable</a:t>
            </a:r>
            <a:r>
              <a:rPr lang="en-US" sz="1900" dirty="0" smtClean="0"/>
              <a:t> issue, (an issue that the courts will defer upon to the judgment of the other branches).</a:t>
            </a:r>
          </a:p>
          <a:p>
            <a:pPr hangingPunct="0">
              <a:buFont typeface="Arial" pitchFamily="34" charset="0"/>
              <a:buChar char="•"/>
            </a:pPr>
            <a:endParaRPr lang="en-US" sz="1900" dirty="0" smtClean="0"/>
          </a:p>
          <a:p>
            <a:pPr hangingPunct="0">
              <a:buFont typeface="Arial" pitchFamily="34" charset="0"/>
              <a:buChar char="•"/>
            </a:pPr>
            <a:r>
              <a:rPr lang="en-US" sz="1900" dirty="0" smtClean="0"/>
              <a:t> As a result, the Guarantee Clause is now considered by Courts to be a political question for Congress to determine, based upon its exclusive authority to admit States to the Union.</a:t>
            </a:r>
            <a:r>
              <a:rPr lang="en-US" dirty="0" smtClean="0"/>
              <a:t> </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0000"/>
              </a:lnSpc>
              <a:spcBef>
                <a:spcPts val="0"/>
              </a:spcBef>
            </a:pPr>
            <a:r>
              <a:rPr lang="en-US" sz="2500" b="1" dirty="0" smtClean="0">
                <a:solidFill>
                  <a:srgbClr val="002060"/>
                </a:solidFill>
              </a:rPr>
              <a:t>The Development of American Property Rights and Law</a:t>
            </a:r>
          </a:p>
          <a:p>
            <a:pPr marL="342900" indent="-342900">
              <a:lnSpc>
                <a:spcPct val="90000"/>
              </a:lnSpc>
              <a:spcBef>
                <a:spcPts val="0"/>
              </a:spcBef>
              <a:buFontTx/>
              <a:buChar char="•"/>
            </a:pPr>
            <a:endParaRPr lang="en-US" sz="1000" dirty="0" smtClean="0">
              <a:solidFill>
                <a:srgbClr val="0033CC"/>
              </a:solidFill>
            </a:endParaRPr>
          </a:p>
          <a:p>
            <a:pPr algn="ctr" fontAlgn="auto" hangingPunct="1">
              <a:lnSpc>
                <a:spcPct val="90000"/>
              </a:lnSpc>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lnSpc>
                <a:spcPct val="90000"/>
              </a:lnSpc>
              <a:spcBef>
                <a:spcPts val="0"/>
              </a:spcBef>
            </a:pPr>
            <a:endParaRPr lang="en-US" sz="1000" dirty="0" smtClean="0"/>
          </a:p>
          <a:p>
            <a:pPr hangingPunct="0">
              <a:lnSpc>
                <a:spcPct val="90000"/>
              </a:lnSpc>
              <a:spcBef>
                <a:spcPts val="0"/>
              </a:spcBef>
              <a:buFont typeface="Arial" pitchFamily="34" charset="0"/>
              <a:buChar char="•"/>
            </a:pPr>
            <a:r>
              <a:rPr lang="en-US" sz="1700" dirty="0" smtClean="0"/>
              <a:t> A more recent, contrary interpretation of this issue, which casts an alternate light on the </a:t>
            </a:r>
            <a:r>
              <a:rPr lang="en-US" sz="1700" dirty="0" err="1" smtClean="0"/>
              <a:t>justiciablity</a:t>
            </a:r>
            <a:r>
              <a:rPr lang="en-US" sz="1700" dirty="0" smtClean="0"/>
              <a:t> of the Guarantee Clause, was, however, signaled in </a:t>
            </a:r>
            <a:r>
              <a:rPr lang="en-US" sz="1700" b="1" i="1" u="sng" dirty="0" smtClean="0"/>
              <a:t>New York v. United States</a:t>
            </a:r>
            <a:r>
              <a:rPr lang="en-US" sz="1700" b="1" i="1" dirty="0" smtClean="0"/>
              <a:t>, 505 U.S. 144 (1985)</a:t>
            </a:r>
            <a:r>
              <a:rPr lang="en-US" sz="1700" b="1" dirty="0" smtClean="0"/>
              <a:t>,</a:t>
            </a:r>
            <a:r>
              <a:rPr lang="en-US" sz="1700" dirty="0" smtClean="0"/>
              <a:t> when Justice Sandra Day O’Connor wrote in her decision:</a:t>
            </a:r>
          </a:p>
          <a:p>
            <a:pPr hangingPunct="0">
              <a:lnSpc>
                <a:spcPct val="90000"/>
              </a:lnSpc>
              <a:spcBef>
                <a:spcPts val="0"/>
              </a:spcBef>
            </a:pPr>
            <a:r>
              <a:rPr lang="en-US" sz="1000" dirty="0" smtClean="0"/>
              <a:t> </a:t>
            </a:r>
          </a:p>
          <a:p>
            <a:pPr fontAlgn="auto" hangingPunct="1">
              <a:lnSpc>
                <a:spcPct val="90000"/>
              </a:lnSpc>
              <a:spcBef>
                <a:spcPts val="0"/>
              </a:spcBef>
            </a:pPr>
            <a:r>
              <a:rPr lang="en-US" sz="1400" b="1" i="1" dirty="0" smtClean="0"/>
              <a:t>“The view that the Guarantee Clause implicates only non </a:t>
            </a:r>
            <a:r>
              <a:rPr lang="en-US" sz="1400" b="1" i="1" dirty="0" err="1" smtClean="0"/>
              <a:t>justiciable</a:t>
            </a:r>
            <a:r>
              <a:rPr lang="en-US" sz="1400" b="1" i="1" dirty="0" smtClean="0"/>
              <a:t> political questions has its origin in Luther v. Borden . …  This view has not always been accepted.   In a group of cases decided before  the holding of Luther was elevated into a general rule of non </a:t>
            </a:r>
            <a:r>
              <a:rPr lang="en-US" sz="1400" b="1" i="1" dirty="0" err="1" smtClean="0"/>
              <a:t>justiciability</a:t>
            </a:r>
            <a:r>
              <a:rPr lang="en-US" sz="1400" b="1" i="1" dirty="0" smtClean="0"/>
              <a:t>, the Court addressed the merits of claims founded on the Guarantee Clause without any suggestion that the claims were </a:t>
            </a:r>
            <a:r>
              <a:rPr lang="en-US" sz="1400" b="1" i="1" dirty="0" err="1" smtClean="0"/>
              <a:t>nonjusticiable</a:t>
            </a:r>
            <a:r>
              <a:rPr lang="en-US" sz="1400" b="1" i="1" dirty="0" smtClean="0"/>
              <a:t>: . ..  More recently, the Court has suggested that perhaps not all claims under the Guarantee Clause present </a:t>
            </a:r>
            <a:r>
              <a:rPr lang="en-US" sz="1400" b="1" i="1" dirty="0" err="1" smtClean="0"/>
              <a:t>nonjusticiable</a:t>
            </a:r>
            <a:r>
              <a:rPr lang="en-US" sz="1400" b="1" i="1" dirty="0" smtClean="0"/>
              <a:t> political questions . . ..  Contemporary commentators have likewise suggested that courts should address the merits of such claims, at least in some circumstances ...  We need not resolve the difficult question today.  Even if we assume that petitioners' claim is </a:t>
            </a:r>
            <a:r>
              <a:rPr lang="en-US" sz="1400" b="1" i="1" dirty="0" err="1" smtClean="0"/>
              <a:t>justiciable</a:t>
            </a:r>
            <a:r>
              <a:rPr lang="en-US" sz="1400" b="1" i="1" dirty="0" smtClean="0"/>
              <a:t>; neither the monetary incentives provided by the Act nor the possibility that a State's waste producers may find themselves excluded from the disposal sites of another State can reasonably be said to deny any State a republican form of government”. </a:t>
            </a:r>
            <a:r>
              <a:rPr lang="en-US" sz="1400" dirty="0" smtClean="0"/>
              <a:t>Id. at  184.</a:t>
            </a:r>
            <a:r>
              <a:rPr lang="en-US" sz="1000" b="1" dirty="0" smtClean="0"/>
              <a:t> </a:t>
            </a:r>
            <a:r>
              <a:rPr lang="en-US" sz="1000" dirty="0" smtClean="0"/>
              <a:t>  </a:t>
            </a:r>
          </a:p>
          <a:p>
            <a:pPr fontAlgn="auto" hangingPunct="1">
              <a:lnSpc>
                <a:spcPct val="90000"/>
              </a:lnSpc>
              <a:spcBef>
                <a:spcPts val="0"/>
              </a:spcBef>
            </a:pPr>
            <a:r>
              <a:rPr lang="en-US" sz="1000" b="1" i="1" dirty="0" smtClean="0"/>
              <a:t> </a:t>
            </a:r>
            <a:endParaRPr lang="en-US" sz="1000" dirty="0" smtClean="0"/>
          </a:p>
          <a:p>
            <a:pPr fontAlgn="auto" hangingPunct="1">
              <a:lnSpc>
                <a:spcPct val="90000"/>
              </a:lnSpc>
              <a:spcBef>
                <a:spcPts val="0"/>
              </a:spcBef>
              <a:buFont typeface="Arial" pitchFamily="34" charset="0"/>
              <a:buChar char="•"/>
            </a:pPr>
            <a:r>
              <a:rPr lang="en-US" sz="1700" dirty="0" smtClean="0"/>
              <a:t> Moreover, as Justice O’Connor intimated, many legal commentators have also intimated that the language of the Guarantee Clause may well not be held by modern courts to the non </a:t>
            </a:r>
            <a:r>
              <a:rPr lang="en-US" sz="1700" dirty="0" err="1" smtClean="0"/>
              <a:t>justiciability</a:t>
            </a:r>
            <a:r>
              <a:rPr lang="en-US" sz="1700" dirty="0" smtClean="0"/>
              <a:t> standard last expressed nearly a century ago.  For to do so, these commentators claim, would offer this Clause moot, with no enforceability whatsoever, and thereby inviolate the same by judicial </a:t>
            </a:r>
            <a:r>
              <a:rPr lang="en-US" sz="1700" dirty="0" smtClean="0"/>
              <a:t>fiat</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0000"/>
              </a:lnSpc>
              <a:spcBef>
                <a:spcPts val="0"/>
              </a:spcBef>
            </a:pPr>
            <a:r>
              <a:rPr lang="en-US" sz="2500" b="1" dirty="0" smtClean="0">
                <a:solidFill>
                  <a:srgbClr val="002060"/>
                </a:solidFill>
              </a:rPr>
              <a:t>The Development of American Property Rights and Law</a:t>
            </a:r>
          </a:p>
          <a:p>
            <a:pPr marL="342900" indent="-342900">
              <a:lnSpc>
                <a:spcPct val="90000"/>
              </a:lnSpc>
              <a:spcBef>
                <a:spcPts val="0"/>
              </a:spcBef>
              <a:buFontTx/>
              <a:buChar char="•"/>
            </a:pPr>
            <a:endParaRPr lang="en-US" sz="1000" dirty="0" smtClean="0">
              <a:solidFill>
                <a:srgbClr val="0033CC"/>
              </a:solidFill>
            </a:endParaRPr>
          </a:p>
          <a:p>
            <a:pPr algn="ctr" fontAlgn="auto" hangingPunct="1">
              <a:lnSpc>
                <a:spcPct val="90000"/>
              </a:lnSpc>
              <a:spcBef>
                <a:spcPts val="0"/>
              </a:spcBef>
            </a:pPr>
            <a:r>
              <a:rPr lang="en-US" sz="2000" b="1" dirty="0" smtClean="0">
                <a:solidFill>
                  <a:srgbClr val="C00000"/>
                </a:solidFill>
              </a:rPr>
              <a:t>Part C: The Federal Constitution’s Separation of Powers </a:t>
            </a:r>
            <a:endParaRPr lang="en-US" sz="2000" dirty="0" smtClean="0">
              <a:solidFill>
                <a:srgbClr val="C00000"/>
              </a:solidFill>
            </a:endParaRPr>
          </a:p>
          <a:p>
            <a:pPr hangingPunct="0">
              <a:lnSpc>
                <a:spcPct val="90000"/>
              </a:lnSpc>
              <a:spcBef>
                <a:spcPts val="0"/>
              </a:spcBef>
            </a:pPr>
            <a:endParaRPr lang="en-US" dirty="0" smtClean="0"/>
          </a:p>
          <a:p>
            <a:pPr fontAlgn="auto" hangingPunct="1">
              <a:lnSpc>
                <a:spcPct val="90000"/>
              </a:lnSpc>
              <a:spcBef>
                <a:spcPts val="0"/>
              </a:spcBef>
              <a:buFont typeface="Arial" pitchFamily="34" charset="0"/>
              <a:buChar char="•"/>
            </a:pPr>
            <a:r>
              <a:rPr lang="en-US" dirty="0" smtClean="0"/>
              <a:t> Regardless of the outcome of this question of </a:t>
            </a:r>
            <a:r>
              <a:rPr lang="en-US" dirty="0" err="1" smtClean="0"/>
              <a:t>justiciability</a:t>
            </a:r>
            <a:r>
              <a:rPr lang="en-US" dirty="0" smtClean="0"/>
              <a:t> of the Guarantee Clause, it is beyond doubt that the Founders, both of our federal and state constitutions, held two distinct thresholds for republican government, that the Guarantee Clause was meant to embody: </a:t>
            </a:r>
            <a:r>
              <a:rPr lang="en-US" sz="1000" dirty="0" smtClean="0"/>
              <a:t> </a:t>
            </a:r>
          </a:p>
          <a:p>
            <a:pPr fontAlgn="auto" hangingPunct="1">
              <a:lnSpc>
                <a:spcPct val="90000"/>
              </a:lnSpc>
              <a:spcBef>
                <a:spcPts val="0"/>
              </a:spcBef>
            </a:pPr>
            <a:endParaRPr lang="en-US" dirty="0" smtClean="0"/>
          </a:p>
          <a:p>
            <a:pPr fontAlgn="auto" hangingPunct="1">
              <a:lnSpc>
                <a:spcPct val="90000"/>
              </a:lnSpc>
              <a:spcBef>
                <a:spcPts val="0"/>
              </a:spcBef>
              <a:buFont typeface="Arial" pitchFamily="34" charset="0"/>
              <a:buChar char="•"/>
            </a:pPr>
            <a:r>
              <a:rPr lang="en-US" b="1" dirty="0" smtClean="0"/>
              <a:t> First, that sovereignty must reside outside the structure of government, in the people themselves, and</a:t>
            </a:r>
            <a:r>
              <a:rPr lang="en-US" sz="1000" b="1" dirty="0" smtClean="0"/>
              <a:t> </a:t>
            </a:r>
          </a:p>
          <a:p>
            <a:pPr fontAlgn="auto" hangingPunct="1">
              <a:lnSpc>
                <a:spcPct val="90000"/>
              </a:lnSpc>
              <a:spcBef>
                <a:spcPts val="0"/>
              </a:spcBef>
              <a:buFont typeface="Arial" pitchFamily="34" charset="0"/>
              <a:buChar char="•"/>
            </a:pPr>
            <a:endParaRPr lang="en-US" sz="1000" dirty="0" smtClean="0"/>
          </a:p>
          <a:p>
            <a:pPr fontAlgn="auto" hangingPunct="1">
              <a:lnSpc>
                <a:spcPct val="90000"/>
              </a:lnSpc>
              <a:spcBef>
                <a:spcPts val="0"/>
              </a:spcBef>
              <a:buFont typeface="Arial" pitchFamily="34" charset="0"/>
              <a:buChar char="•"/>
            </a:pPr>
            <a:r>
              <a:rPr lang="en-US" b="1" dirty="0" smtClean="0"/>
              <a:t> Second, that any such government must maintain separate, independent, competing and co-equal branches.     </a:t>
            </a:r>
            <a:r>
              <a:rPr lang="en-US" b="1" i="1" dirty="0" smtClean="0"/>
              <a:t>      </a:t>
            </a:r>
            <a:endParaRPr lang="en-US" b="1" dirty="0" smtClean="0"/>
          </a:p>
          <a:p>
            <a:pPr hangingPunct="0">
              <a:lnSpc>
                <a:spcPct val="90000"/>
              </a:lnSpc>
              <a:spcBef>
                <a:spcPts val="0"/>
              </a:spcBef>
            </a:pPr>
            <a:r>
              <a:rPr lang="en-US" dirty="0" smtClean="0"/>
              <a:t> </a:t>
            </a:r>
          </a:p>
          <a:p>
            <a:pPr hangingPunct="0">
              <a:lnSpc>
                <a:spcPct val="90000"/>
              </a:lnSpc>
              <a:spcBef>
                <a:spcPts val="0"/>
              </a:spcBef>
              <a:buFont typeface="Arial" pitchFamily="34" charset="0"/>
              <a:buChar char="•"/>
            </a:pPr>
            <a:r>
              <a:rPr lang="en-US" dirty="0" smtClean="0"/>
              <a:t> As a result of the foregoing, it can be seen, that there is a strong legal recognition of the Separation of Powers Doctrine, both in New York and nationally.</a:t>
            </a:r>
          </a:p>
          <a:p>
            <a:pPr hangingPunct="0">
              <a:lnSpc>
                <a:spcPct val="90000"/>
              </a:lnSpc>
              <a:spcBef>
                <a:spcPts val="0"/>
              </a:spcBef>
              <a:buFont typeface="Arial" pitchFamily="34" charset="0"/>
              <a:buChar char="•"/>
            </a:pPr>
            <a:endParaRPr lang="en-US" dirty="0" smtClean="0"/>
          </a:p>
          <a:p>
            <a:pPr hangingPunct="0">
              <a:lnSpc>
                <a:spcPct val="90000"/>
              </a:lnSpc>
              <a:spcBef>
                <a:spcPts val="0"/>
              </a:spcBef>
              <a:buFont typeface="Arial" pitchFamily="34" charset="0"/>
              <a:buChar char="•"/>
            </a:pPr>
            <a:r>
              <a:rPr lang="en-US" dirty="0" smtClean="0"/>
              <a:t> This represents a fundamental desire of our founders to protect the rights and liberties of Americans, from those who might seek to limit the same.</a:t>
            </a:r>
          </a:p>
          <a:p>
            <a:pPr hangingPunct="0">
              <a:lnSpc>
                <a:spcPct val="90000"/>
              </a:lnSpc>
              <a:spcBef>
                <a:spcPts val="0"/>
              </a:spcBef>
              <a:buFont typeface="Arial" pitchFamily="34" charset="0"/>
              <a:buChar char="•"/>
            </a:pPr>
            <a:endParaRPr lang="en-US" dirty="0" smtClean="0"/>
          </a:p>
          <a:p>
            <a:pPr hangingPunct="0">
              <a:lnSpc>
                <a:spcPct val="90000"/>
              </a:lnSpc>
              <a:spcBef>
                <a:spcPts val="0"/>
              </a:spcBef>
              <a:buFont typeface="Arial" pitchFamily="34" charset="0"/>
              <a:buChar char="•"/>
            </a:pPr>
            <a:r>
              <a:rPr lang="en-US" dirty="0" smtClean="0"/>
              <a:t> And no such right was more sacred, than the right to pursue property. </a:t>
            </a:r>
            <a:endParaRPr lang="en-US"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6"/>
          <p:cNvSpPr>
            <a:spLocks noChangeArrowheads="1"/>
          </p:cNvSpPr>
          <p:nvPr/>
        </p:nvSpPr>
        <p:spPr bwMode="auto">
          <a:xfrm>
            <a:off x="381000" y="1066800"/>
            <a:ext cx="8610600" cy="5562600"/>
          </a:xfrm>
          <a:prstGeom prst="rect">
            <a:avLst/>
          </a:prstGeom>
          <a:noFill/>
          <a:ln w="9525">
            <a:noFill/>
            <a:miter lim="800000"/>
            <a:headEnd/>
            <a:tailEnd/>
          </a:ln>
        </p:spPr>
        <p:txBody>
          <a:bodyPr/>
          <a:lstStyle/>
          <a:p>
            <a:pPr marL="342900" indent="-342900">
              <a:spcBef>
                <a:spcPct val="20000"/>
              </a:spcBef>
            </a:pPr>
            <a:r>
              <a:rPr lang="en-US" sz="3400" b="1" dirty="0">
                <a:solidFill>
                  <a:srgbClr val="C00000"/>
                </a:solidFill>
              </a:rPr>
              <a:t>A Venture into Critical Case Law</a:t>
            </a:r>
          </a:p>
          <a:p>
            <a:pPr marL="342900" indent="-342900">
              <a:spcBef>
                <a:spcPct val="20000"/>
              </a:spcBef>
              <a:buFontTx/>
              <a:buChar char="•"/>
            </a:pPr>
            <a:r>
              <a:rPr lang="en-US" sz="3600" b="1" dirty="0">
                <a:solidFill>
                  <a:srgbClr val="002060"/>
                </a:solidFill>
              </a:rPr>
              <a:t>The Case of </a:t>
            </a:r>
            <a:r>
              <a:rPr lang="en-US" sz="3600" b="1" dirty="0" err="1">
                <a:solidFill>
                  <a:srgbClr val="002060"/>
                </a:solidFill>
              </a:rPr>
              <a:t>Marbury</a:t>
            </a:r>
            <a:r>
              <a:rPr lang="en-US" sz="3600" b="1" dirty="0">
                <a:solidFill>
                  <a:srgbClr val="002060"/>
                </a:solidFill>
              </a:rPr>
              <a:t> v. Madison</a:t>
            </a:r>
          </a:p>
          <a:p>
            <a:pPr marL="342900" indent="-342900">
              <a:spcBef>
                <a:spcPct val="20000"/>
              </a:spcBef>
              <a:buFontTx/>
              <a:buChar char="•"/>
            </a:pPr>
            <a:endParaRPr lang="en-US" sz="3600" b="1" dirty="0">
              <a:solidFill>
                <a:srgbClr val="002060"/>
              </a:solidFill>
            </a:endParaRPr>
          </a:p>
          <a:p>
            <a:pPr marL="342900" indent="-342900">
              <a:spcBef>
                <a:spcPct val="20000"/>
              </a:spcBef>
              <a:buFontTx/>
              <a:buChar char="•"/>
            </a:pPr>
            <a:endParaRPr lang="en-US" sz="3600" b="1" dirty="0">
              <a:solidFill>
                <a:srgbClr val="002060"/>
              </a:solidFill>
            </a:endParaRPr>
          </a:p>
          <a:p>
            <a:pPr marL="342900" indent="-342900">
              <a:spcBef>
                <a:spcPct val="20000"/>
              </a:spcBef>
              <a:buFontTx/>
              <a:buChar char="•"/>
            </a:pPr>
            <a:endParaRPr lang="en-US" sz="3600" b="1" dirty="0">
              <a:solidFill>
                <a:srgbClr val="002060"/>
              </a:solidFill>
            </a:endParaRPr>
          </a:p>
          <a:p>
            <a:pPr marL="342900" indent="-342900">
              <a:spcBef>
                <a:spcPct val="20000"/>
              </a:spcBef>
              <a:buFontTx/>
              <a:buChar char="•"/>
            </a:pPr>
            <a:endParaRPr lang="en-US" sz="3600" b="1" dirty="0">
              <a:solidFill>
                <a:srgbClr val="002060"/>
              </a:solidFill>
            </a:endParaRPr>
          </a:p>
          <a:p>
            <a:pPr marL="342900" indent="-342900">
              <a:spcBef>
                <a:spcPct val="20000"/>
              </a:spcBef>
              <a:buFontTx/>
              <a:buChar char="•"/>
            </a:pPr>
            <a:endParaRPr lang="en-US" sz="3600" b="1" dirty="0">
              <a:solidFill>
                <a:srgbClr val="002060"/>
              </a:solidFill>
            </a:endParaRPr>
          </a:p>
          <a:p>
            <a:pPr marL="342900" indent="-342900">
              <a:spcBef>
                <a:spcPct val="20000"/>
              </a:spcBef>
            </a:pPr>
            <a:r>
              <a:rPr lang="en-US" sz="1600" b="1" dirty="0"/>
              <a:t>        William </a:t>
            </a:r>
            <a:r>
              <a:rPr lang="en-US" sz="1600" b="1" dirty="0" err="1"/>
              <a:t>Marbury</a:t>
            </a:r>
            <a:r>
              <a:rPr lang="en-US" sz="1600" b="1" dirty="0"/>
              <a:t>                          James Madison                          John Marshall </a:t>
            </a:r>
          </a:p>
          <a:p>
            <a:pPr marL="342900" indent="-342900">
              <a:spcBef>
                <a:spcPct val="20000"/>
              </a:spcBef>
            </a:pPr>
            <a:r>
              <a:rPr lang="en-US" sz="3000" b="1" i="1" dirty="0"/>
              <a:t>The Decision that Changed the Legal World!</a:t>
            </a:r>
          </a:p>
        </p:txBody>
      </p:sp>
      <p:pic>
        <p:nvPicPr>
          <p:cNvPr id="65540" name="Picture 4" descr="http://upload.wikimedia.org/wikipedia/commons/d/d0/Marbury.jpg"/>
          <p:cNvPicPr>
            <a:picLocks noChangeAspect="1" noChangeArrowheads="1"/>
          </p:cNvPicPr>
          <p:nvPr/>
        </p:nvPicPr>
        <p:blipFill>
          <a:blip r:embed="rId3" cstate="print"/>
          <a:srcRect/>
          <a:stretch>
            <a:fillRect/>
          </a:stretch>
        </p:blipFill>
        <p:spPr bwMode="auto">
          <a:xfrm>
            <a:off x="381000" y="2362200"/>
            <a:ext cx="2420938" cy="3130550"/>
          </a:xfrm>
          <a:prstGeom prst="rect">
            <a:avLst/>
          </a:prstGeom>
          <a:noFill/>
          <a:ln w="9525">
            <a:noFill/>
            <a:miter lim="800000"/>
            <a:headEnd/>
            <a:tailEnd/>
          </a:ln>
        </p:spPr>
      </p:pic>
      <p:pic>
        <p:nvPicPr>
          <p:cNvPr id="65541" name="Picture 6" descr="http://upload.wikimedia.org/wikipedia/commons/thumb/1/1d/James_Madison.jpg/220px-James_Madison.jpg"/>
          <p:cNvPicPr>
            <a:picLocks noChangeAspect="1" noChangeArrowheads="1"/>
          </p:cNvPicPr>
          <p:nvPr/>
        </p:nvPicPr>
        <p:blipFill>
          <a:blip r:embed="rId4" cstate="print"/>
          <a:srcRect/>
          <a:stretch>
            <a:fillRect/>
          </a:stretch>
        </p:blipFill>
        <p:spPr bwMode="auto">
          <a:xfrm>
            <a:off x="3276600" y="2362200"/>
            <a:ext cx="2565400" cy="3124200"/>
          </a:xfrm>
          <a:prstGeom prst="rect">
            <a:avLst/>
          </a:prstGeom>
          <a:noFill/>
          <a:ln w="9525">
            <a:noFill/>
            <a:miter lim="800000"/>
            <a:headEnd/>
            <a:tailEnd/>
          </a:ln>
        </p:spPr>
      </p:pic>
      <p:pic>
        <p:nvPicPr>
          <p:cNvPr id="65542" name="Picture 8" descr="http://upload.wikimedia.org/wikipedia/commons/thumb/f/fe/John_Marshall_by_Henry_Inman%2C_1832.jpg/220px-John_Marshall_by_Henry_Inman%2C_1832.jpg"/>
          <p:cNvPicPr>
            <a:picLocks noChangeAspect="1" noChangeArrowheads="1"/>
          </p:cNvPicPr>
          <p:nvPr/>
        </p:nvPicPr>
        <p:blipFill>
          <a:blip r:embed="rId5" cstate="print"/>
          <a:srcRect/>
          <a:stretch>
            <a:fillRect/>
          </a:stretch>
        </p:blipFill>
        <p:spPr bwMode="auto">
          <a:xfrm>
            <a:off x="6172200" y="2362200"/>
            <a:ext cx="2517775" cy="31242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BF9E4174-A6D1-4830-B2F8-450508E6994C}"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r>
              <a:rPr lang="en-US" sz="2800" b="1" dirty="0" smtClean="0">
                <a:solidFill>
                  <a:srgbClr val="002060"/>
                </a:solidFill>
              </a:rPr>
              <a:t>Bonus Question of the Day</a:t>
            </a:r>
          </a:p>
          <a:p>
            <a:pPr marL="342900" indent="-342900">
              <a:spcBef>
                <a:spcPts val="0"/>
              </a:spcBef>
              <a:buFontTx/>
              <a:buChar char="•"/>
            </a:pPr>
            <a:endParaRPr lang="en-US" sz="1000" b="1" dirty="0" smtClean="0">
              <a:solidFill>
                <a:srgbClr val="002060"/>
              </a:solidFill>
            </a:endParaRPr>
          </a:p>
          <a:p>
            <a:pPr marL="342900" indent="-342900">
              <a:spcBef>
                <a:spcPts val="0"/>
              </a:spcBef>
              <a:buFontTx/>
              <a:buChar char="•"/>
            </a:pPr>
            <a:r>
              <a:rPr lang="en-US" sz="2800" b="1" dirty="0" smtClean="0">
                <a:solidFill>
                  <a:srgbClr val="002060"/>
                </a:solidFill>
              </a:rPr>
              <a:t>For next time – Review Assignments as follows on the Webpage:</a:t>
            </a:r>
          </a:p>
          <a:p>
            <a:pPr marL="342900" indent="-342900">
              <a:spcBef>
                <a:spcPts val="0"/>
              </a:spcBef>
              <a:buFontTx/>
              <a:buChar char="•"/>
            </a:pPr>
            <a:endParaRPr lang="en-US" sz="1000" b="1" dirty="0" smtClean="0">
              <a:solidFill>
                <a:srgbClr val="002060"/>
              </a:solidFill>
            </a:endParaRPr>
          </a:p>
          <a:p>
            <a:pPr marL="800100" lvl="1" indent="-342900">
              <a:spcBef>
                <a:spcPts val="0"/>
              </a:spcBef>
              <a:buFontTx/>
              <a:buChar char="•"/>
            </a:pPr>
            <a:r>
              <a:rPr lang="en-US" sz="2800" b="1" i="1" dirty="0" smtClean="0">
                <a:solidFill>
                  <a:srgbClr val="C00000"/>
                </a:solidFill>
              </a:rPr>
              <a:t>Lecture Slide Set: Three, Four and Five</a:t>
            </a:r>
          </a:p>
          <a:p>
            <a:pPr marL="800100" lvl="1" indent="-342900">
              <a:spcBef>
                <a:spcPts val="0"/>
              </a:spcBef>
              <a:buFontTx/>
              <a:buChar char="•"/>
            </a:pPr>
            <a:r>
              <a:rPr lang="en-US" sz="2800" b="1" i="1" dirty="0" smtClean="0">
                <a:solidFill>
                  <a:srgbClr val="C00000"/>
                </a:solidFill>
              </a:rPr>
              <a:t>Selected Readings: Two, Three and Four</a:t>
            </a:r>
          </a:p>
          <a:p>
            <a:pPr marL="800100" lvl="1" indent="-342900">
              <a:spcBef>
                <a:spcPts val="0"/>
              </a:spcBef>
              <a:buFontTx/>
              <a:buChar char="•"/>
            </a:pPr>
            <a:r>
              <a:rPr lang="en-US" sz="2800" b="1" i="1" dirty="0" smtClean="0">
                <a:solidFill>
                  <a:srgbClr val="C00000"/>
                </a:solidFill>
              </a:rPr>
              <a:t>Selected Book Sets One, Two, and Three</a:t>
            </a:r>
          </a:p>
          <a:p>
            <a:pPr marL="800100" lvl="1" indent="-342900">
              <a:spcBef>
                <a:spcPts val="0"/>
              </a:spcBef>
              <a:buFontTx/>
              <a:buChar char="•"/>
            </a:pPr>
            <a:r>
              <a:rPr lang="en-US" sz="2800" b="1" i="1" dirty="0" smtClean="0">
                <a:solidFill>
                  <a:srgbClr val="C00000"/>
                </a:solidFill>
              </a:rPr>
              <a:t>Cases and Exercises One, Two and Three  </a:t>
            </a:r>
          </a:p>
          <a:p>
            <a:pPr marL="342900" indent="-342900">
              <a:spcBef>
                <a:spcPts val="0"/>
              </a:spcBef>
              <a:buFontTx/>
              <a:buChar char="•"/>
            </a:pPr>
            <a:endParaRPr lang="en-US" sz="1000" b="1" dirty="0" smtClean="0">
              <a:solidFill>
                <a:srgbClr val="002060"/>
              </a:solidFill>
            </a:endParaRPr>
          </a:p>
          <a:p>
            <a:pPr marL="342900" indent="-342900">
              <a:spcBef>
                <a:spcPts val="0"/>
              </a:spcBef>
              <a:buFontTx/>
              <a:buChar char="•"/>
            </a:pPr>
            <a:r>
              <a:rPr lang="en-US" sz="2800" b="1" dirty="0" smtClean="0">
                <a:solidFill>
                  <a:srgbClr val="002060"/>
                </a:solidFill>
              </a:rPr>
              <a:t>We are a hot bench.</a:t>
            </a:r>
          </a:p>
          <a:p>
            <a:pPr marL="342900" indent="-342900">
              <a:spcBef>
                <a:spcPts val="0"/>
              </a:spcBef>
              <a:buFontTx/>
              <a:buChar char="•"/>
            </a:pPr>
            <a:endParaRPr lang="en-US" sz="1000" b="1" dirty="0" smtClean="0">
              <a:solidFill>
                <a:srgbClr val="002060"/>
              </a:solidFill>
            </a:endParaRPr>
          </a:p>
          <a:p>
            <a:pPr marL="342900" indent="-342900">
              <a:spcBef>
                <a:spcPts val="0"/>
              </a:spcBef>
              <a:buFontTx/>
              <a:buChar char="•"/>
            </a:pPr>
            <a:r>
              <a:rPr lang="en-US" sz="2800" b="1" dirty="0" smtClean="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77B7C00C-44B9-4C93-A084-25E9CFC07697}"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5" name="TextBox 4"/>
          <p:cNvSpPr txBox="1"/>
          <p:nvPr/>
        </p:nvSpPr>
        <p:spPr>
          <a:xfrm>
            <a:off x="914400" y="1600200"/>
            <a:ext cx="7543800" cy="4573560"/>
          </a:xfrm>
          <a:prstGeom prst="rect">
            <a:avLst/>
          </a:prstGeom>
          <a:solidFill>
            <a:schemeClr val="accent3"/>
          </a:solidFill>
        </p:spPr>
        <p:txBody>
          <a:bodyPr wrap="square">
            <a:spAutoFit/>
          </a:bodyPr>
          <a:lstStyle/>
          <a:p>
            <a:pPr>
              <a:lnSpc>
                <a:spcPct val="80000"/>
              </a:lnSpc>
              <a:defRPr/>
            </a:pPr>
            <a:r>
              <a:rPr lang="en-US" sz="3200" b="1" dirty="0" smtClean="0"/>
              <a:t>Tonight – We Will Speak </a:t>
            </a:r>
            <a:r>
              <a:rPr lang="en-US" sz="3200" b="1" dirty="0"/>
              <a:t>About:</a:t>
            </a:r>
          </a:p>
          <a:p>
            <a:pPr>
              <a:lnSpc>
                <a:spcPct val="80000"/>
              </a:lnSpc>
              <a:defRPr/>
            </a:pPr>
            <a:endParaRPr lang="en-US" sz="600" b="1" dirty="0"/>
          </a:p>
          <a:p>
            <a:pPr>
              <a:lnSpc>
                <a:spcPct val="80000"/>
              </a:lnSpc>
              <a:defRPr/>
            </a:pPr>
            <a:endParaRPr lang="en-US" sz="600" b="1" dirty="0"/>
          </a:p>
          <a:p>
            <a:pPr>
              <a:lnSpc>
                <a:spcPct val="80000"/>
              </a:lnSpc>
              <a:defRPr/>
            </a:pPr>
            <a:endParaRPr lang="en-US" sz="600" b="1" dirty="0"/>
          </a:p>
          <a:p>
            <a:pPr>
              <a:lnSpc>
                <a:spcPct val="80000"/>
              </a:lnSpc>
              <a:defRPr/>
            </a:pPr>
            <a:endParaRPr lang="en-US" sz="600" b="1" dirty="0"/>
          </a:p>
          <a:p>
            <a:pPr>
              <a:lnSpc>
                <a:spcPct val="80000"/>
              </a:lnSpc>
              <a:buFont typeface="Arial" pitchFamily="34" charset="0"/>
              <a:buChar char="•"/>
              <a:defRPr/>
            </a:pPr>
            <a:r>
              <a:rPr lang="en-US" sz="2800" b="1" dirty="0">
                <a:solidFill>
                  <a:srgbClr val="002060"/>
                </a:solidFill>
              </a:rPr>
              <a:t> The </a:t>
            </a:r>
            <a:r>
              <a:rPr lang="en-US" sz="2800" b="1" dirty="0" smtClean="0">
                <a:solidFill>
                  <a:srgbClr val="002060"/>
                </a:solidFill>
              </a:rPr>
              <a:t>Intertwinement of Property and Law</a:t>
            </a:r>
            <a:endParaRPr lang="en-US" sz="28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r>
              <a:rPr lang="en-US" sz="2800" b="1" dirty="0">
                <a:solidFill>
                  <a:srgbClr val="002060"/>
                </a:solidFill>
              </a:rPr>
              <a:t> </a:t>
            </a:r>
            <a:r>
              <a:rPr lang="en-US" sz="2800" b="1" dirty="0" smtClean="0">
                <a:solidFill>
                  <a:srgbClr val="002060"/>
                </a:solidFill>
              </a:rPr>
              <a:t>America’s Distrust of Power</a:t>
            </a:r>
            <a:endParaRPr lang="en-US" sz="2800" b="1" dirty="0">
              <a:solidFill>
                <a:srgbClr val="002060"/>
              </a:solidFill>
            </a:endParaRPr>
          </a:p>
          <a:p>
            <a:pPr algn="ctr" fontAlgn="auto" hangingPunct="1"/>
            <a:r>
              <a:rPr lang="en-US" sz="2400" b="1" dirty="0">
                <a:solidFill>
                  <a:srgbClr val="002060"/>
                </a:solidFill>
              </a:rPr>
              <a:t> </a:t>
            </a:r>
            <a:r>
              <a:rPr lang="en-US" sz="2400" b="1" dirty="0" smtClean="0">
                <a:solidFill>
                  <a:srgbClr val="002060"/>
                </a:solidFill>
              </a:rPr>
              <a:t> </a:t>
            </a:r>
            <a:r>
              <a:rPr lang="en-US" sz="2400" b="1" dirty="0" smtClean="0">
                <a:solidFill>
                  <a:srgbClr val="C00000"/>
                </a:solidFill>
              </a:rPr>
              <a:t>The Legal Importance of America’s and </a:t>
            </a:r>
          </a:p>
          <a:p>
            <a:pPr algn="ctr" fontAlgn="auto" hangingPunct="1"/>
            <a:r>
              <a:rPr lang="en-US" sz="2400" b="1" dirty="0" smtClean="0">
                <a:solidFill>
                  <a:srgbClr val="C00000"/>
                </a:solidFill>
              </a:rPr>
              <a:t>New York’s</a:t>
            </a:r>
            <a:r>
              <a:rPr lang="en-US" sz="2400" dirty="0" smtClean="0">
                <a:solidFill>
                  <a:srgbClr val="C00000"/>
                </a:solidFill>
              </a:rPr>
              <a:t> </a:t>
            </a:r>
            <a:r>
              <a:rPr lang="en-US" sz="2400" b="1" dirty="0" smtClean="0">
                <a:solidFill>
                  <a:srgbClr val="C00000"/>
                </a:solidFill>
              </a:rPr>
              <a:t>Legacy of Distrust of Power</a:t>
            </a:r>
            <a:endParaRPr lang="en-US" sz="2400" dirty="0" smtClean="0">
              <a:solidFill>
                <a:srgbClr val="C00000"/>
              </a:solidFill>
            </a:endParaRPr>
          </a:p>
          <a:p>
            <a:pPr>
              <a:lnSpc>
                <a:spcPct val="80000"/>
              </a:lnSpc>
              <a:defRPr/>
            </a:pPr>
            <a:endParaRPr lang="en-US" sz="600" b="1" i="1" dirty="0">
              <a:solidFill>
                <a:srgbClr val="C00000"/>
              </a:solidFill>
            </a:endParaRPr>
          </a:p>
          <a:p>
            <a:pPr>
              <a:lnSpc>
                <a:spcPct val="80000"/>
              </a:lnSpc>
              <a:defRPr/>
            </a:pPr>
            <a:endParaRPr lang="en-US" sz="600" b="1" i="1" dirty="0">
              <a:solidFill>
                <a:srgbClr val="C00000"/>
              </a:solidFill>
            </a:endParaRPr>
          </a:p>
          <a:p>
            <a:pPr>
              <a:lnSpc>
                <a:spcPct val="80000"/>
              </a:lnSpc>
              <a:defRPr/>
            </a:pPr>
            <a:endParaRPr lang="en-US" sz="600" b="1" i="1" dirty="0">
              <a:solidFill>
                <a:srgbClr val="C00000"/>
              </a:solidFill>
            </a:endParaRPr>
          </a:p>
          <a:p>
            <a:pPr>
              <a:lnSpc>
                <a:spcPct val="80000"/>
              </a:lnSpc>
              <a:buFont typeface="Arial" pitchFamily="34" charset="0"/>
              <a:buChar char="•"/>
              <a:defRPr/>
            </a:pPr>
            <a:r>
              <a:rPr lang="en-US" sz="2800" b="1" dirty="0" smtClean="0">
                <a:solidFill>
                  <a:srgbClr val="002060"/>
                </a:solidFill>
              </a:rPr>
              <a:t> New York’s Constitutional History</a:t>
            </a:r>
          </a:p>
          <a:p>
            <a:pPr>
              <a:lnSpc>
                <a:spcPct val="80000"/>
              </a:lnSpc>
              <a:defRPr/>
            </a:pPr>
            <a:r>
              <a:rPr lang="en-US" sz="2400" b="1" i="1" dirty="0" smtClean="0">
                <a:solidFill>
                  <a:srgbClr val="C00000"/>
                </a:solidFill>
              </a:rPr>
              <a:t>          From Loyalist Roots to Independent Leader</a:t>
            </a: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endParaRPr lang="en-US" sz="600" b="1" dirty="0">
              <a:solidFill>
                <a:srgbClr val="002060"/>
              </a:solidFill>
            </a:endParaRPr>
          </a:p>
          <a:p>
            <a:pPr>
              <a:lnSpc>
                <a:spcPct val="80000"/>
              </a:lnSpc>
              <a:buFont typeface="Arial" pitchFamily="34" charset="0"/>
              <a:buChar char="•"/>
              <a:defRPr/>
            </a:pPr>
            <a:r>
              <a:rPr lang="en-US" sz="2800" b="1" dirty="0">
                <a:solidFill>
                  <a:srgbClr val="002060"/>
                </a:solidFill>
              </a:rPr>
              <a:t> </a:t>
            </a:r>
            <a:r>
              <a:rPr lang="en-US" sz="2800" b="1" dirty="0" smtClean="0">
                <a:solidFill>
                  <a:srgbClr val="002060"/>
                </a:solidFill>
              </a:rPr>
              <a:t>The Importance of Separation of Powers</a:t>
            </a:r>
            <a:endParaRPr lang="en-US" sz="2800" b="1" dirty="0">
              <a:solidFill>
                <a:srgbClr val="002060"/>
              </a:solidFill>
            </a:endParaRPr>
          </a:p>
          <a:p>
            <a:pPr>
              <a:lnSpc>
                <a:spcPct val="80000"/>
              </a:lnSpc>
              <a:defRPr/>
            </a:pPr>
            <a:r>
              <a:rPr lang="en-US" sz="2400" b="1" i="1" dirty="0">
                <a:solidFill>
                  <a:srgbClr val="C00000"/>
                </a:solidFill>
              </a:rPr>
              <a:t>     Making Property Rights Part of America </a:t>
            </a:r>
            <a:endParaRPr lang="en-US" sz="2400" b="1" i="1" dirty="0" smtClean="0">
              <a:solidFill>
                <a:srgbClr val="C00000"/>
              </a:solidFill>
            </a:endParaRPr>
          </a:p>
          <a:p>
            <a:pPr>
              <a:lnSpc>
                <a:spcPct val="80000"/>
              </a:lnSpc>
              <a:buFont typeface="Arial" pitchFamily="34" charset="0"/>
              <a:buChar char="•"/>
              <a:defRPr/>
            </a:pPr>
            <a:endParaRPr lang="en-US" sz="600" b="1" dirty="0" smtClean="0">
              <a:solidFill>
                <a:srgbClr val="002060"/>
              </a:solidFill>
            </a:endParaRPr>
          </a:p>
          <a:p>
            <a:pPr>
              <a:lnSpc>
                <a:spcPct val="80000"/>
              </a:lnSpc>
              <a:buFont typeface="Arial" pitchFamily="34" charset="0"/>
              <a:buChar char="•"/>
              <a:defRPr/>
            </a:pPr>
            <a:endParaRPr lang="en-US" sz="600" b="1" dirty="0" smtClean="0">
              <a:solidFill>
                <a:srgbClr val="002060"/>
              </a:solidFill>
            </a:endParaRPr>
          </a:p>
          <a:p>
            <a:pPr>
              <a:lnSpc>
                <a:spcPct val="80000"/>
              </a:lnSpc>
              <a:buFont typeface="Arial" pitchFamily="34" charset="0"/>
              <a:buChar char="•"/>
              <a:defRPr/>
            </a:pPr>
            <a:r>
              <a:rPr lang="en-US" sz="2800" b="1" dirty="0" smtClean="0">
                <a:solidFill>
                  <a:srgbClr val="002060"/>
                </a:solidFill>
              </a:rPr>
              <a:t> Federal Constitutional Perspectives</a:t>
            </a:r>
            <a:r>
              <a:rPr lang="en-US" sz="2400" b="1" i="1" dirty="0" smtClean="0">
                <a:solidFill>
                  <a:srgbClr val="C00000"/>
                </a:solidFill>
              </a:rPr>
              <a:t>    </a:t>
            </a:r>
            <a:endParaRPr lang="en-US" sz="2400" b="1" dirty="0" smtClean="0">
              <a:solidFill>
                <a:srgbClr val="C00000"/>
              </a:solidFill>
            </a:endParaRPr>
          </a:p>
        </p:txBody>
      </p:sp>
      <p:sp>
        <p:nvSpPr>
          <p:cNvPr id="4" name="Slide Number Placeholder 3"/>
          <p:cNvSpPr>
            <a:spLocks noGrp="1"/>
          </p:cNvSpPr>
          <p:nvPr>
            <p:ph type="sldNum" sz="quarter" idx="12"/>
          </p:nvPr>
        </p:nvSpPr>
        <p:spPr/>
        <p:txBody>
          <a:bodyPr/>
          <a:lstStyle/>
          <a:p>
            <a:pPr>
              <a:defRPr/>
            </a:pPr>
            <a:fld id="{BF9E4174-A6D1-4830-B2F8-450508E6994C}"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81000" y="1066800"/>
            <a:ext cx="8458200" cy="5410200"/>
          </a:xfrm>
          <a:prstGeom prst="rect">
            <a:avLst/>
          </a:prstGeom>
          <a:noFill/>
          <a:ln w="9525">
            <a:noFill/>
            <a:miter lim="800000"/>
            <a:headEnd/>
            <a:tailEnd/>
          </a:ln>
        </p:spPr>
        <p:txBody>
          <a:bodyPr/>
          <a:lstStyle/>
          <a:p>
            <a:pPr marL="342900" indent="-342900" algn="ctr">
              <a:lnSpc>
                <a:spcPct val="95000"/>
              </a:lnSpc>
              <a:spcBef>
                <a:spcPts val="0"/>
              </a:spcBef>
            </a:pPr>
            <a:r>
              <a:rPr lang="en-US" sz="2600" b="1" dirty="0">
                <a:solidFill>
                  <a:srgbClr val="002060"/>
                </a:solidFill>
              </a:rPr>
              <a:t>The </a:t>
            </a:r>
            <a:r>
              <a:rPr lang="en-US" sz="2600" b="1" dirty="0" smtClean="0">
                <a:solidFill>
                  <a:srgbClr val="002060"/>
                </a:solidFill>
              </a:rPr>
              <a:t>Intertwinement of Property </a:t>
            </a:r>
            <a:r>
              <a:rPr lang="en-US" sz="2600" b="1" dirty="0">
                <a:solidFill>
                  <a:srgbClr val="002060"/>
                </a:solidFill>
              </a:rPr>
              <a:t>Rights and the Law</a:t>
            </a:r>
          </a:p>
          <a:p>
            <a:pPr marL="342900" indent="-342900">
              <a:lnSpc>
                <a:spcPct val="95000"/>
              </a:lnSpc>
              <a:spcBef>
                <a:spcPts val="0"/>
              </a:spcBef>
              <a:buFontTx/>
              <a:buChar char="•"/>
            </a:pPr>
            <a:endParaRPr lang="en-US" sz="1000" dirty="0">
              <a:solidFill>
                <a:srgbClr val="0033CC"/>
              </a:solidFill>
            </a:endParaRPr>
          </a:p>
          <a:p>
            <a:pPr marL="342900" indent="-342900">
              <a:lnSpc>
                <a:spcPct val="95000"/>
              </a:lnSpc>
              <a:spcBef>
                <a:spcPts val="0"/>
              </a:spcBef>
              <a:buFontTx/>
              <a:buChar char="•"/>
            </a:pPr>
            <a:r>
              <a:rPr lang="en-US" sz="2000" dirty="0" smtClean="0"/>
              <a:t>By now, hopefully it is becoming more clear why we must learn about the history of Anglo American Law to understand property.</a:t>
            </a:r>
          </a:p>
          <a:p>
            <a:pPr marL="342900" indent="-342900">
              <a:lnSpc>
                <a:spcPct val="95000"/>
              </a:lnSpc>
              <a:spcBef>
                <a:spcPts val="0"/>
              </a:spcBef>
              <a:buFontTx/>
              <a:buChar char="•"/>
            </a:pPr>
            <a:endParaRPr lang="en-US" sz="1000" dirty="0"/>
          </a:p>
          <a:p>
            <a:pPr marL="342900" indent="-342900">
              <a:lnSpc>
                <a:spcPct val="95000"/>
              </a:lnSpc>
              <a:spcBef>
                <a:spcPts val="0"/>
              </a:spcBef>
              <a:buFontTx/>
              <a:buChar char="•"/>
            </a:pPr>
            <a:r>
              <a:rPr lang="en-US" sz="2000" dirty="0" smtClean="0"/>
              <a:t>As previously stated, the simple answer is </a:t>
            </a:r>
          </a:p>
          <a:p>
            <a:pPr marL="342900" indent="-342900">
              <a:lnSpc>
                <a:spcPct val="95000"/>
              </a:lnSpc>
              <a:spcBef>
                <a:spcPts val="0"/>
              </a:spcBef>
            </a:pPr>
            <a:r>
              <a:rPr lang="en-US" sz="2000" dirty="0" smtClean="0"/>
              <a:t>	that to truly understand the law of property,</a:t>
            </a:r>
          </a:p>
          <a:p>
            <a:pPr marL="342900" indent="-342900">
              <a:lnSpc>
                <a:spcPct val="95000"/>
              </a:lnSpc>
              <a:spcBef>
                <a:spcPts val="0"/>
              </a:spcBef>
            </a:pPr>
            <a:r>
              <a:rPr lang="en-US" sz="2000" dirty="0" smtClean="0"/>
              <a:t>	we must understand the law itself.</a:t>
            </a:r>
          </a:p>
          <a:p>
            <a:pPr marL="342900" indent="-342900">
              <a:lnSpc>
                <a:spcPct val="95000"/>
              </a:lnSpc>
              <a:spcBef>
                <a:spcPts val="0"/>
              </a:spcBef>
            </a:pPr>
            <a:endParaRPr lang="en-US" sz="1000" dirty="0" smtClean="0"/>
          </a:p>
          <a:p>
            <a:pPr marL="342900" indent="-342900">
              <a:lnSpc>
                <a:spcPct val="95000"/>
              </a:lnSpc>
              <a:spcBef>
                <a:spcPts val="0"/>
              </a:spcBef>
              <a:buFont typeface="Arial" pitchFamily="34" charset="0"/>
              <a:buChar char="•"/>
            </a:pPr>
            <a:r>
              <a:rPr lang="en-US" sz="2000" dirty="0" smtClean="0"/>
              <a:t>For property rights would not exist except for the protection of the law and the law was developed in large part to protect property rights.</a:t>
            </a:r>
          </a:p>
          <a:p>
            <a:pPr marL="342900" indent="-342900">
              <a:lnSpc>
                <a:spcPct val="95000"/>
              </a:lnSpc>
              <a:spcBef>
                <a:spcPts val="0"/>
              </a:spcBef>
              <a:buFont typeface="Arial" pitchFamily="34" charset="0"/>
              <a:buChar char="•"/>
            </a:pPr>
            <a:endParaRPr lang="en-US" sz="1000" dirty="0" smtClean="0"/>
          </a:p>
          <a:p>
            <a:pPr marL="342900" indent="-342900">
              <a:lnSpc>
                <a:spcPct val="95000"/>
              </a:lnSpc>
              <a:spcBef>
                <a:spcPts val="0"/>
              </a:spcBef>
              <a:buFont typeface="Arial" pitchFamily="34" charset="0"/>
              <a:buChar char="•"/>
            </a:pPr>
            <a:r>
              <a:rPr lang="en-US" sz="2000" dirty="0" smtClean="0"/>
              <a:t>As can be seen therefore, property and the law are intertwined,</a:t>
            </a:r>
          </a:p>
          <a:p>
            <a:pPr marL="342900" indent="-342900">
              <a:lnSpc>
                <a:spcPct val="95000"/>
              </a:lnSpc>
              <a:spcBef>
                <a:spcPts val="0"/>
              </a:spcBef>
            </a:pPr>
            <a:r>
              <a:rPr lang="en-US" sz="2000" dirty="0" smtClean="0"/>
              <a:t>	with each developing from the other.</a:t>
            </a:r>
          </a:p>
          <a:p>
            <a:pPr marL="342900" indent="-342900">
              <a:lnSpc>
                <a:spcPct val="95000"/>
              </a:lnSpc>
              <a:spcBef>
                <a:spcPts val="0"/>
              </a:spcBef>
            </a:pPr>
            <a:endParaRPr lang="en-US" sz="1000" dirty="0" smtClean="0"/>
          </a:p>
          <a:p>
            <a:pPr marL="342900" indent="-342900">
              <a:lnSpc>
                <a:spcPct val="95000"/>
              </a:lnSpc>
              <a:spcBef>
                <a:spcPts val="0"/>
              </a:spcBef>
              <a:buFontTx/>
              <a:buChar char="•"/>
            </a:pPr>
            <a:r>
              <a:rPr lang="en-US" sz="2000" dirty="0" smtClean="0"/>
              <a:t>So if we want to understand property, we need to understand the law.</a:t>
            </a:r>
          </a:p>
          <a:p>
            <a:pPr marL="342900" indent="-342900">
              <a:lnSpc>
                <a:spcPct val="95000"/>
              </a:lnSpc>
              <a:spcBef>
                <a:spcPts val="0"/>
              </a:spcBef>
            </a:pPr>
            <a:r>
              <a:rPr lang="en-US" sz="2000" dirty="0" smtClean="0"/>
              <a:t>	If we want to understand the law, we need to know how it developed. Thus a understanding of property, requires a review of legal history.</a:t>
            </a:r>
          </a:p>
          <a:p>
            <a:pPr marL="342900" indent="-342900">
              <a:lnSpc>
                <a:spcPct val="95000"/>
              </a:lnSpc>
              <a:spcBef>
                <a:spcPts val="0"/>
              </a:spcBef>
            </a:pPr>
            <a:endParaRPr lang="en-US" sz="1000" dirty="0" smtClean="0"/>
          </a:p>
          <a:p>
            <a:pPr marL="342900" indent="-342900">
              <a:lnSpc>
                <a:spcPct val="95000"/>
              </a:lnSpc>
              <a:spcBef>
                <a:spcPts val="0"/>
              </a:spcBef>
              <a:buFont typeface="Arial" pitchFamily="34" charset="0"/>
              <a:buChar char="•"/>
            </a:pPr>
            <a:r>
              <a:rPr lang="en-US" sz="2000" dirty="0" smtClean="0"/>
              <a:t>Once we grasp the legal history, the difficult concepts of property law,</a:t>
            </a:r>
          </a:p>
          <a:p>
            <a:pPr marL="342900" indent="-342900">
              <a:lnSpc>
                <a:spcPct val="95000"/>
              </a:lnSpc>
              <a:spcBef>
                <a:spcPts val="0"/>
              </a:spcBef>
            </a:pPr>
            <a:r>
              <a:rPr lang="en-US" sz="2000" dirty="0" smtClean="0"/>
              <a:t>	all start to make sense and fall into place.</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1066800"/>
            <a:ext cx="8534400" cy="5410200"/>
          </a:xfrm>
          <a:prstGeom prst="rect">
            <a:avLst/>
          </a:prstGeom>
          <a:noFill/>
          <a:ln w="9525">
            <a:noFill/>
            <a:miter lim="800000"/>
            <a:headEnd/>
            <a:tailEnd/>
          </a:ln>
        </p:spPr>
        <p:txBody>
          <a:bodyPr/>
          <a:lstStyle/>
          <a:p>
            <a:pPr marL="342900" indent="-342900" algn="ctr">
              <a:lnSpc>
                <a:spcPct val="95000"/>
              </a:lnSpc>
              <a:spcBef>
                <a:spcPts val="0"/>
              </a:spcBef>
            </a:pPr>
            <a:r>
              <a:rPr lang="en-US" sz="2600" b="1" dirty="0">
                <a:solidFill>
                  <a:srgbClr val="002060"/>
                </a:solidFill>
              </a:rPr>
              <a:t>The </a:t>
            </a:r>
            <a:r>
              <a:rPr lang="en-US" sz="2600" b="1" dirty="0" smtClean="0">
                <a:solidFill>
                  <a:srgbClr val="002060"/>
                </a:solidFill>
              </a:rPr>
              <a:t>Intertwinement of Property </a:t>
            </a:r>
            <a:r>
              <a:rPr lang="en-US" sz="2600" b="1" dirty="0">
                <a:solidFill>
                  <a:srgbClr val="002060"/>
                </a:solidFill>
              </a:rPr>
              <a:t>Rights and the Law</a:t>
            </a:r>
          </a:p>
          <a:p>
            <a:pPr marL="342900" indent="-342900">
              <a:lnSpc>
                <a:spcPct val="95000"/>
              </a:lnSpc>
              <a:spcBef>
                <a:spcPts val="0"/>
              </a:spcBef>
              <a:buFontTx/>
              <a:buChar char="•"/>
            </a:pPr>
            <a:endParaRPr lang="en-US" sz="1000" dirty="0">
              <a:solidFill>
                <a:srgbClr val="0033CC"/>
              </a:solidFill>
            </a:endParaRPr>
          </a:p>
          <a:p>
            <a:pPr marL="342900" indent="-342900">
              <a:lnSpc>
                <a:spcPct val="95000"/>
              </a:lnSpc>
              <a:spcBef>
                <a:spcPts val="0"/>
              </a:spcBef>
              <a:buFontTx/>
              <a:buChar char="•"/>
            </a:pPr>
            <a:r>
              <a:rPr lang="en-US" sz="2000" dirty="0" smtClean="0"/>
              <a:t>Last time we saw how our Anglo-American law developed from:</a:t>
            </a:r>
          </a:p>
          <a:p>
            <a:pPr marL="342900" indent="-342900">
              <a:lnSpc>
                <a:spcPct val="95000"/>
              </a:lnSpc>
              <a:spcBef>
                <a:spcPts val="0"/>
              </a:spcBef>
              <a:buFontTx/>
              <a:buChar char="•"/>
            </a:pPr>
            <a:endParaRPr lang="en-US" dirty="0" smtClean="0"/>
          </a:p>
          <a:p>
            <a:pPr marL="800100" lvl="1" indent="-342900">
              <a:lnSpc>
                <a:spcPct val="95000"/>
              </a:lnSpc>
              <a:spcBef>
                <a:spcPts val="0"/>
              </a:spcBef>
              <a:buFontTx/>
              <a:buChar char="•"/>
            </a:pPr>
            <a:r>
              <a:rPr lang="en-US" i="1" dirty="0" smtClean="0">
                <a:solidFill>
                  <a:srgbClr val="C00000"/>
                </a:solidFill>
              </a:rPr>
              <a:t>Rome: A concept of continuity – the legal system built the empire</a:t>
            </a:r>
          </a:p>
          <a:p>
            <a:pPr marL="800100" lvl="1" indent="-342900">
              <a:lnSpc>
                <a:spcPct val="95000"/>
              </a:lnSpc>
              <a:spcBef>
                <a:spcPts val="0"/>
              </a:spcBef>
              <a:buFontTx/>
              <a:buChar char="•"/>
            </a:pPr>
            <a:endParaRPr lang="en-US" i="1" dirty="0" smtClean="0">
              <a:solidFill>
                <a:srgbClr val="C00000"/>
              </a:solidFill>
            </a:endParaRPr>
          </a:p>
          <a:p>
            <a:pPr marL="800100" lvl="1" indent="-342900">
              <a:lnSpc>
                <a:spcPct val="95000"/>
              </a:lnSpc>
              <a:spcBef>
                <a:spcPts val="0"/>
              </a:spcBef>
              <a:buFontTx/>
              <a:buChar char="•"/>
            </a:pPr>
            <a:r>
              <a:rPr lang="en-US" i="1" dirty="0" smtClean="0">
                <a:solidFill>
                  <a:srgbClr val="002060"/>
                </a:solidFill>
              </a:rPr>
              <a:t>Early England: A Roman colony governed by respect for the law</a:t>
            </a:r>
          </a:p>
          <a:p>
            <a:pPr marL="800100" lvl="1" indent="-342900">
              <a:lnSpc>
                <a:spcPct val="95000"/>
              </a:lnSpc>
              <a:spcBef>
                <a:spcPts val="0"/>
              </a:spcBef>
              <a:buFontTx/>
              <a:buChar char="•"/>
            </a:pPr>
            <a:endParaRPr lang="en-US" i="1" dirty="0" smtClean="0">
              <a:solidFill>
                <a:srgbClr val="C00000"/>
              </a:solidFill>
            </a:endParaRPr>
          </a:p>
          <a:p>
            <a:pPr marL="800100" lvl="1" indent="-342900">
              <a:lnSpc>
                <a:spcPct val="95000"/>
              </a:lnSpc>
              <a:spcBef>
                <a:spcPts val="0"/>
              </a:spcBef>
              <a:buFontTx/>
              <a:buChar char="•"/>
            </a:pPr>
            <a:r>
              <a:rPr lang="en-US" i="1" dirty="0" smtClean="0">
                <a:solidFill>
                  <a:srgbClr val="C00000"/>
                </a:solidFill>
              </a:rPr>
              <a:t>Norman England: Feudalism where reciprocal oaths became rights</a:t>
            </a:r>
            <a:endParaRPr lang="en-US" i="1" dirty="0" smtClean="0">
              <a:solidFill>
                <a:srgbClr val="002060"/>
              </a:solidFill>
            </a:endParaRPr>
          </a:p>
          <a:p>
            <a:pPr marL="800100" lvl="1" indent="-342900">
              <a:lnSpc>
                <a:spcPct val="95000"/>
              </a:lnSpc>
              <a:spcBef>
                <a:spcPts val="0"/>
              </a:spcBef>
              <a:buFontTx/>
              <a:buChar char="•"/>
            </a:pPr>
            <a:endParaRPr lang="en-US" i="1" dirty="0" smtClean="0">
              <a:solidFill>
                <a:srgbClr val="002060"/>
              </a:solidFill>
            </a:endParaRPr>
          </a:p>
          <a:p>
            <a:pPr marL="800100" lvl="1" indent="-342900">
              <a:lnSpc>
                <a:spcPct val="95000"/>
              </a:lnSpc>
              <a:spcBef>
                <a:spcPts val="0"/>
              </a:spcBef>
              <a:buFontTx/>
              <a:buChar char="•"/>
            </a:pPr>
            <a:r>
              <a:rPr lang="en-US" i="1" dirty="0" smtClean="0">
                <a:solidFill>
                  <a:srgbClr val="002060"/>
                </a:solidFill>
              </a:rPr>
              <a:t>Medieval England: Rights &amp; liberties were embodied by the Magna </a:t>
            </a:r>
            <a:r>
              <a:rPr lang="en-US" i="1" dirty="0" err="1" smtClean="0">
                <a:solidFill>
                  <a:srgbClr val="002060"/>
                </a:solidFill>
              </a:rPr>
              <a:t>Carta</a:t>
            </a:r>
            <a:endParaRPr lang="en-US" i="1" dirty="0" smtClean="0">
              <a:solidFill>
                <a:srgbClr val="002060"/>
              </a:solidFill>
            </a:endParaRPr>
          </a:p>
          <a:p>
            <a:pPr marL="800100" lvl="1" indent="-342900">
              <a:lnSpc>
                <a:spcPct val="95000"/>
              </a:lnSpc>
              <a:spcBef>
                <a:spcPts val="0"/>
              </a:spcBef>
              <a:buFontTx/>
              <a:buChar char="•"/>
            </a:pPr>
            <a:endParaRPr lang="en-US" i="1" dirty="0" smtClean="0">
              <a:solidFill>
                <a:srgbClr val="C00000"/>
              </a:solidFill>
            </a:endParaRPr>
          </a:p>
          <a:p>
            <a:pPr marL="800100" lvl="1" indent="-342900">
              <a:lnSpc>
                <a:spcPct val="95000"/>
              </a:lnSpc>
              <a:spcBef>
                <a:spcPts val="0"/>
              </a:spcBef>
              <a:buFontTx/>
              <a:buChar char="•"/>
            </a:pPr>
            <a:r>
              <a:rPr lang="en-US" i="1" dirty="0" smtClean="0">
                <a:solidFill>
                  <a:srgbClr val="C00000"/>
                </a:solidFill>
              </a:rPr>
              <a:t>Enlightenment England: The rise of the Common law and English rights</a:t>
            </a:r>
            <a:endParaRPr lang="en-US" i="1" dirty="0" smtClean="0">
              <a:solidFill>
                <a:srgbClr val="002060"/>
              </a:solidFill>
            </a:endParaRPr>
          </a:p>
          <a:p>
            <a:pPr marL="800100" lvl="1" indent="-342900">
              <a:lnSpc>
                <a:spcPct val="95000"/>
              </a:lnSpc>
              <a:spcBef>
                <a:spcPts val="0"/>
              </a:spcBef>
              <a:buFontTx/>
              <a:buChar char="•"/>
            </a:pPr>
            <a:endParaRPr lang="en-US" i="1" dirty="0" smtClean="0">
              <a:solidFill>
                <a:srgbClr val="002060"/>
              </a:solidFill>
            </a:endParaRPr>
          </a:p>
          <a:p>
            <a:pPr marL="800100" lvl="1" indent="-342900">
              <a:lnSpc>
                <a:spcPct val="95000"/>
              </a:lnSpc>
              <a:spcBef>
                <a:spcPts val="0"/>
              </a:spcBef>
              <a:buFontTx/>
              <a:buChar char="•"/>
            </a:pPr>
            <a:r>
              <a:rPr lang="en-US" i="1" dirty="0" smtClean="0">
                <a:solidFill>
                  <a:srgbClr val="002060"/>
                </a:solidFill>
              </a:rPr>
              <a:t>Colonial America: The rights of Englishmen transformed to Americans</a:t>
            </a:r>
          </a:p>
          <a:p>
            <a:pPr marL="800100" lvl="1" indent="-342900">
              <a:lnSpc>
                <a:spcPct val="95000"/>
              </a:lnSpc>
              <a:spcBef>
                <a:spcPts val="0"/>
              </a:spcBef>
              <a:buFontTx/>
              <a:buChar char="•"/>
            </a:pPr>
            <a:endParaRPr lang="en-US" i="1" dirty="0" smtClean="0">
              <a:solidFill>
                <a:srgbClr val="C00000"/>
              </a:solidFill>
            </a:endParaRPr>
          </a:p>
          <a:p>
            <a:pPr marL="800100" lvl="1" indent="-342900">
              <a:lnSpc>
                <a:spcPct val="95000"/>
              </a:lnSpc>
              <a:spcBef>
                <a:spcPts val="0"/>
              </a:spcBef>
              <a:buFontTx/>
              <a:buChar char="•"/>
            </a:pPr>
            <a:r>
              <a:rPr lang="en-US" i="1" dirty="0" smtClean="0">
                <a:solidFill>
                  <a:srgbClr val="C00000"/>
                </a:solidFill>
              </a:rPr>
              <a:t>The Early United States: Constitutional rights &amp; transported Common law</a:t>
            </a:r>
            <a:endParaRPr lang="en-US" i="1" dirty="0" smtClean="0">
              <a:solidFill>
                <a:srgbClr val="002060"/>
              </a:solidFill>
            </a:endParaRPr>
          </a:p>
          <a:p>
            <a:pPr marL="800100" lvl="1" indent="-342900">
              <a:lnSpc>
                <a:spcPct val="95000"/>
              </a:lnSpc>
              <a:spcBef>
                <a:spcPts val="0"/>
              </a:spcBef>
              <a:buFontTx/>
              <a:buChar char="•"/>
            </a:pPr>
            <a:endParaRPr lang="en-US" i="1" dirty="0" smtClean="0">
              <a:solidFill>
                <a:srgbClr val="002060"/>
              </a:solidFill>
            </a:endParaRPr>
          </a:p>
          <a:p>
            <a:pPr marL="800100" lvl="1" indent="-342900">
              <a:lnSpc>
                <a:spcPct val="95000"/>
              </a:lnSpc>
              <a:spcBef>
                <a:spcPts val="0"/>
              </a:spcBef>
              <a:buFontTx/>
              <a:buChar char="•"/>
            </a:pPr>
            <a:r>
              <a:rPr lang="en-US" i="1" dirty="0" smtClean="0">
                <a:solidFill>
                  <a:srgbClr val="002060"/>
                </a:solidFill>
              </a:rPr>
              <a:t>The Mature United States: Constitution, Common law &amp; the rise of statutes </a:t>
            </a:r>
            <a:endParaRPr lang="en-US" i="1" dirty="0">
              <a:solidFill>
                <a:srgbClr val="002060"/>
              </a:solidFill>
            </a:endParaRPr>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1066800"/>
            <a:ext cx="8610600" cy="54102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2000" dirty="0" smtClean="0"/>
          </a:p>
          <a:p>
            <a:pPr hangingPunct="0">
              <a:buFont typeface="Arial" pitchFamily="34" charset="0"/>
              <a:buChar char="•"/>
            </a:pPr>
            <a:r>
              <a:rPr lang="en-US" sz="2000" dirty="0" smtClean="0"/>
              <a:t> The Founders understood that the lynchpin of liberty was the proper management of power.  </a:t>
            </a:r>
          </a:p>
          <a:p>
            <a:pPr hangingPunct="0">
              <a:buFont typeface="Arial" pitchFamily="34" charset="0"/>
              <a:buChar char="•"/>
            </a:pPr>
            <a:endParaRPr lang="en-US" sz="2000" dirty="0" smtClean="0"/>
          </a:p>
          <a:p>
            <a:pPr hangingPunct="0">
              <a:buFont typeface="Arial" pitchFamily="34" charset="0"/>
              <a:buChar char="•"/>
            </a:pPr>
            <a:r>
              <a:rPr lang="en-US" sz="2000" dirty="0" smtClean="0"/>
              <a:t> This was not just a philosophical understanding, born from reasoned scholarship in the enlightenment.  It was a practical, first hand understanding as well.  </a:t>
            </a:r>
          </a:p>
          <a:p>
            <a:pPr hangingPunct="0">
              <a:buFont typeface="Arial" pitchFamily="34" charset="0"/>
              <a:buChar char="•"/>
            </a:pPr>
            <a:endParaRPr lang="en-US" sz="2000" dirty="0" smtClean="0"/>
          </a:p>
          <a:p>
            <a:pPr hangingPunct="0">
              <a:buFont typeface="Arial" pitchFamily="34" charset="0"/>
              <a:buChar char="•"/>
            </a:pPr>
            <a:r>
              <a:rPr lang="en-US" sz="2000" dirty="0" smtClean="0"/>
              <a:t> As witness to history, the founders saw with their own eyes, as America was transformed.  From 1763 to 1776, the American Colonies transitioned from a prosperous, free and growing land, to that of a jurisdiction facing the wrath of the most powerful nation on earth.</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1000" dirty="0" smtClean="0"/>
          </a:p>
          <a:p>
            <a:pPr hangingPunct="0">
              <a:buFont typeface="Arial" pitchFamily="34" charset="0"/>
              <a:buChar char="•"/>
            </a:pPr>
            <a:r>
              <a:rPr lang="en-US" sz="2000" dirty="0" smtClean="0"/>
              <a:t> Upon the conclusion of the Seven Years War (known as the French and Indian War in America), Great Britain changed its demeanor towards its American Colonies, from neglectful empire, preoccupied with other events closer to their home, to dominating ruler, seeking to impose its will upon its impertinent subjects.</a:t>
            </a:r>
          </a:p>
          <a:p>
            <a:pPr hangingPunct="0">
              <a:buFont typeface="Arial" pitchFamily="34" charset="0"/>
              <a:buChar char="•"/>
            </a:pPr>
            <a:endParaRPr lang="en-US" sz="1000" dirty="0" smtClean="0"/>
          </a:p>
          <a:p>
            <a:pPr hangingPunct="0">
              <a:buFont typeface="Arial" pitchFamily="34" charset="0"/>
              <a:buChar char="•"/>
            </a:pPr>
            <a:r>
              <a:rPr lang="en-US" sz="2000" dirty="0" smtClean="0"/>
              <a:t> Living through this change, and in many ways helping to exacerbate it, the Founders bore witness to the actual hardships, that concentrated power, in the misguided hands of an unchecked government, could bring.</a:t>
            </a:r>
          </a:p>
          <a:p>
            <a:pPr hangingPunct="0"/>
            <a:r>
              <a:rPr lang="en-US" sz="1000" dirty="0" smtClean="0"/>
              <a:t> </a:t>
            </a:r>
          </a:p>
          <a:p>
            <a:pPr hangingPunct="0">
              <a:buFont typeface="Arial" pitchFamily="34" charset="0"/>
              <a:buChar char="•"/>
            </a:pPr>
            <a:r>
              <a:rPr lang="en-US" sz="2000" dirty="0" smtClean="0"/>
              <a:t> This experience of the Founders, both philosophical and practical, gave rise to a specific perspective in the Constitutional creation of both our state and national governments.  This perspective held that the truest path to tyranny was the concentration of power, especially in the hands of a single person.</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1000" dirty="0" smtClean="0"/>
          </a:p>
          <a:p>
            <a:pPr hangingPunct="0">
              <a:buFont typeface="Arial" pitchFamily="34" charset="0"/>
              <a:buChar char="•"/>
            </a:pPr>
            <a:r>
              <a:rPr lang="en-US" sz="2000" dirty="0" smtClean="0"/>
              <a:t> Devoted to the concept of true republican government, where elected representatives would serve upon the consent of the governed, the Founders knew, that disbursement of power, in multiple hands, with checks and balances to prevent abuse, would produce the best results possible for the themselves and their posterity.</a:t>
            </a:r>
          </a:p>
          <a:p>
            <a:pPr hangingPunct="0"/>
            <a:r>
              <a:rPr lang="en-US" sz="1000" dirty="0" smtClean="0"/>
              <a:t> </a:t>
            </a:r>
          </a:p>
          <a:p>
            <a:pPr hangingPunct="0">
              <a:buFont typeface="Arial" pitchFamily="34" charset="0"/>
              <a:buChar char="•"/>
            </a:pPr>
            <a:r>
              <a:rPr lang="en-US" sz="2000" dirty="0" smtClean="0"/>
              <a:t> James Madison, the father of the United States Constitution, stated this principle succinctly in Federalist No. 47, when he commented: </a:t>
            </a:r>
          </a:p>
          <a:p>
            <a:pPr hangingPunct="0"/>
            <a:r>
              <a:rPr lang="en-US" sz="1000" dirty="0" smtClean="0"/>
              <a:t> </a:t>
            </a:r>
          </a:p>
          <a:p>
            <a:pPr hangingPunct="0"/>
            <a:r>
              <a:rPr lang="en-US" sz="2000" b="1" i="1" dirty="0" smtClean="0"/>
              <a:t>“The accumulation of all powers, legislative, executive, and judiciary, in the same hands, whether of one, a few, or many, and whether hereditary, self appointed, or elective, may justly be pronounced the very definition of tyranny.”</a:t>
            </a:r>
            <a:endParaRPr lang="en-US" sz="2000" dirty="0"/>
          </a:p>
        </p:txBody>
      </p:sp>
      <p:sp>
        <p:nvSpPr>
          <p:cNvPr id="3" name="Slide Number Placeholder 2"/>
          <p:cNvSpPr>
            <a:spLocks noGrp="1"/>
          </p:cNvSpPr>
          <p:nvPr>
            <p:ph type="sldNum" sz="quarter" idx="12"/>
          </p:nvPr>
        </p:nvSpPr>
        <p:spPr/>
        <p:txBody>
          <a:bodyPr/>
          <a:lstStyle/>
          <a:p>
            <a:pPr>
              <a:defRPr/>
            </a:pPr>
            <a:fld id="{3C6A84E0-34A3-4E62-BC1D-5C5394D5BC60}"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00" name="Rectangle 8"/>
          <p:cNvSpPr>
            <a:spLocks noChangeArrowheads="1"/>
          </p:cNvSpPr>
          <p:nvPr/>
        </p:nvSpPr>
        <p:spPr bwMode="auto">
          <a:xfrm>
            <a:off x="304800" y="990600"/>
            <a:ext cx="8610600" cy="5486400"/>
          </a:xfrm>
          <a:prstGeom prst="rect">
            <a:avLst/>
          </a:prstGeom>
          <a:noFill/>
          <a:ln w="9525">
            <a:noFill/>
            <a:miter lim="800000"/>
            <a:headEnd/>
            <a:tailEnd/>
          </a:ln>
        </p:spPr>
        <p:txBody>
          <a:bodyPr/>
          <a:lstStyle/>
          <a:p>
            <a:pPr marL="342900" indent="-342900">
              <a:lnSpc>
                <a:spcPct val="95000"/>
              </a:lnSpc>
              <a:spcBef>
                <a:spcPts val="0"/>
              </a:spcBef>
            </a:pPr>
            <a:r>
              <a:rPr lang="en-US" sz="2500" b="1" dirty="0">
                <a:solidFill>
                  <a:srgbClr val="002060"/>
                </a:solidFill>
              </a:rPr>
              <a:t>The </a:t>
            </a:r>
            <a:r>
              <a:rPr lang="en-US" sz="2500" b="1" dirty="0" smtClean="0">
                <a:solidFill>
                  <a:srgbClr val="002060"/>
                </a:solidFill>
              </a:rPr>
              <a:t>Development of American Property </a:t>
            </a:r>
            <a:r>
              <a:rPr lang="en-US" sz="2500" b="1" dirty="0">
                <a:solidFill>
                  <a:srgbClr val="002060"/>
                </a:solidFill>
              </a:rPr>
              <a:t>Rights </a:t>
            </a:r>
            <a:r>
              <a:rPr lang="en-US" sz="2500" b="1" dirty="0" smtClean="0">
                <a:solidFill>
                  <a:srgbClr val="002060"/>
                </a:solidFill>
              </a:rPr>
              <a:t>and Law</a:t>
            </a:r>
            <a:endParaRPr lang="en-US" sz="2500" b="1" dirty="0">
              <a:solidFill>
                <a:srgbClr val="002060"/>
              </a:solidFill>
            </a:endParaRPr>
          </a:p>
          <a:p>
            <a:pPr marL="342900" indent="-342900">
              <a:lnSpc>
                <a:spcPct val="95000"/>
              </a:lnSpc>
              <a:spcBef>
                <a:spcPts val="0"/>
              </a:spcBef>
              <a:buFontTx/>
              <a:buChar char="•"/>
            </a:pPr>
            <a:endParaRPr lang="en-US" sz="1000" dirty="0">
              <a:solidFill>
                <a:srgbClr val="0033CC"/>
              </a:solidFill>
            </a:endParaRPr>
          </a:p>
          <a:p>
            <a:pPr algn="ctr" fontAlgn="auto" hangingPunct="1"/>
            <a:r>
              <a:rPr lang="en-US" sz="2000" b="1" dirty="0" smtClean="0">
                <a:solidFill>
                  <a:srgbClr val="C00000"/>
                </a:solidFill>
              </a:rPr>
              <a:t>Part A: The Legal Importance of America’s and New York’s</a:t>
            </a:r>
            <a:endParaRPr lang="en-US" sz="2000" dirty="0" smtClean="0">
              <a:solidFill>
                <a:srgbClr val="C00000"/>
              </a:solidFill>
            </a:endParaRPr>
          </a:p>
          <a:p>
            <a:pPr algn="ctr" fontAlgn="auto" hangingPunct="1"/>
            <a:r>
              <a:rPr lang="en-US" sz="2000" b="1" dirty="0" smtClean="0">
                <a:solidFill>
                  <a:srgbClr val="C00000"/>
                </a:solidFill>
              </a:rPr>
              <a:t>Legacy of Distrust of Power</a:t>
            </a:r>
            <a:endParaRPr lang="en-US" sz="2000" dirty="0" smtClean="0">
              <a:solidFill>
                <a:srgbClr val="C00000"/>
              </a:solidFill>
            </a:endParaRPr>
          </a:p>
          <a:p>
            <a:pPr hangingPunct="0"/>
            <a:endParaRPr lang="en-US" sz="1000" dirty="0" smtClean="0"/>
          </a:p>
          <a:p>
            <a:pPr hangingPunct="0">
              <a:buFont typeface="Arial" pitchFamily="34" charset="0"/>
              <a:buChar char="•"/>
            </a:pPr>
            <a:r>
              <a:rPr lang="en-US" sz="2000" dirty="0" smtClean="0"/>
              <a:t> In the same argument, Madison acknowledged New York’s respect for this concept when citing its 1777 State Constitution, he stated:</a:t>
            </a:r>
          </a:p>
          <a:p>
            <a:pPr hangingPunct="0"/>
            <a:r>
              <a:rPr lang="en-US" sz="1000" dirty="0" smtClean="0"/>
              <a:t> </a:t>
            </a:r>
          </a:p>
          <a:p>
            <a:pPr hangingPunct="0"/>
            <a:r>
              <a:rPr lang="en-US" sz="2000" b="1" i="1" dirty="0" smtClean="0"/>
              <a:t>“The constitution of New York contains no declaration on this subject; but appears very clearly to have been framed with an eye to the danger of improperly blending the different departments”</a:t>
            </a:r>
          </a:p>
          <a:p>
            <a:pPr hangingPunct="0"/>
            <a:endParaRPr lang="en-US" sz="1000" dirty="0" smtClean="0"/>
          </a:p>
          <a:p>
            <a:pPr hangingPunct="0">
              <a:buFont typeface="Arial" pitchFamily="34" charset="0"/>
              <a:buChar char="•"/>
            </a:pPr>
            <a:r>
              <a:rPr lang="en-US" sz="2000" dirty="0" smtClean="0"/>
              <a:t> It was in light of this understanding, that the Founders crafted our governments in both America and New York.  </a:t>
            </a:r>
          </a:p>
          <a:p>
            <a:pPr hangingPunct="0">
              <a:buFont typeface="Arial" pitchFamily="34" charset="0"/>
              <a:buChar char="•"/>
            </a:pPr>
            <a:endParaRPr lang="en-US" sz="2000" dirty="0" smtClean="0"/>
          </a:p>
          <a:p>
            <a:pPr hangingPunct="0">
              <a:buFont typeface="Arial" pitchFamily="34" charset="0"/>
              <a:buChar char="•"/>
            </a:pPr>
            <a:r>
              <a:rPr lang="en-US" sz="2000" dirty="0" smtClean="0"/>
              <a:t>  Although they realized that power was an essential element of effective government, they also knew that only through  proper management of such power, could liberty and freedom be maintained.  This proper management would be accomplished by two means:  Disbursement, and separation of power with checks and balances.</a:t>
            </a:r>
            <a:endParaRPr lang="en-US" sz="2000" dirty="0"/>
          </a:p>
        </p:txBody>
      </p:sp>
      <p:sp>
        <p:nvSpPr>
          <p:cNvPr id="4" name="Slide Number Placeholder 3"/>
          <p:cNvSpPr>
            <a:spLocks noGrp="1"/>
          </p:cNvSpPr>
          <p:nvPr>
            <p:ph type="sldNum" sz="quarter" idx="12"/>
          </p:nvPr>
        </p:nvSpPr>
        <p:spPr/>
        <p:txBody>
          <a:bodyPr/>
          <a:lstStyle/>
          <a:p>
            <a:pPr>
              <a:defRPr/>
            </a:pPr>
            <a:fld id="{3C6A84E0-34A3-4E62-BC1D-5C5394D5BC60}"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2225</TotalTime>
  <Words>2778</Words>
  <Application>Microsoft Office PowerPoint</Application>
  <PresentationFormat>On-screen Show (4:3)</PresentationFormat>
  <Paragraphs>545</Paragraphs>
  <Slides>28</Slides>
  <Notes>25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214</cp:revision>
  <dcterms:created xsi:type="dcterms:W3CDTF">2007-08-27T19:04:39Z</dcterms:created>
  <dcterms:modified xsi:type="dcterms:W3CDTF">2013-10-09T23:26:33Z</dcterms:modified>
</cp:coreProperties>
</file>