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466" r:id="rId3"/>
    <p:sldId id="467" r:id="rId4"/>
    <p:sldId id="380" r:id="rId5"/>
    <p:sldId id="422" r:id="rId6"/>
    <p:sldId id="423" r:id="rId7"/>
    <p:sldId id="425" r:id="rId8"/>
    <p:sldId id="464" r:id="rId9"/>
    <p:sldId id="426" r:id="rId10"/>
    <p:sldId id="427" r:id="rId11"/>
    <p:sldId id="275" r:id="rId12"/>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6600"/>
    <a:srgbClr val="008000"/>
    <a:srgbClr val="0033CC"/>
    <a:srgbClr val="FF0000"/>
    <a:srgbClr val="CC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4" autoAdjust="0"/>
    <p:restoredTop sz="94664" autoAdjust="0"/>
  </p:normalViewPr>
  <p:slideViewPr>
    <p:cSldViewPr>
      <p:cViewPr varScale="1">
        <p:scale>
          <a:sx n="87" d="100"/>
          <a:sy n="87" d="100"/>
        </p:scale>
        <p:origin x="-90"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0051"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30300" y="690563"/>
            <a:ext cx="4597400" cy="3449637"/>
          </a:xfrm>
          <a:prstGeom prst="rect">
            <a:avLst/>
          </a:prstGeom>
          <a:noFill/>
          <a:ln w="9525">
            <a:solidFill>
              <a:srgbClr val="000000"/>
            </a:solidFill>
            <a:miter lim="800000"/>
            <a:headEnd/>
            <a:tailEnd/>
          </a:ln>
        </p:spPr>
      </p:sp>
      <p:sp>
        <p:nvSpPr>
          <p:cNvPr id="130053"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0054"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0055"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FE8E7CE-5D2E-4266-99C6-6FFFFA1CCA9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09BEFFC9-A3B1-4446-9350-AA6B93AAC3C7}" type="slidenum">
              <a:rPr lang="en-US" smtClean="0"/>
              <a:pPr/>
              <a:t>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2AA134B6-29B7-4640-B709-4BDD3C35A26F}" type="slidenum">
              <a:rPr lang="en-US" smtClean="0"/>
              <a:pPr/>
              <a:t>4</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26884BAC-8660-43D7-AE4D-0E1AB4FA5075}" type="slidenum">
              <a:rPr lang="en-US" smtClean="0"/>
              <a:pPr/>
              <a:t>5</a:t>
            </a:fld>
            <a:endParaRPr 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43C62DC3-0104-45AD-9A13-8D3CFD60F2D0}" type="slidenum">
              <a:rPr lang="en-US" smtClean="0"/>
              <a:pPr/>
              <a:t>6</a:t>
            </a:fld>
            <a:endParaRPr 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32BDB15D-0144-4962-824B-12991E030F1D}" type="slidenum">
              <a:rPr lang="en-US" smtClean="0"/>
              <a:pPr/>
              <a:t>7</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84618C6D-90AA-44A3-BD5E-9350F36201D7}" type="slidenum">
              <a:rPr lang="en-US" smtClean="0"/>
              <a:pPr/>
              <a:t>8</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D812E4AE-8EB3-42F1-9BA9-3EBAF691A633}" type="slidenum">
              <a:rPr lang="en-US" smtClean="0"/>
              <a:pPr/>
              <a:t>9</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4C301F16-AAFC-410B-AE3A-3D309C1AA791}" type="slidenum">
              <a:rPr lang="en-US" smtClean="0"/>
              <a:pPr/>
              <a:t>10</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5750EE5-F192-490C-ADAE-DBAAEC4F8D68}" type="slidenum">
              <a:rPr lang="en-US" smtClean="0"/>
              <a:pPr/>
              <a:t>11</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436A7A-A50A-4110-9E8E-5589A22C4D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0B5422-A752-48F1-8D26-90DD314636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4A422C-8D80-493F-9B40-2DF76EB441F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CC9E479-805B-40C8-B36D-9A10CDFE90C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AA9B1C-A1D8-4EA4-961A-0188478E2A4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B02ED7-B079-4441-B82B-018CF595AC7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06AE75-4DDE-4F2D-9B55-CDD2713AA38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0C92549-892A-4903-9F2F-8FDEF00839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5CCBF87-E2BA-4A2A-9445-14FC13C8A4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8AF121-FF21-44D9-99BC-F30AF4E02B0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55D73D-D826-4AEE-8F06-FCFDF91643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C26B14-6D9E-43F8-8427-9EB25B0F047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F9A5A4B-2F85-461A-B137-5D449B86EB9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838200" y="4876800"/>
            <a:ext cx="7543800" cy="1600200"/>
          </a:xfrm>
          <a:solidFill>
            <a:schemeClr val="tx1"/>
          </a:solidFill>
        </p:spPr>
        <p:txBody>
          <a:bodyPr/>
          <a:lstStyle/>
          <a:p>
            <a:pPr eaLnBrk="1" hangingPunct="1"/>
            <a:r>
              <a:rPr lang="en-US" b="1" dirty="0" smtClean="0">
                <a:solidFill>
                  <a:srgbClr val="FFFF00"/>
                </a:solidFill>
              </a:rPr>
              <a:t>Slide Set Five:</a:t>
            </a:r>
          </a:p>
          <a:p>
            <a:pPr eaLnBrk="1" hangingPunct="1"/>
            <a:r>
              <a:rPr lang="en-US" sz="2400" b="1" dirty="0" smtClean="0">
                <a:solidFill>
                  <a:srgbClr val="FFFF00"/>
                </a:solidFill>
              </a:rPr>
              <a:t>Personal Property II</a:t>
            </a:r>
          </a:p>
          <a:p>
            <a:pPr eaLnBrk="1" hangingPunct="1"/>
            <a:r>
              <a:rPr lang="en-US" sz="2000" b="1" dirty="0" smtClean="0">
                <a:solidFill>
                  <a:srgbClr val="FFFF00"/>
                </a:solidFill>
              </a:rPr>
              <a:t>Liens and Security Interests</a:t>
            </a:r>
          </a:p>
        </p:txBody>
      </p:sp>
      <p:pic>
        <p:nvPicPr>
          <p:cNvPr id="2051" name="Picture 7" descr="myIMG_12"/>
          <p:cNvPicPr>
            <a:picLocks noChangeAspect="1" noChangeArrowheads="1" noCrop="1"/>
          </p:cNvPicPr>
          <p:nvPr/>
        </p:nvPicPr>
        <p:blipFill>
          <a:blip r:embed="rId3" cstate="print"/>
          <a:srcRect/>
          <a:stretch>
            <a:fillRect/>
          </a:stretch>
        </p:blipFill>
        <p:spPr bwMode="auto">
          <a:xfrm>
            <a:off x="2819400" y="1676400"/>
            <a:ext cx="3009900" cy="3009900"/>
          </a:xfrm>
          <a:prstGeom prst="rect">
            <a:avLst/>
          </a:prstGeom>
          <a:noFill/>
          <a:ln w="9525">
            <a:noFill/>
            <a:miter lim="800000"/>
            <a:headEnd/>
            <a:tailEnd/>
          </a:ln>
        </p:spPr>
      </p:pic>
      <p:pic>
        <p:nvPicPr>
          <p:cNvPr id="2052" name="Picture 4"/>
          <p:cNvPicPr>
            <a:picLocks noChangeAspect="1"/>
          </p:cNvPicPr>
          <p:nvPr/>
        </p:nvPicPr>
        <p:blipFill>
          <a:blip r:embed="rId4" cstate="print"/>
          <a:srcRect/>
          <a:stretch>
            <a:fillRect/>
          </a:stretch>
        </p:blipFill>
        <p:spPr bwMode="auto">
          <a:xfrm>
            <a:off x="1447800" y="228600"/>
            <a:ext cx="5700713" cy="1238250"/>
          </a:xfrm>
          <a:prstGeom prst="rect">
            <a:avLst/>
          </a:prstGeom>
          <a:noFill/>
          <a:ln w="9525">
            <a:noFill/>
            <a:miter lim="800000"/>
            <a:headEnd/>
            <a:tailEnd/>
          </a:ln>
        </p:spPr>
      </p:pic>
      <p:sp>
        <p:nvSpPr>
          <p:cNvPr id="2053" name="Slide Number Placeholder 4"/>
          <p:cNvSpPr>
            <a:spLocks noGrp="1"/>
          </p:cNvSpPr>
          <p:nvPr>
            <p:ph type="sldNum" sz="quarter" idx="12"/>
          </p:nvPr>
        </p:nvSpPr>
        <p:spPr>
          <a:noFill/>
        </p:spPr>
        <p:txBody>
          <a:bodyPr/>
          <a:lstStyle/>
          <a:p>
            <a:fld id="{F60F5C68-48D6-4FBB-A528-924758B0BD83}" type="slidenum">
              <a:rPr lang="en-US" smtClean="0"/>
              <a:pPr/>
              <a:t>1</a:t>
            </a:fld>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11267" name="Rectangle 3"/>
          <p:cNvSpPr>
            <a:spLocks noChangeArrowheads="1"/>
          </p:cNvSpPr>
          <p:nvPr/>
        </p:nvSpPr>
        <p:spPr bwMode="auto">
          <a:xfrm>
            <a:off x="304800" y="1066800"/>
            <a:ext cx="8610600" cy="5791200"/>
          </a:xfrm>
          <a:prstGeom prst="rect">
            <a:avLst/>
          </a:prstGeom>
          <a:noFill/>
          <a:ln w="9525">
            <a:noFill/>
            <a:miter lim="800000"/>
            <a:headEnd/>
            <a:tailEnd/>
          </a:ln>
        </p:spPr>
        <p:txBody>
          <a:bodyPr/>
          <a:lstStyle/>
          <a:p>
            <a:pPr marL="609600" indent="-609600">
              <a:lnSpc>
                <a:spcPct val="80000"/>
              </a:lnSpc>
              <a:spcBef>
                <a:spcPct val="20000"/>
              </a:spcBef>
            </a:pPr>
            <a:r>
              <a:rPr lang="en-US" sz="3200" b="1" i="1">
                <a:solidFill>
                  <a:srgbClr val="FF0000"/>
                </a:solidFill>
              </a:rPr>
              <a:t>Liens</a:t>
            </a:r>
          </a:p>
          <a:p>
            <a:pPr marL="609600" indent="-609600">
              <a:lnSpc>
                <a:spcPct val="80000"/>
              </a:lnSpc>
              <a:spcBef>
                <a:spcPct val="20000"/>
              </a:spcBef>
            </a:pPr>
            <a:endParaRPr lang="en-US" sz="500" b="1" i="1">
              <a:solidFill>
                <a:srgbClr val="0033CC"/>
              </a:solidFill>
            </a:endParaRPr>
          </a:p>
          <a:p>
            <a:pPr marL="609600" indent="-609600" algn="just">
              <a:lnSpc>
                <a:spcPct val="80000"/>
              </a:lnSpc>
              <a:spcBef>
                <a:spcPct val="20000"/>
              </a:spcBef>
            </a:pPr>
            <a:r>
              <a:rPr lang="en-US" sz="2000" b="1" i="1">
                <a:solidFill>
                  <a:srgbClr val="0033CC"/>
                </a:solidFill>
              </a:rPr>
              <a:t>Waiver of Liens</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1. Contract</a:t>
            </a:r>
          </a:p>
          <a:p>
            <a:pPr marL="609600" indent="-609600" algn="just">
              <a:lnSpc>
                <a:spcPct val="80000"/>
              </a:lnSpc>
              <a:spcBef>
                <a:spcPct val="20000"/>
              </a:spcBef>
            </a:pPr>
            <a:r>
              <a:rPr lang="en-US" sz="1500" b="1" i="1">
                <a:solidFill>
                  <a:srgbClr val="0033CC"/>
                </a:solidFill>
              </a:rPr>
              <a:t>	A lien can be waived either by provision or fulfillment of a contract (such as payment).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2. Substitution of Other Security</a:t>
            </a:r>
          </a:p>
          <a:p>
            <a:pPr marL="609600" indent="-609600" algn="just">
              <a:lnSpc>
                <a:spcPct val="80000"/>
              </a:lnSpc>
              <a:spcBef>
                <a:spcPct val="20000"/>
              </a:spcBef>
            </a:pPr>
            <a:r>
              <a:rPr lang="en-US" sz="1500" b="1" i="1">
                <a:solidFill>
                  <a:srgbClr val="0033CC"/>
                </a:solidFill>
              </a:rPr>
              <a:t>	Where a lienor accepts security for payment, the security eliminates the lien.</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3. Demand for Unlawful Charges</a:t>
            </a:r>
          </a:p>
          <a:p>
            <a:pPr marL="609600" indent="-609600" algn="just">
              <a:lnSpc>
                <a:spcPct val="80000"/>
              </a:lnSpc>
              <a:spcBef>
                <a:spcPct val="20000"/>
              </a:spcBef>
            </a:pPr>
            <a:r>
              <a:rPr lang="en-US" sz="1500" b="1" i="1">
                <a:solidFill>
                  <a:srgbClr val="0033CC"/>
                </a:solidFill>
              </a:rPr>
              <a:t>	Where the lienor includes within his valid lien, amounts in excess of his lawful charges, he is deemed to state that a tender of the lawful amount will not be accepted, and as such the lien is deemed waived, with the lienor’s remedies being those under the law for default.</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4. Reservation or Temporary Use</a:t>
            </a:r>
          </a:p>
          <a:p>
            <a:pPr marL="609600" indent="-609600" algn="just">
              <a:lnSpc>
                <a:spcPct val="80000"/>
              </a:lnSpc>
              <a:spcBef>
                <a:spcPct val="20000"/>
              </a:spcBef>
            </a:pPr>
            <a:r>
              <a:rPr lang="en-US" sz="1500" b="1" i="1">
                <a:solidFill>
                  <a:srgbClr val="0033CC"/>
                </a:solidFill>
              </a:rPr>
              <a:t>	The lien is NOT deemed waived if the lienholder temporarily surrenders the goods to the bailor, if such lienor reserves their lien or permits bailor to have temporary use.</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5. Satisfaction</a:t>
            </a:r>
          </a:p>
          <a:p>
            <a:pPr marL="609600" indent="-609600" algn="just">
              <a:lnSpc>
                <a:spcPct val="80000"/>
              </a:lnSpc>
              <a:spcBef>
                <a:spcPct val="20000"/>
              </a:spcBef>
            </a:pPr>
            <a:r>
              <a:rPr lang="en-US" sz="1500" b="1" i="1">
                <a:solidFill>
                  <a:srgbClr val="0033CC"/>
                </a:solidFill>
              </a:rPr>
              <a:t>	A lien can be satisfied upon the sale of the item by the lienor or payment by the lienee.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endParaRPr lang="en-US" sz="1500" b="1" i="1">
              <a:solidFill>
                <a:srgbClr val="0033CC"/>
              </a:solidFill>
            </a:endParaRPr>
          </a:p>
        </p:txBody>
      </p:sp>
      <p:sp>
        <p:nvSpPr>
          <p:cNvPr id="11268" name="Slide Number Placeholder 4"/>
          <p:cNvSpPr>
            <a:spLocks noGrp="1"/>
          </p:cNvSpPr>
          <p:nvPr>
            <p:ph type="sldNum" sz="quarter" idx="12"/>
          </p:nvPr>
        </p:nvSpPr>
        <p:spPr>
          <a:noFill/>
        </p:spPr>
        <p:txBody>
          <a:bodyPr/>
          <a:lstStyle/>
          <a:p>
            <a:fld id="{EDD91100-2195-4A13-9469-06F8058E7F18}"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ct val="20000"/>
              </a:spcBef>
              <a:buFontTx/>
              <a:buChar char="•"/>
            </a:pPr>
            <a:r>
              <a:rPr lang="en-US" sz="2400" b="1">
                <a:solidFill>
                  <a:srgbClr val="000099"/>
                </a:solidFill>
              </a:rPr>
              <a:t>Bonus Question of the Day</a:t>
            </a:r>
          </a:p>
          <a:p>
            <a:pPr marL="342900" indent="-342900">
              <a:spcBef>
                <a:spcPct val="20000"/>
              </a:spcBef>
              <a:buFontTx/>
              <a:buChar char="•"/>
            </a:pPr>
            <a:endParaRPr lang="en-US" sz="1000" b="1">
              <a:solidFill>
                <a:srgbClr val="000099"/>
              </a:solidFill>
            </a:endParaRPr>
          </a:p>
          <a:p>
            <a:pPr marL="342900" indent="-342900">
              <a:spcBef>
                <a:spcPct val="20000"/>
              </a:spcBef>
            </a:pPr>
            <a:r>
              <a:rPr lang="en-US" sz="2400" b="1">
                <a:solidFill>
                  <a:srgbClr val="000099"/>
                </a:solidFill>
              </a:rPr>
              <a:t>	For next time – Read Assignments on the website</a:t>
            </a:r>
          </a:p>
          <a:p>
            <a:pPr marL="342900" indent="-342900">
              <a:spcBef>
                <a:spcPct val="20000"/>
              </a:spcBef>
            </a:pPr>
            <a:r>
              <a:rPr lang="en-US" sz="2400" b="1">
                <a:solidFill>
                  <a:srgbClr val="000099"/>
                </a:solidFill>
              </a:rPr>
              <a:t>	for Intellectual Property and Criminal Law</a:t>
            </a:r>
          </a:p>
          <a:p>
            <a:pPr marL="342900" indent="-342900">
              <a:spcBef>
                <a:spcPct val="20000"/>
              </a:spcBef>
              <a:buFontTx/>
              <a:buChar char="•"/>
            </a:pPr>
            <a:endParaRPr lang="en-US" sz="1000" b="1">
              <a:solidFill>
                <a:srgbClr val="000099"/>
              </a:solidFill>
            </a:endParaRPr>
          </a:p>
          <a:p>
            <a:pPr marL="342900" indent="-342900">
              <a:spcBef>
                <a:spcPct val="20000"/>
              </a:spcBef>
              <a:buFontTx/>
              <a:buChar char="•"/>
            </a:pPr>
            <a:r>
              <a:rPr lang="en-US" sz="2400" b="1">
                <a:solidFill>
                  <a:srgbClr val="000099"/>
                </a:solidFill>
              </a:rPr>
              <a:t>Questions???</a:t>
            </a:r>
          </a:p>
          <a:p>
            <a:pPr marL="342900" indent="-342900">
              <a:spcBef>
                <a:spcPct val="20000"/>
              </a:spcBef>
              <a:buFontTx/>
              <a:buChar char="•"/>
            </a:pPr>
            <a:endParaRPr lang="en-US" sz="2400" b="1">
              <a:solidFill>
                <a:srgbClr val="000099"/>
              </a:solidFill>
            </a:endParaRPr>
          </a:p>
          <a:p>
            <a:pPr marL="342900" indent="-342900">
              <a:spcBef>
                <a:spcPct val="20000"/>
              </a:spcBef>
              <a:buFontTx/>
              <a:buChar char="•"/>
            </a:pPr>
            <a:r>
              <a:rPr lang="en-US" sz="2400" b="1">
                <a:solidFill>
                  <a:srgbClr val="000099"/>
                </a:solidFill>
              </a:rPr>
              <a:t>Have a Wonderful Week</a:t>
            </a:r>
          </a:p>
          <a:p>
            <a:pPr marL="342900" indent="-342900">
              <a:spcBef>
                <a:spcPct val="20000"/>
              </a:spcBef>
            </a:pPr>
            <a:endParaRPr lang="en-US" sz="2400">
              <a:solidFill>
                <a:srgbClr val="0033CC"/>
              </a:solidFill>
            </a:endParaRPr>
          </a:p>
        </p:txBody>
      </p:sp>
      <p:sp>
        <p:nvSpPr>
          <p:cNvPr id="12291" name="Slide Number Placeholder 3"/>
          <p:cNvSpPr>
            <a:spLocks noGrp="1"/>
          </p:cNvSpPr>
          <p:nvPr>
            <p:ph type="sldNum" sz="quarter" idx="12"/>
          </p:nvPr>
        </p:nvSpPr>
        <p:spPr>
          <a:noFill/>
        </p:spPr>
        <p:txBody>
          <a:bodyPr/>
          <a:lstStyle/>
          <a:p>
            <a:fld id="{753E1D19-C60B-4E83-BDA6-4B1FC3D67437}" type="slidenum">
              <a:rPr lang="en-US" smtClean="0"/>
              <a:pPr/>
              <a:t>11</a:t>
            </a:fld>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762000" y="1676400"/>
            <a:ext cx="7696200" cy="4512004"/>
          </a:xfrm>
          <a:prstGeom prst="rect">
            <a:avLst/>
          </a:prstGeom>
          <a:solidFill>
            <a:schemeClr val="accent3"/>
          </a:solidFill>
        </p:spPr>
        <p:txBody>
          <a:bodyPr wrap="square">
            <a:spAutoFit/>
          </a:bodyPr>
          <a:lstStyle/>
          <a:p>
            <a:pPr>
              <a:lnSpc>
                <a:spcPct val="80000"/>
              </a:lnSpc>
              <a:defRPr/>
            </a:pPr>
            <a:r>
              <a:rPr lang="en-US" sz="3200" b="1" dirty="0">
                <a:latin typeface="Arial" pitchFamily="34" charset="0"/>
              </a:rPr>
              <a:t>Last Time – We Spoke About:</a:t>
            </a:r>
          </a:p>
          <a:p>
            <a:pPr>
              <a:lnSpc>
                <a:spcPct val="80000"/>
              </a:lnSpc>
              <a:defRPr/>
            </a:pPr>
            <a:endParaRPr lang="en-US" sz="600" b="1" dirty="0">
              <a:latin typeface="Arial" pitchFamily="34" charset="0"/>
            </a:endParaRPr>
          </a:p>
          <a:p>
            <a:pPr marL="342900" indent="-342900">
              <a:spcBef>
                <a:spcPct val="20000"/>
              </a:spcBef>
              <a:buFont typeface="Arial" pitchFamily="34" charset="0"/>
              <a:buChar char="•"/>
              <a:defRPr/>
            </a:pPr>
            <a:r>
              <a:rPr lang="en-US" sz="2400" b="1" dirty="0">
                <a:solidFill>
                  <a:srgbClr val="006600"/>
                </a:solidFill>
              </a:rPr>
              <a:t>Part One: Introduction to Personal Property</a:t>
            </a:r>
          </a:p>
          <a:p>
            <a:pPr marL="800100" lvl="1" indent="-342900">
              <a:spcBef>
                <a:spcPct val="20000"/>
              </a:spcBef>
              <a:buFontTx/>
              <a:buChar char="•"/>
              <a:defRPr/>
            </a:pPr>
            <a:r>
              <a:rPr lang="en-US" sz="2000" b="1" dirty="0">
                <a:solidFill>
                  <a:srgbClr val="002060"/>
                </a:solidFill>
              </a:rPr>
              <a:t>An introductory discussion on </a:t>
            </a:r>
            <a:r>
              <a:rPr lang="en-US" sz="2000" b="1" i="1" dirty="0">
                <a:solidFill>
                  <a:srgbClr val="002060"/>
                </a:solidFill>
              </a:rPr>
              <a:t>Personal Property.</a:t>
            </a:r>
          </a:p>
          <a:p>
            <a:pPr marL="342900" indent="-342900">
              <a:spcBef>
                <a:spcPct val="20000"/>
              </a:spcBef>
              <a:buFontTx/>
              <a:buChar char="•"/>
              <a:defRPr/>
            </a:pPr>
            <a:endParaRPr lang="en-US" sz="800" dirty="0">
              <a:solidFill>
                <a:srgbClr val="0033CC"/>
              </a:solidFill>
            </a:endParaRPr>
          </a:p>
          <a:p>
            <a:pPr marL="342900" indent="-342900">
              <a:spcBef>
                <a:spcPct val="20000"/>
              </a:spcBef>
              <a:buFont typeface="Arial" pitchFamily="34" charset="0"/>
              <a:buChar char="•"/>
              <a:defRPr/>
            </a:pPr>
            <a:r>
              <a:rPr lang="en-US" sz="2400" b="1" dirty="0">
                <a:solidFill>
                  <a:srgbClr val="006600"/>
                </a:solidFill>
              </a:rPr>
              <a:t>Part Two: Exercising Rights in Personal Property</a:t>
            </a:r>
          </a:p>
          <a:p>
            <a:pPr marL="800100" lvl="1" indent="-342900">
              <a:spcBef>
                <a:spcPct val="20000"/>
              </a:spcBef>
              <a:buFontTx/>
              <a:buChar char="•"/>
              <a:defRPr/>
            </a:pPr>
            <a:r>
              <a:rPr lang="en-US" sz="2000" b="1" i="1" dirty="0">
                <a:solidFill>
                  <a:srgbClr val="002060"/>
                </a:solidFill>
              </a:rPr>
              <a:t>Acquiring and Losing Title: the Rights, Ownership, and Possession of Personal </a:t>
            </a:r>
            <a:r>
              <a:rPr lang="en-US" sz="2000" b="1" i="1" dirty="0" smtClean="0">
                <a:solidFill>
                  <a:srgbClr val="002060"/>
                </a:solidFill>
              </a:rPr>
              <a:t>Property</a:t>
            </a:r>
            <a:r>
              <a:rPr lang="en-US" sz="2000" b="1" i="1" dirty="0" smtClean="0">
                <a:solidFill>
                  <a:srgbClr val="002060"/>
                </a:solidFill>
              </a:rPr>
              <a:t>.</a:t>
            </a:r>
          </a:p>
          <a:p>
            <a:r>
              <a:rPr lang="en-US" sz="1400" b="1" i="1" dirty="0" smtClean="0"/>
              <a:t>	1. Transfer – Sale;</a:t>
            </a:r>
            <a:endParaRPr lang="en-US" sz="1400" dirty="0" smtClean="0"/>
          </a:p>
          <a:p>
            <a:r>
              <a:rPr lang="en-US" sz="1400" b="1" i="1" dirty="0" smtClean="0"/>
              <a:t>	2. Occupancy;</a:t>
            </a:r>
            <a:endParaRPr lang="en-US" sz="1400" dirty="0" smtClean="0"/>
          </a:p>
          <a:p>
            <a:r>
              <a:rPr lang="en-US" sz="1400" b="1" i="1" dirty="0" smtClean="0"/>
              <a:t>	3. Adverse Possession; </a:t>
            </a:r>
            <a:endParaRPr lang="en-US" sz="1400" dirty="0" smtClean="0"/>
          </a:p>
          <a:p>
            <a:r>
              <a:rPr lang="en-US" sz="1400" b="1" i="1" dirty="0" smtClean="0"/>
              <a:t>	4. Accession; </a:t>
            </a:r>
            <a:endParaRPr lang="en-US" sz="1400" dirty="0" smtClean="0"/>
          </a:p>
          <a:p>
            <a:r>
              <a:rPr lang="en-US" sz="1400" b="1" i="1" dirty="0" smtClean="0"/>
              <a:t>	5. Confusion; </a:t>
            </a:r>
            <a:endParaRPr lang="en-US" sz="1400" dirty="0" smtClean="0"/>
          </a:p>
          <a:p>
            <a:r>
              <a:rPr lang="en-US" sz="1400" b="1" i="1" dirty="0" smtClean="0"/>
              <a:t>	6. Judgment; </a:t>
            </a:r>
            <a:endParaRPr lang="en-US" sz="1400" dirty="0" smtClean="0"/>
          </a:p>
          <a:p>
            <a:r>
              <a:rPr lang="en-US" sz="1400" b="1" i="1" dirty="0" smtClean="0"/>
              <a:t>	7. When the chattel is lost, mislaid, or abandoned; or </a:t>
            </a:r>
            <a:endParaRPr lang="en-US" sz="1400" dirty="0" smtClean="0"/>
          </a:p>
          <a:p>
            <a:r>
              <a:rPr lang="en-US" sz="1400" b="1" i="1" dirty="0" smtClean="0"/>
              <a:t>	8. Gift</a:t>
            </a:r>
            <a:r>
              <a:rPr lang="en-US" sz="1400" b="1" i="1" dirty="0" smtClean="0"/>
              <a:t>.</a:t>
            </a:r>
            <a:endParaRPr lang="en-US" sz="800" dirty="0">
              <a:solidFill>
                <a:srgbClr val="0033CC"/>
              </a:solidFill>
            </a:endParaRPr>
          </a:p>
        </p:txBody>
      </p:sp>
      <p:sp>
        <p:nvSpPr>
          <p:cNvPr id="3076" name="Slide Number Placeholder 5"/>
          <p:cNvSpPr>
            <a:spLocks noGrp="1"/>
          </p:cNvSpPr>
          <p:nvPr>
            <p:ph type="sldNum" sz="quarter" idx="12"/>
          </p:nvPr>
        </p:nvSpPr>
        <p:spPr>
          <a:noFill/>
        </p:spPr>
        <p:txBody>
          <a:bodyPr/>
          <a:lstStyle/>
          <a:p>
            <a:fld id="{0CC5B064-6B8F-4911-AB1A-236A46C0458A}" type="slidenum">
              <a:rPr lang="en-US" smtClean="0"/>
              <a:pPr/>
              <a:t>2</a:t>
            </a:fld>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685800" y="1905000"/>
            <a:ext cx="7696200" cy="2720745"/>
          </a:xfrm>
          <a:prstGeom prst="rect">
            <a:avLst/>
          </a:prstGeom>
          <a:solidFill>
            <a:schemeClr val="accent3"/>
          </a:solidFill>
        </p:spPr>
        <p:txBody>
          <a:bodyPr>
            <a:spAutoFit/>
          </a:bodyPr>
          <a:lstStyle/>
          <a:p>
            <a:pPr>
              <a:lnSpc>
                <a:spcPct val="80000"/>
              </a:lnSpc>
              <a:defRPr/>
            </a:pPr>
            <a:r>
              <a:rPr lang="en-US" sz="3200" b="1" dirty="0">
                <a:latin typeface="Arial" pitchFamily="34" charset="0"/>
              </a:rPr>
              <a:t>Tonight – We Will Speak About:</a:t>
            </a:r>
          </a:p>
          <a:p>
            <a:pPr>
              <a:defRPr/>
            </a:pPr>
            <a:endParaRPr lang="en-US" sz="600" b="1" dirty="0">
              <a:latin typeface="Arial" pitchFamily="34" charset="0"/>
            </a:endParaRPr>
          </a:p>
          <a:p>
            <a:pPr marL="342900" indent="-342900">
              <a:spcBef>
                <a:spcPct val="20000"/>
              </a:spcBef>
              <a:buFontTx/>
              <a:buChar char="•"/>
              <a:defRPr/>
            </a:pPr>
            <a:r>
              <a:rPr lang="en-US" sz="2400" b="1" dirty="0">
                <a:solidFill>
                  <a:srgbClr val="006600"/>
                </a:solidFill>
              </a:rPr>
              <a:t>Part One: A Continuation of Exercising Rights in Personal Property – Including:</a:t>
            </a:r>
            <a:endParaRPr lang="en-US" sz="2400" dirty="0">
              <a:solidFill>
                <a:srgbClr val="0033CC"/>
              </a:solidFill>
            </a:endParaRPr>
          </a:p>
          <a:p>
            <a:pPr marL="342900" indent="-342900">
              <a:spcBef>
                <a:spcPct val="20000"/>
              </a:spcBef>
              <a:defRPr/>
            </a:pPr>
            <a:r>
              <a:rPr lang="en-US" sz="2400" dirty="0">
                <a:solidFill>
                  <a:srgbClr val="C00000"/>
                </a:solidFill>
              </a:rPr>
              <a:t>	- </a:t>
            </a:r>
            <a:r>
              <a:rPr lang="en-US" sz="2400" b="1" i="1" dirty="0">
                <a:solidFill>
                  <a:srgbClr val="C00000"/>
                </a:solidFill>
              </a:rPr>
              <a:t>Liens and Security </a:t>
            </a:r>
            <a:r>
              <a:rPr lang="en-US" sz="2400" b="1" i="1" dirty="0" smtClean="0">
                <a:solidFill>
                  <a:srgbClr val="C00000"/>
                </a:solidFill>
              </a:rPr>
              <a:t>Interests</a:t>
            </a:r>
          </a:p>
          <a:p>
            <a:pPr marL="342900" indent="-342900">
              <a:spcBef>
                <a:spcPct val="20000"/>
              </a:spcBef>
              <a:defRPr/>
            </a:pPr>
            <a:r>
              <a:rPr lang="en-US" sz="2400" b="1" i="1" dirty="0" smtClean="0">
                <a:solidFill>
                  <a:srgbClr val="C00000"/>
                </a:solidFill>
              </a:rPr>
              <a:t>	</a:t>
            </a:r>
            <a:r>
              <a:rPr lang="en-US" sz="2400" b="1" i="1" dirty="0" smtClean="0">
                <a:solidFill>
                  <a:srgbClr val="C00000"/>
                </a:solidFill>
              </a:rPr>
              <a:t>	for Personal Property</a:t>
            </a:r>
            <a:endParaRPr lang="en-US" sz="2400" b="1" i="1" dirty="0">
              <a:solidFill>
                <a:srgbClr val="C00000"/>
              </a:solidFill>
            </a:endParaRPr>
          </a:p>
          <a:p>
            <a:pPr marL="342900" indent="-342900">
              <a:spcBef>
                <a:spcPct val="20000"/>
              </a:spcBef>
              <a:defRPr/>
            </a:pPr>
            <a:r>
              <a:rPr lang="en-US" sz="2400" b="1" i="1" dirty="0">
                <a:solidFill>
                  <a:srgbClr val="C00000"/>
                </a:solidFill>
              </a:rPr>
              <a:t>	</a:t>
            </a:r>
            <a:r>
              <a:rPr lang="en-US" sz="2400" b="1" dirty="0">
                <a:solidFill>
                  <a:srgbClr val="0033CC"/>
                </a:solidFill>
              </a:rPr>
              <a:t>So here we go.</a:t>
            </a:r>
            <a:endParaRPr lang="en-US" sz="1600" b="1" i="1" dirty="0">
              <a:solidFill>
                <a:srgbClr val="C00000"/>
              </a:solidFill>
            </a:endParaRPr>
          </a:p>
        </p:txBody>
      </p:sp>
      <p:sp>
        <p:nvSpPr>
          <p:cNvPr id="4100" name="Slide Number Placeholder 5"/>
          <p:cNvSpPr>
            <a:spLocks noGrp="1"/>
          </p:cNvSpPr>
          <p:nvPr>
            <p:ph type="sldNum" sz="quarter" idx="12"/>
          </p:nvPr>
        </p:nvSpPr>
        <p:spPr>
          <a:noFill/>
        </p:spPr>
        <p:txBody>
          <a:bodyPr/>
          <a:lstStyle/>
          <a:p>
            <a:fld id="{839A3BC5-3339-4A20-88E0-3AB07C39FBFC}" type="slidenum">
              <a:rPr lang="en-US" smtClean="0"/>
              <a:pPr/>
              <a:t>3</a:t>
            </a:fld>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0724" name="Rectangle 3"/>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609600" indent="-609600">
              <a:lnSpc>
                <a:spcPct val="80000"/>
              </a:lnSpc>
              <a:spcBef>
                <a:spcPct val="20000"/>
              </a:spcBef>
              <a:defRPr/>
            </a:pPr>
            <a:r>
              <a:rPr lang="en-US" sz="3200" b="1" i="1" dirty="0">
                <a:solidFill>
                  <a:srgbClr val="C00000"/>
                </a:solidFill>
              </a:rPr>
              <a:t>Part One: Liens</a:t>
            </a: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So just what is a Lien?</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400" b="1" i="1" dirty="0">
                <a:solidFill>
                  <a:srgbClr val="0033CC"/>
                </a:solidFill>
              </a:rPr>
              <a:t>	Well lets go to Blacks Law Dictionary, </a:t>
            </a:r>
          </a:p>
          <a:p>
            <a:pPr marL="609600" indent="-609600" algn="just">
              <a:lnSpc>
                <a:spcPct val="80000"/>
              </a:lnSpc>
              <a:spcBef>
                <a:spcPct val="20000"/>
              </a:spcBef>
              <a:defRPr/>
            </a:pPr>
            <a:r>
              <a:rPr lang="en-US" sz="2400" b="1" i="1" dirty="0">
                <a:solidFill>
                  <a:srgbClr val="0033CC"/>
                </a:solidFill>
              </a:rPr>
              <a:t>	and </a:t>
            </a:r>
            <a:r>
              <a:rPr lang="en-US" sz="2400" b="1" i="1" dirty="0">
                <a:solidFill>
                  <a:schemeClr val="accent1">
                    <a:lumMod val="25000"/>
                  </a:schemeClr>
                </a:solidFill>
              </a:rPr>
              <a:t>remember</a:t>
            </a:r>
            <a:r>
              <a:rPr lang="en-US" sz="2400" b="1" i="1" dirty="0">
                <a:solidFill>
                  <a:srgbClr val="0033CC"/>
                </a:solidFill>
              </a:rPr>
              <a:t> we need to think of </a:t>
            </a:r>
          </a:p>
          <a:p>
            <a:pPr marL="609600" indent="-609600" algn="just">
              <a:lnSpc>
                <a:spcPct val="80000"/>
              </a:lnSpc>
              <a:spcBef>
                <a:spcPct val="20000"/>
              </a:spcBef>
              <a:defRPr/>
            </a:pPr>
            <a:r>
              <a:rPr lang="en-US" sz="2400" b="1" i="1" dirty="0">
                <a:solidFill>
                  <a:srgbClr val="0033CC"/>
                </a:solidFill>
              </a:rPr>
              <a:t>	property as a collection of “Rights” </a:t>
            </a:r>
          </a:p>
          <a:p>
            <a:pPr marL="609600" indent="-609600" algn="just">
              <a:lnSpc>
                <a:spcPct val="80000"/>
              </a:lnSpc>
              <a:spcBef>
                <a:spcPct val="20000"/>
              </a:spcBef>
              <a:defRPr/>
            </a:pPr>
            <a:r>
              <a:rPr lang="en-US" sz="2400" b="1" i="1" dirty="0">
                <a:solidFill>
                  <a:srgbClr val="0033CC"/>
                </a:solidFill>
              </a:rPr>
              <a:t>	and not a collection of “Things”;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Blacks defines a </a:t>
            </a:r>
            <a:r>
              <a:rPr lang="en-US" sz="2400" b="1" i="1" dirty="0"/>
              <a:t>“LIEN”</a:t>
            </a:r>
            <a:r>
              <a:rPr lang="en-US" sz="2400" b="1" i="1" dirty="0">
                <a:solidFill>
                  <a:srgbClr val="0033CC"/>
                </a:solidFill>
              </a:rPr>
              <a:t> as: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buFontTx/>
              <a:buAutoNum type="arabicPeriod"/>
              <a:defRPr/>
            </a:pPr>
            <a:r>
              <a:rPr lang="en-US" sz="2000" b="1" i="1" dirty="0">
                <a:solidFill>
                  <a:schemeClr val="tx2"/>
                </a:solidFill>
              </a:rPr>
              <a:t>A charge or security or encumbrance upon property</a:t>
            </a:r>
          </a:p>
          <a:p>
            <a:pPr marL="609600" indent="-609600" algn="just">
              <a:lnSpc>
                <a:spcPct val="80000"/>
              </a:lnSpc>
              <a:spcBef>
                <a:spcPct val="20000"/>
              </a:spcBef>
              <a:buFontTx/>
              <a:buAutoNum type="arabicPeriod"/>
              <a:defRPr/>
            </a:pPr>
            <a:r>
              <a:rPr lang="en-US" sz="2000" b="1" i="1" dirty="0">
                <a:solidFill>
                  <a:schemeClr val="tx2"/>
                </a:solidFill>
              </a:rPr>
              <a:t>A claim or charge on property for payment of some debt, obligation or duty</a:t>
            </a:r>
          </a:p>
          <a:p>
            <a:pPr marL="609600" indent="-609600" algn="just">
              <a:lnSpc>
                <a:spcPct val="80000"/>
              </a:lnSpc>
              <a:spcBef>
                <a:spcPct val="20000"/>
              </a:spcBef>
              <a:buFontTx/>
              <a:buAutoNum type="arabicPeriod"/>
              <a:defRPr/>
            </a:pPr>
            <a:r>
              <a:rPr lang="en-US" sz="2000" b="1" i="1" dirty="0">
                <a:solidFill>
                  <a:schemeClr val="tx2"/>
                </a:solidFill>
              </a:rPr>
              <a:t>A right to retain property for payment of debt or demand</a:t>
            </a:r>
          </a:p>
          <a:p>
            <a:pPr marL="609600" indent="-609600" algn="just">
              <a:lnSpc>
                <a:spcPct val="80000"/>
              </a:lnSpc>
              <a:spcBef>
                <a:spcPct val="20000"/>
              </a:spcBef>
              <a:buFontTx/>
              <a:buAutoNum type="arabicPeriod"/>
              <a:defRPr/>
            </a:pPr>
            <a:endParaRPr lang="en-US" sz="2000" b="1" i="1" dirty="0">
              <a:solidFill>
                <a:schemeClr val="tx2"/>
              </a:solidFill>
            </a:endParaRPr>
          </a:p>
          <a:p>
            <a:pPr marL="609600" indent="-609600" algn="just">
              <a:lnSpc>
                <a:spcPct val="80000"/>
              </a:lnSpc>
              <a:spcBef>
                <a:spcPct val="20000"/>
              </a:spcBef>
              <a:defRPr/>
            </a:pPr>
            <a:r>
              <a:rPr lang="en-US" sz="2000" b="1" i="1" dirty="0">
                <a:solidFill>
                  <a:schemeClr val="tx2"/>
                </a:solidFill>
              </a:rPr>
              <a:t>A simple definition of </a:t>
            </a:r>
            <a:r>
              <a:rPr lang="en-US" sz="2000" b="1" i="1" dirty="0">
                <a:solidFill>
                  <a:srgbClr val="C00000"/>
                </a:solidFill>
              </a:rPr>
              <a:t>Lien</a:t>
            </a:r>
            <a:r>
              <a:rPr lang="en-US" sz="2000" b="1" i="1" dirty="0">
                <a:solidFill>
                  <a:schemeClr val="tx2"/>
                </a:solidFill>
              </a:rPr>
              <a:t> is:</a:t>
            </a:r>
            <a:endParaRPr lang="en-US" sz="1000" b="1" i="1" dirty="0">
              <a:solidFill>
                <a:schemeClr val="tx2"/>
              </a:solidFill>
            </a:endParaRPr>
          </a:p>
          <a:p>
            <a:pPr marL="609600" indent="-609600" algn="just">
              <a:lnSpc>
                <a:spcPct val="80000"/>
              </a:lnSpc>
              <a:spcBef>
                <a:spcPct val="20000"/>
              </a:spcBef>
              <a:defRPr/>
            </a:pPr>
            <a:endParaRPr lang="en-US" sz="1000" b="1" i="1" dirty="0">
              <a:solidFill>
                <a:schemeClr val="tx2"/>
              </a:solidFill>
            </a:endParaRPr>
          </a:p>
          <a:p>
            <a:pPr marL="609600" indent="-609600" algn="just">
              <a:lnSpc>
                <a:spcPct val="80000"/>
              </a:lnSpc>
              <a:spcBef>
                <a:spcPct val="20000"/>
              </a:spcBef>
              <a:defRPr/>
            </a:pPr>
            <a:r>
              <a:rPr lang="en-US" sz="2200" b="1" i="1" dirty="0">
                <a:solidFill>
                  <a:srgbClr val="FF0000"/>
                </a:solidFill>
              </a:rPr>
              <a:t>“The Right to encumber certain property for security on a debt”</a:t>
            </a:r>
          </a:p>
          <a:p>
            <a:pPr marL="609600" indent="-609600">
              <a:lnSpc>
                <a:spcPct val="80000"/>
              </a:lnSpc>
              <a:spcBef>
                <a:spcPct val="20000"/>
              </a:spcBef>
              <a:defRPr/>
            </a:pPr>
            <a:r>
              <a:rPr lang="en-US" sz="2000" b="1" i="1" dirty="0"/>
              <a:t>		</a:t>
            </a:r>
          </a:p>
        </p:txBody>
      </p:sp>
      <p:pic>
        <p:nvPicPr>
          <p:cNvPr id="512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629400" y="1371600"/>
            <a:ext cx="2122488" cy="2438400"/>
          </a:xfrm>
          <a:prstGeom prst="rect">
            <a:avLst/>
          </a:prstGeom>
          <a:noFill/>
          <a:ln w="9525">
            <a:noFill/>
            <a:miter lim="800000"/>
            <a:headEnd/>
            <a:tailEnd/>
          </a:ln>
        </p:spPr>
      </p:pic>
      <p:sp>
        <p:nvSpPr>
          <p:cNvPr id="5125" name="Slide Number Placeholder 5"/>
          <p:cNvSpPr>
            <a:spLocks noGrp="1"/>
          </p:cNvSpPr>
          <p:nvPr>
            <p:ph type="sldNum" sz="quarter" idx="12"/>
          </p:nvPr>
        </p:nvSpPr>
        <p:spPr>
          <a:noFill/>
        </p:spPr>
        <p:txBody>
          <a:bodyPr/>
          <a:lstStyle/>
          <a:p>
            <a:fld id="{09341738-C408-46F0-8F77-770DDBB9B7A6}" type="slidenum">
              <a:rPr lang="en-US" smtClean="0"/>
              <a:pPr/>
              <a:t>4</a:t>
            </a:fld>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34499" name="Rectangle 3"/>
          <p:cNvSpPr>
            <a:spLocks noChangeArrowheads="1"/>
          </p:cNvSpPr>
          <p:nvPr/>
        </p:nvSpPr>
        <p:spPr bwMode="auto">
          <a:xfrm>
            <a:off x="304800" y="1219200"/>
            <a:ext cx="8458200" cy="5257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FF0000"/>
                </a:solidFill>
              </a:rPr>
              <a:t>Liens</a:t>
            </a:r>
          </a:p>
          <a:p>
            <a:pPr marL="609600" indent="-609600">
              <a:lnSpc>
                <a:spcPct val="80000"/>
              </a:lnSpc>
              <a:spcBef>
                <a:spcPct val="20000"/>
              </a:spcBef>
              <a:defRPr/>
            </a:pPr>
            <a:endParaRPr lang="en-US" sz="500" b="1" i="1" dirty="0">
              <a:solidFill>
                <a:srgbClr val="0033CC"/>
              </a:solidFill>
            </a:endParaRPr>
          </a:p>
          <a:p>
            <a:pPr marL="609600" indent="-609600">
              <a:lnSpc>
                <a:spcPct val="80000"/>
              </a:lnSpc>
              <a:spcBef>
                <a:spcPct val="20000"/>
              </a:spcBef>
              <a:defRPr/>
            </a:pPr>
            <a:r>
              <a:rPr lang="en-US" sz="3000" b="1" i="1" dirty="0">
                <a:solidFill>
                  <a:schemeClr val="accent1">
                    <a:lumMod val="25000"/>
                  </a:schemeClr>
                </a:solidFill>
              </a:rPr>
              <a:t>   </a:t>
            </a:r>
            <a:r>
              <a:rPr lang="en-US" sz="2800" b="1" i="1" dirty="0">
                <a:solidFill>
                  <a:schemeClr val="accent1">
                    <a:lumMod val="25000"/>
                  </a:schemeClr>
                </a:solidFill>
              </a:rPr>
              <a:t>A lien is a security device to enforce payment</a:t>
            </a:r>
            <a:endParaRPr lang="en-US" sz="2800" b="1" i="1" dirty="0">
              <a:solidFill>
                <a:srgbClr val="0033CC"/>
              </a:solidFill>
            </a:endParaRP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Types of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A. Common Law Lien</a:t>
            </a:r>
          </a:p>
          <a:p>
            <a:pPr marL="609600" indent="-609600" algn="just">
              <a:lnSpc>
                <a:spcPct val="80000"/>
              </a:lnSpc>
              <a:spcBef>
                <a:spcPct val="20000"/>
              </a:spcBef>
              <a:defRPr/>
            </a:pPr>
            <a:r>
              <a:rPr lang="en-US" sz="2400" b="1" i="1" dirty="0">
                <a:solidFill>
                  <a:srgbClr val="0033CC"/>
                </a:solidFill>
              </a:rPr>
              <a:t>	</a:t>
            </a:r>
            <a:r>
              <a:rPr lang="en-US" b="1" i="1" dirty="0"/>
              <a:t>A Common Law Lien is a common law, customary right to possess or retain personal property which has been improved or enhanced in value by the person who claims the lien until the person claiming the property pays in full all charges attaching to the property for such improvement.  Every lien requires that:</a:t>
            </a:r>
          </a:p>
          <a:p>
            <a:pPr marL="609600" indent="-609600" algn="just">
              <a:lnSpc>
                <a:spcPct val="80000"/>
              </a:lnSpc>
              <a:spcBef>
                <a:spcPct val="20000"/>
              </a:spcBef>
              <a:defRPr/>
            </a:pPr>
            <a:r>
              <a:rPr lang="en-US" b="1" i="1" dirty="0"/>
              <a:t>	1. A debt has arisen from services performed on the thing;</a:t>
            </a:r>
          </a:p>
          <a:p>
            <a:pPr marL="609600" indent="-609600" algn="just">
              <a:lnSpc>
                <a:spcPct val="80000"/>
              </a:lnSpc>
              <a:spcBef>
                <a:spcPct val="20000"/>
              </a:spcBef>
              <a:defRPr/>
            </a:pPr>
            <a:r>
              <a:rPr lang="en-US" b="1" i="1" dirty="0"/>
              <a:t>	2. Title to the thing is in the debtor; and</a:t>
            </a:r>
          </a:p>
          <a:p>
            <a:pPr marL="609600" indent="-609600" algn="just">
              <a:lnSpc>
                <a:spcPct val="80000"/>
              </a:lnSpc>
              <a:spcBef>
                <a:spcPct val="20000"/>
              </a:spcBef>
              <a:defRPr/>
            </a:pPr>
            <a:r>
              <a:rPr lang="en-US" b="1" i="1" dirty="0"/>
              <a:t>	3. Possession of the thing is in the creditor</a:t>
            </a:r>
            <a:r>
              <a:rPr lang="en-US" sz="1600" b="1" i="1" dirty="0">
                <a:solidFill>
                  <a:srgbClr val="0033CC"/>
                </a:solidFill>
              </a:rPr>
              <a:t>.</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B. Statutory Lien</a:t>
            </a:r>
          </a:p>
          <a:p>
            <a:pPr marL="609600" indent="-609600" algn="just">
              <a:lnSpc>
                <a:spcPct val="80000"/>
              </a:lnSpc>
              <a:spcBef>
                <a:spcPct val="20000"/>
              </a:spcBef>
              <a:defRPr/>
            </a:pPr>
            <a:r>
              <a:rPr lang="en-US" sz="2400" b="1" i="1" dirty="0">
                <a:solidFill>
                  <a:srgbClr val="0033CC"/>
                </a:solidFill>
              </a:rPr>
              <a:t>	</a:t>
            </a:r>
            <a:r>
              <a:rPr lang="en-US" b="1" i="1" dirty="0"/>
              <a:t>A Statutory Lien is an express right to enforce a lien pursuant to statute. </a:t>
            </a:r>
            <a:r>
              <a:rPr lang="en-US" sz="2000" b="1" i="1" dirty="0"/>
              <a:t>	</a:t>
            </a:r>
          </a:p>
          <a:p>
            <a:pPr marL="609600" indent="-609600" algn="just">
              <a:lnSpc>
                <a:spcPct val="80000"/>
              </a:lnSpc>
              <a:spcBef>
                <a:spcPct val="20000"/>
              </a:spcBef>
              <a:defRPr/>
            </a:pPr>
            <a:endParaRPr lang="en-US" sz="600" b="1" i="1" dirty="0"/>
          </a:p>
          <a:p>
            <a:pPr marL="609600" indent="-609600" algn="just">
              <a:lnSpc>
                <a:spcPct val="80000"/>
              </a:lnSpc>
              <a:spcBef>
                <a:spcPct val="20000"/>
              </a:spcBef>
              <a:defRPr/>
            </a:pPr>
            <a:r>
              <a:rPr lang="en-US" sz="2000" b="1" i="1" dirty="0">
                <a:solidFill>
                  <a:srgbClr val="0033CC"/>
                </a:solidFill>
              </a:rPr>
              <a:t>	</a:t>
            </a:r>
            <a:endParaRPr lang="en-US" sz="2400" b="1" i="1" dirty="0">
              <a:solidFill>
                <a:schemeClr val="accent1">
                  <a:lumMod val="25000"/>
                </a:schemeClr>
              </a:solidFill>
            </a:endParaRPr>
          </a:p>
          <a:p>
            <a:pPr marL="609600" indent="-609600" algn="just">
              <a:lnSpc>
                <a:spcPct val="80000"/>
              </a:lnSpc>
              <a:spcBef>
                <a:spcPct val="20000"/>
              </a:spcBef>
              <a:defRPr/>
            </a:pPr>
            <a:r>
              <a:rPr lang="en-US" sz="2000" b="1" i="1" dirty="0"/>
              <a:t>	</a:t>
            </a:r>
          </a:p>
        </p:txBody>
      </p:sp>
      <p:sp>
        <p:nvSpPr>
          <p:cNvPr id="6148" name="Slide Number Placeholder 4"/>
          <p:cNvSpPr>
            <a:spLocks noGrp="1"/>
          </p:cNvSpPr>
          <p:nvPr>
            <p:ph type="sldNum" sz="quarter" idx="12"/>
          </p:nvPr>
        </p:nvSpPr>
        <p:spPr>
          <a:noFill/>
        </p:spPr>
        <p:txBody>
          <a:bodyPr/>
          <a:lstStyle/>
          <a:p>
            <a:fld id="{938247FA-C815-44FF-8365-E247E4A1E4AD}" type="slidenum">
              <a:rPr lang="en-US" smtClean="0"/>
              <a:pPr/>
              <a:t>5</a:t>
            </a:fld>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2772" name="Rectangle 3"/>
          <p:cNvSpPr>
            <a:spLocks noChangeArrowheads="1"/>
          </p:cNvSpPr>
          <p:nvPr/>
        </p:nvSpPr>
        <p:spPr bwMode="auto">
          <a:xfrm>
            <a:off x="304800" y="990600"/>
            <a:ext cx="8610600" cy="58674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Classes of Liens</a:t>
            </a:r>
            <a:endParaRPr lang="en-US" sz="1000" b="1" i="1" dirty="0">
              <a:solidFill>
                <a:srgbClr val="0033CC"/>
              </a:solidFill>
            </a:endParaRP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b="1" i="1" dirty="0">
                <a:solidFill>
                  <a:srgbClr val="FF0000"/>
                </a:solidFill>
              </a:rPr>
              <a:t>A. General Lien</a:t>
            </a:r>
          </a:p>
          <a:p>
            <a:pPr marL="609600" indent="-609600" algn="just">
              <a:lnSpc>
                <a:spcPct val="70000"/>
              </a:lnSpc>
              <a:spcBef>
                <a:spcPct val="20000"/>
              </a:spcBef>
              <a:defRPr/>
            </a:pPr>
            <a:r>
              <a:rPr lang="en-US" sz="1600" b="1" i="1" dirty="0">
                <a:solidFill>
                  <a:srgbClr val="0033CC"/>
                </a:solidFill>
              </a:rPr>
              <a:t>	</a:t>
            </a:r>
            <a:r>
              <a:rPr lang="en-US" sz="1600" b="1" i="1" dirty="0"/>
              <a:t>A general lien is the </a:t>
            </a:r>
            <a:r>
              <a:rPr lang="en-US" sz="1600" b="1" i="1" dirty="0">
                <a:solidFill>
                  <a:srgbClr val="FF0000"/>
                </a:solidFill>
              </a:rPr>
              <a:t>right to retain ALL OF THE PROPERTY </a:t>
            </a:r>
            <a:r>
              <a:rPr lang="en-US" sz="1600" b="1" i="1" dirty="0"/>
              <a:t>of another person as security for a general balance due from such other person. Certain creditors and universal agents can have a general lien.</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b="1" i="1" dirty="0">
                <a:solidFill>
                  <a:srgbClr val="FF0000"/>
                </a:solidFill>
              </a:rPr>
              <a:t>B. Special Lien</a:t>
            </a:r>
          </a:p>
          <a:p>
            <a:pPr marL="609600" indent="-609600" algn="just">
              <a:lnSpc>
                <a:spcPct val="70000"/>
              </a:lnSpc>
              <a:spcBef>
                <a:spcPct val="20000"/>
              </a:spcBef>
              <a:defRPr/>
            </a:pPr>
            <a:r>
              <a:rPr lang="en-US" sz="1600" b="1" i="1" dirty="0"/>
              <a:t>	A special lien is the </a:t>
            </a:r>
            <a:r>
              <a:rPr lang="en-US" sz="1600" b="1" i="1" dirty="0">
                <a:solidFill>
                  <a:srgbClr val="FF0000"/>
                </a:solidFill>
              </a:rPr>
              <a:t>right to retain SPECIFIC PROPERTY </a:t>
            </a:r>
            <a:r>
              <a:rPr lang="en-US" sz="1600" b="1" i="1" dirty="0"/>
              <a:t>of another to secure some particular claim or charge which has attached to the property retained.  A common or private carrier, a </a:t>
            </a:r>
            <a:r>
              <a:rPr lang="en-US" sz="1600" b="1" i="1" dirty="0" err="1"/>
              <a:t>warehouser</a:t>
            </a:r>
            <a:r>
              <a:rPr lang="en-US" sz="1600" b="1" i="1" dirty="0"/>
              <a:t> or ordinary </a:t>
            </a:r>
            <a:r>
              <a:rPr lang="en-US" sz="1600" b="1" i="1" dirty="0" err="1"/>
              <a:t>bailee</a:t>
            </a:r>
            <a:r>
              <a:rPr lang="en-US" sz="1600" b="1" i="1" dirty="0"/>
              <a:t>, a trustee, attorney, arbitrator, and  a general or special agent may have a special lien.</a:t>
            </a:r>
            <a:r>
              <a:rPr lang="en-US" sz="800" b="1" i="1" dirty="0"/>
              <a:t> </a:t>
            </a:r>
          </a:p>
          <a:p>
            <a:pPr marL="609600" indent="-609600" algn="just">
              <a:lnSpc>
                <a:spcPct val="70000"/>
              </a:lnSpc>
              <a:spcBef>
                <a:spcPct val="20000"/>
              </a:spcBef>
              <a:defRPr/>
            </a:pPr>
            <a:endParaRPr lang="en-US" sz="800" b="1" i="1" dirty="0"/>
          </a:p>
          <a:p>
            <a:pPr marL="609600" indent="-609600" algn="just">
              <a:lnSpc>
                <a:spcPct val="70000"/>
              </a:lnSpc>
              <a:spcBef>
                <a:spcPct val="20000"/>
              </a:spcBef>
              <a:defRPr/>
            </a:pPr>
            <a:r>
              <a:rPr lang="en-US" sz="2000" b="1" i="1" dirty="0">
                <a:solidFill>
                  <a:srgbClr val="0033CC"/>
                </a:solidFill>
              </a:rPr>
              <a:t>Consequence of Classification</a:t>
            </a:r>
          </a:p>
          <a:p>
            <a:pPr marL="609600" indent="-609600" algn="just">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1600" b="1" i="1" dirty="0"/>
              <a:t>	The question as to whether a lien is general or special </a:t>
            </a:r>
            <a:r>
              <a:rPr lang="en-US" sz="1600" b="1" i="1" dirty="0">
                <a:solidFill>
                  <a:schemeClr val="accent1">
                    <a:lumMod val="50000"/>
                  </a:schemeClr>
                </a:solidFill>
              </a:rPr>
              <a:t>becomes important only when the </a:t>
            </a:r>
            <a:r>
              <a:rPr lang="en-US" sz="1600" b="1" i="1" dirty="0" err="1">
                <a:solidFill>
                  <a:schemeClr val="accent1">
                    <a:lumMod val="50000"/>
                  </a:schemeClr>
                </a:solidFill>
              </a:rPr>
              <a:t>lienholder</a:t>
            </a:r>
            <a:r>
              <a:rPr lang="en-US" sz="1600" b="1" i="1" dirty="0">
                <a:solidFill>
                  <a:schemeClr val="accent1">
                    <a:lumMod val="50000"/>
                  </a:schemeClr>
                </a:solidFill>
              </a:rPr>
              <a:t> releases a portion of the chattels held as security</a:t>
            </a:r>
            <a:r>
              <a:rPr lang="en-US" sz="1600" b="1" i="1" dirty="0"/>
              <a:t>.  Where a doubt exists as to whether the </a:t>
            </a:r>
            <a:r>
              <a:rPr lang="en-US" sz="1600" b="1" i="1" dirty="0" err="1"/>
              <a:t>lienholder</a:t>
            </a:r>
            <a:r>
              <a:rPr lang="en-US" sz="1600" b="1" i="1" dirty="0"/>
              <a:t> has a general or special lien, the law presumes the lien to be special rather than general.</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sz="1600" b="1" i="1" dirty="0">
                <a:solidFill>
                  <a:srgbClr val="FF0000"/>
                </a:solidFill>
              </a:rPr>
              <a:t>	General Lien</a:t>
            </a:r>
          </a:p>
          <a:p>
            <a:pPr marL="609600" indent="-609600" algn="just">
              <a:lnSpc>
                <a:spcPct val="70000"/>
              </a:lnSpc>
              <a:spcBef>
                <a:spcPct val="20000"/>
              </a:spcBef>
              <a:defRPr/>
            </a:pPr>
            <a:r>
              <a:rPr lang="en-US" sz="1600" b="1" i="1" dirty="0">
                <a:solidFill>
                  <a:srgbClr val="0033CC"/>
                </a:solidFill>
              </a:rPr>
              <a:t>	</a:t>
            </a:r>
            <a:r>
              <a:rPr lang="en-US" sz="1400" b="1" i="1" dirty="0"/>
              <a:t>If the </a:t>
            </a:r>
            <a:r>
              <a:rPr lang="en-US" sz="1400" b="1" i="1" dirty="0" err="1"/>
              <a:t>lienholder</a:t>
            </a:r>
            <a:r>
              <a:rPr lang="en-US" sz="1400" b="1" i="1" dirty="0"/>
              <a:t> has a general lien and releases part of the chattels, he releases no portion of the lien and he may hold the unreleased portion until the entire lien charge is paid.</a:t>
            </a: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sz="1600" b="1" i="1" dirty="0"/>
              <a:t>	</a:t>
            </a:r>
            <a:r>
              <a:rPr lang="en-US" sz="1600" b="1" i="1" dirty="0">
                <a:solidFill>
                  <a:srgbClr val="FF0000"/>
                </a:solidFill>
              </a:rPr>
              <a:t>Special Lien</a:t>
            </a:r>
          </a:p>
          <a:p>
            <a:pPr marL="609600" indent="-609600" algn="just">
              <a:lnSpc>
                <a:spcPct val="70000"/>
              </a:lnSpc>
              <a:spcBef>
                <a:spcPct val="20000"/>
              </a:spcBef>
              <a:defRPr/>
            </a:pPr>
            <a:r>
              <a:rPr lang="en-US" sz="1600" b="1" i="1" dirty="0">
                <a:solidFill>
                  <a:srgbClr val="0033CC"/>
                </a:solidFill>
              </a:rPr>
              <a:t>	</a:t>
            </a:r>
            <a:r>
              <a:rPr lang="en-US" sz="1400" b="1" i="1" dirty="0"/>
              <a:t>If the lien is a special lien and the </a:t>
            </a:r>
            <a:r>
              <a:rPr lang="en-US" sz="1400" b="1" i="1" dirty="0" err="1"/>
              <a:t>lienholder</a:t>
            </a:r>
            <a:r>
              <a:rPr lang="en-US" sz="1400" b="1" i="1" dirty="0"/>
              <a:t> releases a portion of the chattels held, he thereby waives the lien to the extent of the chattels released. </a:t>
            </a:r>
          </a:p>
          <a:p>
            <a:pPr marL="609600" indent="-609600" algn="just">
              <a:lnSpc>
                <a:spcPct val="70000"/>
              </a:lnSpc>
              <a:spcBef>
                <a:spcPct val="20000"/>
              </a:spcBef>
              <a:defRPr/>
            </a:pPr>
            <a:endParaRPr lang="en-US" sz="1600" b="1" i="1" dirty="0"/>
          </a:p>
          <a:p>
            <a:pPr marL="609600" indent="-609600" algn="just">
              <a:lnSpc>
                <a:spcPct val="70000"/>
              </a:lnSpc>
              <a:spcBef>
                <a:spcPct val="20000"/>
              </a:spcBef>
              <a:defRPr/>
            </a:pPr>
            <a:r>
              <a:rPr lang="en-US" sz="2000" b="1" i="1" dirty="0"/>
              <a:t>	</a:t>
            </a:r>
          </a:p>
        </p:txBody>
      </p:sp>
      <p:sp>
        <p:nvSpPr>
          <p:cNvPr id="7172" name="Slide Number Placeholder 4"/>
          <p:cNvSpPr>
            <a:spLocks noGrp="1"/>
          </p:cNvSpPr>
          <p:nvPr>
            <p:ph type="sldNum" sz="quarter" idx="12"/>
          </p:nvPr>
        </p:nvSpPr>
        <p:spPr>
          <a:noFill/>
        </p:spPr>
        <p:txBody>
          <a:bodyPr/>
          <a:lstStyle/>
          <a:p>
            <a:fld id="{49F7CED5-5E9C-433D-A1C0-79D9534CA8C0}" type="slidenum">
              <a:rPr lang="en-US" smtClean="0"/>
              <a:pPr/>
              <a:t>6</a:t>
            </a:fld>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1219200"/>
            <a:ext cx="8610600" cy="4953000"/>
          </a:xfrm>
          <a:prstGeom prst="rect">
            <a:avLst/>
          </a:prstGeom>
          <a:noFill/>
          <a:ln w="9525">
            <a:noFill/>
            <a:miter lim="800000"/>
            <a:headEnd/>
            <a:tailEnd/>
          </a:ln>
          <a:effectLst/>
        </p:spPr>
        <p:txBody>
          <a:bodyPr/>
          <a:lstStyle/>
          <a:p>
            <a:pPr marL="609600" indent="-609600">
              <a:lnSpc>
                <a:spcPct val="90000"/>
              </a:lnSpc>
              <a:spcBef>
                <a:spcPct val="20000"/>
              </a:spcBef>
              <a:defRPr/>
            </a:pPr>
            <a:r>
              <a:rPr lang="en-US" sz="3200" b="1" i="1" dirty="0">
                <a:solidFill>
                  <a:srgbClr val="C00000"/>
                </a:solidFill>
              </a:rPr>
              <a:t>Liens</a:t>
            </a:r>
          </a:p>
          <a:p>
            <a:pPr marL="609600" indent="-609600">
              <a:lnSpc>
                <a:spcPct val="90000"/>
              </a:lnSpc>
              <a:spcBef>
                <a:spcPct val="20000"/>
              </a:spcBef>
              <a:defRPr/>
            </a:pPr>
            <a:endParaRPr lang="en-US" sz="500" b="1" i="1" dirty="0">
              <a:solidFill>
                <a:srgbClr val="0033CC"/>
              </a:solidFill>
            </a:endParaRPr>
          </a:p>
          <a:p>
            <a:pPr marL="609600" indent="-609600" algn="just">
              <a:lnSpc>
                <a:spcPct val="90000"/>
              </a:lnSpc>
              <a:spcBef>
                <a:spcPct val="20000"/>
              </a:spcBef>
              <a:defRPr/>
            </a:pPr>
            <a:r>
              <a:rPr lang="en-US" sz="2800" b="1" i="1" dirty="0">
                <a:solidFill>
                  <a:srgbClr val="0033CC"/>
                </a:solidFill>
              </a:rPr>
              <a:t>Particular Issues Regarding Liens</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FF0000"/>
                </a:solidFill>
              </a:rPr>
              <a:t>1. Lien Given By One Not The Owner</a:t>
            </a:r>
          </a:p>
          <a:p>
            <a:pPr marL="609600" indent="-609600" algn="just">
              <a:lnSpc>
                <a:spcPct val="90000"/>
              </a:lnSpc>
              <a:spcBef>
                <a:spcPct val="20000"/>
              </a:spcBef>
              <a:defRPr/>
            </a:pPr>
            <a:r>
              <a:rPr lang="en-US" sz="2400" b="1" i="1" dirty="0">
                <a:solidFill>
                  <a:srgbClr val="0033CC"/>
                </a:solidFill>
              </a:rPr>
              <a:t>	</a:t>
            </a:r>
            <a:r>
              <a:rPr lang="en-US" sz="2400" b="1" i="1" dirty="0"/>
              <a:t>A lien is a proprietary interest, a qualified ownership, and, in general, can only be created by the owner or someone authorized by the owner.</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0033CC"/>
                </a:solidFill>
              </a:rPr>
              <a:t>	</a:t>
            </a:r>
            <a:r>
              <a:rPr lang="en-US" sz="2400" b="1" i="1" dirty="0">
                <a:solidFill>
                  <a:srgbClr val="FF0000"/>
                </a:solidFill>
              </a:rPr>
              <a:t>Example:  </a:t>
            </a:r>
          </a:p>
          <a:p>
            <a:pPr marL="609600" indent="-609600" algn="just">
              <a:lnSpc>
                <a:spcPct val="90000"/>
              </a:lnSpc>
              <a:spcBef>
                <a:spcPct val="20000"/>
              </a:spcBef>
              <a:defRPr/>
            </a:pPr>
            <a:r>
              <a:rPr lang="en-US" sz="2400" b="1" i="1" dirty="0">
                <a:solidFill>
                  <a:srgbClr val="FF0000"/>
                </a:solidFill>
              </a:rPr>
              <a:t>	</a:t>
            </a:r>
            <a:r>
              <a:rPr lang="en-US" b="1" i="1" dirty="0">
                <a:solidFill>
                  <a:schemeClr val="accent1">
                    <a:lumMod val="25000"/>
                  </a:schemeClr>
                </a:solidFill>
              </a:rPr>
              <a:t>A person in possession of a truck with the owner’s permission cannot create a lien for repairs.  The fact that the repairs are for the benefit of the owner is immaterial.</a:t>
            </a:r>
          </a:p>
          <a:p>
            <a:pPr marL="609600" indent="-609600" algn="just">
              <a:lnSpc>
                <a:spcPct val="90000"/>
              </a:lnSpc>
              <a:spcBef>
                <a:spcPct val="20000"/>
              </a:spcBef>
              <a:defRPr/>
            </a:pPr>
            <a:endParaRPr lang="en-US" sz="600" b="1" i="1" dirty="0">
              <a:solidFill>
                <a:srgbClr val="0033CC"/>
              </a:solidFill>
            </a:endParaRPr>
          </a:p>
        </p:txBody>
      </p:sp>
      <p:sp>
        <p:nvSpPr>
          <p:cNvPr id="8196" name="Slide Number Placeholder 4"/>
          <p:cNvSpPr>
            <a:spLocks noGrp="1"/>
          </p:cNvSpPr>
          <p:nvPr>
            <p:ph type="sldNum" sz="quarter" idx="12"/>
          </p:nvPr>
        </p:nvSpPr>
        <p:spPr>
          <a:noFill/>
        </p:spPr>
        <p:txBody>
          <a:bodyPr/>
          <a:lstStyle/>
          <a:p>
            <a:fld id="{B740ADB0-F29D-4ADD-908E-66C490235D32}" type="slidenum">
              <a:rPr lang="en-US" smtClean="0"/>
              <a:pPr/>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990600"/>
            <a:ext cx="7315200" cy="5638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C00000"/>
                </a:solidFill>
              </a:rPr>
              <a:t>Liens</a:t>
            </a: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Particular Issues Regarding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2. Innkeepers and Common Carriers</a:t>
            </a:r>
          </a:p>
          <a:p>
            <a:pPr marL="609600" indent="-609600" algn="just">
              <a:lnSpc>
                <a:spcPct val="80000"/>
              </a:lnSpc>
              <a:spcBef>
                <a:spcPct val="20000"/>
              </a:spcBef>
              <a:defRPr/>
            </a:pPr>
            <a:r>
              <a:rPr lang="en-US" sz="1600" b="1" i="1" dirty="0">
                <a:solidFill>
                  <a:srgbClr val="0033CC"/>
                </a:solidFill>
              </a:rPr>
              <a:t>	</a:t>
            </a:r>
            <a:r>
              <a:rPr lang="en-US" b="1" i="1" dirty="0"/>
              <a:t>The lien of an innkeeper and a common carrier is recognized at common law on the theory that common carriers and innkeepers, </a:t>
            </a:r>
            <a:r>
              <a:rPr lang="en-US" b="1" i="1" dirty="0">
                <a:solidFill>
                  <a:schemeClr val="accent1">
                    <a:lumMod val="50000"/>
                  </a:schemeClr>
                </a:solidFill>
              </a:rPr>
              <a:t>being compelled by law to indiscriminately accept all persons who present themselves,</a:t>
            </a:r>
            <a:r>
              <a:rPr lang="en-US" b="1" i="1" dirty="0"/>
              <a:t> must be protected and secured in their just charges for the services rendered.</a:t>
            </a:r>
            <a:endParaRPr lang="en-US" sz="1000" b="1" i="1" dirty="0"/>
          </a:p>
          <a:p>
            <a:pPr marL="609600" indent="-609600" algn="just">
              <a:lnSpc>
                <a:spcPct val="80000"/>
              </a:lnSpc>
              <a:spcBef>
                <a:spcPct val="20000"/>
              </a:spcBef>
              <a:defRPr/>
            </a:pPr>
            <a:endParaRPr lang="en-US" sz="1000" b="1" i="1" dirty="0"/>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a. Innkeepers: </a:t>
            </a:r>
          </a:p>
          <a:p>
            <a:pPr marL="609600" indent="-609600" algn="just">
              <a:lnSpc>
                <a:spcPct val="80000"/>
              </a:lnSpc>
              <a:spcBef>
                <a:spcPct val="20000"/>
              </a:spcBef>
              <a:defRPr/>
            </a:pPr>
            <a:r>
              <a:rPr lang="en-US" sz="1400" b="1" i="1" dirty="0">
                <a:solidFill>
                  <a:srgbClr val="0033CC"/>
                </a:solidFill>
              </a:rPr>
              <a:t>	</a:t>
            </a:r>
            <a:r>
              <a:rPr lang="en-US" sz="1400" b="1" i="1" dirty="0"/>
              <a:t>This lien is peculiar in nature. It attaches to any property brought into the inn by the guest.  It is not essential that the guest should, in all cases, be the owner of such property.  The property may be that of a third person, or even stolen goods. If the innkeeper has no knowledge that such property is not rightfully in the possession of the guest, such lien will attach generally to all such property to the extent of a reasonable charge for the services rendered.</a:t>
            </a:r>
            <a:endParaRPr lang="en-US" sz="1000" b="1" i="1" dirty="0"/>
          </a:p>
          <a:p>
            <a:pPr marL="609600" indent="-609600" algn="just">
              <a:lnSpc>
                <a:spcPct val="80000"/>
              </a:lnSpc>
              <a:spcBef>
                <a:spcPct val="20000"/>
              </a:spcBef>
              <a:defRPr/>
            </a:pPr>
            <a:r>
              <a:rPr lang="en-US" sz="1000" b="1" i="1" dirty="0">
                <a:solidFill>
                  <a:srgbClr val="0033CC"/>
                </a:solidFill>
              </a:rPr>
              <a:t>	</a:t>
            </a:r>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b. Common Carriers:</a:t>
            </a:r>
            <a:r>
              <a:rPr lang="en-US" sz="1600" b="1" i="1" dirty="0">
                <a:solidFill>
                  <a:srgbClr val="FF0000"/>
                </a:solidFill>
              </a:rPr>
              <a:t> </a:t>
            </a:r>
          </a:p>
          <a:p>
            <a:pPr marL="609600" indent="-609600" algn="just">
              <a:lnSpc>
                <a:spcPct val="80000"/>
              </a:lnSpc>
              <a:spcBef>
                <a:spcPct val="20000"/>
              </a:spcBef>
              <a:defRPr/>
            </a:pPr>
            <a:r>
              <a:rPr lang="en-US" sz="1600" b="1" i="1" dirty="0">
                <a:solidFill>
                  <a:srgbClr val="0033CC"/>
                </a:solidFill>
              </a:rPr>
              <a:t>	</a:t>
            </a:r>
            <a:r>
              <a:rPr lang="en-US" sz="1400" b="1" i="1" dirty="0"/>
              <a:t>Although a common carrier is generally required, like an innkeeper, to accept all goods delivered, it has no lien on the goods which it receives from persons other than the owner.  The reason for this rule is that the carrier may demand transportation charges in advance, or in the alternative, proof from the shipper that he is acting with the authority of the owner (i.e. as his agent).</a:t>
            </a:r>
          </a:p>
          <a:p>
            <a:pPr marL="609600" indent="-609600" algn="just">
              <a:lnSpc>
                <a:spcPct val="80000"/>
              </a:lnSpc>
              <a:spcBef>
                <a:spcPct val="20000"/>
              </a:spcBef>
              <a:defRPr/>
            </a:pPr>
            <a:endParaRPr lang="en-US" sz="1400" b="1" i="1" dirty="0"/>
          </a:p>
        </p:txBody>
      </p:sp>
      <p:pic>
        <p:nvPicPr>
          <p:cNvPr id="9220" name="Picture 7" descr="http://www.hotelchatter.com/files/admin/holiday_inn_sign.jpg"/>
          <p:cNvPicPr>
            <a:picLocks noChangeAspect="1" noChangeArrowheads="1"/>
          </p:cNvPicPr>
          <p:nvPr/>
        </p:nvPicPr>
        <p:blipFill>
          <a:blip r:embed="rId3" cstate="print"/>
          <a:srcRect/>
          <a:stretch>
            <a:fillRect/>
          </a:stretch>
        </p:blipFill>
        <p:spPr bwMode="auto">
          <a:xfrm>
            <a:off x="7696200" y="2362200"/>
            <a:ext cx="1176338" cy="1590675"/>
          </a:xfrm>
          <a:prstGeom prst="rect">
            <a:avLst/>
          </a:prstGeom>
          <a:noFill/>
          <a:ln w="9525">
            <a:noFill/>
            <a:miter lim="800000"/>
            <a:headEnd/>
            <a:tailEnd/>
          </a:ln>
        </p:spPr>
      </p:pic>
      <p:pic>
        <p:nvPicPr>
          <p:cNvPr id="9221" name="Picture 9" descr="http://i.ehow.com/images/GlobalPhoto/Articles/4687167/greyhoundbuses-main_Full.jpg"/>
          <p:cNvPicPr>
            <a:picLocks noChangeAspect="1" noChangeArrowheads="1"/>
          </p:cNvPicPr>
          <p:nvPr/>
        </p:nvPicPr>
        <p:blipFill>
          <a:blip r:embed="rId4" cstate="print"/>
          <a:srcRect/>
          <a:stretch>
            <a:fillRect/>
          </a:stretch>
        </p:blipFill>
        <p:spPr bwMode="auto">
          <a:xfrm>
            <a:off x="7696200" y="4267200"/>
            <a:ext cx="1266825" cy="838200"/>
          </a:xfrm>
          <a:prstGeom prst="rect">
            <a:avLst/>
          </a:prstGeom>
          <a:noFill/>
          <a:ln w="9525">
            <a:noFill/>
            <a:miter lim="800000"/>
            <a:headEnd/>
            <a:tailEnd/>
          </a:ln>
        </p:spPr>
      </p:pic>
      <p:pic>
        <p:nvPicPr>
          <p:cNvPr id="9222" name="Picture 11" descr="http://msnbcmedia2.msn.com/j/msnbc/Components/Photos/050209/050209_amtrak_vsmal_1p.widec.jpg"/>
          <p:cNvPicPr>
            <a:picLocks noChangeAspect="1" noChangeArrowheads="1"/>
          </p:cNvPicPr>
          <p:nvPr/>
        </p:nvPicPr>
        <p:blipFill>
          <a:blip r:embed="rId5" cstate="print"/>
          <a:srcRect/>
          <a:stretch>
            <a:fillRect/>
          </a:stretch>
        </p:blipFill>
        <p:spPr bwMode="auto">
          <a:xfrm>
            <a:off x="7696200" y="5181600"/>
            <a:ext cx="1219200" cy="1403350"/>
          </a:xfrm>
          <a:prstGeom prst="rect">
            <a:avLst/>
          </a:prstGeom>
          <a:noFill/>
          <a:ln w="9525">
            <a:noFill/>
            <a:miter lim="800000"/>
            <a:headEnd/>
            <a:tailEnd/>
          </a:ln>
        </p:spPr>
      </p:pic>
      <p:sp>
        <p:nvSpPr>
          <p:cNvPr id="9223" name="Slide Number Placeholder 7"/>
          <p:cNvSpPr>
            <a:spLocks noGrp="1"/>
          </p:cNvSpPr>
          <p:nvPr>
            <p:ph type="sldNum" sz="quarter" idx="12"/>
          </p:nvPr>
        </p:nvSpPr>
        <p:spPr>
          <a:noFill/>
        </p:spPr>
        <p:txBody>
          <a:bodyPr/>
          <a:lstStyle/>
          <a:p>
            <a:fld id="{DC2B2829-4A12-436B-8837-DDF177C25916}" type="slidenum">
              <a:rPr lang="en-US" smtClean="0"/>
              <a:pPr/>
              <a:t>8</a:t>
            </a:fld>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6868" name="Rectangle 3"/>
          <p:cNvSpPr>
            <a:spLocks noChangeArrowheads="1"/>
          </p:cNvSpPr>
          <p:nvPr/>
        </p:nvSpPr>
        <p:spPr bwMode="auto">
          <a:xfrm>
            <a:off x="228600" y="990600"/>
            <a:ext cx="8763000" cy="57150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Particular Issues Regarding Liens (Continued)</a:t>
            </a:r>
          </a:p>
          <a:p>
            <a:pPr marL="609600" indent="-609600" algn="just">
              <a:lnSpc>
                <a:spcPct val="70000"/>
              </a:lnSpc>
              <a:spcBef>
                <a:spcPct val="20000"/>
              </a:spcBef>
              <a:defRPr/>
            </a:pPr>
            <a:endParaRPr lang="en-US" sz="600" b="1" i="1" dirty="0">
              <a:solidFill>
                <a:srgbClr val="0033CC"/>
              </a:solidFill>
            </a:endParaRPr>
          </a:p>
          <a:p>
            <a:pPr marL="609600" indent="-609600" algn="just">
              <a:lnSpc>
                <a:spcPct val="70000"/>
              </a:lnSpc>
              <a:spcBef>
                <a:spcPct val="20000"/>
              </a:spcBef>
              <a:defRPr/>
            </a:pPr>
            <a:r>
              <a:rPr lang="en-US" sz="2000" b="1" i="1" dirty="0">
                <a:solidFill>
                  <a:srgbClr val="FF0000"/>
                </a:solidFill>
              </a:rPr>
              <a:t>3. </a:t>
            </a:r>
            <a:r>
              <a:rPr lang="en-US" sz="2000" b="1" i="1" dirty="0" err="1">
                <a:solidFill>
                  <a:srgbClr val="FF0000"/>
                </a:solidFill>
              </a:rPr>
              <a:t>Warehouser</a:t>
            </a:r>
            <a:endParaRPr lang="en-US" sz="2000" b="1" i="1" dirty="0">
              <a:solidFill>
                <a:srgbClr val="FF0000"/>
              </a:solidFill>
            </a:endParaRPr>
          </a:p>
          <a:p>
            <a:pPr marL="609600" indent="-609600" algn="just">
              <a:lnSpc>
                <a:spcPct val="50000"/>
              </a:lnSpc>
              <a:spcBef>
                <a:spcPct val="20000"/>
              </a:spcBef>
              <a:defRPr/>
            </a:pPr>
            <a:r>
              <a:rPr lang="en-US" b="1" i="1" dirty="0">
                <a:solidFill>
                  <a:srgbClr val="0033CC"/>
                </a:solidFill>
              </a:rPr>
              <a:t>	</a:t>
            </a:r>
            <a:r>
              <a:rPr lang="en-US" sz="1600" b="1" i="1" dirty="0"/>
              <a:t>At common law a </a:t>
            </a:r>
            <a:r>
              <a:rPr lang="en-US" sz="1600" b="1" i="1" dirty="0" err="1"/>
              <a:t>warehouser</a:t>
            </a:r>
            <a:r>
              <a:rPr lang="en-US" sz="1600" b="1" i="1" dirty="0"/>
              <a:t> was not recognized </a:t>
            </a:r>
          </a:p>
          <a:p>
            <a:pPr marL="609600" indent="-609600" algn="just">
              <a:lnSpc>
                <a:spcPct val="50000"/>
              </a:lnSpc>
              <a:spcBef>
                <a:spcPct val="20000"/>
              </a:spcBef>
              <a:defRPr/>
            </a:pPr>
            <a:r>
              <a:rPr lang="en-US" sz="1600" b="1" i="1" dirty="0"/>
              <a:t>           to have a lien on bailed chattel.</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Such a lien is NOW RECOGNIZED pursuant to statute </a:t>
            </a:r>
          </a:p>
          <a:p>
            <a:pPr marL="609600" indent="-609600" algn="just">
              <a:lnSpc>
                <a:spcPct val="50000"/>
              </a:lnSpc>
              <a:spcBef>
                <a:spcPct val="20000"/>
              </a:spcBef>
              <a:defRPr/>
            </a:pPr>
            <a:r>
              <a:rPr lang="en-US" sz="1600" b="1" i="1" dirty="0"/>
              <a:t>	under the New York Uniform Commercial Code (Section 7-209).</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It should be noted, however, that despite this statutory lien, </a:t>
            </a:r>
          </a:p>
          <a:p>
            <a:pPr marL="609600" indent="-609600" algn="just">
              <a:lnSpc>
                <a:spcPct val="50000"/>
              </a:lnSpc>
              <a:spcBef>
                <a:spcPct val="20000"/>
              </a:spcBef>
              <a:defRPr/>
            </a:pPr>
            <a:r>
              <a:rPr lang="en-US" sz="1600" b="1" i="1" dirty="0"/>
              <a:t>	the courts have held that a </a:t>
            </a:r>
            <a:r>
              <a:rPr lang="en-US" sz="1600" b="1" i="1" dirty="0" err="1"/>
              <a:t>garagekeeper</a:t>
            </a:r>
            <a:r>
              <a:rPr lang="en-US" sz="1600" b="1" i="1" dirty="0"/>
              <a:t> (a subclass </a:t>
            </a:r>
          </a:p>
          <a:p>
            <a:pPr marL="609600" indent="-609600" algn="just">
              <a:lnSpc>
                <a:spcPct val="50000"/>
              </a:lnSpc>
              <a:spcBef>
                <a:spcPct val="20000"/>
              </a:spcBef>
              <a:defRPr/>
            </a:pPr>
            <a:r>
              <a:rPr lang="en-US" sz="1600" b="1" i="1" dirty="0"/>
              <a:t>	of </a:t>
            </a:r>
            <a:r>
              <a:rPr lang="en-US" sz="1600" b="1" i="1" dirty="0" err="1"/>
              <a:t>warehouser</a:t>
            </a:r>
            <a:r>
              <a:rPr lang="en-US" sz="1600" b="1" i="1" dirty="0"/>
              <a:t> as opposed to a mechanic) does not have a </a:t>
            </a:r>
          </a:p>
          <a:p>
            <a:pPr marL="609600" indent="-609600" algn="just">
              <a:lnSpc>
                <a:spcPct val="50000"/>
              </a:lnSpc>
              <a:spcBef>
                <a:spcPct val="20000"/>
              </a:spcBef>
              <a:defRPr/>
            </a:pPr>
            <a:r>
              <a:rPr lang="en-US" sz="1600" b="1" i="1" dirty="0"/>
              <a:t>	right under our state’s constitution to conduct a satisfaction </a:t>
            </a:r>
          </a:p>
          <a:p>
            <a:pPr marL="609600" indent="-609600" algn="just">
              <a:lnSpc>
                <a:spcPct val="50000"/>
              </a:lnSpc>
              <a:spcBef>
                <a:spcPct val="20000"/>
              </a:spcBef>
              <a:defRPr/>
            </a:pPr>
            <a:r>
              <a:rPr lang="en-US" sz="1600" b="1" i="1" dirty="0"/>
              <a:t>	of this lien through an ex parte sale.</a:t>
            </a:r>
          </a:p>
          <a:p>
            <a:pPr marL="609600" indent="-609600" algn="just">
              <a:lnSpc>
                <a:spcPct val="70000"/>
              </a:lnSpc>
              <a:spcBef>
                <a:spcPct val="20000"/>
              </a:spcBef>
              <a:defRPr/>
            </a:pPr>
            <a:endParaRPr lang="en-US" sz="1000" b="1" i="1" dirty="0">
              <a:solidFill>
                <a:schemeClr val="tx2"/>
              </a:solidFill>
            </a:endParaRPr>
          </a:p>
          <a:p>
            <a:pPr marL="609600" indent="-609600" algn="just">
              <a:lnSpc>
                <a:spcPct val="70000"/>
              </a:lnSpc>
              <a:spcBef>
                <a:spcPct val="20000"/>
              </a:spcBef>
              <a:defRPr/>
            </a:pPr>
            <a:r>
              <a:rPr lang="en-US" sz="2000" b="1" i="1" dirty="0">
                <a:solidFill>
                  <a:srgbClr val="FF0000"/>
                </a:solidFill>
              </a:rPr>
              <a:t>4. Statutory Liens</a:t>
            </a:r>
          </a:p>
          <a:p>
            <a:pPr marL="609600" indent="-609600" algn="just">
              <a:lnSpc>
                <a:spcPct val="70000"/>
              </a:lnSpc>
              <a:spcBef>
                <a:spcPct val="20000"/>
              </a:spcBef>
              <a:defRPr/>
            </a:pPr>
            <a:r>
              <a:rPr lang="en-US" b="1" i="1" dirty="0">
                <a:solidFill>
                  <a:srgbClr val="0033CC"/>
                </a:solidFill>
              </a:rPr>
              <a:t>	</a:t>
            </a:r>
            <a:r>
              <a:rPr lang="en-US" sz="1600" b="1" i="1" dirty="0"/>
              <a:t>New York’s </a:t>
            </a:r>
            <a:r>
              <a:rPr lang="en-US" sz="1600" b="1" i="1" dirty="0" err="1"/>
              <a:t>Lein</a:t>
            </a:r>
            <a:r>
              <a:rPr lang="en-US" sz="1600" b="1" i="1" dirty="0"/>
              <a:t> Law expressly recognizes a number of liens to enforce payment for goods or services performed.  </a:t>
            </a:r>
          </a:p>
          <a:p>
            <a:pPr marL="609600" indent="-609600" algn="just">
              <a:lnSpc>
                <a:spcPct val="70000"/>
              </a:lnSpc>
              <a:spcBef>
                <a:spcPct val="20000"/>
              </a:spcBef>
              <a:defRPr/>
            </a:pPr>
            <a:r>
              <a:rPr lang="en-US" sz="1600" b="1" i="1" dirty="0"/>
              <a:t>	These include liens for: </a:t>
            </a:r>
          </a:p>
          <a:p>
            <a:pPr marL="609600" indent="-609600" algn="just">
              <a:lnSpc>
                <a:spcPct val="70000"/>
              </a:lnSpc>
              <a:spcBef>
                <a:spcPct val="20000"/>
              </a:spcBef>
              <a:defRPr/>
            </a:pPr>
            <a:r>
              <a:rPr lang="en-US" sz="1600" b="1" i="1" dirty="0">
                <a:solidFill>
                  <a:schemeClr val="accent1">
                    <a:lumMod val="25000"/>
                  </a:schemeClr>
                </a:solidFill>
              </a:rPr>
              <a:t>		1. Mechanics, </a:t>
            </a:r>
          </a:p>
          <a:p>
            <a:pPr marL="609600" indent="-609600" algn="just">
              <a:lnSpc>
                <a:spcPct val="70000"/>
              </a:lnSpc>
              <a:spcBef>
                <a:spcPct val="20000"/>
              </a:spcBef>
              <a:defRPr/>
            </a:pPr>
            <a:r>
              <a:rPr lang="en-US" sz="1600" b="1" i="1" dirty="0">
                <a:solidFill>
                  <a:schemeClr val="accent1">
                    <a:lumMod val="25000"/>
                  </a:schemeClr>
                </a:solidFill>
              </a:rPr>
              <a:t>		2. Hospitals, </a:t>
            </a:r>
          </a:p>
          <a:p>
            <a:pPr marL="609600" indent="-609600" algn="just">
              <a:lnSpc>
                <a:spcPct val="70000"/>
              </a:lnSpc>
              <a:spcBef>
                <a:spcPct val="20000"/>
              </a:spcBef>
              <a:defRPr/>
            </a:pPr>
            <a:r>
              <a:rPr lang="en-US" sz="1600" b="1" i="1" dirty="0">
                <a:solidFill>
                  <a:schemeClr val="accent1">
                    <a:lumMod val="25000"/>
                  </a:schemeClr>
                </a:solidFill>
              </a:rPr>
              <a:t>		3. </a:t>
            </a:r>
            <a:r>
              <a:rPr lang="en-US" sz="1600" b="1" i="1" dirty="0" err="1">
                <a:solidFill>
                  <a:schemeClr val="accent1">
                    <a:lumMod val="25000"/>
                  </a:schemeClr>
                </a:solidFill>
              </a:rPr>
              <a:t>Artisians</a:t>
            </a:r>
            <a:r>
              <a:rPr lang="en-US" sz="1600" b="1" i="1" dirty="0">
                <a:solidFill>
                  <a:schemeClr val="accent1">
                    <a:lumMod val="25000"/>
                  </a:schemeClr>
                </a:solidFill>
              </a:rPr>
              <a:t>,</a:t>
            </a:r>
          </a:p>
          <a:p>
            <a:pPr marL="609600" indent="-609600" algn="just">
              <a:lnSpc>
                <a:spcPct val="70000"/>
              </a:lnSpc>
              <a:spcBef>
                <a:spcPct val="20000"/>
              </a:spcBef>
              <a:defRPr/>
            </a:pPr>
            <a:r>
              <a:rPr lang="en-US" sz="1600" b="1" i="1" dirty="0">
                <a:solidFill>
                  <a:schemeClr val="accent1">
                    <a:lumMod val="25000"/>
                  </a:schemeClr>
                </a:solidFill>
              </a:rPr>
              <a:t>		4. Animal caretakers – including vets, </a:t>
            </a:r>
          </a:p>
          <a:p>
            <a:pPr marL="609600" indent="-609600" algn="just">
              <a:lnSpc>
                <a:spcPct val="70000"/>
              </a:lnSpc>
              <a:spcBef>
                <a:spcPct val="20000"/>
              </a:spcBef>
              <a:defRPr/>
            </a:pPr>
            <a:r>
              <a:rPr lang="en-US" sz="1600" b="1" i="1" dirty="0">
                <a:solidFill>
                  <a:schemeClr val="accent1">
                    <a:lumMod val="25000"/>
                  </a:schemeClr>
                </a:solidFill>
              </a:rPr>
              <a:t>		5. Stone carvers,</a:t>
            </a:r>
          </a:p>
          <a:p>
            <a:pPr marL="609600" indent="-609600" algn="just">
              <a:lnSpc>
                <a:spcPct val="70000"/>
              </a:lnSpc>
              <a:spcBef>
                <a:spcPct val="20000"/>
              </a:spcBef>
              <a:defRPr/>
            </a:pPr>
            <a:r>
              <a:rPr lang="en-US" sz="1600" b="1" i="1" dirty="0">
                <a:solidFill>
                  <a:schemeClr val="accent1">
                    <a:lumMod val="25000"/>
                  </a:schemeClr>
                </a:solidFill>
              </a:rPr>
              <a:t>		6. </a:t>
            </a:r>
            <a:r>
              <a:rPr lang="en-US" sz="1600" b="1" i="1" dirty="0" err="1">
                <a:solidFill>
                  <a:schemeClr val="accent1">
                    <a:lumMod val="25000"/>
                  </a:schemeClr>
                </a:solidFill>
              </a:rPr>
              <a:t>Shipkeepers</a:t>
            </a:r>
            <a:r>
              <a:rPr lang="en-US" sz="1600" b="1" i="1" dirty="0">
                <a:solidFill>
                  <a:schemeClr val="accent1">
                    <a:lumMod val="25000"/>
                  </a:schemeClr>
                </a:solidFill>
              </a:rPr>
              <a:t>, and </a:t>
            </a:r>
          </a:p>
          <a:p>
            <a:pPr marL="609600" indent="-609600" algn="just">
              <a:lnSpc>
                <a:spcPct val="70000"/>
              </a:lnSpc>
              <a:spcBef>
                <a:spcPct val="20000"/>
              </a:spcBef>
              <a:defRPr/>
            </a:pPr>
            <a:r>
              <a:rPr lang="en-US" sz="1600" b="1" i="1" dirty="0">
                <a:solidFill>
                  <a:schemeClr val="accent1">
                    <a:lumMod val="25000"/>
                  </a:schemeClr>
                </a:solidFill>
              </a:rPr>
              <a:t>		7. Virtually all creditors.</a:t>
            </a:r>
          </a:p>
        </p:txBody>
      </p:sp>
      <p:pic>
        <p:nvPicPr>
          <p:cNvPr id="10244" name="Picture 7" descr="http://alloveralbany.com/images/central_warehouse.jpg"/>
          <p:cNvPicPr>
            <a:picLocks noChangeAspect="1" noChangeArrowheads="1"/>
          </p:cNvPicPr>
          <p:nvPr/>
        </p:nvPicPr>
        <p:blipFill>
          <a:blip r:embed="rId3" cstate="print"/>
          <a:srcRect/>
          <a:stretch>
            <a:fillRect/>
          </a:stretch>
        </p:blipFill>
        <p:spPr bwMode="auto">
          <a:xfrm>
            <a:off x="7162800" y="2362200"/>
            <a:ext cx="1800225" cy="1447800"/>
          </a:xfrm>
          <a:prstGeom prst="rect">
            <a:avLst/>
          </a:prstGeom>
          <a:noFill/>
          <a:ln w="9525">
            <a:noFill/>
            <a:miter lim="800000"/>
            <a:headEnd/>
            <a:tailEnd/>
          </a:ln>
        </p:spPr>
      </p:pic>
      <p:sp>
        <p:nvSpPr>
          <p:cNvPr id="10245" name="Slide Number Placeholder 5"/>
          <p:cNvSpPr>
            <a:spLocks noGrp="1"/>
          </p:cNvSpPr>
          <p:nvPr>
            <p:ph type="sldNum" sz="quarter" idx="12"/>
          </p:nvPr>
        </p:nvSpPr>
        <p:spPr>
          <a:noFill/>
        </p:spPr>
        <p:txBody>
          <a:bodyPr/>
          <a:lstStyle/>
          <a:p>
            <a:fld id="{A3698B6B-BBA9-4EC2-B041-18C530E739A8}" type="slidenum">
              <a:rPr lang="en-US" smtClean="0"/>
              <a:pPr/>
              <a:t>9</a:t>
            </a:fld>
            <a:endParaRPr lang="en-US" smtClean="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3614</TotalTime>
  <Words>183</Words>
  <Application>Microsoft Office PowerPoint</Application>
  <PresentationFormat>On-screen Show (4:3)</PresentationFormat>
  <Paragraphs>177</Paragraphs>
  <Slides>11</Slides>
  <Notes>9</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senateuser</cp:lastModifiedBy>
  <cp:revision>175</cp:revision>
  <dcterms:created xsi:type="dcterms:W3CDTF">2007-08-27T19:04:39Z</dcterms:created>
  <dcterms:modified xsi:type="dcterms:W3CDTF">2016-09-29T14:31:20Z</dcterms:modified>
</cp:coreProperties>
</file>