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471" r:id="rId3"/>
    <p:sldId id="465" r:id="rId4"/>
    <p:sldId id="454" r:id="rId5"/>
    <p:sldId id="455" r:id="rId6"/>
    <p:sldId id="456" r:id="rId7"/>
    <p:sldId id="457" r:id="rId8"/>
    <p:sldId id="458" r:id="rId9"/>
    <p:sldId id="459" r:id="rId10"/>
    <p:sldId id="460" r:id="rId11"/>
    <p:sldId id="461" r:id="rId12"/>
    <p:sldId id="347" r:id="rId13"/>
    <p:sldId id="326" r:id="rId14"/>
    <p:sldId id="302" r:id="rId15"/>
    <p:sldId id="274" r:id="rId16"/>
    <p:sldId id="327" r:id="rId17"/>
    <p:sldId id="359" r:id="rId18"/>
    <p:sldId id="348" r:id="rId19"/>
    <p:sldId id="430" r:id="rId20"/>
    <p:sldId id="429" r:id="rId21"/>
    <p:sldId id="433" r:id="rId22"/>
    <p:sldId id="443" r:id="rId23"/>
    <p:sldId id="467" r:id="rId24"/>
    <p:sldId id="354" r:id="rId25"/>
    <p:sldId id="444" r:id="rId26"/>
    <p:sldId id="440" r:id="rId27"/>
    <p:sldId id="468" r:id="rId28"/>
    <p:sldId id="446" r:id="rId29"/>
    <p:sldId id="436" r:id="rId30"/>
    <p:sldId id="447" r:id="rId31"/>
    <p:sldId id="448" r:id="rId32"/>
    <p:sldId id="449" r:id="rId33"/>
    <p:sldId id="450" r:id="rId34"/>
    <p:sldId id="451" r:id="rId35"/>
    <p:sldId id="452" r:id="rId36"/>
    <p:sldId id="453" r:id="rId37"/>
    <p:sldId id="353" r:id="rId38"/>
    <p:sldId id="422" r:id="rId39"/>
    <p:sldId id="357" r:id="rId40"/>
    <p:sldId id="370" r:id="rId41"/>
    <p:sldId id="371" r:id="rId42"/>
    <p:sldId id="372" r:id="rId43"/>
    <p:sldId id="373" r:id="rId44"/>
    <p:sldId id="376" r:id="rId45"/>
    <p:sldId id="377" r:id="rId46"/>
    <p:sldId id="378" r:id="rId47"/>
    <p:sldId id="379" r:id="rId48"/>
    <p:sldId id="380" r:id="rId49"/>
    <p:sldId id="381" r:id="rId50"/>
    <p:sldId id="385" r:id="rId51"/>
    <p:sldId id="386" r:id="rId52"/>
    <p:sldId id="388" r:id="rId53"/>
    <p:sldId id="395" r:id="rId54"/>
    <p:sldId id="396" r:id="rId55"/>
    <p:sldId id="397" r:id="rId56"/>
    <p:sldId id="398" r:id="rId57"/>
    <p:sldId id="399" r:id="rId58"/>
    <p:sldId id="400" r:id="rId59"/>
    <p:sldId id="425" r:id="rId60"/>
    <p:sldId id="426" r:id="rId61"/>
    <p:sldId id="423" r:id="rId62"/>
    <p:sldId id="401" r:id="rId63"/>
    <p:sldId id="402" r:id="rId64"/>
    <p:sldId id="403" r:id="rId65"/>
    <p:sldId id="404" r:id="rId66"/>
    <p:sldId id="470" r:id="rId67"/>
    <p:sldId id="469" r:id="rId68"/>
    <p:sldId id="406" r:id="rId69"/>
    <p:sldId id="407" r:id="rId70"/>
    <p:sldId id="408" r:id="rId71"/>
    <p:sldId id="409" r:id="rId72"/>
    <p:sldId id="410" r:id="rId73"/>
    <p:sldId id="431" r:id="rId74"/>
    <p:sldId id="411" r:id="rId75"/>
    <p:sldId id="412" r:id="rId76"/>
    <p:sldId id="427" r:id="rId77"/>
    <p:sldId id="413" r:id="rId78"/>
    <p:sldId id="414" r:id="rId79"/>
    <p:sldId id="415" r:id="rId80"/>
    <p:sldId id="416" r:id="rId81"/>
    <p:sldId id="417" r:id="rId82"/>
    <p:sldId id="420" r:id="rId83"/>
    <p:sldId id="472"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CC"/>
    <a:srgbClr val="CC0000"/>
    <a:srgbClr val="C81204"/>
    <a:srgbClr val="FF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73" autoAdjust="0"/>
  </p:normalViewPr>
  <p:slideViewPr>
    <p:cSldViewPr>
      <p:cViewPr varScale="1">
        <p:scale>
          <a:sx n="66" d="100"/>
          <a:sy n="66" d="100"/>
        </p:scale>
        <p:origin x="-4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DC3878C-AD19-41D2-A2B3-F3DEB2360F43}" type="datetimeFigureOut">
              <a:rPr lang="en-US"/>
              <a:pPr>
                <a:defRPr/>
              </a:pPr>
              <a:t>10/9/2013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1470EF8-D201-4398-8BE2-16EB38D38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7992CD-C839-4C56-95EC-90D21CFD16A5}" type="slidenum">
              <a:rPr lang="en-US" smtClean="0"/>
              <a:pPr/>
              <a:t>4</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7EFD11-3DEE-4AF8-9855-957BDE91A59D}" type="slidenum">
              <a:rPr lang="en-US" sz="1200"/>
              <a:pPr algn="r"/>
              <a:t>25</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90E078-DD3E-4020-8A2A-456B32A2E08C}" type="slidenum">
              <a:rPr lang="en-US" sz="1200"/>
              <a:pPr algn="r"/>
              <a:t>26</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DA5495-CC19-41DD-AD54-71442830842A}" type="slidenum">
              <a:rPr lang="en-US" sz="1200"/>
              <a:pPr algn="r"/>
              <a:t>27</a:t>
            </a:fld>
            <a:endParaRPr lang="en-US" sz="120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0B2A6B-1ABB-4DCC-BAE1-E80C9EF45433}" type="slidenum">
              <a:rPr lang="en-US" sz="1200"/>
              <a:pPr algn="r"/>
              <a:t>28</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5AC161-08EB-4514-B8DC-E4189C8AF817}" type="slidenum">
              <a:rPr lang="en-US" sz="1200"/>
              <a:pPr algn="r"/>
              <a:t>29</a:t>
            </a:fld>
            <a:endParaRPr lang="en-US" sz="12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B6DFDA-5A4A-41AC-8269-8D2C15EC3AF1}" type="slidenum">
              <a:rPr lang="en-US" smtClean="0"/>
              <a:pPr/>
              <a:t>5</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2C1790-6C6A-4407-A958-FF49C1279860}" type="slidenum">
              <a:rPr lang="en-US" sz="1200"/>
              <a:pPr algn="r"/>
              <a:t>36</a:t>
            </a:fld>
            <a:endParaRPr lang="en-US" sz="12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5AAAF6-00A2-4368-A62A-45D5E770BD0A}" type="slidenum">
              <a:rPr lang="en-US" sz="1200"/>
              <a:pPr algn="r"/>
              <a:t>37</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84B0B3-2859-47EF-ABF7-73265D8CD8FD}" type="slidenum">
              <a:rPr lang="en-US" smtClean="0"/>
              <a:pPr/>
              <a:t>38</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5B5D02-B0FB-4FB3-815B-A21670C55B5C}" type="slidenum">
              <a:rPr lang="en-US" sz="1200"/>
              <a:pPr algn="r"/>
              <a:t>39</a:t>
            </a:fld>
            <a:endParaRPr lang="en-US" sz="120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F1D0E4-3AB6-4C30-99D2-24F7AC323C89}" type="slidenum">
              <a:rPr lang="en-US" sz="1200"/>
              <a:pPr algn="r"/>
              <a:t>40</a:t>
            </a:fld>
            <a:endParaRPr lang="en-US" sz="12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3EAD43-6A99-4F99-BE00-6720CC12544C}" type="slidenum">
              <a:rPr lang="en-US" sz="1200"/>
              <a:pPr algn="r"/>
              <a:t>41</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F36F15-B360-47AB-BA5F-7BA6EE217A46}" type="slidenum">
              <a:rPr lang="en-US" sz="1200"/>
              <a:pPr algn="r"/>
              <a:t>42</a:t>
            </a:fld>
            <a:endParaRPr lang="en-US" sz="12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8729CC-F815-4717-8816-8B04D5462BDC}" type="slidenum">
              <a:rPr lang="en-US" sz="1200"/>
              <a:pPr algn="r"/>
              <a:t>43</a:t>
            </a:fld>
            <a:endParaRPr lang="en-US" sz="120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6DC939-A651-4A3D-872D-4C6FFACFCCA5}" type="slidenum">
              <a:rPr lang="en-US" sz="1200"/>
              <a:pPr algn="r"/>
              <a:t>44</a:t>
            </a:fld>
            <a:endParaRPr lang="en-US" sz="12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E4E826-6B5B-478A-A93F-1ADCDF785303}" type="slidenum">
              <a:rPr lang="en-US" sz="1200"/>
              <a:pPr algn="r"/>
              <a:t>18</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3A306F-26E9-4613-9A3C-6C50A0B982E5}" type="slidenum">
              <a:rPr lang="en-US" sz="1200"/>
              <a:pPr algn="r"/>
              <a:t>45</a:t>
            </a:fld>
            <a:endParaRPr lang="en-US" sz="120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4B4F0E-5785-47F1-BFE8-4AEBF780F781}" type="slidenum">
              <a:rPr lang="en-US" sz="1200"/>
              <a:pPr algn="r"/>
              <a:t>46</a:t>
            </a:fld>
            <a:endParaRPr lang="en-US" sz="120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70B6B9-CDAE-4EA2-A738-4EF3F58C1CCD}" type="slidenum">
              <a:rPr lang="en-US" sz="1200"/>
              <a:pPr algn="r"/>
              <a:t>47</a:t>
            </a:fld>
            <a:endParaRPr lang="en-US" sz="120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6FE622-181A-4D06-ABF1-09FD9B6909E7}" type="slidenum">
              <a:rPr lang="en-US" sz="1200"/>
              <a:pPr algn="r"/>
              <a:t>48</a:t>
            </a:fld>
            <a:endParaRPr lang="en-US" sz="120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CBC853-2141-4A02-B49B-A1F194EF2C46}" type="slidenum">
              <a:rPr lang="en-US" sz="1200"/>
              <a:pPr algn="r"/>
              <a:t>49</a:t>
            </a:fld>
            <a:endParaRPr lang="en-US" sz="120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8EB8B62-4F8D-439B-A990-748A967FC7DC}" type="slidenum">
              <a:rPr lang="en-US" sz="1200"/>
              <a:pPr algn="r"/>
              <a:t>50</a:t>
            </a:fld>
            <a:endParaRPr lang="en-US" sz="120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62133F-ADB8-4C02-BAAF-240344D67F0A}" type="slidenum">
              <a:rPr lang="en-US" sz="1200"/>
              <a:pPr algn="r"/>
              <a:t>51</a:t>
            </a:fld>
            <a:endParaRPr lang="en-US" sz="120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E0B1E6-4BFE-4F08-A8F2-6C1930B210C8}" type="slidenum">
              <a:rPr lang="en-US" sz="1200"/>
              <a:pPr algn="r"/>
              <a:t>52</a:t>
            </a:fld>
            <a:endParaRPr lang="en-US" sz="12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68B8D5-EDEA-4F21-AB13-D6EBF4C01728}" type="slidenum">
              <a:rPr lang="en-US" smtClean="0"/>
              <a:pPr/>
              <a:t>53</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54</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42E2C8-CC4E-43F8-A7BB-451A211250AC}" type="slidenum">
              <a:rPr lang="en-US" sz="1200"/>
              <a:pPr algn="r"/>
              <a:t>19</a:t>
            </a:fld>
            <a:endParaRPr lang="en-US" sz="120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56</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F9E763-143A-457F-BE51-A0E4FC241CA5}" type="slidenum">
              <a:rPr lang="en-US" smtClean="0"/>
              <a:pPr/>
              <a:t>57</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ADAA0D-27FC-475F-B474-9A3D6F416CD4}" type="slidenum">
              <a:rPr lang="en-US" smtClean="0"/>
              <a:pPr/>
              <a:t>63</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BE6223-128F-4082-81D0-1A927921753C}" type="slidenum">
              <a:rPr lang="en-US" smtClean="0"/>
              <a:pPr/>
              <a:t>64</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D02797-8E64-43F3-9374-42AA1AB556BC}" type="slidenum">
              <a:rPr lang="en-US" smtClean="0"/>
              <a:pPr/>
              <a:t>65</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A044D2-E15F-4B4D-A78F-A851053ABC66}" type="slidenum">
              <a:rPr lang="en-US" smtClean="0"/>
              <a:pPr/>
              <a:t>66</a:t>
            </a:fld>
            <a:endParaRPr lang="en-US" smtClean="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4504BB-C83A-4C9B-A92A-D78C53F593CA}" type="slidenum">
              <a:rPr lang="en-US" smtClean="0"/>
              <a:pPr/>
              <a:t>67</a:t>
            </a:fld>
            <a:endParaRPr lang="en-US" smtClean="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3D3757-5A52-4488-83EC-C800D92E51B5}" type="slidenum">
              <a:rPr lang="en-US" smtClean="0"/>
              <a:pPr/>
              <a:t>68</a:t>
            </a:fld>
            <a:endParaRPr lang="en-US" smtClean="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EEFCEB-3917-4683-A533-474E28B9998F}" type="slidenum">
              <a:rPr lang="en-US" smtClean="0"/>
              <a:pPr/>
              <a:t>69</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5E7CC7-744F-4016-A2CF-B6CA7EC249F7}" type="slidenum">
              <a:rPr lang="en-US" smtClean="0"/>
              <a:pPr/>
              <a:t>82</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C5214C-AFB7-4B61-B485-B5DF2ABB6AF2}" type="slidenum">
              <a:rPr lang="en-US" sz="1200"/>
              <a:pPr algn="r"/>
              <a:t>20</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A2A505-6507-4885-B670-0F1D91A8CA5A}" type="slidenum">
              <a:rPr lang="en-US" sz="1200"/>
              <a:pPr algn="r"/>
              <a:t>21</a:t>
            </a:fld>
            <a:endParaRPr lang="en-US" sz="120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2C766C-5C18-483D-B0C2-FF08CE7F846F}" type="slidenum">
              <a:rPr lang="en-US" sz="1200"/>
              <a:pPr algn="r"/>
              <a:t>22</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69D89D-55C5-41A2-93AB-E7C822785394}" type="slidenum">
              <a:rPr lang="en-US" sz="1200"/>
              <a:pPr algn="r"/>
              <a:t>23</a:t>
            </a:fld>
            <a:endParaRPr 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FAFA9E-3645-4A97-AB28-32157AA2AD75}" type="slidenum">
              <a:rPr lang="en-US" sz="1200"/>
              <a:pPr algn="r"/>
              <a:t>24</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9B23F-FFC8-4CE1-A44C-7A9F988DD7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01F08-8C0A-4ADD-BFD0-75CD130D43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955B5-C402-4049-9B88-545A9C15DE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18C15C-7A9C-4AEF-8E71-8B593AC951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2A72E3-B599-4C1F-B110-EEBB9858A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A22EF-A5D0-420A-AEE3-C62B3B4C96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C751B-CAAC-4862-A9A8-FEADE66480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4CE140-102F-4A94-A2BF-87506FA3AA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D986DF-DDCE-48BC-BE9C-F7FC2FFDC8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88F3E8-AED2-40E8-8E6A-325226B6B1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5D0F76-24EF-4F3B-BC83-A9C3E29961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EE3923-DE43-4AFF-A66F-0CD3D23960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D815D-51D7-4440-8539-12F45F1F58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F9D13FE-D6ED-486B-AECA-304D8E76D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7/7a/Bentham.jp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images.google.com/imgres?imgurl=http://www.ucl.ac.uk/Bentham-Project/site_images/sully_lith_1827600h.jpg&amp;imgrefurl=http://www.ucl.ac.uk/Bentham-Project/info/jb.htm&amp;h=300&amp;w=253&amp;sz=17&amp;hl=en&amp;start=49&amp;usg=__VZicbr2k1mjw3lHVRiostJTfoaY=&amp;tbnid=9AJ1LCLIgWojjM:&amp;tbnh=116&amp;tbnw=98&amp;prev=/images?q=Jeremy+Bentham&amp;start=36&amp;gbv=2&amp;ndsp=18&amp;hl=en&amp;sa=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images.google.com/imgres?imgurl=http://www.visitingdc.com/images/thomas-jefferson-picture.jpg&amp;imgrefurl=http://www.visitingdc.com/president/thomas-jefferson-picture.htm&amp;h=385&amp;w=400&amp;sz=34&amp;hl=en&amp;start=1&amp;um=1&amp;tbnid=QRvtjsNZtr7acM:&amp;tbnh=119&amp;tbnw=124&amp;prev=/images?q=thomas+jefferson&amp;svnum=10&amp;um=1&amp;hl=en" TargetMode="External"/><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en.wikipedia.org/wiki/Image:Jm4.gi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z.about.com/d/golf/1/0/I/6/1/pressel_glamour_1.jpg"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z.about.com/d/golf/1/0/I/6/1/pressel_glamour_1.jpg"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75.xml.rels><?xml version="1.0" encoding="UTF-8" standalone="yes"?>
<Relationships xmlns="http://schemas.openxmlformats.org/package/2006/relationships"><Relationship Id="rId3" Type="http://schemas.openxmlformats.org/officeDocument/2006/relationships/hyperlink" Target="http://z.about.com/d/golf/1/0/I/6/1/pressel_glamour_1.jpg" TargetMode="External"/><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648200"/>
            <a:ext cx="7772400" cy="1752600"/>
          </a:xfrm>
          <a:solidFill>
            <a:schemeClr val="tx1"/>
          </a:solidFill>
        </p:spPr>
        <p:txBody>
          <a:bodyPr/>
          <a:lstStyle/>
          <a:p>
            <a:pPr eaLnBrk="1" hangingPunct="1"/>
            <a:r>
              <a:rPr lang="en-US" b="1" dirty="0" smtClean="0">
                <a:solidFill>
                  <a:srgbClr val="FFFF00"/>
                </a:solidFill>
              </a:rPr>
              <a:t>Slide Set Five:</a:t>
            </a:r>
          </a:p>
          <a:p>
            <a:pPr eaLnBrk="1" hangingPunct="1"/>
            <a:r>
              <a:rPr lang="en-US" b="1" dirty="0" smtClean="0">
                <a:solidFill>
                  <a:srgbClr val="FFFF00"/>
                </a:solidFill>
              </a:rPr>
              <a:t>The Law of Property</a:t>
            </a:r>
          </a:p>
          <a:p>
            <a:pPr eaLnBrk="1" hangingPunct="1"/>
            <a:r>
              <a:rPr lang="en-US" b="1" dirty="0" smtClean="0">
                <a:solidFill>
                  <a:srgbClr val="FFFF00"/>
                </a:solidFill>
              </a:rPr>
              <a:t>Introduction and Explanation of Terms</a:t>
            </a:r>
          </a:p>
        </p:txBody>
      </p:sp>
      <p:pic>
        <p:nvPicPr>
          <p:cNvPr id="1028" name="Picture 7" descr="myIMG_12"/>
          <p:cNvPicPr>
            <a:picLocks noChangeAspect="1" noChangeArrowheads="1" noCrop="1"/>
          </p:cNvPicPr>
          <p:nvPr/>
        </p:nvPicPr>
        <p:blipFill>
          <a:blip r:embed="rId2" cstate="print"/>
          <a:srcRect/>
          <a:stretch>
            <a:fillRect/>
          </a:stretch>
        </p:blipFill>
        <p:spPr bwMode="auto">
          <a:xfrm>
            <a:off x="2819400" y="1524000"/>
            <a:ext cx="2933700" cy="2933700"/>
          </a:xfrm>
          <a:prstGeom prst="rect">
            <a:avLst/>
          </a:prstGeom>
          <a:noFill/>
          <a:ln w="9525">
            <a:noFill/>
            <a:miter lim="800000"/>
            <a:headEnd/>
            <a:tailEnd/>
          </a:ln>
        </p:spPr>
      </p:pic>
      <p:pic>
        <p:nvPicPr>
          <p:cNvPr id="5" name="Picture 1"/>
          <p:cNvPicPr>
            <a:picLocks noChangeAspect="1"/>
          </p:cNvPicPr>
          <p:nvPr/>
        </p:nvPicPr>
        <p:blipFill>
          <a:blip r:embed="rId3"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AF9B23F-FFC8-4CE1-A44C-7A9F988DD7F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990600"/>
            <a:ext cx="8686800" cy="54864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even my Puppy?</a:t>
            </a:r>
            <a:endParaRPr lang="en-US" sz="3100" b="1" dirty="0">
              <a:solidFill>
                <a:srgbClr val="FFFF00"/>
              </a:solidFill>
              <a:effectLst>
                <a:outerShdw blurRad="38100" dist="38100" dir="2700000" algn="tl">
                  <a:srgbClr val="C0C0C0"/>
                </a:outerShdw>
              </a:effectLst>
            </a:endParaRPr>
          </a:p>
        </p:txBody>
      </p:sp>
      <p:pic>
        <p:nvPicPr>
          <p:cNvPr id="10245" name="Picture 10" descr="BostonTerrierMYA4months"/>
          <p:cNvPicPr>
            <a:picLocks noChangeAspect="1" noChangeArrowheads="1"/>
          </p:cNvPicPr>
          <p:nvPr/>
        </p:nvPicPr>
        <p:blipFill>
          <a:blip r:embed="rId2" cstate="print"/>
          <a:srcRect/>
          <a:stretch>
            <a:fillRect/>
          </a:stretch>
        </p:blipFill>
        <p:spPr bwMode="auto">
          <a:xfrm>
            <a:off x="2590800" y="1600200"/>
            <a:ext cx="3657600" cy="48561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219200"/>
            <a:ext cx="8686800" cy="45720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a:t>
            </a:r>
            <a:r>
              <a:rPr lang="en-US" sz="5000" b="1" dirty="0">
                <a:solidFill>
                  <a:srgbClr val="C81204"/>
                </a:solidFill>
              </a:rPr>
              <a:t>So What is Property?</a:t>
            </a:r>
          </a:p>
          <a:p>
            <a:pPr marL="342900" indent="-342900">
              <a:spcBef>
                <a:spcPct val="20000"/>
              </a:spcBef>
              <a:defRPr/>
            </a:pPr>
            <a:endParaRPr lang="en-US" sz="3100" b="1" dirty="0">
              <a:solidFill>
                <a:srgbClr val="C81204"/>
              </a:solidFill>
            </a:endParaRPr>
          </a:p>
          <a:p>
            <a:pPr marL="342900" indent="-342900">
              <a:spcBef>
                <a:spcPct val="20000"/>
              </a:spcBef>
              <a:defRPr/>
            </a:pPr>
            <a:r>
              <a:rPr lang="en-US" sz="4000" b="1" dirty="0">
                <a:solidFill>
                  <a:srgbClr val="C81204"/>
                </a:solidFill>
              </a:rPr>
              <a:t>          </a:t>
            </a:r>
            <a:r>
              <a:rPr lang="en-US" sz="4000" b="1" dirty="0">
                <a:solidFill>
                  <a:schemeClr val="accent2"/>
                </a:solidFill>
              </a:rPr>
              <a:t>  Yes my dear friends</a:t>
            </a:r>
          </a:p>
          <a:p>
            <a:pPr marL="342900" indent="-342900">
              <a:spcBef>
                <a:spcPct val="20000"/>
              </a:spcBef>
              <a:defRPr/>
            </a:pPr>
            <a:r>
              <a:rPr lang="en-US" sz="4000" b="1" dirty="0">
                <a:solidFill>
                  <a:schemeClr val="accent2"/>
                </a:solidFill>
              </a:rPr>
              <a:t>  It is all these things and more!!!</a:t>
            </a:r>
            <a:endParaRPr lang="en-US" sz="40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600" b="1" dirty="0">
                <a:solidFill>
                  <a:srgbClr val="C81204"/>
                </a:solidFill>
              </a:rPr>
              <a:t>And so before we begin our adventure</a:t>
            </a:r>
          </a:p>
          <a:p>
            <a:pPr marL="342900" indent="-342900">
              <a:spcBef>
                <a:spcPct val="20000"/>
              </a:spcBef>
              <a:defRPr/>
            </a:pPr>
            <a:r>
              <a:rPr lang="en-US" sz="3600" b="1" dirty="0">
                <a:solidFill>
                  <a:srgbClr val="C81204"/>
                </a:solidFill>
              </a:rPr>
              <a:t>   to discover just what property is …</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chemeClr val="accent2"/>
                </a:solidFill>
              </a:rPr>
              <a:t>We must think about the meaning of property</a:t>
            </a:r>
          </a:p>
          <a:p>
            <a:pPr marL="342900" indent="-342900">
              <a:spcBef>
                <a:spcPct val="20000"/>
              </a:spcBef>
              <a:defRPr/>
            </a:pPr>
            <a:r>
              <a:rPr lang="en-US" sz="3100" b="1" dirty="0">
                <a:solidFill>
                  <a:schemeClr val="accent2"/>
                </a:solidFill>
              </a:rPr>
              <a:t>               What it really is and means!!!</a:t>
            </a:r>
            <a:endParaRPr lang="en-US" sz="31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3971"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lgn="just">
              <a:spcBef>
                <a:spcPct val="20000"/>
              </a:spcBef>
              <a:defRPr/>
            </a:pPr>
            <a:r>
              <a:rPr lang="en-US" sz="3500" b="1" dirty="0">
                <a:solidFill>
                  <a:srgbClr val="C81204"/>
                </a:solidFill>
              </a:rPr>
              <a:t>Remember: </a:t>
            </a:r>
            <a:r>
              <a:rPr lang="en-US" sz="3500" b="1" dirty="0">
                <a:solidFill>
                  <a:srgbClr val="002060"/>
                </a:solidFill>
              </a:rPr>
              <a:t>Every wonderful adventure</a:t>
            </a:r>
          </a:p>
          <a:p>
            <a:pPr marL="342900" indent="-342900" algn="just">
              <a:spcBef>
                <a:spcPct val="20000"/>
              </a:spcBef>
              <a:defRPr/>
            </a:pPr>
            <a:r>
              <a:rPr lang="en-US" sz="3500" b="1" dirty="0">
                <a:solidFill>
                  <a:srgbClr val="002060"/>
                </a:solidFill>
              </a:rPr>
              <a:t>                     starts with a good book?</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3317" name="Picture 7" descr="Indiana-Jones-Last-Crusade-04"/>
          <p:cNvPicPr>
            <a:picLocks noChangeAspect="1" noChangeArrowheads="1"/>
          </p:cNvPicPr>
          <p:nvPr/>
        </p:nvPicPr>
        <p:blipFill>
          <a:blip r:embed="rId2" cstate="print"/>
          <a:srcRect/>
          <a:stretch>
            <a:fillRect/>
          </a:stretch>
        </p:blipFill>
        <p:spPr bwMode="auto">
          <a:xfrm>
            <a:off x="1828800" y="2514600"/>
            <a:ext cx="5776913" cy="387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228600" y="1371600"/>
            <a:ext cx="5715000" cy="5334000"/>
          </a:xfrm>
          <a:prstGeom prst="rect">
            <a:avLst/>
          </a:prstGeom>
          <a:noFill/>
          <a:ln w="9525">
            <a:noFill/>
            <a:miter lim="800000"/>
            <a:headEnd/>
            <a:tailEnd/>
          </a:ln>
        </p:spPr>
        <p:txBody>
          <a:bodyPr/>
          <a:lstStyle/>
          <a:p>
            <a:pPr marL="342900" indent="-342900">
              <a:spcBef>
                <a:spcPct val="20000"/>
              </a:spcBef>
            </a:pPr>
            <a:r>
              <a:rPr lang="en-US" sz="2800" dirty="0">
                <a:solidFill>
                  <a:srgbClr val="002060"/>
                </a:solidFill>
              </a:rPr>
              <a:t>So Let’s Start </a:t>
            </a:r>
            <a:r>
              <a:rPr lang="en-US" sz="2800" dirty="0" smtClean="0">
                <a:solidFill>
                  <a:srgbClr val="002060"/>
                </a:solidFill>
              </a:rPr>
              <a:t>again with </a:t>
            </a:r>
            <a:r>
              <a:rPr lang="en-US" sz="2800" b="1" dirty="0"/>
              <a:t>Black’s</a:t>
            </a:r>
          </a:p>
          <a:p>
            <a:pPr marL="342900" indent="-342900">
              <a:lnSpc>
                <a:spcPct val="130000"/>
              </a:lnSpc>
              <a:spcBef>
                <a:spcPct val="20000"/>
              </a:spcBef>
              <a:buFontTx/>
              <a:buChar char="•"/>
            </a:pPr>
            <a:endParaRPr lang="en-US" sz="1000" b="1" dirty="0"/>
          </a:p>
          <a:p>
            <a:pPr marL="342900" indent="-342900">
              <a:lnSpc>
                <a:spcPct val="90000"/>
              </a:lnSpc>
              <a:spcBef>
                <a:spcPct val="20000"/>
              </a:spcBef>
              <a:buFontTx/>
              <a:buChar char="•"/>
            </a:pPr>
            <a:r>
              <a:rPr lang="en-US" sz="2800" b="1" dirty="0"/>
              <a:t>Black’s Law Dictionary</a:t>
            </a:r>
            <a:endParaRPr lang="en-US" sz="2800" dirty="0">
              <a:solidFill>
                <a:srgbClr val="0033CC"/>
              </a:solidFill>
            </a:endParaRPr>
          </a:p>
          <a:p>
            <a:pPr marL="342900" indent="-342900">
              <a:lnSpc>
                <a:spcPct val="90000"/>
              </a:lnSpc>
              <a:spcBef>
                <a:spcPct val="20000"/>
              </a:spcBef>
            </a:pPr>
            <a:r>
              <a:rPr lang="en-US" sz="2800" dirty="0">
                <a:solidFill>
                  <a:srgbClr val="002060"/>
                </a:solidFill>
              </a:rPr>
              <a:t>    is the </a:t>
            </a:r>
            <a:r>
              <a:rPr lang="en-US" sz="2800" b="1" i="1" dirty="0">
                <a:solidFill>
                  <a:srgbClr val="FFCC00"/>
                </a:solidFill>
              </a:rPr>
              <a:t>Gold Standard</a:t>
            </a:r>
            <a:endParaRPr lang="en-US" sz="2800" i="1" dirty="0">
              <a:solidFill>
                <a:srgbClr val="0033CC"/>
              </a:solidFill>
            </a:endParaRPr>
          </a:p>
          <a:p>
            <a:pPr marL="342900" indent="-342900">
              <a:lnSpc>
                <a:spcPct val="90000"/>
              </a:lnSpc>
              <a:spcBef>
                <a:spcPct val="20000"/>
              </a:spcBef>
            </a:pPr>
            <a:r>
              <a:rPr lang="en-US" sz="2800" dirty="0">
                <a:solidFill>
                  <a:srgbClr val="002060"/>
                </a:solidFill>
              </a:rPr>
              <a:t>    of Legal Definitions.  </a:t>
            </a:r>
          </a:p>
          <a:p>
            <a:pPr marL="342900" indent="-342900">
              <a:lnSpc>
                <a:spcPct val="90000"/>
              </a:lnSpc>
              <a:spcBef>
                <a:spcPct val="20000"/>
              </a:spcBef>
            </a:pPr>
            <a:endParaRPr lang="en-US" sz="1000" dirty="0">
              <a:solidFill>
                <a:srgbClr val="0033CC"/>
              </a:solidFill>
            </a:endParaRPr>
          </a:p>
          <a:p>
            <a:pPr marL="342900" indent="-342900">
              <a:lnSpc>
                <a:spcPct val="90000"/>
              </a:lnSpc>
              <a:spcBef>
                <a:spcPct val="20000"/>
              </a:spcBef>
              <a:buFontTx/>
              <a:buChar char="•"/>
            </a:pPr>
            <a:r>
              <a:rPr lang="en-US" sz="2800" dirty="0">
                <a:solidFill>
                  <a:srgbClr val="002060"/>
                </a:solidFill>
              </a:rPr>
              <a:t>If we need to know a term </a:t>
            </a:r>
          </a:p>
          <a:p>
            <a:pPr marL="342900" indent="-342900">
              <a:lnSpc>
                <a:spcPct val="90000"/>
              </a:lnSpc>
              <a:spcBef>
                <a:spcPct val="20000"/>
              </a:spcBef>
            </a:pPr>
            <a:r>
              <a:rPr lang="en-US" sz="2800" dirty="0">
                <a:solidFill>
                  <a:srgbClr val="002060"/>
                </a:solidFill>
              </a:rPr>
              <a:t>    in the law, a legal definition, </a:t>
            </a:r>
          </a:p>
          <a:p>
            <a:pPr marL="342900" indent="-342900">
              <a:lnSpc>
                <a:spcPct val="90000"/>
              </a:lnSpc>
              <a:spcBef>
                <a:spcPct val="20000"/>
              </a:spcBef>
            </a:pPr>
            <a:r>
              <a:rPr lang="en-US" sz="2800" dirty="0">
                <a:solidFill>
                  <a:srgbClr val="002060"/>
                </a:solidFill>
              </a:rPr>
              <a:t>    we should start with Black’s.</a:t>
            </a:r>
          </a:p>
        </p:txBody>
      </p:sp>
      <p:pic>
        <p:nvPicPr>
          <p:cNvPr id="14340"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5715000" y="1905000"/>
            <a:ext cx="2901950" cy="30099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sz="half" idx="1"/>
          </p:nvPr>
        </p:nvSpPr>
        <p:spPr>
          <a:xfrm>
            <a:off x="152400" y="1143000"/>
            <a:ext cx="8839200" cy="5410200"/>
          </a:xfrm>
        </p:spPr>
        <p:txBody>
          <a:bodyPr/>
          <a:lstStyle/>
          <a:p>
            <a:pPr eaLnBrk="1" hangingPunct="1">
              <a:lnSpc>
                <a:spcPct val="80000"/>
              </a:lnSpc>
              <a:buFontTx/>
              <a:buNone/>
            </a:pPr>
            <a:r>
              <a:rPr lang="en-US" sz="2400" b="1" smtClean="0">
                <a:solidFill>
                  <a:srgbClr val="002060"/>
                </a:solidFill>
              </a:rPr>
              <a:t>Black's Law Dictionary – 8th Edition (Thompson West 1999) </a:t>
            </a:r>
          </a:p>
          <a:p>
            <a:pPr algn="ctr" eaLnBrk="1" hangingPunct="1">
              <a:lnSpc>
                <a:spcPct val="85000"/>
              </a:lnSpc>
              <a:buFontTx/>
              <a:buNone/>
            </a:pPr>
            <a:endParaRPr lang="en-US" sz="1000" b="1" smtClean="0">
              <a:solidFill>
                <a:srgbClr val="C81204"/>
              </a:solidFill>
            </a:endParaRPr>
          </a:p>
          <a:p>
            <a:pPr algn="ctr" eaLnBrk="1" hangingPunct="1">
              <a:lnSpc>
                <a:spcPct val="85000"/>
              </a:lnSpc>
              <a:buFontTx/>
              <a:buNone/>
            </a:pPr>
            <a:r>
              <a:rPr lang="en-US" b="1" smtClean="0">
                <a:solidFill>
                  <a:srgbClr val="C81204"/>
                </a:solidFill>
              </a:rPr>
              <a:t>Defines the term Property as follows:</a:t>
            </a:r>
          </a:p>
          <a:p>
            <a:pPr eaLnBrk="1" hangingPunct="1">
              <a:lnSpc>
                <a:spcPct val="85000"/>
              </a:lnSpc>
            </a:pPr>
            <a:endParaRPr lang="en-US" sz="1000" b="1" smtClean="0">
              <a:solidFill>
                <a:srgbClr val="C81204"/>
              </a:solidFill>
            </a:endParaRPr>
          </a:p>
          <a:p>
            <a:pPr lvl="1" eaLnBrk="1" hangingPunct="1">
              <a:lnSpc>
                <a:spcPct val="85000"/>
              </a:lnSpc>
            </a:pPr>
            <a:r>
              <a:rPr lang="en-US" sz="2000" i="1" smtClean="0"/>
              <a:t>1. The right to possess, use and enjoy a determinate thing (either a tract of land or a chattel); the right of ownership.</a:t>
            </a:r>
            <a:r>
              <a:rPr lang="en-US" sz="2000" i="1" smtClean="0">
                <a:solidFill>
                  <a:srgbClr val="0033CC"/>
                </a:solidFill>
              </a:rPr>
              <a:t> </a:t>
            </a:r>
            <a:r>
              <a:rPr lang="en-US" sz="2000" i="1" smtClean="0">
                <a:solidFill>
                  <a:srgbClr val="002060"/>
                </a:solidFill>
              </a:rPr>
              <a:t>&lt; the institution of private property is protected from undue governmental interference.&gt;</a:t>
            </a:r>
          </a:p>
          <a:p>
            <a:pPr eaLnBrk="1" hangingPunct="1">
              <a:lnSpc>
                <a:spcPct val="85000"/>
              </a:lnSpc>
            </a:pPr>
            <a:endParaRPr lang="en-US" sz="2000" i="1" smtClean="0">
              <a:solidFill>
                <a:srgbClr val="0033CC"/>
              </a:solidFill>
            </a:endParaRPr>
          </a:p>
          <a:p>
            <a:pPr lvl="1" eaLnBrk="1" hangingPunct="1">
              <a:lnSpc>
                <a:spcPct val="85000"/>
              </a:lnSpc>
            </a:pPr>
            <a:r>
              <a:rPr lang="en-US" sz="2000" i="1" smtClean="0"/>
              <a:t>2. Any external thing over which the rights of possession, use and enjoyment are exercised.</a:t>
            </a:r>
            <a:r>
              <a:rPr lang="en-US" sz="2000" i="1" smtClean="0">
                <a:solidFill>
                  <a:srgbClr val="0033CC"/>
                </a:solidFill>
              </a:rPr>
              <a:t>  </a:t>
            </a:r>
            <a:r>
              <a:rPr lang="en-US" sz="2000" i="1" smtClean="0">
                <a:solidFill>
                  <a:srgbClr val="002060"/>
                </a:solidFill>
              </a:rPr>
              <a:t>&lt;the airport is city property&gt;.</a:t>
            </a:r>
          </a:p>
          <a:p>
            <a:pPr eaLnBrk="1" hangingPunct="1">
              <a:lnSpc>
                <a:spcPct val="85000"/>
              </a:lnSpc>
            </a:pPr>
            <a:endParaRPr lang="en-US" sz="1000" smtClean="0">
              <a:solidFill>
                <a:srgbClr val="0033CC"/>
              </a:solidFill>
            </a:endParaRPr>
          </a:p>
          <a:p>
            <a:pPr eaLnBrk="1" hangingPunct="1">
              <a:lnSpc>
                <a:spcPct val="85000"/>
              </a:lnSpc>
            </a:pPr>
            <a:r>
              <a:rPr lang="en-US" sz="2400" smtClean="0">
                <a:solidFill>
                  <a:srgbClr val="002060"/>
                </a:solidFill>
              </a:rPr>
              <a:t>In its widest sense</a:t>
            </a:r>
            <a:r>
              <a:rPr lang="en-US" sz="2400" smtClean="0">
                <a:solidFill>
                  <a:srgbClr val="0033CC"/>
                </a:solidFill>
              </a:rPr>
              <a:t>, </a:t>
            </a:r>
            <a:r>
              <a:rPr lang="en-US" sz="2400" b="1" smtClean="0"/>
              <a:t>“PROPERTY includes all a person's legal rights of whatever description</a:t>
            </a:r>
            <a:r>
              <a:rPr lang="en-US" sz="2400" b="1" smtClean="0">
                <a:solidFill>
                  <a:srgbClr val="002060"/>
                </a:solidFill>
              </a:rPr>
              <a:t>”.  </a:t>
            </a:r>
            <a:r>
              <a:rPr lang="en-US" sz="2400" smtClean="0">
                <a:solidFill>
                  <a:srgbClr val="002060"/>
                </a:solidFill>
              </a:rPr>
              <a:t>A man's property is all that is his in law. </a:t>
            </a:r>
          </a:p>
          <a:p>
            <a:pPr eaLnBrk="1" hangingPunct="1">
              <a:lnSpc>
                <a:spcPct val="85000"/>
              </a:lnSpc>
              <a:buFontTx/>
              <a:buNone/>
            </a:pPr>
            <a:endParaRPr lang="en-US" sz="600" smtClean="0"/>
          </a:p>
          <a:p>
            <a:pPr eaLnBrk="1" hangingPunct="1">
              <a:lnSpc>
                <a:spcPct val="85000"/>
              </a:lnSpc>
              <a:buFontTx/>
              <a:buNone/>
            </a:pPr>
            <a:r>
              <a:rPr lang="en-US" b="1" i="1" smtClean="0">
                <a:solidFill>
                  <a:srgbClr val="CC0000"/>
                </a:solidFill>
              </a:rPr>
              <a:t>             Ok…  What does this tell us?</a:t>
            </a:r>
            <a:endParaRPr lang="en-US" smtClean="0"/>
          </a:p>
        </p:txBody>
      </p:sp>
      <p:sp>
        <p:nvSpPr>
          <p:cNvPr id="3" name="Slide Number Placeholder 2"/>
          <p:cNvSpPr>
            <a:spLocks noGrp="1"/>
          </p:cNvSpPr>
          <p:nvPr>
            <p:ph type="sldNum" sz="quarter" idx="12"/>
          </p:nvPr>
        </p:nvSpPr>
        <p:spPr/>
        <p:txBody>
          <a:bodyPr/>
          <a:lstStyle/>
          <a:p>
            <a:pPr>
              <a:defRPr/>
            </a:pPr>
            <a:fld id="{3F2A72E3-B599-4C1F-B110-EEBB9858AD9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4995"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lgn="just">
              <a:spcBef>
                <a:spcPct val="20000"/>
              </a:spcBef>
              <a:defRPr/>
            </a:pPr>
            <a:r>
              <a:rPr lang="en-US" sz="2800" b="1" dirty="0">
                <a:solidFill>
                  <a:srgbClr val="C81204"/>
                </a:solidFill>
              </a:rPr>
              <a:t>   To find out, We need to take a little Road Trip</a:t>
            </a:r>
          </a:p>
          <a:p>
            <a:pPr marL="342900" indent="-342900" algn="just">
              <a:spcBef>
                <a:spcPct val="20000"/>
              </a:spcBef>
              <a:defRPr/>
            </a:pPr>
            <a:r>
              <a:rPr lang="en-US" sz="2800" b="1" dirty="0">
                <a:solidFill>
                  <a:srgbClr val="C81204"/>
                </a:solidFill>
              </a:rPr>
              <a:t>             to find Professor John </a:t>
            </a:r>
            <a:r>
              <a:rPr lang="en-US" sz="2800" b="1" dirty="0" err="1">
                <a:solidFill>
                  <a:srgbClr val="C81204"/>
                </a:solidFill>
              </a:rPr>
              <a:t>Sprankling</a:t>
            </a:r>
            <a:endParaRPr lang="en-US" sz="2800" b="1" dirty="0">
              <a:solidFill>
                <a:srgbClr val="C81204"/>
              </a:solidFill>
            </a:endParaRPr>
          </a:p>
          <a:p>
            <a:pPr marL="342900" indent="-342900">
              <a:spcBef>
                <a:spcPct val="20000"/>
              </a:spcBef>
              <a:defRPr/>
            </a:pPr>
            <a:endParaRPr lang="en-US" sz="1000" b="1" dirty="0">
              <a:solidFill>
                <a:schemeClr val="accent2"/>
              </a:solidFill>
            </a:endParaRPr>
          </a:p>
          <a:p>
            <a:pPr marL="342900" indent="-342900">
              <a:spcBef>
                <a:spcPct val="20000"/>
              </a:spcBef>
              <a:defRPr/>
            </a:pPr>
            <a:r>
              <a:rPr lang="en-US" b="1" dirty="0">
                <a:solidFill>
                  <a:schemeClr val="accent2"/>
                </a:solidFill>
              </a:rPr>
              <a:t>                                                                     He’s a brilliant professor</a:t>
            </a:r>
          </a:p>
          <a:p>
            <a:pPr marL="342900" indent="-342900">
              <a:spcBef>
                <a:spcPct val="20000"/>
              </a:spcBef>
              <a:defRPr/>
            </a:pPr>
            <a:r>
              <a:rPr lang="en-US" b="1" dirty="0">
                <a:solidFill>
                  <a:schemeClr val="accent2"/>
                </a:solidFill>
              </a:rPr>
              <a:t>                                                                     who knows all things Property</a:t>
            </a:r>
          </a:p>
          <a:p>
            <a:pPr marL="342900" indent="-342900">
              <a:spcBef>
                <a:spcPct val="20000"/>
              </a:spcBef>
              <a:defRPr/>
            </a:pPr>
            <a:r>
              <a:rPr lang="en-US" b="1" dirty="0">
                <a:solidFill>
                  <a:schemeClr val="accent2"/>
                </a:solidFill>
              </a:rPr>
              <a:t>                                                                     and can be found after a journey </a:t>
            </a:r>
          </a:p>
          <a:p>
            <a:pPr marL="342900" indent="-342900">
              <a:spcBef>
                <a:spcPct val="20000"/>
              </a:spcBef>
              <a:defRPr/>
            </a:pPr>
            <a:r>
              <a:rPr lang="en-US" b="1" dirty="0">
                <a:solidFill>
                  <a:schemeClr val="accent2"/>
                </a:solidFill>
              </a:rPr>
              <a:t>                                                                     to </a:t>
            </a:r>
            <a:r>
              <a:rPr lang="en-US" b="1" dirty="0" err="1">
                <a:solidFill>
                  <a:schemeClr val="accent2"/>
                </a:solidFill>
              </a:rPr>
              <a:t>McGeorge</a:t>
            </a:r>
            <a:r>
              <a:rPr lang="en-US" b="1" dirty="0">
                <a:solidFill>
                  <a:schemeClr val="accent2"/>
                </a:solidFill>
              </a:rPr>
              <a:t> Law School</a:t>
            </a: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6389" name="Picture 16" descr="sprankling_2005"/>
          <p:cNvPicPr>
            <a:picLocks noChangeAspect="1" noChangeArrowheads="1"/>
          </p:cNvPicPr>
          <p:nvPr/>
        </p:nvPicPr>
        <p:blipFill>
          <a:blip r:embed="rId2" cstate="print"/>
          <a:srcRect/>
          <a:stretch>
            <a:fillRect/>
          </a:stretch>
        </p:blipFill>
        <p:spPr bwMode="auto">
          <a:xfrm>
            <a:off x="7188200" y="4648200"/>
            <a:ext cx="1374775" cy="1916113"/>
          </a:xfrm>
          <a:prstGeom prst="rect">
            <a:avLst/>
          </a:prstGeom>
          <a:noFill/>
          <a:ln w="9525">
            <a:noFill/>
            <a:miter lim="800000"/>
            <a:headEnd/>
            <a:tailEnd/>
          </a:ln>
        </p:spPr>
      </p:pic>
      <p:pic>
        <p:nvPicPr>
          <p:cNvPr id="16390" name="Picture 9" descr="index_clip_image002"/>
          <p:cNvPicPr>
            <a:picLocks noChangeAspect="1" noChangeArrowheads="1"/>
          </p:cNvPicPr>
          <p:nvPr/>
        </p:nvPicPr>
        <p:blipFill>
          <a:blip r:embed="rId3" cstate="print"/>
          <a:srcRect/>
          <a:stretch>
            <a:fillRect/>
          </a:stretch>
        </p:blipFill>
        <p:spPr bwMode="auto">
          <a:xfrm>
            <a:off x="4648200" y="4038600"/>
            <a:ext cx="2286000" cy="1865313"/>
          </a:xfrm>
          <a:prstGeom prst="rect">
            <a:avLst/>
          </a:prstGeom>
          <a:noFill/>
          <a:ln w="9525">
            <a:noFill/>
            <a:miter lim="800000"/>
            <a:headEnd/>
            <a:tailEnd/>
          </a:ln>
        </p:spPr>
      </p:pic>
      <p:pic>
        <p:nvPicPr>
          <p:cNvPr id="16391" name="Picture 11" descr="tileprint"/>
          <p:cNvPicPr>
            <a:picLocks noChangeAspect="1" noChangeArrowheads="1"/>
          </p:cNvPicPr>
          <p:nvPr/>
        </p:nvPicPr>
        <p:blipFill>
          <a:blip r:embed="rId4" cstate="print"/>
          <a:srcRect l="13292" t="15970" b="15970"/>
          <a:stretch>
            <a:fillRect/>
          </a:stretch>
        </p:blipFill>
        <p:spPr bwMode="auto">
          <a:xfrm>
            <a:off x="304800" y="2514600"/>
            <a:ext cx="4191000" cy="31257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65D0F76-24EF-4F3B-BC83-A9C3E299610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9"/>
          <p:cNvSpPr>
            <a:spLocks noChangeArrowheads="1"/>
          </p:cNvSpPr>
          <p:nvPr/>
        </p:nvSpPr>
        <p:spPr bwMode="auto">
          <a:xfrm>
            <a:off x="228600" y="1219200"/>
            <a:ext cx="6934200" cy="5410200"/>
          </a:xfrm>
          <a:prstGeom prst="rect">
            <a:avLst/>
          </a:prstGeom>
          <a:noFill/>
          <a:ln w="9525">
            <a:noFill/>
            <a:miter lim="800000"/>
            <a:headEnd/>
            <a:tailEnd/>
          </a:ln>
        </p:spPr>
        <p:txBody>
          <a:bodyPr/>
          <a:lstStyle/>
          <a:p>
            <a:pPr marL="342900" indent="-342900" algn="just">
              <a:spcBef>
                <a:spcPct val="20000"/>
              </a:spcBef>
            </a:pPr>
            <a:r>
              <a:rPr lang="en-US" sz="2800" b="1">
                <a:solidFill>
                  <a:srgbClr val="C81204"/>
                </a:solidFill>
              </a:rPr>
              <a:t>Who is Professor John Sprankling ??</a:t>
            </a:r>
          </a:p>
          <a:p>
            <a:pPr marL="342900" indent="-342900">
              <a:spcBef>
                <a:spcPct val="20000"/>
              </a:spcBef>
            </a:pPr>
            <a:endParaRPr lang="en-US" sz="600" b="1">
              <a:solidFill>
                <a:schemeClr val="accent2"/>
              </a:solidFill>
            </a:endParaRPr>
          </a:p>
          <a:p>
            <a:pPr marL="342900" indent="-342900" algn="just">
              <a:lnSpc>
                <a:spcPct val="90000"/>
              </a:lnSpc>
              <a:buFontTx/>
              <a:buChar char="•"/>
            </a:pPr>
            <a:r>
              <a:rPr lang="en-US" sz="2400">
                <a:solidFill>
                  <a:srgbClr val="002060"/>
                </a:solidFill>
              </a:rPr>
              <a:t>  </a:t>
            </a:r>
            <a:r>
              <a:rPr lang="en-US" sz="2000">
                <a:solidFill>
                  <a:srgbClr val="002060"/>
                </a:solidFill>
              </a:rPr>
              <a:t>Dr. John Sprankling, Distinguished Professor of Law   at the University of the Pacific, McGeorge School of Law</a:t>
            </a:r>
          </a:p>
          <a:p>
            <a:pPr marL="342900" indent="-342900" algn="just">
              <a:lnSpc>
                <a:spcPct val="90000"/>
              </a:lnSpc>
            </a:pPr>
            <a:endParaRPr lang="en-US" sz="2000">
              <a:solidFill>
                <a:srgbClr val="002060"/>
              </a:solidFill>
            </a:endParaRPr>
          </a:p>
          <a:p>
            <a:pPr marL="342900" indent="-342900" algn="just">
              <a:lnSpc>
                <a:spcPct val="90000"/>
              </a:lnSpc>
              <a:buFontTx/>
              <a:buChar char="•"/>
            </a:pPr>
            <a:r>
              <a:rPr lang="en-US" sz="2000">
                <a:solidFill>
                  <a:srgbClr val="002060"/>
                </a:solidFill>
              </a:rPr>
              <a:t>  The nationally recognized “expert” on Property Law</a:t>
            </a:r>
          </a:p>
          <a:p>
            <a:pPr marL="342900" indent="-342900" algn="just">
              <a:lnSpc>
                <a:spcPct val="90000"/>
              </a:lnSpc>
              <a:buFontTx/>
              <a:buChar char="•"/>
            </a:pPr>
            <a:endParaRPr lang="en-US" sz="2000">
              <a:solidFill>
                <a:srgbClr val="002060"/>
              </a:solidFill>
            </a:endParaRPr>
          </a:p>
          <a:p>
            <a:pPr marL="342900" indent="-342900" algn="just">
              <a:lnSpc>
                <a:spcPct val="90000"/>
              </a:lnSpc>
              <a:buFontTx/>
              <a:buChar char="•"/>
            </a:pPr>
            <a:r>
              <a:rPr lang="en-US" sz="2000">
                <a:solidFill>
                  <a:srgbClr val="002060"/>
                </a:solidFill>
              </a:rPr>
              <a:t>  Author of numerous publications, including:</a:t>
            </a:r>
          </a:p>
          <a:p>
            <a:pPr marL="342900" indent="-342900" algn="just">
              <a:lnSpc>
                <a:spcPct val="90000"/>
              </a:lnSpc>
            </a:pPr>
            <a:r>
              <a:rPr lang="en-US" sz="2000" b="1">
                <a:solidFill>
                  <a:schemeClr val="accent2"/>
                </a:solidFill>
              </a:rPr>
              <a:t>	 </a:t>
            </a:r>
            <a:r>
              <a:rPr lang="en-US" sz="2000" b="1">
                <a:solidFill>
                  <a:srgbClr val="C81204"/>
                </a:solidFill>
              </a:rPr>
              <a:t>Understanding Property Law,</a:t>
            </a:r>
            <a:r>
              <a:rPr lang="en-US" sz="2000">
                <a:solidFill>
                  <a:schemeClr val="accent2"/>
                </a:solidFill>
              </a:rPr>
              <a:t>  </a:t>
            </a:r>
            <a:r>
              <a:rPr lang="en-US" sz="2000">
                <a:solidFill>
                  <a:srgbClr val="002060"/>
                </a:solidFill>
              </a:rPr>
              <a:t>selections of which are</a:t>
            </a:r>
          </a:p>
          <a:p>
            <a:pPr marL="342900" indent="-342900" algn="just">
              <a:lnSpc>
                <a:spcPct val="90000"/>
              </a:lnSpc>
            </a:pPr>
            <a:r>
              <a:rPr lang="en-US" sz="2000">
                <a:solidFill>
                  <a:srgbClr val="002060"/>
                </a:solidFill>
              </a:rPr>
              <a:t>      on our website, and which is used by law students</a:t>
            </a:r>
          </a:p>
          <a:p>
            <a:pPr marL="342900" indent="-342900" algn="just">
              <a:lnSpc>
                <a:spcPct val="90000"/>
              </a:lnSpc>
            </a:pPr>
            <a:r>
              <a:rPr lang="en-US" sz="2000">
                <a:solidFill>
                  <a:srgbClr val="002060"/>
                </a:solidFill>
              </a:rPr>
              <a:t>      across the nation.</a:t>
            </a:r>
          </a:p>
          <a:p>
            <a:pPr marL="342900" indent="-342900" algn="just">
              <a:lnSpc>
                <a:spcPct val="90000"/>
              </a:lnSpc>
              <a:buFontTx/>
              <a:buChar char="•"/>
            </a:pPr>
            <a:endParaRPr lang="en-US" sz="2000">
              <a:solidFill>
                <a:srgbClr val="002060"/>
              </a:solidFill>
            </a:endParaRPr>
          </a:p>
          <a:p>
            <a:pPr marL="342900" indent="-342900" algn="just">
              <a:lnSpc>
                <a:spcPct val="90000"/>
              </a:lnSpc>
              <a:buFontTx/>
              <a:buChar char="•"/>
            </a:pPr>
            <a:r>
              <a:rPr lang="en-US" sz="2000">
                <a:solidFill>
                  <a:srgbClr val="002060"/>
                </a:solidFill>
              </a:rPr>
              <a:t>  His accomplishments include decades of classroom teaching experience, as well as practicing as managing partner at one of the nation's largest property law firms, Dr. Sprankling has served as Interim Dean and Associate Dean for Academic Affairs. </a:t>
            </a:r>
          </a:p>
        </p:txBody>
      </p:sp>
      <p:pic>
        <p:nvPicPr>
          <p:cNvPr id="17412" name="Picture 16" descr="sprankling_2005"/>
          <p:cNvPicPr>
            <a:picLocks noChangeAspect="1" noChangeArrowheads="1"/>
          </p:cNvPicPr>
          <p:nvPr/>
        </p:nvPicPr>
        <p:blipFill>
          <a:blip r:embed="rId2" cstate="print"/>
          <a:srcRect/>
          <a:stretch>
            <a:fillRect/>
          </a:stretch>
        </p:blipFill>
        <p:spPr bwMode="auto">
          <a:xfrm>
            <a:off x="7315200" y="1676400"/>
            <a:ext cx="1447800" cy="2019300"/>
          </a:xfrm>
          <a:prstGeom prst="rect">
            <a:avLst/>
          </a:prstGeom>
          <a:noFill/>
          <a:ln w="9525">
            <a:noFill/>
            <a:miter lim="800000"/>
            <a:headEnd/>
            <a:tailEnd/>
          </a:ln>
        </p:spPr>
      </p:pic>
      <p:pic>
        <p:nvPicPr>
          <p:cNvPr id="17413" name="Picture 10" descr=" Understanding Property Law:  John G. Sprankling"/>
          <p:cNvPicPr>
            <a:picLocks noChangeAspect="1" noChangeArrowheads="1"/>
          </p:cNvPicPr>
          <p:nvPr/>
        </p:nvPicPr>
        <p:blipFill>
          <a:blip r:embed="rId3" cstate="print"/>
          <a:srcRect/>
          <a:stretch>
            <a:fillRect/>
          </a:stretch>
        </p:blipFill>
        <p:spPr bwMode="auto">
          <a:xfrm>
            <a:off x="7315200" y="3886200"/>
            <a:ext cx="1447800" cy="21415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So what does Professor Sprankling say is</a:t>
            </a:r>
            <a:r>
              <a:rPr lang="en-US" sz="3400" b="1">
                <a:solidFill>
                  <a:srgbClr val="C81204"/>
                </a:solidFill>
              </a:rPr>
              <a:t> … The True Meaning of Property?</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To truly understand property – one must think in terms of one word:</a:t>
            </a:r>
          </a:p>
          <a:p>
            <a:pPr marL="342900" indent="-342900">
              <a:lnSpc>
                <a:spcPct val="95000"/>
              </a:lnSpc>
              <a:buFontTx/>
              <a:buChar char="•"/>
            </a:pPr>
            <a:endParaRPr lang="en-US" sz="1000" b="1"/>
          </a:p>
          <a:p>
            <a:pPr marL="342900" indent="-342900">
              <a:lnSpc>
                <a:spcPct val="95000"/>
              </a:lnSpc>
              <a:buFontTx/>
              <a:buChar char="•"/>
            </a:pPr>
            <a:endParaRPr lang="en-US" sz="1000" b="1"/>
          </a:p>
          <a:p>
            <a:pPr marL="342900" indent="-342900">
              <a:lnSpc>
                <a:spcPct val="95000"/>
              </a:lnSpc>
            </a:pPr>
            <a:r>
              <a:rPr lang="en-US" b="1"/>
              <a:t>	</a:t>
            </a:r>
            <a:r>
              <a:rPr lang="en-US" sz="3600" b="1">
                <a:solidFill>
                  <a:srgbClr val="006600"/>
                </a:solidFill>
              </a:rPr>
              <a:t>                        Rights</a:t>
            </a: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 Rights are the key to property law according to Dr. Sprankling</a:t>
            </a:r>
            <a:endParaRPr lang="en-US" sz="1000" b="1"/>
          </a:p>
          <a:p>
            <a:pPr marL="342900" indent="-342900">
              <a:lnSpc>
                <a:spcPct val="95000"/>
              </a:lnSpc>
            </a:pPr>
            <a:r>
              <a:rPr lang="en-US" sz="1000" b="1"/>
              <a:t> </a:t>
            </a:r>
          </a:p>
          <a:p>
            <a:pPr marL="342900" indent="-342900">
              <a:lnSpc>
                <a:spcPct val="95000"/>
              </a:lnSpc>
              <a:buFontTx/>
              <a:buChar char="•"/>
            </a:pPr>
            <a:r>
              <a:rPr lang="en-US" sz="2000" b="1"/>
              <a:t>So let’s look at what these </a:t>
            </a:r>
            <a:r>
              <a:rPr lang="en-US" sz="3200" b="1" i="1">
                <a:solidFill>
                  <a:srgbClr val="FF0000"/>
                </a:solidFill>
              </a:rPr>
              <a:t>Rights</a:t>
            </a:r>
            <a:r>
              <a:rPr lang="en-US" sz="2000" b="1"/>
              <a:t> are and what they mean. </a:t>
            </a:r>
          </a:p>
          <a:p>
            <a:pPr marL="342900" indent="-342900">
              <a:lnSpc>
                <a:spcPct val="95000"/>
              </a:lnSpc>
              <a:buFont typeface="Arial" charset="0"/>
              <a:buChar char="•"/>
            </a:pPr>
            <a:endParaRPr lang="en-US" sz="2000" b="1"/>
          </a:p>
          <a:p>
            <a:pPr marL="342900" indent="-342900">
              <a:lnSpc>
                <a:spcPct val="95000"/>
              </a:lnSpc>
              <a:buFont typeface="Arial" charset="0"/>
              <a:buChar char="•"/>
            </a:pPr>
            <a:r>
              <a:rPr lang="en-US" sz="2000" b="1"/>
              <a:t> With that we will gain </a:t>
            </a:r>
            <a:r>
              <a:rPr lang="en-US" sz="2000" b="1" i="1">
                <a:solidFill>
                  <a:srgbClr val="C00000"/>
                </a:solidFill>
              </a:rPr>
              <a:t>ENLIGHTENMENT</a:t>
            </a:r>
            <a:r>
              <a:rPr lang="en-US" sz="2000" b="1"/>
              <a:t> and </a:t>
            </a:r>
            <a:r>
              <a:rPr lang="en-US" sz="2000" b="1" i="1">
                <a:solidFill>
                  <a:srgbClr val="C00000"/>
                </a:solidFill>
              </a:rPr>
              <a:t>UNDERSTANDING</a:t>
            </a:r>
            <a:r>
              <a:rPr lang="en-US" sz="2000" b="1"/>
              <a:t>. </a:t>
            </a:r>
          </a:p>
          <a:p>
            <a:pPr marL="342900" indent="-342900">
              <a:lnSpc>
                <a:spcPct val="95000"/>
              </a:lnSpc>
            </a:pPr>
            <a:endParaRPr lang="en-US" sz="3600" b="1" i="1">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 </a:t>
            </a:r>
            <a:r>
              <a:rPr lang="en-US" sz="2400" b="1">
                <a:solidFill>
                  <a:srgbClr val="002060"/>
                </a:solidFill>
              </a:rPr>
              <a:t>What specifically does this mean in terms of Property??</a:t>
            </a:r>
          </a:p>
          <a:p>
            <a:pPr marL="342900" indent="-342900">
              <a:lnSpc>
                <a:spcPct val="95000"/>
              </a:lnSpc>
              <a:spcBef>
                <a:spcPct val="20000"/>
              </a:spcBef>
            </a:pPr>
            <a:r>
              <a:rPr lang="en-US" sz="3400" b="1">
                <a:solidFill>
                  <a:srgbClr val="C81204"/>
                </a:solidFill>
              </a:rPr>
              <a:t>  … We need to Start at the Beginning</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400" b="1"/>
              <a:t>“</a:t>
            </a:r>
            <a:r>
              <a:rPr lang="en-US" sz="2400"/>
              <a:t>From Black’s Law Dictionary, the treasure trove of American Legal thought, you have learned some general definitions. </a:t>
            </a:r>
          </a:p>
          <a:p>
            <a:pPr marL="342900" indent="-342900">
              <a:lnSpc>
                <a:spcPct val="95000"/>
              </a:lnSpc>
            </a:pPr>
            <a:endParaRPr lang="en-US" sz="2400"/>
          </a:p>
          <a:p>
            <a:pPr marL="342900" indent="-342900">
              <a:lnSpc>
                <a:spcPct val="95000"/>
              </a:lnSpc>
              <a:buFontTx/>
              <a:buChar char="•"/>
            </a:pPr>
            <a:r>
              <a:rPr lang="en-US" sz="2400"/>
              <a:t> What definition would Professor Sprankling use, and how can we summarize these definitions?   Well, according to Dr. Sprankling:</a:t>
            </a:r>
          </a:p>
          <a:p>
            <a:pPr marL="342900" indent="-342900">
              <a:lnSpc>
                <a:spcPct val="95000"/>
              </a:lnSpc>
              <a:spcBef>
                <a:spcPct val="20000"/>
              </a:spcBef>
            </a:pPr>
            <a:r>
              <a:rPr lang="en-US" sz="3600" b="1" i="1">
                <a:solidFill>
                  <a:srgbClr val="FF0000"/>
                </a:solidFill>
              </a:rPr>
              <a:t>                       </a:t>
            </a:r>
            <a:r>
              <a:rPr lang="en-US" sz="3600" b="1" i="1">
                <a:solidFill>
                  <a:srgbClr val="006600"/>
                </a:solidFill>
              </a:rPr>
              <a:t>Property</a:t>
            </a:r>
            <a:r>
              <a:rPr lang="en-US" sz="3600" b="1">
                <a:solidFill>
                  <a:srgbClr val="0033CC"/>
                </a:solidFill>
              </a:rPr>
              <a:t> </a:t>
            </a:r>
            <a:r>
              <a:rPr lang="en-US" sz="3600">
                <a:solidFill>
                  <a:srgbClr val="002060"/>
                </a:solidFill>
              </a:rPr>
              <a:t>is:</a:t>
            </a:r>
            <a:r>
              <a:rPr lang="en-US" sz="3600" b="1">
                <a:solidFill>
                  <a:srgbClr val="002060"/>
                </a:solidFill>
              </a:rPr>
              <a:t> </a:t>
            </a:r>
          </a:p>
          <a:p>
            <a:pPr marL="342900" indent="-342900">
              <a:lnSpc>
                <a:spcPct val="95000"/>
              </a:lnSpc>
              <a:spcBef>
                <a:spcPct val="20000"/>
              </a:spcBef>
            </a:pPr>
            <a:r>
              <a:rPr lang="en-US" sz="3100" b="1" i="1">
                <a:solidFill>
                  <a:srgbClr val="C00000"/>
                </a:solidFill>
              </a:rPr>
              <a:t>“Rights among People that Concern Things.”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534400" cy="5791200"/>
          </a:xfrm>
          <a:prstGeom prst="rect">
            <a:avLst/>
          </a:prstGeom>
          <a:noFill/>
          <a:ln w="9525">
            <a:noFill/>
            <a:miter lim="800000"/>
            <a:headEnd/>
            <a:tailEnd/>
          </a:ln>
        </p:spPr>
      </p:pic>
      <p:sp>
        <p:nvSpPr>
          <p:cNvPr id="5" name="TextBox 4"/>
          <p:cNvSpPr txBox="1"/>
          <p:nvPr/>
        </p:nvSpPr>
        <p:spPr>
          <a:xfrm>
            <a:off x="914400" y="1600200"/>
            <a:ext cx="7543800" cy="4573560"/>
          </a:xfrm>
          <a:prstGeom prst="rect">
            <a:avLst/>
          </a:prstGeom>
          <a:solidFill>
            <a:schemeClr val="accent3"/>
          </a:solidFill>
        </p:spPr>
        <p:txBody>
          <a:bodyPr wrap="square">
            <a:spAutoFit/>
          </a:bodyPr>
          <a:lstStyle/>
          <a:p>
            <a:pPr>
              <a:lnSpc>
                <a:spcPct val="80000"/>
              </a:lnSpc>
              <a:defRPr/>
            </a:pPr>
            <a:r>
              <a:rPr lang="en-US" sz="3200" b="1" dirty="0" smtClean="0"/>
              <a:t>Tonight – We Will Speak </a:t>
            </a:r>
            <a:r>
              <a:rPr lang="en-US" sz="3200" b="1" dirty="0"/>
              <a:t>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buFont typeface="Arial" pitchFamily="34" charset="0"/>
              <a:buChar char="•"/>
              <a:defRPr/>
            </a:pPr>
            <a:r>
              <a:rPr lang="en-US" sz="2800" b="1" dirty="0">
                <a:solidFill>
                  <a:srgbClr val="002060"/>
                </a:solidFill>
              </a:rPr>
              <a:t> The </a:t>
            </a:r>
            <a:r>
              <a:rPr lang="en-US" sz="2800" b="1" dirty="0" smtClean="0">
                <a:solidFill>
                  <a:srgbClr val="002060"/>
                </a:solidFill>
              </a:rPr>
              <a:t>Intertwinement of Property and Law</a:t>
            </a:r>
            <a:endParaRPr lang="en-US" sz="28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a:t>
            </a:r>
            <a:r>
              <a:rPr lang="en-US" sz="2800" b="1" dirty="0" smtClean="0">
                <a:solidFill>
                  <a:srgbClr val="002060"/>
                </a:solidFill>
              </a:rPr>
              <a:t>America’s Distrust of Power</a:t>
            </a:r>
            <a:endParaRPr lang="en-US" sz="2800" b="1" dirty="0">
              <a:solidFill>
                <a:srgbClr val="002060"/>
              </a:solidFill>
            </a:endParaRPr>
          </a:p>
          <a:p>
            <a:pPr algn="ctr" fontAlgn="auto" hangingPunct="1"/>
            <a:r>
              <a:rPr lang="en-US" sz="2400" b="1" dirty="0">
                <a:solidFill>
                  <a:srgbClr val="002060"/>
                </a:solidFill>
              </a:rPr>
              <a:t> </a:t>
            </a:r>
            <a:r>
              <a:rPr lang="en-US" sz="2400" b="1" dirty="0" smtClean="0">
                <a:solidFill>
                  <a:srgbClr val="002060"/>
                </a:solidFill>
              </a:rPr>
              <a:t> </a:t>
            </a:r>
            <a:r>
              <a:rPr lang="en-US" sz="2400" b="1" dirty="0" smtClean="0">
                <a:solidFill>
                  <a:srgbClr val="C00000"/>
                </a:solidFill>
              </a:rPr>
              <a:t>The Legal Importance of America’s and </a:t>
            </a:r>
          </a:p>
          <a:p>
            <a:pPr algn="ctr" fontAlgn="auto" hangingPunct="1"/>
            <a:r>
              <a:rPr lang="en-US" sz="2400" b="1" dirty="0" smtClean="0">
                <a:solidFill>
                  <a:srgbClr val="C00000"/>
                </a:solidFill>
              </a:rPr>
              <a:t>New York’s</a:t>
            </a:r>
            <a:r>
              <a:rPr lang="en-US" sz="2400" dirty="0" smtClean="0">
                <a:solidFill>
                  <a:srgbClr val="C00000"/>
                </a:solidFill>
              </a:rPr>
              <a:t> </a:t>
            </a:r>
            <a:r>
              <a:rPr lang="en-US" sz="2400" b="1" dirty="0" smtClean="0">
                <a:solidFill>
                  <a:srgbClr val="C00000"/>
                </a:solidFill>
              </a:rPr>
              <a:t>Legacy of Distrust of Power</a:t>
            </a:r>
            <a:endParaRPr lang="en-US" sz="2400" dirty="0" smtClean="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buFont typeface="Arial" pitchFamily="34" charset="0"/>
              <a:buChar char="•"/>
              <a:defRPr/>
            </a:pPr>
            <a:r>
              <a:rPr lang="en-US" sz="2800" b="1" dirty="0" smtClean="0">
                <a:solidFill>
                  <a:srgbClr val="002060"/>
                </a:solidFill>
              </a:rPr>
              <a:t> New York’s Constitutional History</a:t>
            </a:r>
          </a:p>
          <a:p>
            <a:pPr>
              <a:lnSpc>
                <a:spcPct val="80000"/>
              </a:lnSpc>
              <a:defRPr/>
            </a:pPr>
            <a:r>
              <a:rPr lang="en-US" sz="2400" b="1" i="1" dirty="0" smtClean="0">
                <a:solidFill>
                  <a:srgbClr val="C00000"/>
                </a:solidFill>
              </a:rPr>
              <a:t>          From Loyalist Roots to Independent Leader</a:t>
            </a: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a:t>
            </a:r>
            <a:r>
              <a:rPr lang="en-US" sz="2800" b="1" dirty="0" smtClean="0">
                <a:solidFill>
                  <a:srgbClr val="002060"/>
                </a:solidFill>
              </a:rPr>
              <a:t>The Importance of Separation of Powers</a:t>
            </a:r>
            <a:endParaRPr lang="en-US" sz="2800" b="1" dirty="0">
              <a:solidFill>
                <a:srgbClr val="002060"/>
              </a:solidFill>
            </a:endParaRPr>
          </a:p>
          <a:p>
            <a:pPr>
              <a:lnSpc>
                <a:spcPct val="80000"/>
              </a:lnSpc>
              <a:defRPr/>
            </a:pPr>
            <a:r>
              <a:rPr lang="en-US" sz="2400" b="1" i="1" dirty="0">
                <a:solidFill>
                  <a:srgbClr val="C00000"/>
                </a:solidFill>
              </a:rPr>
              <a:t>     Making Property Rights Part of America </a:t>
            </a:r>
            <a:endParaRPr lang="en-US" sz="2400" b="1" i="1" dirty="0" smtClean="0">
              <a:solidFill>
                <a:srgbClr val="C0000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r>
              <a:rPr lang="en-US" sz="2800" b="1" dirty="0" smtClean="0">
                <a:solidFill>
                  <a:srgbClr val="002060"/>
                </a:solidFill>
              </a:rPr>
              <a:t> Federal Constitutional Perspectives</a:t>
            </a:r>
            <a:r>
              <a:rPr lang="en-US" sz="2400" b="1" i="1" dirty="0" smtClean="0">
                <a:solidFill>
                  <a:srgbClr val="C00000"/>
                </a:solidFill>
              </a:rPr>
              <a:t>    </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228600" y="1143000"/>
            <a:ext cx="8763000" cy="5562600"/>
          </a:xfrm>
          <a:prstGeom prst="rect">
            <a:avLst/>
          </a:prstGeom>
          <a:noFill/>
          <a:ln w="9525">
            <a:noFill/>
            <a:miter lim="800000"/>
            <a:headEnd/>
            <a:tailEnd/>
          </a:ln>
        </p:spPr>
        <p:txBody>
          <a:bodyPr/>
          <a:lstStyle/>
          <a:p>
            <a:pPr marL="342900" indent="-342900">
              <a:lnSpc>
                <a:spcPct val="95000"/>
              </a:lnSpc>
              <a:spcBef>
                <a:spcPct val="20000"/>
              </a:spcBef>
              <a:defRPr/>
            </a:pPr>
            <a:r>
              <a:rPr lang="en-US" sz="3300" b="1" dirty="0">
                <a:solidFill>
                  <a:srgbClr val="002060"/>
                </a:solidFill>
              </a:rPr>
              <a:t> To decipher what this means we must ask</a:t>
            </a:r>
          </a:p>
          <a:p>
            <a:pPr marL="342900" indent="-342900">
              <a:lnSpc>
                <a:spcPct val="95000"/>
              </a:lnSpc>
              <a:spcBef>
                <a:spcPct val="20000"/>
              </a:spcBef>
              <a:defRPr/>
            </a:pPr>
            <a:r>
              <a:rPr lang="en-US" sz="3400" b="1" dirty="0">
                <a:solidFill>
                  <a:srgbClr val="C81204"/>
                </a:solidFill>
              </a:rPr>
              <a:t>              … What is a </a:t>
            </a:r>
            <a:r>
              <a:rPr lang="en-US" sz="3400" b="1" i="1" dirty="0">
                <a:solidFill>
                  <a:srgbClr val="006600"/>
                </a:solidFill>
              </a:rPr>
              <a:t>Right </a:t>
            </a:r>
            <a:r>
              <a:rPr lang="en-US" sz="3400" b="1" dirty="0">
                <a:solidFill>
                  <a:srgbClr val="C81204"/>
                </a:solidFill>
              </a:rPr>
              <a:t>???</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defRPr/>
            </a:pPr>
            <a:r>
              <a:rPr lang="en-US" b="1" dirty="0"/>
              <a:t> </a:t>
            </a:r>
            <a:r>
              <a:rPr lang="en-US" sz="2200" dirty="0">
                <a:solidFill>
                  <a:srgbClr val="002060"/>
                </a:solidFill>
              </a:rPr>
              <a:t>Our old friend </a:t>
            </a:r>
            <a:r>
              <a:rPr lang="en-US" sz="2200" b="1" dirty="0"/>
              <a:t>Black’s Law Dictionary</a:t>
            </a:r>
            <a:r>
              <a:rPr lang="en-US" sz="2200" dirty="0">
                <a:solidFill>
                  <a:srgbClr val="002060"/>
                </a:solidFill>
              </a:rPr>
              <a:t> defines the term </a:t>
            </a:r>
            <a:r>
              <a:rPr lang="en-US" sz="2200" b="1" i="1" dirty="0"/>
              <a:t>“Right” </a:t>
            </a:r>
            <a:r>
              <a:rPr lang="en-US" sz="2200" dirty="0">
                <a:solidFill>
                  <a:srgbClr val="002060"/>
                </a:solidFill>
              </a:rPr>
              <a:t>as:</a:t>
            </a:r>
          </a:p>
          <a:p>
            <a:pPr marL="342900" indent="-342900">
              <a:defRPr/>
            </a:pPr>
            <a:endParaRPr lang="en-US" sz="1000" dirty="0">
              <a:solidFill>
                <a:srgbClr val="002060"/>
              </a:solidFill>
            </a:endParaRPr>
          </a:p>
          <a:p>
            <a:pPr marL="800100" lvl="1" indent="-342900" algn="just">
              <a:buFontTx/>
              <a:buAutoNum type="arabicPeriod"/>
              <a:defRPr/>
            </a:pPr>
            <a:r>
              <a:rPr lang="en-US" sz="1600" b="1" dirty="0">
                <a:solidFill>
                  <a:schemeClr val="tx1">
                    <a:lumMod val="75000"/>
                    <a:lumOff val="25000"/>
                  </a:schemeClr>
                </a:solidFill>
              </a:rPr>
              <a:t>Powers of free action … a capacity residing in one man of controlling,      </a:t>
            </a:r>
          </a:p>
          <a:p>
            <a:pPr marL="800100" lvl="1" indent="-342900" algn="just">
              <a:defRPr/>
            </a:pPr>
            <a:r>
              <a:rPr lang="en-US" sz="1600" b="1" dirty="0">
                <a:solidFill>
                  <a:schemeClr val="tx1">
                    <a:lumMod val="75000"/>
                    <a:lumOff val="25000"/>
                  </a:schemeClr>
                </a:solidFill>
              </a:rPr>
              <a:t>	with the assent and assistance 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2.   A power, privilege or immunity guaranteed under a constitution, </a:t>
            </a:r>
          </a:p>
          <a:p>
            <a:pPr marL="800100" lvl="1" indent="-342900" algn="just">
              <a:defRPr/>
            </a:pPr>
            <a:r>
              <a:rPr lang="en-US" sz="1600" b="1" dirty="0">
                <a:solidFill>
                  <a:schemeClr val="tx1">
                    <a:lumMod val="75000"/>
                    <a:lumOff val="25000"/>
                  </a:schemeClr>
                </a:solidFill>
              </a:rPr>
              <a:t>	statutes or decisional law, or claimed as a result of long usage.</a:t>
            </a: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228600" y="1066800"/>
            <a:ext cx="8534400" cy="5638800"/>
          </a:xfrm>
          <a:prstGeom prst="rect">
            <a:avLst/>
          </a:prstGeom>
          <a:noFill/>
          <a:ln w="9525">
            <a:noFill/>
            <a:miter lim="800000"/>
            <a:headEnd/>
            <a:tailEnd/>
          </a:ln>
        </p:spPr>
        <p:txBody>
          <a:bodyPr/>
          <a:lstStyle/>
          <a:p>
            <a:pPr marL="342900" indent="-342900">
              <a:lnSpc>
                <a:spcPct val="90000"/>
              </a:lnSpc>
              <a:spcBef>
                <a:spcPct val="20000"/>
              </a:spcBef>
              <a:defRPr/>
            </a:pPr>
            <a:r>
              <a:rPr lang="en-US" sz="3400" b="1" dirty="0">
                <a:solidFill>
                  <a:srgbClr val="C81204"/>
                </a:solidFill>
              </a:rPr>
              <a:t>         The True Meaning of Property</a:t>
            </a:r>
            <a:r>
              <a:rPr lang="en-US" sz="1000" dirty="0">
                <a:solidFill>
                  <a:srgbClr val="0033CC"/>
                </a:solidFill>
              </a:rPr>
              <a:t> </a:t>
            </a:r>
            <a:endParaRPr lang="en-US" sz="1000" b="1" i="1" dirty="0">
              <a:solidFill>
                <a:srgbClr val="FF0000"/>
              </a:solidFill>
            </a:endParaRPr>
          </a:p>
          <a:p>
            <a:pPr marL="342900" indent="-342900">
              <a:lnSpc>
                <a:spcPct val="90000"/>
              </a:lnSpc>
              <a:spcBef>
                <a:spcPct val="20000"/>
              </a:spcBef>
              <a:buFontTx/>
              <a:buChar char="•"/>
              <a:defRPr/>
            </a:pPr>
            <a:endParaRPr lang="en-US" sz="1000" dirty="0">
              <a:solidFill>
                <a:srgbClr val="0033CC"/>
              </a:solidFill>
            </a:endParaRPr>
          </a:p>
          <a:p>
            <a:pPr marL="342900" indent="-342900" algn="just">
              <a:lnSpc>
                <a:spcPct val="90000"/>
              </a:lnSpc>
              <a:buFontTx/>
              <a:buChar char="•"/>
              <a:defRPr/>
            </a:pPr>
            <a:r>
              <a:rPr lang="en-US" sz="2400" b="1" i="1" dirty="0">
                <a:solidFill>
                  <a:srgbClr val="002060"/>
                </a:solidFill>
              </a:rPr>
              <a:t>Dr. </a:t>
            </a:r>
            <a:r>
              <a:rPr lang="en-US" sz="2400" b="1" i="1" dirty="0" err="1">
                <a:solidFill>
                  <a:srgbClr val="002060"/>
                </a:solidFill>
              </a:rPr>
              <a:t>Sprankling</a:t>
            </a:r>
            <a:r>
              <a:rPr lang="en-US" sz="2400" b="1" i="1" dirty="0">
                <a:solidFill>
                  <a:srgbClr val="002060"/>
                </a:solidFill>
              </a:rPr>
              <a:t> </a:t>
            </a:r>
            <a:r>
              <a:rPr lang="en-US" sz="2400" dirty="0">
                <a:solidFill>
                  <a:srgbClr val="002060"/>
                </a:solidFill>
              </a:rPr>
              <a:t>explains that we must think of </a:t>
            </a:r>
            <a:r>
              <a:rPr lang="en-US" sz="2400" b="1" i="1" dirty="0">
                <a:solidFill>
                  <a:srgbClr val="002060"/>
                </a:solidFill>
              </a:rPr>
              <a:t>Property</a:t>
            </a:r>
            <a:r>
              <a:rPr lang="en-US" sz="2400" dirty="0">
                <a:solidFill>
                  <a:srgbClr val="002060"/>
                </a:solidFill>
              </a:rPr>
              <a:t> </a:t>
            </a:r>
          </a:p>
          <a:p>
            <a:pPr marL="342900" indent="-342900" algn="just">
              <a:lnSpc>
                <a:spcPct val="90000"/>
              </a:lnSpc>
              <a:defRPr/>
            </a:pPr>
            <a:r>
              <a:rPr lang="en-US" sz="2400" dirty="0">
                <a:solidFill>
                  <a:srgbClr val="002060"/>
                </a:solidFill>
              </a:rPr>
              <a:t>	in terms of </a:t>
            </a:r>
            <a:r>
              <a:rPr lang="en-US" sz="2400" b="1" i="1" dirty="0">
                <a:solidFill>
                  <a:srgbClr val="002060"/>
                </a:solidFill>
              </a:rPr>
              <a:t>Rights.</a:t>
            </a:r>
            <a:endParaRPr lang="en-US" sz="1000" b="1" i="1" dirty="0">
              <a:solidFill>
                <a:srgbClr val="002060"/>
              </a:solidFill>
            </a:endParaRPr>
          </a:p>
          <a:p>
            <a:pPr marL="342900" indent="-342900" algn="just">
              <a:lnSpc>
                <a:spcPct val="90000"/>
              </a:lnSpc>
              <a:defRPr/>
            </a:pPr>
            <a:r>
              <a:rPr lang="en-US" sz="1000" dirty="0">
                <a:solidFill>
                  <a:srgbClr val="0033CC"/>
                </a:solidFill>
              </a:rPr>
              <a:t> </a:t>
            </a:r>
          </a:p>
          <a:p>
            <a:pPr marL="800100" lvl="1" indent="-342900" algn="just">
              <a:lnSpc>
                <a:spcPct val="90000"/>
              </a:lnSpc>
              <a:buFontTx/>
              <a:buChar char="•"/>
              <a:defRPr/>
            </a:pPr>
            <a:r>
              <a:rPr lang="en-US" sz="1600" b="1" dirty="0">
                <a:solidFill>
                  <a:schemeClr val="tx1">
                    <a:lumMod val="75000"/>
                    <a:lumOff val="25000"/>
                  </a:schemeClr>
                </a:solidFill>
              </a:rPr>
              <a:t>So to begin our understanding into the true meaning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we need to think of </a:t>
            </a:r>
            <a:r>
              <a:rPr lang="en-US" sz="1600" b="1" i="1" dirty="0">
                <a:solidFill>
                  <a:schemeClr val="tx1">
                    <a:lumMod val="75000"/>
                    <a:lumOff val="25000"/>
                  </a:schemeClr>
                </a:solidFill>
              </a:rPr>
              <a:t>Property</a:t>
            </a:r>
            <a:r>
              <a:rPr lang="en-US" sz="1600" b="1" dirty="0">
                <a:solidFill>
                  <a:schemeClr val="tx1">
                    <a:lumMod val="75000"/>
                    <a:lumOff val="25000"/>
                  </a:schemeClr>
                </a:solidFill>
              </a:rPr>
              <a:t> in terms of </a:t>
            </a:r>
            <a:r>
              <a:rPr lang="en-US" sz="1600" b="1" i="1" dirty="0">
                <a:solidFill>
                  <a:schemeClr val="tx1">
                    <a:lumMod val="75000"/>
                    <a:lumOff val="25000"/>
                  </a:schemeClr>
                </a:solidFill>
              </a:rPr>
              <a:t>Rights,</a:t>
            </a:r>
            <a:r>
              <a:rPr lang="en-US" sz="1600" b="1" dirty="0">
                <a:solidFill>
                  <a:schemeClr val="tx1">
                    <a:lumMod val="75000"/>
                    <a:lumOff val="25000"/>
                  </a:schemeClr>
                </a:solidFill>
              </a:rPr>
              <a:t> and </a:t>
            </a:r>
            <a:r>
              <a:rPr lang="en-US" sz="1600" b="1" i="1" dirty="0">
                <a:solidFill>
                  <a:schemeClr val="tx1">
                    <a:lumMod val="75000"/>
                    <a:lumOff val="25000"/>
                  </a:schemeClr>
                </a:solidFill>
              </a:rPr>
              <a:t>Rights</a:t>
            </a:r>
            <a:r>
              <a:rPr lang="en-US" sz="1600" b="1" dirty="0">
                <a:solidFill>
                  <a:schemeClr val="tx1">
                    <a:lumMod val="75000"/>
                    <a:lumOff val="25000"/>
                  </a:schemeClr>
                </a:solidFill>
              </a:rPr>
              <a:t> in terms of the legal ability to exercise </a:t>
            </a:r>
            <a:r>
              <a:rPr lang="en-US" sz="1600" b="1" i="1" dirty="0">
                <a:solidFill>
                  <a:schemeClr val="tx1">
                    <a:lumMod val="75000"/>
                    <a:lumOff val="25000"/>
                  </a:schemeClr>
                </a:solidFill>
              </a:rPr>
              <a:t>Power</a:t>
            </a:r>
            <a:r>
              <a:rPr lang="en-US" sz="1600" b="1" dirty="0">
                <a:solidFill>
                  <a:schemeClr val="tx1">
                    <a:lumMod val="75000"/>
                    <a:lumOff val="25000"/>
                  </a:schemeClr>
                </a:solidFill>
              </a:rPr>
              <a:t> and </a:t>
            </a:r>
            <a:r>
              <a:rPr lang="en-US" sz="1600" b="1" i="1" dirty="0">
                <a:solidFill>
                  <a:schemeClr val="tx1">
                    <a:lumMod val="75000"/>
                    <a:lumOff val="25000"/>
                  </a:schemeClr>
                </a:solidFill>
              </a:rPr>
              <a:t>Control </a:t>
            </a:r>
            <a:r>
              <a:rPr lang="en-US" sz="1600" b="1" dirty="0">
                <a:solidFill>
                  <a:schemeClr val="tx1">
                    <a:lumMod val="75000"/>
                    <a:lumOff val="25000"/>
                  </a:schemeClr>
                </a:solidFill>
              </a:rPr>
              <a:t>over it.</a:t>
            </a:r>
          </a:p>
          <a:p>
            <a:pPr marL="342900" indent="-342900">
              <a:lnSpc>
                <a:spcPct val="90000"/>
              </a:lnSpc>
              <a:spcBef>
                <a:spcPct val="20000"/>
              </a:spcBef>
              <a:buFontTx/>
              <a:buChar char="•"/>
              <a:defRPr/>
            </a:pPr>
            <a:endParaRPr lang="en-US" sz="16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This will become our first Postulate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and will help us in our adventure of understanding.</a:t>
            </a:r>
          </a:p>
          <a:p>
            <a:pPr marL="342900" indent="-342900">
              <a:lnSpc>
                <a:spcPct val="90000"/>
              </a:lnSpc>
              <a:buFontTx/>
              <a:buChar char="•"/>
              <a:defRPr/>
            </a:pPr>
            <a:endParaRPr lang="en-US" sz="16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Rights are based upon just Expectations that are enforced by Law.</a:t>
            </a:r>
          </a:p>
          <a:p>
            <a:pPr marL="342900" indent="-342900">
              <a:lnSpc>
                <a:spcPct val="90000"/>
              </a:lnSpc>
              <a:defRPr/>
            </a:pPr>
            <a:endParaRPr lang="en-US" sz="1000" dirty="0">
              <a:solidFill>
                <a:srgbClr val="002060"/>
              </a:solidFill>
            </a:endParaRPr>
          </a:p>
          <a:p>
            <a:pPr marL="342900" indent="-342900">
              <a:lnSpc>
                <a:spcPct val="90000"/>
              </a:lnSpc>
              <a:defRPr/>
            </a:pPr>
            <a:r>
              <a:rPr lang="en-US" sz="2400" dirty="0">
                <a:solidFill>
                  <a:srgbClr val="002060"/>
                </a:solidFill>
              </a:rPr>
              <a:t>	Our first </a:t>
            </a:r>
            <a:r>
              <a:rPr lang="en-US" sz="2400" b="1" dirty="0">
                <a:solidFill>
                  <a:srgbClr val="002060"/>
                </a:solidFill>
              </a:rPr>
              <a:t>Postulate</a:t>
            </a:r>
            <a:r>
              <a:rPr lang="en-US" sz="2400" dirty="0">
                <a:solidFill>
                  <a:srgbClr val="002060"/>
                </a:solidFill>
              </a:rPr>
              <a:t> of </a:t>
            </a:r>
            <a:r>
              <a:rPr lang="en-US" sz="2400" b="1" i="1" dirty="0">
                <a:solidFill>
                  <a:srgbClr val="006600"/>
                </a:solidFill>
              </a:rPr>
              <a:t>property law </a:t>
            </a:r>
            <a:r>
              <a:rPr lang="en-US" sz="2400" dirty="0">
                <a:solidFill>
                  <a:srgbClr val="002060"/>
                </a:solidFill>
              </a:rPr>
              <a:t>is that:</a:t>
            </a:r>
          </a:p>
          <a:p>
            <a:pPr marL="342900" indent="-342900">
              <a:lnSpc>
                <a:spcPct val="90000"/>
              </a:lnSpc>
              <a:defRPr/>
            </a:pPr>
            <a:endParaRPr lang="en-US" sz="1000" dirty="0">
              <a:solidFill>
                <a:srgbClr val="0033CC"/>
              </a:solidFill>
            </a:endParaRPr>
          </a:p>
          <a:p>
            <a:pPr marL="342900" indent="-342900">
              <a:lnSpc>
                <a:spcPct val="90000"/>
              </a:lnSpc>
              <a:defRPr/>
            </a:pPr>
            <a:r>
              <a:rPr lang="en-US" sz="2300" b="1" dirty="0">
                <a:solidFill>
                  <a:srgbClr val="0033CC"/>
                </a:solidFill>
              </a:rPr>
              <a:t>  </a:t>
            </a:r>
            <a:r>
              <a:rPr lang="en-US" sz="4000" b="1" dirty="0">
                <a:solidFill>
                  <a:srgbClr val="C00000"/>
                </a:solidFill>
              </a:rPr>
              <a:t>Property is a collection of Rights,</a:t>
            </a:r>
          </a:p>
          <a:p>
            <a:pPr marL="342900" indent="-342900">
              <a:lnSpc>
                <a:spcPct val="90000"/>
              </a:lnSpc>
              <a:defRPr/>
            </a:pPr>
            <a:r>
              <a:rPr lang="en-US" sz="4000" b="1" dirty="0">
                <a:solidFill>
                  <a:srgbClr val="C00000"/>
                </a:solidFill>
              </a:rPr>
              <a:t>      NOT a collection of things.</a:t>
            </a: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85000"/>
              </a:lnSpc>
              <a:defRPr/>
            </a:pPr>
            <a:r>
              <a:rPr lang="en-US" sz="28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endParaRPr lang="en-US" sz="2800" dirty="0">
              <a:solidFill>
                <a:srgbClr val="0033CC"/>
              </a:solidFill>
            </a:endParaRPr>
          </a:p>
          <a:p>
            <a:pPr marL="342900" indent="-342900">
              <a:lnSpc>
                <a:spcPct val="90000"/>
              </a:lnSpc>
              <a:buFontTx/>
              <a:buChar char="•"/>
              <a:defRPr/>
            </a:pPr>
            <a:endParaRPr lang="en-US" sz="1000" dirty="0">
              <a:solidFill>
                <a:srgbClr val="0033CC"/>
              </a:solidFill>
            </a:endParaRPr>
          </a:p>
          <a:p>
            <a:pPr>
              <a:defRPr/>
            </a:pPr>
            <a:r>
              <a:rPr lang="en-US" sz="2600" b="1" dirty="0">
                <a:solidFill>
                  <a:srgbClr val="002060"/>
                </a:solidFill>
              </a:rPr>
              <a:t>Viewing property as a collection of rights rather than a collection of things serves a dual purpose</a:t>
            </a:r>
            <a:r>
              <a:rPr lang="en-US" sz="2400" dirty="0">
                <a:solidFill>
                  <a:srgbClr val="002060"/>
                </a:solidFill>
              </a:rPr>
              <a:t>. </a:t>
            </a:r>
          </a:p>
          <a:p>
            <a:pPr>
              <a:defRPr/>
            </a:pPr>
            <a:endParaRPr lang="en-US" sz="1000" dirty="0">
              <a:solidFill>
                <a:srgbClr val="002060"/>
              </a:solidFill>
            </a:endParaRPr>
          </a:p>
          <a:p>
            <a:pPr>
              <a:defRPr/>
            </a:pPr>
            <a:r>
              <a:rPr lang="en-US" sz="2400" b="1" dirty="0">
                <a:solidFill>
                  <a:srgbClr val="006600"/>
                </a:solidFill>
              </a:rPr>
              <a:t>			- FIRST -</a:t>
            </a:r>
          </a:p>
          <a:p>
            <a:pPr>
              <a:defRPr/>
            </a:pPr>
            <a:endParaRPr lang="en-US" sz="1000" dirty="0">
              <a:solidFill>
                <a:srgbClr val="002060"/>
              </a:solidFill>
            </a:endParaRPr>
          </a:p>
          <a:p>
            <a:pPr lvl="1">
              <a:buFont typeface="Arial" pitchFamily="34" charset="0"/>
              <a:buChar char="•"/>
              <a:defRPr/>
            </a:pPr>
            <a:r>
              <a:rPr lang="en-US" sz="3200" dirty="0">
                <a:solidFill>
                  <a:schemeClr val="tx1">
                    <a:lumMod val="75000"/>
                    <a:lumOff val="25000"/>
                  </a:schemeClr>
                </a:solidFill>
              </a:rPr>
              <a:t>  The essential element </a:t>
            </a:r>
          </a:p>
          <a:p>
            <a:pPr>
              <a:defRPr/>
            </a:pPr>
            <a:r>
              <a:rPr lang="en-US" sz="3200" dirty="0">
                <a:solidFill>
                  <a:schemeClr val="tx1">
                    <a:lumMod val="75000"/>
                    <a:lumOff val="25000"/>
                  </a:schemeClr>
                </a:solidFill>
              </a:rPr>
              <a:t>   	which gives property its value, </a:t>
            </a:r>
          </a:p>
          <a:p>
            <a:pPr>
              <a:defRPr/>
            </a:pPr>
            <a:r>
              <a:rPr lang="en-US" sz="3200" dirty="0">
                <a:solidFill>
                  <a:schemeClr val="tx1">
                    <a:lumMod val="75000"/>
                    <a:lumOff val="25000"/>
                  </a:schemeClr>
                </a:solidFill>
              </a:rPr>
              <a:t>   	is not the item itself, </a:t>
            </a:r>
          </a:p>
          <a:p>
            <a:pPr>
              <a:defRPr/>
            </a:pPr>
            <a:r>
              <a:rPr lang="en-US" sz="3200" dirty="0">
                <a:solidFill>
                  <a:schemeClr val="tx1">
                    <a:lumMod val="75000"/>
                    <a:lumOff val="25000"/>
                  </a:schemeClr>
                </a:solidFill>
              </a:rPr>
              <a:t>   	but rather the ability to control the item. </a:t>
            </a:r>
          </a:p>
          <a:p>
            <a:pPr>
              <a:defRPr/>
            </a:pPr>
            <a:endParaRPr lang="en-US" sz="1000" dirty="0">
              <a:solidFill>
                <a:srgbClr val="002060"/>
              </a:solidFill>
            </a:endParaRPr>
          </a:p>
          <a:p>
            <a:pPr>
              <a:defRPr/>
            </a:pPr>
            <a:r>
              <a:rPr lang="en-US" sz="2600" b="1" dirty="0">
                <a:solidFill>
                  <a:srgbClr val="002060"/>
                </a:solidFill>
              </a:rPr>
              <a:t>The issue of control is reflected by an analysis of rights. </a:t>
            </a:r>
          </a:p>
          <a:p>
            <a:pPr>
              <a:defRPr/>
            </a:pPr>
            <a:endParaRPr lang="en-US" sz="1000" dirty="0">
              <a:solidFill>
                <a:srgbClr val="002060"/>
              </a:solidFill>
            </a:endParaRPr>
          </a:p>
          <a:p>
            <a:pPr marL="342900" indent="-342900">
              <a:lnSpc>
                <a:spcPct val="90000"/>
              </a:lnSpc>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5000"/>
              </a:lnSpc>
              <a:defRPr/>
            </a:pPr>
            <a:r>
              <a:rPr lang="en-US" sz="23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p>
          <a:p>
            <a:pPr marL="342900" indent="-342900">
              <a:lnSpc>
                <a:spcPct val="85000"/>
              </a:lnSpc>
              <a:buFontTx/>
              <a:buChar char="•"/>
              <a:defRPr/>
            </a:pPr>
            <a:endParaRPr lang="en-US" sz="1000" dirty="0">
              <a:solidFill>
                <a:srgbClr val="0033CC"/>
              </a:solidFill>
            </a:endParaRPr>
          </a:p>
          <a:p>
            <a:pPr marL="3086100" lvl="6" indent="-342900">
              <a:lnSpc>
                <a:spcPct val="85000"/>
              </a:lnSpc>
              <a:defRPr/>
            </a:pPr>
            <a:r>
              <a:rPr lang="en-US" sz="2400" b="1" dirty="0">
                <a:solidFill>
                  <a:srgbClr val="006600"/>
                </a:solidFill>
              </a:rPr>
              <a:t>	- SECOND -</a:t>
            </a:r>
            <a:endParaRPr lang="en-US" sz="2400" dirty="0">
              <a:solidFill>
                <a:srgbClr val="0033CC"/>
              </a:solidFill>
            </a:endParaRPr>
          </a:p>
          <a:p>
            <a:pPr marL="342900" indent="-342900">
              <a:lnSpc>
                <a:spcPct val="85000"/>
              </a:lnSpc>
              <a:buFontTx/>
              <a:buChar char="•"/>
              <a:defRPr/>
            </a:pPr>
            <a:endParaRPr lang="en-US" sz="1000" dirty="0">
              <a:solidFill>
                <a:srgbClr val="0033CC"/>
              </a:solidFill>
            </a:endParaRPr>
          </a:p>
          <a:p>
            <a:pPr lvl="1">
              <a:lnSpc>
                <a:spcPct val="85000"/>
              </a:lnSpc>
              <a:buFont typeface="Arial" pitchFamily="34" charset="0"/>
              <a:buChar char="•"/>
              <a:defRPr/>
            </a:pPr>
            <a:r>
              <a:rPr lang="en-US" sz="2400" dirty="0">
                <a:solidFill>
                  <a:schemeClr val="tx1">
                    <a:lumMod val="75000"/>
                    <a:lumOff val="25000"/>
                  </a:schemeClr>
                </a:solidFill>
              </a:rPr>
              <a:t>    It is only through a perspective of rights, </a:t>
            </a:r>
          </a:p>
          <a:p>
            <a:pPr>
              <a:lnSpc>
                <a:spcPct val="85000"/>
              </a:lnSpc>
              <a:defRPr/>
            </a:pPr>
            <a:r>
              <a:rPr lang="en-US" sz="2400" dirty="0">
                <a:solidFill>
                  <a:schemeClr val="tx1">
                    <a:lumMod val="75000"/>
                    <a:lumOff val="25000"/>
                  </a:schemeClr>
                </a:solidFill>
              </a:rPr>
              <a:t>  	that we are able to broaden our concept of property, </a:t>
            </a:r>
          </a:p>
          <a:p>
            <a:pPr>
              <a:lnSpc>
                <a:spcPct val="85000"/>
              </a:lnSpc>
              <a:defRPr/>
            </a:pPr>
            <a:r>
              <a:rPr lang="en-US" sz="2400" dirty="0">
                <a:solidFill>
                  <a:schemeClr val="tx1">
                    <a:lumMod val="75000"/>
                    <a:lumOff val="25000"/>
                  </a:schemeClr>
                </a:solidFill>
              </a:rPr>
              <a:t>  	to include many of the more abstract property</a:t>
            </a:r>
          </a:p>
          <a:p>
            <a:pPr>
              <a:lnSpc>
                <a:spcPct val="85000"/>
              </a:lnSpc>
              <a:defRPr/>
            </a:pPr>
            <a:r>
              <a:rPr lang="en-US" sz="2400" dirty="0">
                <a:solidFill>
                  <a:schemeClr val="tx1">
                    <a:lumMod val="75000"/>
                    <a:lumOff val="25000"/>
                  </a:schemeClr>
                </a:solidFill>
              </a:rPr>
              <a:t>  	interests of great value to modern society. </a:t>
            </a:r>
          </a:p>
          <a:p>
            <a:pPr>
              <a:lnSpc>
                <a:spcPct val="85000"/>
              </a:lnSpc>
              <a:defRPr/>
            </a:pPr>
            <a:endParaRPr lang="en-US" sz="1000" dirty="0">
              <a:solidFill>
                <a:schemeClr val="tx1">
                  <a:lumMod val="75000"/>
                  <a:lumOff val="25000"/>
                </a:schemeClr>
              </a:solidFill>
            </a:endParaRPr>
          </a:p>
          <a:p>
            <a:pPr>
              <a:lnSpc>
                <a:spcPct val="85000"/>
              </a:lnSpc>
              <a:defRPr/>
            </a:pPr>
            <a:r>
              <a:rPr lang="en-US" sz="2400" dirty="0">
                <a:solidFill>
                  <a:schemeClr val="tx1">
                    <a:lumMod val="75000"/>
                    <a:lumOff val="25000"/>
                  </a:schemeClr>
                </a:solidFill>
              </a:rPr>
              <a:t>  	Concepts such as intellectual property, future interests,</a:t>
            </a:r>
          </a:p>
          <a:p>
            <a:pPr>
              <a:lnSpc>
                <a:spcPct val="85000"/>
              </a:lnSpc>
              <a:defRPr/>
            </a:pPr>
            <a:r>
              <a:rPr lang="en-US" sz="2400" dirty="0">
                <a:solidFill>
                  <a:schemeClr val="tx1">
                    <a:lumMod val="75000"/>
                    <a:lumOff val="25000"/>
                  </a:schemeClr>
                </a:solidFill>
              </a:rPr>
              <a:t> 	and non possessory interests, do not lend</a:t>
            </a:r>
          </a:p>
          <a:p>
            <a:pPr>
              <a:lnSpc>
                <a:spcPct val="85000"/>
              </a:lnSpc>
              <a:defRPr/>
            </a:pPr>
            <a:r>
              <a:rPr lang="en-US" sz="2400" dirty="0">
                <a:solidFill>
                  <a:schemeClr val="tx1">
                    <a:lumMod val="75000"/>
                    <a:lumOff val="25000"/>
                  </a:schemeClr>
                </a:solidFill>
              </a:rPr>
              <a:t>  	themselves to be easily considered as “tangible items”,</a:t>
            </a:r>
          </a:p>
          <a:p>
            <a:pPr>
              <a:lnSpc>
                <a:spcPct val="85000"/>
              </a:lnSpc>
              <a:defRPr/>
            </a:pPr>
            <a:r>
              <a:rPr lang="en-US" sz="2400" dirty="0">
                <a:solidFill>
                  <a:schemeClr val="tx1">
                    <a:lumMod val="75000"/>
                    <a:lumOff val="25000"/>
                  </a:schemeClr>
                </a:solidFill>
              </a:rPr>
              <a:t>  	and as such, are property interests best viewed</a:t>
            </a:r>
          </a:p>
          <a:p>
            <a:pPr>
              <a:lnSpc>
                <a:spcPct val="85000"/>
              </a:lnSpc>
              <a:defRPr/>
            </a:pPr>
            <a:r>
              <a:rPr lang="en-US" sz="2400" dirty="0">
                <a:solidFill>
                  <a:schemeClr val="tx1">
                    <a:lumMod val="75000"/>
                    <a:lumOff val="25000"/>
                  </a:schemeClr>
                </a:solidFill>
              </a:rPr>
              <a:t>  	through the context of rights. </a:t>
            </a:r>
          </a:p>
          <a:p>
            <a:pPr>
              <a:lnSpc>
                <a:spcPct val="85000"/>
              </a:lnSpc>
              <a:defRPr/>
            </a:pPr>
            <a:endParaRPr lang="en-US" sz="1000" dirty="0">
              <a:solidFill>
                <a:srgbClr val="002060"/>
              </a:solidFill>
            </a:endParaRPr>
          </a:p>
          <a:p>
            <a:pPr>
              <a:lnSpc>
                <a:spcPct val="85000"/>
              </a:lnSpc>
              <a:defRPr/>
            </a:pPr>
            <a:endParaRPr lang="en-US" sz="1000" dirty="0">
              <a:solidFill>
                <a:srgbClr val="002060"/>
              </a:solidFill>
            </a:endParaRPr>
          </a:p>
          <a:p>
            <a:pPr>
              <a:lnSpc>
                <a:spcPct val="85000"/>
              </a:lnSpc>
              <a:defRPr/>
            </a:pPr>
            <a:r>
              <a:rPr lang="en-US" sz="2600" b="1" dirty="0">
                <a:solidFill>
                  <a:srgbClr val="002060"/>
                </a:solidFill>
              </a:rPr>
              <a:t>Accordingly, by employing this “rights” perspective, a more inclusive and accurate picture of what property actually is, and means, can truly be had.</a:t>
            </a:r>
          </a:p>
          <a:p>
            <a:pPr marL="342900" indent="-342900">
              <a:lnSpc>
                <a:spcPct val="90000"/>
              </a:lnSpc>
              <a:buFontTx/>
              <a:buChar char="•"/>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a:solidFill>
                  <a:srgbClr val="C81204"/>
                </a:solidFill>
              </a:rPr>
              <a:t>             The Evolution of Rights</a:t>
            </a:r>
            <a:endParaRPr lang="en-US" sz="1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gn="just">
              <a:lnSpc>
                <a:spcPct val="95000"/>
              </a:lnSpc>
              <a:buFontTx/>
              <a:buChar char="•"/>
            </a:pPr>
            <a:r>
              <a:rPr lang="en-US" sz="2200" b="1" i="1">
                <a:solidFill>
                  <a:srgbClr val="002060"/>
                </a:solidFill>
              </a:rPr>
              <a:t>So it has become apparent – if you want to understand </a:t>
            </a:r>
            <a:r>
              <a:rPr lang="en-US" sz="2200">
                <a:solidFill>
                  <a:srgbClr val="002060"/>
                </a:solidFill>
              </a:rPr>
              <a:t> </a:t>
            </a:r>
            <a:r>
              <a:rPr lang="en-US" sz="2200" b="1" i="1"/>
              <a:t>Property </a:t>
            </a:r>
            <a:r>
              <a:rPr lang="en-US" sz="2200" b="1" i="1">
                <a:solidFill>
                  <a:srgbClr val="002060"/>
                </a:solidFill>
              </a:rPr>
              <a:t>you need to understand</a:t>
            </a:r>
            <a:r>
              <a:rPr lang="en-US" sz="2200">
                <a:solidFill>
                  <a:srgbClr val="002060"/>
                </a:solidFill>
              </a:rPr>
              <a:t> </a:t>
            </a:r>
            <a:r>
              <a:rPr lang="en-US" sz="2200" b="1" i="1">
                <a:solidFill>
                  <a:srgbClr val="006600"/>
                </a:solidFill>
              </a:rPr>
              <a:t>Rights.</a:t>
            </a:r>
          </a:p>
          <a:p>
            <a:pPr marL="342900" indent="-342900" algn="just">
              <a:lnSpc>
                <a:spcPct val="95000"/>
              </a:lnSpc>
            </a:pPr>
            <a:r>
              <a:rPr lang="en-US" sz="1000">
                <a:solidFill>
                  <a:srgbClr val="0033CC"/>
                </a:solidFill>
              </a:rPr>
              <a:t> </a:t>
            </a:r>
          </a:p>
          <a:p>
            <a:pPr marL="342900" indent="-342900" algn="just">
              <a:lnSpc>
                <a:spcPct val="95000"/>
              </a:lnSpc>
              <a:buFontTx/>
              <a:buChar char="•"/>
            </a:pPr>
            <a:r>
              <a:rPr lang="en-US" sz="2200" b="1" i="1">
                <a:solidFill>
                  <a:srgbClr val="002060"/>
                </a:solidFill>
              </a:rPr>
              <a:t>So lets begin our understanding into the true meaning of </a:t>
            </a:r>
            <a:r>
              <a:rPr lang="en-US" sz="2200" b="1" i="1"/>
              <a:t>property law, </a:t>
            </a:r>
            <a:r>
              <a:rPr lang="en-US" sz="2200" b="1" i="1">
                <a:solidFill>
                  <a:srgbClr val="002060"/>
                </a:solidFill>
              </a:rPr>
              <a:t>by performing a review of the evolution of </a:t>
            </a:r>
            <a:r>
              <a:rPr lang="en-US" sz="2200" b="1" i="1">
                <a:solidFill>
                  <a:srgbClr val="006600"/>
                </a:solidFill>
              </a:rPr>
              <a:t>Rights</a:t>
            </a:r>
            <a:r>
              <a:rPr lang="en-US" sz="2200">
                <a:solidFill>
                  <a:srgbClr val="0033CC"/>
                </a:solidFill>
              </a:rPr>
              <a:t>.  </a:t>
            </a:r>
            <a:r>
              <a:rPr lang="en-US" sz="2200" b="1" i="1">
                <a:solidFill>
                  <a:srgbClr val="002060"/>
                </a:solidFill>
              </a:rPr>
              <a:t>Where they came from and what they mean.</a:t>
            </a:r>
          </a:p>
          <a:p>
            <a:pPr marL="342900" indent="-342900" algn="just">
              <a:lnSpc>
                <a:spcPct val="95000"/>
              </a:lnSpc>
              <a:buFontTx/>
              <a:buChar char="•"/>
            </a:pPr>
            <a:endParaRPr lang="en-US" sz="1000">
              <a:solidFill>
                <a:srgbClr val="002060"/>
              </a:solidFill>
            </a:endParaRPr>
          </a:p>
          <a:p>
            <a:pPr marL="342900" indent="-342900">
              <a:lnSpc>
                <a:spcPct val="95000"/>
              </a:lnSpc>
              <a:buFontTx/>
              <a:buChar char="•"/>
            </a:pPr>
            <a:r>
              <a:rPr lang="en-US" sz="2200" b="1" i="1">
                <a:solidFill>
                  <a:srgbClr val="002060"/>
                </a:solidFill>
              </a:rPr>
              <a:t>Last week we ventured into our journey of understanding to explore the History of the Law.  Now we will examine that same history with respect to the concept of Rights.</a:t>
            </a:r>
          </a:p>
          <a:p>
            <a:pPr marL="342900" indent="-342900">
              <a:lnSpc>
                <a:spcPct val="95000"/>
              </a:lnSpc>
              <a:buFontTx/>
              <a:buChar char="•"/>
            </a:pPr>
            <a:endParaRPr lang="en-US" sz="1000" b="1" i="1">
              <a:solidFill>
                <a:srgbClr val="002060"/>
              </a:solidFill>
            </a:endParaRPr>
          </a:p>
          <a:p>
            <a:pPr marL="342900" indent="-342900">
              <a:lnSpc>
                <a:spcPct val="95000"/>
              </a:lnSpc>
              <a:buFontTx/>
              <a:buChar char="•"/>
            </a:pPr>
            <a:r>
              <a:rPr lang="en-US" sz="2200" b="1" i="1">
                <a:solidFill>
                  <a:srgbClr val="002060"/>
                </a:solidFill>
              </a:rPr>
              <a:t>For without the vehicle of the law</a:t>
            </a:r>
          </a:p>
          <a:p>
            <a:pPr marL="342900" indent="-342900">
              <a:lnSpc>
                <a:spcPct val="95000"/>
              </a:lnSpc>
            </a:pPr>
            <a:r>
              <a:rPr lang="en-US" sz="2200" b="1" i="1">
                <a:solidFill>
                  <a:srgbClr val="002060"/>
                </a:solidFill>
              </a:rPr>
              <a:t>	and the enforcement and protection its offers, </a:t>
            </a:r>
          </a:p>
          <a:p>
            <a:pPr marL="342900" indent="-342900">
              <a:lnSpc>
                <a:spcPct val="95000"/>
              </a:lnSpc>
            </a:pPr>
            <a:r>
              <a:rPr lang="en-US" sz="2200" b="1" i="1">
                <a:solidFill>
                  <a:srgbClr val="002060"/>
                </a:solidFill>
              </a:rPr>
              <a:t>	the legal concept of Rights </a:t>
            </a:r>
          </a:p>
          <a:p>
            <a:pPr marL="342900" indent="-342900">
              <a:lnSpc>
                <a:spcPct val="95000"/>
              </a:lnSpc>
            </a:pPr>
            <a:r>
              <a:rPr lang="en-US" sz="2200" b="1" i="1">
                <a:solidFill>
                  <a:srgbClr val="002060"/>
                </a:solidFill>
              </a:rPr>
              <a:t>	(and the just expectations upon which they are based) would not exist.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Right</a:t>
            </a:r>
            <a:r>
              <a:rPr lang="en-US" sz="3400" b="1" dirty="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r>
              <a:rPr lang="en-US" sz="2400" dirty="0"/>
              <a:t>In order to properly view property as a collection of rights, exactly what a right is, and where it came from, </a:t>
            </a:r>
          </a:p>
          <a:p>
            <a:pPr algn="just">
              <a:lnSpc>
                <a:spcPct val="75000"/>
              </a:lnSpc>
              <a:defRPr/>
            </a:pPr>
            <a:r>
              <a:rPr lang="en-US" sz="2400" dirty="0"/>
              <a:t>needs to be understood.</a:t>
            </a: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i="1" dirty="0">
                <a:solidFill>
                  <a:schemeClr val="tx1">
                    <a:lumMod val="75000"/>
                    <a:lumOff val="25000"/>
                  </a:schemeClr>
                </a:solidFill>
              </a:rPr>
              <a:t> The legal concept of “right” is a relatively recent one, </a:t>
            </a:r>
          </a:p>
          <a:p>
            <a:pPr algn="just">
              <a:lnSpc>
                <a:spcPct val="75000"/>
              </a:lnSpc>
              <a:defRPr/>
            </a:pPr>
            <a:r>
              <a:rPr lang="en-US" b="1" i="1" dirty="0">
                <a:solidFill>
                  <a:schemeClr val="tx1">
                    <a:lumMod val="75000"/>
                    <a:lumOff val="25000"/>
                  </a:schemeClr>
                </a:solidFill>
              </a:rPr>
              <a:t>   that was not fundamentally expressed </a:t>
            </a:r>
          </a:p>
          <a:p>
            <a:pPr algn="just">
              <a:lnSpc>
                <a:spcPct val="75000"/>
              </a:lnSpc>
              <a:defRPr/>
            </a:pPr>
            <a:r>
              <a:rPr lang="en-US" b="1" i="1" dirty="0">
                <a:solidFill>
                  <a:schemeClr val="tx1">
                    <a:lumMod val="75000"/>
                    <a:lumOff val="25000"/>
                  </a:schemeClr>
                </a:solidFill>
              </a:rPr>
              <a:t>   until after the rise of English jurisprudence.</a:t>
            </a: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i="1" dirty="0">
                <a:solidFill>
                  <a:schemeClr val="tx1">
                    <a:lumMod val="75000"/>
                    <a:lumOff val="25000"/>
                  </a:schemeClr>
                </a:solidFill>
              </a:rPr>
              <a:t> Indeed, according to Susan Ford Wiltshire </a:t>
            </a:r>
          </a:p>
          <a:p>
            <a:pPr algn="just">
              <a:lnSpc>
                <a:spcPct val="75000"/>
              </a:lnSpc>
              <a:defRPr/>
            </a:pPr>
            <a:r>
              <a:rPr lang="en-US" b="1" i="1" dirty="0">
                <a:solidFill>
                  <a:schemeClr val="tx1">
                    <a:lumMod val="75000"/>
                    <a:lumOff val="25000"/>
                  </a:schemeClr>
                </a:solidFill>
              </a:rPr>
              <a:t>  (Chair of the Classical Studies Department of Vanderbilt University) </a:t>
            </a:r>
          </a:p>
          <a:p>
            <a:pPr algn="just">
              <a:lnSpc>
                <a:spcPct val="75000"/>
              </a:lnSpc>
              <a:defRPr/>
            </a:pPr>
            <a:endParaRPr lang="en-US" sz="600" b="1" i="1" dirty="0">
              <a:solidFill>
                <a:schemeClr val="tx1">
                  <a:lumMod val="75000"/>
                  <a:lumOff val="25000"/>
                </a:schemeClr>
              </a:solidFill>
            </a:endParaRPr>
          </a:p>
          <a:p>
            <a:pPr algn="just">
              <a:lnSpc>
                <a:spcPct val="75000"/>
              </a:lnSpc>
              <a:defRPr/>
            </a:pPr>
            <a:r>
              <a:rPr lang="en-US" sz="1600" b="1" i="1" dirty="0">
                <a:solidFill>
                  <a:schemeClr val="tx1">
                    <a:lumMod val="75000"/>
                    <a:lumOff val="25000"/>
                  </a:schemeClr>
                </a:solidFill>
              </a:rPr>
              <a:t>    </a:t>
            </a:r>
            <a:r>
              <a:rPr lang="en-US" sz="1600" b="1" i="1" dirty="0"/>
              <a:t>“Theories of rights assume a dignity of persons and a status of individuals </a:t>
            </a:r>
          </a:p>
          <a:p>
            <a:pPr algn="just">
              <a:lnSpc>
                <a:spcPct val="75000"/>
              </a:lnSpc>
              <a:defRPr/>
            </a:pPr>
            <a:r>
              <a:rPr lang="en-US" sz="1600" b="1" i="1" dirty="0"/>
              <a:t>      that did not exist in the classical world”.</a:t>
            </a: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dirty="0">
                <a:solidFill>
                  <a:schemeClr val="tx1">
                    <a:lumMod val="75000"/>
                    <a:lumOff val="25000"/>
                  </a:schemeClr>
                </a:solidFill>
              </a:rPr>
              <a:t> Prior to the predominance of English jurisprudence, </a:t>
            </a:r>
          </a:p>
          <a:p>
            <a:pPr algn="just">
              <a:lnSpc>
                <a:spcPct val="75000"/>
              </a:lnSpc>
              <a:defRPr/>
            </a:pPr>
            <a:r>
              <a:rPr lang="en-US" b="1" dirty="0">
                <a:solidFill>
                  <a:schemeClr val="tx1">
                    <a:lumMod val="75000"/>
                    <a:lumOff val="25000"/>
                  </a:schemeClr>
                </a:solidFill>
              </a:rPr>
              <a:t>  the legal status of an individual was determined </a:t>
            </a:r>
          </a:p>
          <a:p>
            <a:pPr algn="just">
              <a:lnSpc>
                <a:spcPct val="75000"/>
              </a:lnSpc>
              <a:defRPr/>
            </a:pPr>
            <a:r>
              <a:rPr lang="en-US" b="1" dirty="0">
                <a:solidFill>
                  <a:schemeClr val="tx1">
                    <a:lumMod val="75000"/>
                    <a:lumOff val="25000"/>
                  </a:schemeClr>
                </a:solidFill>
              </a:rPr>
              <a:t>  by their relationship with the state. </a:t>
            </a: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b="1" dirty="0">
                <a:solidFill>
                  <a:schemeClr val="tx1">
                    <a:lumMod val="75000"/>
                    <a:lumOff val="25000"/>
                  </a:schemeClr>
                </a:solidFill>
              </a:rPr>
              <a:t> As English jurisprudence developed however, </a:t>
            </a:r>
          </a:p>
          <a:p>
            <a:pPr algn="just">
              <a:lnSpc>
                <a:spcPct val="75000"/>
              </a:lnSpc>
              <a:defRPr/>
            </a:pPr>
            <a:r>
              <a:rPr lang="en-US" b="1" dirty="0">
                <a:solidFill>
                  <a:schemeClr val="tx1">
                    <a:lumMod val="75000"/>
                    <a:lumOff val="25000"/>
                  </a:schemeClr>
                </a:solidFill>
              </a:rPr>
              <a:t>  with both the events surrounding the Magna </a:t>
            </a:r>
            <a:r>
              <a:rPr lang="en-US" b="1" dirty="0" err="1">
                <a:solidFill>
                  <a:schemeClr val="tx1">
                    <a:lumMod val="75000"/>
                    <a:lumOff val="25000"/>
                  </a:schemeClr>
                </a:solidFill>
              </a:rPr>
              <a:t>Carta</a:t>
            </a:r>
            <a:r>
              <a:rPr lang="en-US" b="1" dirty="0">
                <a:solidFill>
                  <a:schemeClr val="tx1">
                    <a:lumMod val="75000"/>
                    <a:lumOff val="25000"/>
                  </a:schemeClr>
                </a:solidFill>
              </a:rPr>
              <a:t> </a:t>
            </a:r>
          </a:p>
          <a:p>
            <a:pPr algn="just">
              <a:lnSpc>
                <a:spcPct val="75000"/>
              </a:lnSpc>
              <a:defRPr/>
            </a:pPr>
            <a:r>
              <a:rPr lang="en-US" b="1" dirty="0">
                <a:solidFill>
                  <a:schemeClr val="tx1">
                    <a:lumMod val="75000"/>
                    <a:lumOff val="25000"/>
                  </a:schemeClr>
                </a:solidFill>
              </a:rPr>
              <a:t>  and the establishment of the Common law, </a:t>
            </a:r>
          </a:p>
          <a:p>
            <a:pPr algn="just">
              <a:lnSpc>
                <a:spcPct val="75000"/>
              </a:lnSpc>
              <a:defRPr/>
            </a:pPr>
            <a:r>
              <a:rPr lang="en-US" b="1" dirty="0">
                <a:solidFill>
                  <a:schemeClr val="tx1">
                    <a:lumMod val="75000"/>
                    <a:lumOff val="25000"/>
                  </a:schemeClr>
                </a:solidFill>
              </a:rPr>
              <a:t>  the law began to see a “slow transition from a state defined, </a:t>
            </a:r>
          </a:p>
          <a:p>
            <a:pPr algn="just">
              <a:lnSpc>
                <a:spcPct val="75000"/>
              </a:lnSpc>
              <a:defRPr/>
            </a:pPr>
            <a:r>
              <a:rPr lang="en-US" b="1" dirty="0">
                <a:solidFill>
                  <a:schemeClr val="tx1">
                    <a:lumMod val="75000"/>
                    <a:lumOff val="25000"/>
                  </a:schemeClr>
                </a:solidFill>
              </a:rPr>
              <a:t>  to an individual-defined, political identity”, </a:t>
            </a:r>
          </a:p>
          <a:p>
            <a:pPr algn="just">
              <a:lnSpc>
                <a:spcPct val="75000"/>
              </a:lnSpc>
              <a:defRPr/>
            </a:pPr>
            <a:r>
              <a:rPr lang="en-US" b="1" dirty="0">
                <a:solidFill>
                  <a:schemeClr val="tx1">
                    <a:lumMod val="75000"/>
                    <a:lumOff val="25000"/>
                  </a:schemeClr>
                </a:solidFill>
              </a:rPr>
              <a:t>  driven primarily by a new belief in the concept of natural law.</a:t>
            </a: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334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002060"/>
                </a:solidFill>
              </a:rPr>
              <a:t> </a:t>
            </a:r>
            <a:endParaRPr lang="en-US" sz="1000" b="1" i="1" dirty="0">
              <a:solidFill>
                <a:srgbClr val="002060"/>
              </a:solidFill>
            </a:endParaRPr>
          </a:p>
          <a:p>
            <a:pPr marL="342900" indent="-342900" algn="just">
              <a:lnSpc>
                <a:spcPct val="80000"/>
              </a:lnSpc>
              <a:spcBef>
                <a:spcPct val="20000"/>
              </a:spcBef>
              <a:buFontTx/>
              <a:buChar char="•"/>
              <a:defRPr/>
            </a:pPr>
            <a:endParaRPr lang="en-US" sz="600" dirty="0">
              <a:solidFill>
                <a:srgbClr val="0033CC"/>
              </a:solidFill>
            </a:endParaRPr>
          </a:p>
          <a:p>
            <a:pPr algn="just">
              <a:lnSpc>
                <a:spcPct val="80000"/>
              </a:lnSpc>
              <a:buFont typeface="Arial" pitchFamily="34" charset="0"/>
              <a:buChar char="•"/>
              <a:defRPr/>
            </a:pPr>
            <a:r>
              <a:rPr lang="en-US" sz="2200" b="1" dirty="0">
                <a:solidFill>
                  <a:srgbClr val="006600"/>
                </a:solidFill>
              </a:rPr>
              <a:t>   First Greece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b="1" dirty="0"/>
              <a:t>The first step toward </a:t>
            </a:r>
          </a:p>
          <a:p>
            <a:pPr algn="just">
              <a:lnSpc>
                <a:spcPct val="80000"/>
              </a:lnSpc>
              <a:defRPr/>
            </a:pPr>
            <a:r>
              <a:rPr lang="en-US" sz="2000" b="1" dirty="0"/>
              <a:t>   the development of the concept of rights </a:t>
            </a:r>
          </a:p>
          <a:p>
            <a:pPr algn="just">
              <a:lnSpc>
                <a:spcPct val="80000"/>
              </a:lnSpc>
              <a:defRPr/>
            </a:pPr>
            <a:r>
              <a:rPr lang="en-US" sz="2000" b="1" dirty="0"/>
              <a:t>   can be traced back to ancient Athens, </a:t>
            </a:r>
          </a:p>
          <a:p>
            <a:pPr algn="just">
              <a:lnSpc>
                <a:spcPct val="80000"/>
              </a:lnSpc>
              <a:defRPr/>
            </a:pPr>
            <a:r>
              <a:rPr lang="en-US" sz="2000" b="1" dirty="0"/>
              <a:t>   when the Greeks “invented </a:t>
            </a:r>
          </a:p>
          <a:p>
            <a:pPr algn="just">
              <a:lnSpc>
                <a:spcPct val="80000"/>
              </a:lnSpc>
              <a:defRPr/>
            </a:pPr>
            <a:r>
              <a:rPr lang="en-US" sz="2000" b="1" dirty="0"/>
              <a:t>   the revolutionary idea that human beings </a:t>
            </a:r>
          </a:p>
          <a:p>
            <a:pPr algn="just">
              <a:lnSpc>
                <a:spcPct val="80000"/>
              </a:lnSpc>
              <a:defRPr/>
            </a:pPr>
            <a:r>
              <a:rPr lang="en-US" sz="2000" b="1" dirty="0"/>
              <a:t>   are capable of governing themselves </a:t>
            </a:r>
          </a:p>
          <a:p>
            <a:pPr algn="just">
              <a:lnSpc>
                <a:spcPct val="80000"/>
              </a:lnSpc>
              <a:defRPr/>
            </a:pPr>
            <a:r>
              <a:rPr lang="en-US" sz="2000" b="1" dirty="0"/>
              <a:t>   through laws of their own making”. </a:t>
            </a:r>
          </a:p>
          <a:p>
            <a:pPr algn="just">
              <a:lnSpc>
                <a:spcPct val="80000"/>
              </a:lnSpc>
              <a:defRPr/>
            </a:pPr>
            <a:endParaRPr lang="en-US" b="1" dirty="0">
              <a:solidFill>
                <a:srgbClr val="0033CC"/>
              </a:solidFill>
            </a:endParaRPr>
          </a:p>
          <a:p>
            <a:pPr lvl="6" algn="just">
              <a:lnSpc>
                <a:spcPct val="80000"/>
              </a:lnSpc>
              <a:buFont typeface="Arial" pitchFamily="34" charset="0"/>
              <a:buChar char="•"/>
              <a:defRPr/>
            </a:pPr>
            <a:r>
              <a:rPr lang="en-US" sz="2000" b="1" dirty="0" smtClean="0">
                <a:solidFill>
                  <a:srgbClr val="006600"/>
                </a:solidFill>
              </a:rPr>
              <a:t> </a:t>
            </a:r>
            <a:r>
              <a:rPr lang="en-US" sz="2200" b="1" dirty="0">
                <a:solidFill>
                  <a:srgbClr val="006600"/>
                </a:solidFill>
              </a:rPr>
              <a:t>Then Rome</a:t>
            </a:r>
          </a:p>
          <a:p>
            <a:pPr algn="just">
              <a:lnSpc>
                <a:spcPct val="80000"/>
              </a:lnSpc>
              <a:defRPr/>
            </a:pPr>
            <a:endParaRPr lang="en-US" sz="600" b="1" dirty="0">
              <a:solidFill>
                <a:srgbClr val="0033CC"/>
              </a:solidFill>
            </a:endParaRPr>
          </a:p>
          <a:p>
            <a:pPr algn="just">
              <a:lnSpc>
                <a:spcPct val="80000"/>
              </a:lnSpc>
              <a:defRPr/>
            </a:pPr>
            <a:r>
              <a:rPr lang="en-US" sz="2000" b="1" dirty="0">
                <a:solidFill>
                  <a:srgbClr val="002060"/>
                </a:solidFill>
              </a:rPr>
              <a:t>		  	 </a:t>
            </a:r>
            <a:r>
              <a:rPr lang="en-US" sz="2000" b="1" dirty="0"/>
              <a:t>Thereafter, the development of the concept </a:t>
            </a:r>
          </a:p>
          <a:p>
            <a:pPr algn="just">
              <a:lnSpc>
                <a:spcPct val="80000"/>
              </a:lnSpc>
              <a:defRPr/>
            </a:pPr>
            <a:r>
              <a:rPr lang="en-US" sz="2000" b="1" dirty="0"/>
              <a:t>			 of rights gained a significant boost, </a:t>
            </a:r>
          </a:p>
          <a:p>
            <a:pPr algn="just">
              <a:lnSpc>
                <a:spcPct val="80000"/>
              </a:lnSpc>
              <a:defRPr/>
            </a:pPr>
            <a:r>
              <a:rPr lang="en-US" sz="2000" b="1" dirty="0"/>
              <a:t>			 through the Romans </a:t>
            </a:r>
          </a:p>
          <a:p>
            <a:pPr algn="just">
              <a:lnSpc>
                <a:spcPct val="80000"/>
              </a:lnSpc>
              <a:defRPr/>
            </a:pPr>
            <a:r>
              <a:rPr lang="en-US" sz="2000" b="1" dirty="0"/>
              <a:t>			 and their creation of a complex </a:t>
            </a:r>
          </a:p>
          <a:p>
            <a:pPr algn="just">
              <a:lnSpc>
                <a:spcPct val="80000"/>
              </a:lnSpc>
              <a:defRPr/>
            </a:pPr>
            <a:r>
              <a:rPr lang="en-US" sz="2000" b="1" dirty="0"/>
              <a:t>			 and sophisticated legal system. </a:t>
            </a:r>
          </a:p>
          <a:p>
            <a:pPr algn="just">
              <a:lnSpc>
                <a:spcPct val="80000"/>
              </a:lnSpc>
              <a:defRPr/>
            </a:pPr>
            <a:endParaRPr lang="en-US" dirty="0">
              <a:solidFill>
                <a:srgbClr val="0033CC"/>
              </a:solidFill>
            </a:endParaRPr>
          </a:p>
        </p:txBody>
      </p:sp>
      <p:pic>
        <p:nvPicPr>
          <p:cNvPr id="26628" name="Picture 5" descr="http://www.greecetaxi.gr/Philosophers/AthensDemocracy.jpg"/>
          <p:cNvPicPr>
            <a:picLocks noChangeAspect="1" noChangeArrowheads="1"/>
          </p:cNvPicPr>
          <p:nvPr/>
        </p:nvPicPr>
        <p:blipFill>
          <a:blip r:embed="rId3" cstate="print"/>
          <a:srcRect/>
          <a:stretch>
            <a:fillRect/>
          </a:stretch>
        </p:blipFill>
        <p:spPr bwMode="auto">
          <a:xfrm>
            <a:off x="5638800" y="2514600"/>
            <a:ext cx="2716213" cy="1912938"/>
          </a:xfrm>
          <a:prstGeom prst="rect">
            <a:avLst/>
          </a:prstGeom>
          <a:noFill/>
          <a:ln w="9525">
            <a:noFill/>
            <a:miter lim="800000"/>
            <a:headEnd/>
            <a:tailEnd/>
          </a:ln>
        </p:spPr>
      </p:pic>
      <p:pic>
        <p:nvPicPr>
          <p:cNvPr id="26629" name="Picture 7" descr="http://richardalamia.com/wp-content/uploads/2011/01/Roman-Senate.jpg"/>
          <p:cNvPicPr>
            <a:picLocks noChangeAspect="1" noChangeArrowheads="1"/>
          </p:cNvPicPr>
          <p:nvPr/>
        </p:nvPicPr>
        <p:blipFill>
          <a:blip r:embed="rId4" cstate="print"/>
          <a:srcRect/>
          <a:stretch>
            <a:fillRect/>
          </a:stretch>
        </p:blipFill>
        <p:spPr bwMode="auto">
          <a:xfrm>
            <a:off x="533400" y="4267200"/>
            <a:ext cx="2197100" cy="16097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066800"/>
            <a:ext cx="8534400" cy="5638800"/>
          </a:xfrm>
          <a:prstGeom prst="rect">
            <a:avLst/>
          </a:prstGeom>
          <a:noFill/>
          <a:ln w="9525">
            <a:noFill/>
            <a:miter lim="800000"/>
            <a:headEnd/>
            <a:tailEnd/>
          </a:ln>
        </p:spPr>
        <p:txBody>
          <a:bodyPr/>
          <a:lstStyle/>
          <a:p>
            <a:pPr marL="342900" indent="-342900" algn="just">
              <a:lnSpc>
                <a:spcPct val="70000"/>
              </a:lnSpc>
              <a:spcBef>
                <a:spcPct val="20000"/>
              </a:spcBef>
              <a:defRPr/>
            </a:pPr>
            <a:r>
              <a:rPr lang="en-US" sz="3400" b="1" dirty="0">
                <a:solidFill>
                  <a:srgbClr val="C81204"/>
                </a:solidFill>
              </a:rPr>
              <a:t>The Evolution of Rights</a:t>
            </a:r>
            <a:endParaRPr lang="en-US" sz="1200" b="1" dirty="0"/>
          </a:p>
          <a:p>
            <a:pPr marL="342900" indent="-342900" algn="just">
              <a:lnSpc>
                <a:spcPct val="70000"/>
              </a:lnSpc>
              <a:spcBef>
                <a:spcPct val="20000"/>
              </a:spcBef>
              <a:defRPr/>
            </a:pPr>
            <a:r>
              <a:rPr lang="en-US" sz="1200" b="1" dirty="0">
                <a:solidFill>
                  <a:srgbClr val="002060"/>
                </a:solidFill>
              </a:rPr>
              <a:t>	</a:t>
            </a:r>
            <a:r>
              <a:rPr lang="en-US" sz="2400" b="1" dirty="0">
                <a:solidFill>
                  <a:srgbClr val="002060"/>
                </a:solidFill>
              </a:rPr>
              <a:t>A. The Concept of Right - Continued</a:t>
            </a:r>
            <a:r>
              <a:rPr lang="en-US" sz="3400" b="1" dirty="0">
                <a:solidFill>
                  <a:srgbClr val="002060"/>
                </a:solidFill>
              </a:rPr>
              <a:t> </a:t>
            </a:r>
            <a:endParaRPr lang="en-US" sz="1000" b="1" i="1" dirty="0">
              <a:solidFill>
                <a:srgbClr val="002060"/>
              </a:solidFill>
            </a:endParaRPr>
          </a:p>
          <a:p>
            <a:pPr marL="342900" indent="-342900" algn="just">
              <a:lnSpc>
                <a:spcPct val="70000"/>
              </a:lnSpc>
              <a:spcBef>
                <a:spcPct val="20000"/>
              </a:spcBef>
              <a:buFontTx/>
              <a:buChar char="•"/>
              <a:defRPr/>
            </a:pPr>
            <a:endParaRPr lang="en-US" sz="600" dirty="0">
              <a:solidFill>
                <a:srgbClr val="0033CC"/>
              </a:solidFill>
            </a:endParaRPr>
          </a:p>
          <a:p>
            <a:pPr algn="just">
              <a:lnSpc>
                <a:spcPct val="70000"/>
              </a:lnSpc>
              <a:buFont typeface="Arial" pitchFamily="34" charset="0"/>
              <a:buChar char="•"/>
              <a:defRPr/>
            </a:pPr>
            <a:r>
              <a:rPr lang="en-US" sz="2200" b="1" dirty="0">
                <a:solidFill>
                  <a:srgbClr val="006600"/>
                </a:solidFill>
              </a:rPr>
              <a:t> </a:t>
            </a:r>
            <a:r>
              <a:rPr lang="en-US" sz="2200" b="1" dirty="0" smtClean="0">
                <a:solidFill>
                  <a:srgbClr val="006600"/>
                </a:solidFill>
              </a:rPr>
              <a:t>Then </a:t>
            </a:r>
            <a:r>
              <a:rPr lang="en-US" sz="2200" b="1" dirty="0">
                <a:solidFill>
                  <a:srgbClr val="006600"/>
                </a:solidFill>
              </a:rPr>
              <a:t>England   </a:t>
            </a:r>
          </a:p>
          <a:p>
            <a:pPr algn="just">
              <a:lnSpc>
                <a:spcPct val="70000"/>
              </a:lnSpc>
              <a:defRPr/>
            </a:pPr>
            <a:endParaRPr lang="en-US" sz="600" b="1" dirty="0">
              <a:solidFill>
                <a:srgbClr val="002060"/>
              </a:solidFill>
            </a:endParaRPr>
          </a:p>
          <a:p>
            <a:pPr algn="just">
              <a:lnSpc>
                <a:spcPct val="70000"/>
              </a:lnSpc>
              <a:defRPr/>
            </a:pPr>
            <a:r>
              <a:rPr lang="en-US" sz="2000" b="1" dirty="0">
                <a:solidFill>
                  <a:srgbClr val="002060"/>
                </a:solidFill>
              </a:rPr>
              <a:t>   </a:t>
            </a:r>
            <a:r>
              <a:rPr lang="en-US" sz="2000" b="1" dirty="0"/>
              <a:t>Despite this foundation, however, </a:t>
            </a:r>
          </a:p>
          <a:p>
            <a:pPr algn="just">
              <a:lnSpc>
                <a:spcPct val="70000"/>
              </a:lnSpc>
              <a:defRPr/>
            </a:pPr>
            <a:r>
              <a:rPr lang="en-US" sz="2000" b="1" dirty="0"/>
              <a:t>   the concept of “right” that we know today, </a:t>
            </a:r>
          </a:p>
          <a:p>
            <a:pPr algn="just">
              <a:lnSpc>
                <a:spcPct val="70000"/>
              </a:lnSpc>
              <a:defRPr/>
            </a:pPr>
            <a:r>
              <a:rPr lang="en-US" sz="2000" b="1" dirty="0"/>
              <a:t>   did not begin to truly emerge, </a:t>
            </a:r>
          </a:p>
          <a:p>
            <a:pPr algn="just">
              <a:lnSpc>
                <a:spcPct val="70000"/>
              </a:lnSpc>
              <a:defRPr/>
            </a:pPr>
            <a:r>
              <a:rPr lang="en-US" sz="2000" b="1" dirty="0"/>
              <a:t>   until after the establishment </a:t>
            </a:r>
          </a:p>
          <a:p>
            <a:pPr algn="just">
              <a:lnSpc>
                <a:spcPct val="70000"/>
              </a:lnSpc>
              <a:defRPr/>
            </a:pPr>
            <a:r>
              <a:rPr lang="en-US" sz="2000" b="1" dirty="0"/>
              <a:t>   of English jurisprudence, </a:t>
            </a:r>
          </a:p>
          <a:p>
            <a:pPr algn="just">
              <a:lnSpc>
                <a:spcPct val="70000"/>
              </a:lnSpc>
              <a:defRPr/>
            </a:pPr>
            <a:r>
              <a:rPr lang="en-US" sz="2000" b="1" dirty="0"/>
              <a:t>   and upon such time, as under its influence, </a:t>
            </a:r>
          </a:p>
          <a:p>
            <a:pPr algn="just">
              <a:lnSpc>
                <a:spcPct val="70000"/>
              </a:lnSpc>
              <a:defRPr/>
            </a:pPr>
            <a:r>
              <a:rPr lang="en-US" sz="2000" b="1" dirty="0"/>
              <a:t>   the unification of political thought </a:t>
            </a:r>
          </a:p>
          <a:p>
            <a:pPr algn="just">
              <a:lnSpc>
                <a:spcPct val="70000"/>
              </a:lnSpc>
              <a:defRPr/>
            </a:pPr>
            <a:r>
              <a:rPr lang="en-US" sz="2000" b="1" dirty="0"/>
              <a:t>   between clerics and legal scholars occurred, </a:t>
            </a:r>
          </a:p>
          <a:p>
            <a:pPr algn="just">
              <a:lnSpc>
                <a:spcPct val="70000"/>
              </a:lnSpc>
              <a:defRPr/>
            </a:pPr>
            <a:r>
              <a:rPr lang="en-US" sz="2000" b="1" dirty="0"/>
              <a:t>   to create the concept of natural law. </a:t>
            </a:r>
          </a:p>
          <a:p>
            <a:pPr algn="just">
              <a:lnSpc>
                <a:spcPct val="70000"/>
              </a:lnSpc>
              <a:defRPr/>
            </a:pPr>
            <a:endParaRPr lang="en-US" sz="2000" b="1" dirty="0">
              <a:solidFill>
                <a:srgbClr val="002060"/>
              </a:solidFill>
            </a:endParaRPr>
          </a:p>
          <a:p>
            <a:pPr algn="just">
              <a:lnSpc>
                <a:spcPct val="70000"/>
              </a:lnSpc>
              <a:buFont typeface="Arial" pitchFamily="34" charset="0"/>
              <a:buChar char="•"/>
              <a:defRPr/>
            </a:pPr>
            <a:r>
              <a:rPr lang="en-US" sz="2200" b="1" dirty="0" smtClean="0">
                <a:solidFill>
                  <a:srgbClr val="006600"/>
                </a:solidFill>
              </a:rPr>
              <a:t> The </a:t>
            </a:r>
            <a:r>
              <a:rPr lang="en-US" sz="2200" b="1" dirty="0">
                <a:solidFill>
                  <a:srgbClr val="006600"/>
                </a:solidFill>
              </a:rPr>
              <a:t>Rise of Individual Rights</a:t>
            </a:r>
          </a:p>
          <a:p>
            <a:pPr algn="just">
              <a:lnSpc>
                <a:spcPct val="70000"/>
              </a:lnSpc>
              <a:defRPr/>
            </a:pPr>
            <a:endParaRPr lang="en-US" sz="600" b="1" dirty="0">
              <a:solidFill>
                <a:srgbClr val="002060"/>
              </a:solidFill>
            </a:endParaRPr>
          </a:p>
          <a:p>
            <a:pPr algn="just">
              <a:lnSpc>
                <a:spcPct val="70000"/>
              </a:lnSpc>
              <a:defRPr/>
            </a:pPr>
            <a:r>
              <a:rPr lang="en-US" sz="2000" b="1" dirty="0">
                <a:solidFill>
                  <a:srgbClr val="002060"/>
                </a:solidFill>
              </a:rPr>
              <a:t>   </a:t>
            </a:r>
            <a:r>
              <a:rPr lang="en-US" sz="2000" b="1" dirty="0"/>
              <a:t>The 13th century was especially important </a:t>
            </a:r>
          </a:p>
          <a:p>
            <a:pPr algn="just">
              <a:lnSpc>
                <a:spcPct val="70000"/>
              </a:lnSpc>
              <a:defRPr/>
            </a:pPr>
            <a:r>
              <a:rPr lang="en-US" sz="2000" b="1" dirty="0"/>
              <a:t>   for the development of “rights” as we know them today.  </a:t>
            </a:r>
          </a:p>
          <a:p>
            <a:pPr algn="just">
              <a:lnSpc>
                <a:spcPct val="70000"/>
              </a:lnSpc>
              <a:defRPr/>
            </a:pPr>
            <a:endParaRPr lang="en-US" sz="600" b="1" dirty="0"/>
          </a:p>
          <a:p>
            <a:pPr algn="just">
              <a:lnSpc>
                <a:spcPct val="70000"/>
              </a:lnSpc>
              <a:defRPr/>
            </a:pPr>
            <a:r>
              <a:rPr lang="en-US" sz="2000" b="1" dirty="0"/>
              <a:t>   The first transformation occurred during the early middle ages,</a:t>
            </a:r>
          </a:p>
          <a:p>
            <a:pPr algn="just">
              <a:lnSpc>
                <a:spcPct val="70000"/>
              </a:lnSpc>
              <a:defRPr/>
            </a:pPr>
            <a:r>
              <a:rPr lang="en-US" sz="2000" b="1" dirty="0"/>
              <a:t>   which saw the replacement of a person’s classical legal status</a:t>
            </a:r>
          </a:p>
          <a:p>
            <a:pPr algn="just">
              <a:lnSpc>
                <a:spcPct val="70000"/>
              </a:lnSpc>
              <a:defRPr/>
            </a:pPr>
            <a:r>
              <a:rPr lang="en-US" sz="2000" b="1" dirty="0"/>
              <a:t>   through the state </a:t>
            </a:r>
          </a:p>
          <a:p>
            <a:pPr algn="just">
              <a:lnSpc>
                <a:spcPct val="70000"/>
              </a:lnSpc>
              <a:defRPr/>
            </a:pPr>
            <a:r>
              <a:rPr lang="en-US" sz="2000" b="1" dirty="0"/>
              <a:t>   with a new similar bind with the Roman Catholic church </a:t>
            </a:r>
          </a:p>
          <a:p>
            <a:pPr algn="just">
              <a:lnSpc>
                <a:spcPct val="70000"/>
              </a:lnSpc>
              <a:defRPr/>
            </a:pPr>
            <a:r>
              <a:rPr lang="en-US" sz="2000" b="1" dirty="0"/>
              <a:t>   (thus continuing to leave no room </a:t>
            </a:r>
          </a:p>
          <a:p>
            <a:pPr algn="just">
              <a:lnSpc>
                <a:spcPct val="70000"/>
              </a:lnSpc>
              <a:defRPr/>
            </a:pPr>
            <a:r>
              <a:rPr lang="en-US" sz="2000" b="1" dirty="0"/>
              <a:t>   for the legal concept of non collective, individual “right”). </a:t>
            </a:r>
          </a:p>
        </p:txBody>
      </p:sp>
      <p:pic>
        <p:nvPicPr>
          <p:cNvPr id="27652" name="Picture 4" descr="http://forloveofgodandcountry.files.wordpress.com/2011/06/magna-carta-2.jpg?w=640"/>
          <p:cNvPicPr>
            <a:picLocks noChangeAspect="1" noChangeArrowheads="1"/>
          </p:cNvPicPr>
          <p:nvPr/>
        </p:nvPicPr>
        <p:blipFill>
          <a:blip r:embed="rId3" cstate="print"/>
          <a:srcRect/>
          <a:stretch>
            <a:fillRect/>
          </a:stretch>
        </p:blipFill>
        <p:spPr bwMode="auto">
          <a:xfrm>
            <a:off x="6096000" y="2667000"/>
            <a:ext cx="2573338" cy="1828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defRPr/>
            </a:pPr>
            <a:endParaRPr lang="en-US" sz="1000" dirty="0" smtClean="0">
              <a:solidFill>
                <a:srgbClr val="0033CC"/>
              </a:solidFill>
            </a:endParaRPr>
          </a:p>
          <a:p>
            <a:pPr algn="just">
              <a:lnSpc>
                <a:spcPct val="80000"/>
              </a:lnSpc>
              <a:buFont typeface="Arial" pitchFamily="34" charset="0"/>
              <a:buChar char="•"/>
              <a:defRPr/>
            </a:pPr>
            <a:r>
              <a:rPr lang="en-US" sz="2000" b="1" dirty="0" smtClean="0">
                <a:solidFill>
                  <a:srgbClr val="006600"/>
                </a:solidFill>
              </a:rPr>
              <a:t> The </a:t>
            </a:r>
            <a:r>
              <a:rPr lang="en-US" sz="2000" b="1" dirty="0">
                <a:solidFill>
                  <a:srgbClr val="006600"/>
                </a:solidFill>
              </a:rPr>
              <a:t>Rise of Individual Rights - Continued</a:t>
            </a:r>
          </a:p>
          <a:p>
            <a:pPr algn="just">
              <a:lnSpc>
                <a:spcPct val="80000"/>
              </a:lnSpc>
              <a:defRPr/>
            </a:pPr>
            <a:endParaRPr lang="en-US" sz="500" b="1" dirty="0">
              <a:solidFill>
                <a:srgbClr val="002060"/>
              </a:solidFill>
            </a:endParaRPr>
          </a:p>
          <a:p>
            <a:pPr algn="just">
              <a:lnSpc>
                <a:spcPct val="80000"/>
              </a:lnSpc>
              <a:defRPr/>
            </a:pPr>
            <a:r>
              <a:rPr lang="en-US" b="1" dirty="0">
                <a:solidFill>
                  <a:srgbClr val="002060"/>
                </a:solidFill>
              </a:rPr>
              <a:t>  </a:t>
            </a:r>
            <a:r>
              <a:rPr lang="en-US" sz="2000" b="1" dirty="0" smtClean="0"/>
              <a:t>By </a:t>
            </a:r>
            <a:r>
              <a:rPr lang="en-US" sz="2000" b="1" dirty="0"/>
              <a:t>the time of the 13th century, </a:t>
            </a:r>
          </a:p>
          <a:p>
            <a:pPr algn="just">
              <a:lnSpc>
                <a:spcPct val="80000"/>
              </a:lnSpc>
              <a:defRPr/>
            </a:pPr>
            <a:r>
              <a:rPr lang="en-US" sz="2000" b="1" dirty="0"/>
              <a:t>  the establishment of English jurisprudence, </a:t>
            </a:r>
          </a:p>
          <a:p>
            <a:pPr algn="just">
              <a:lnSpc>
                <a:spcPct val="80000"/>
              </a:lnSpc>
              <a:defRPr/>
            </a:pPr>
            <a:r>
              <a:rPr lang="en-US" sz="2000" b="1" dirty="0"/>
              <a:t>  as influenced by the occurrence </a:t>
            </a:r>
          </a:p>
          <a:p>
            <a:pPr algn="just">
              <a:lnSpc>
                <a:spcPct val="80000"/>
              </a:lnSpc>
              <a:defRPr/>
            </a:pPr>
            <a:r>
              <a:rPr lang="en-US" sz="2000" b="1" dirty="0"/>
              <a:t>  of certain political and social events, </a:t>
            </a:r>
          </a:p>
          <a:p>
            <a:pPr algn="just">
              <a:lnSpc>
                <a:spcPct val="80000"/>
              </a:lnSpc>
              <a:defRPr/>
            </a:pPr>
            <a:r>
              <a:rPr lang="en-US" sz="2000" b="1" dirty="0"/>
              <a:t>  </a:t>
            </a:r>
            <a:r>
              <a:rPr lang="en-US" sz="2000" b="1" dirty="0">
                <a:solidFill>
                  <a:srgbClr val="C00000"/>
                </a:solidFill>
              </a:rPr>
              <a:t>(such as the establishment of the common law court system,</a:t>
            </a:r>
          </a:p>
          <a:p>
            <a:pPr algn="just">
              <a:lnSpc>
                <a:spcPct val="80000"/>
              </a:lnSpc>
              <a:defRPr/>
            </a:pPr>
            <a:r>
              <a:rPr lang="en-US" sz="2000" b="1" dirty="0">
                <a:solidFill>
                  <a:srgbClr val="C00000"/>
                </a:solidFill>
              </a:rPr>
              <a:t>   trial by jury, and the signing of the Magna </a:t>
            </a:r>
            <a:r>
              <a:rPr lang="en-US" sz="2000" b="1" dirty="0" err="1">
                <a:solidFill>
                  <a:srgbClr val="C00000"/>
                </a:solidFill>
              </a:rPr>
              <a:t>Carta</a:t>
            </a:r>
            <a:r>
              <a:rPr lang="en-US" sz="2000" b="1" dirty="0">
                <a:solidFill>
                  <a:srgbClr val="C00000"/>
                </a:solidFill>
              </a:rPr>
              <a:t>)</a:t>
            </a:r>
          </a:p>
          <a:p>
            <a:pPr algn="just">
              <a:lnSpc>
                <a:spcPct val="80000"/>
              </a:lnSpc>
              <a:defRPr/>
            </a:pPr>
            <a:r>
              <a:rPr lang="en-US" sz="2000" b="1" dirty="0">
                <a:solidFill>
                  <a:srgbClr val="002060"/>
                </a:solidFill>
              </a:rPr>
              <a:t>   </a:t>
            </a:r>
            <a:r>
              <a:rPr lang="en-US" sz="2000" b="1" dirty="0"/>
              <a:t>began to change this perspective.  </a:t>
            </a:r>
          </a:p>
          <a:p>
            <a:pPr algn="just">
              <a:lnSpc>
                <a:spcPct val="80000"/>
              </a:lnSpc>
              <a:defRPr/>
            </a:pPr>
            <a:endParaRPr lang="en-US" sz="600" b="1" dirty="0">
              <a:solidFill>
                <a:srgbClr val="002060"/>
              </a:solidFill>
            </a:endParaRPr>
          </a:p>
          <a:p>
            <a:pPr algn="just">
              <a:lnSpc>
                <a:spcPct val="80000"/>
              </a:lnSpc>
              <a:defRPr/>
            </a:pPr>
            <a:endParaRPr lang="en-US" sz="600" b="1" dirty="0">
              <a:solidFill>
                <a:srgbClr val="002060"/>
              </a:solidFill>
            </a:endParaRPr>
          </a:p>
          <a:p>
            <a:pPr algn="just">
              <a:lnSpc>
                <a:spcPct val="80000"/>
              </a:lnSpc>
              <a:buFont typeface="Arial" pitchFamily="34" charset="0"/>
              <a:buChar char="•"/>
              <a:defRPr/>
            </a:pPr>
            <a:r>
              <a:rPr lang="en-US" sz="2000" b="1" dirty="0" smtClean="0">
                <a:solidFill>
                  <a:srgbClr val="006600"/>
                </a:solidFill>
              </a:rPr>
              <a:t> The </a:t>
            </a:r>
            <a:r>
              <a:rPr lang="en-US" sz="2000" b="1" dirty="0">
                <a:solidFill>
                  <a:srgbClr val="006600"/>
                </a:solidFill>
              </a:rPr>
              <a:t>Age of Deep Thinkers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b="1" dirty="0" smtClean="0"/>
              <a:t> </a:t>
            </a:r>
            <a:r>
              <a:rPr lang="en-US" sz="2000" b="1" dirty="0"/>
              <a:t>Along with these political and social events,</a:t>
            </a:r>
          </a:p>
          <a:p>
            <a:pPr algn="just">
              <a:lnSpc>
                <a:spcPct val="80000"/>
              </a:lnSpc>
              <a:defRPr/>
            </a:pPr>
            <a:r>
              <a:rPr lang="en-US" sz="2000" b="1" dirty="0"/>
              <a:t>  came the rise of a new clerical-legal philosophy </a:t>
            </a:r>
          </a:p>
          <a:p>
            <a:pPr marL="457200" indent="-457200">
              <a:lnSpc>
                <a:spcPct val="80000"/>
              </a:lnSpc>
              <a:spcBef>
                <a:spcPct val="20000"/>
              </a:spcBef>
              <a:defRPr/>
            </a:pPr>
            <a:r>
              <a:rPr lang="en-US" sz="2000" b="1" dirty="0"/>
              <a:t>  </a:t>
            </a:r>
            <a:r>
              <a:rPr lang="en-US" sz="2000" b="1" dirty="0">
                <a:solidFill>
                  <a:srgbClr val="C00000"/>
                </a:solidFill>
              </a:rPr>
              <a:t>(Men like Thomas Aquinas, William Ockham and John Wycliffe</a:t>
            </a:r>
          </a:p>
          <a:p>
            <a:pPr algn="just">
              <a:lnSpc>
                <a:spcPct val="80000"/>
              </a:lnSpc>
              <a:defRPr/>
            </a:pPr>
            <a:r>
              <a:rPr lang="en-US" sz="2000" b="1" dirty="0">
                <a:solidFill>
                  <a:srgbClr val="C00000"/>
                </a:solidFill>
              </a:rPr>
              <a:t>    that started to impart human beings as instruments of God </a:t>
            </a:r>
          </a:p>
          <a:p>
            <a:pPr algn="just">
              <a:lnSpc>
                <a:spcPct val="80000"/>
              </a:lnSpc>
              <a:defRPr/>
            </a:pPr>
            <a:r>
              <a:rPr lang="en-US" sz="2000" b="1" dirty="0">
                <a:solidFill>
                  <a:srgbClr val="C00000"/>
                </a:solidFill>
              </a:rPr>
              <a:t>    with fundamental, individual natural rights). </a:t>
            </a: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b="1" dirty="0"/>
              <a:t>These developments proved earth shattering</a:t>
            </a:r>
          </a:p>
          <a:p>
            <a:pPr algn="just">
              <a:lnSpc>
                <a:spcPct val="80000"/>
              </a:lnSpc>
              <a:defRPr/>
            </a:pPr>
            <a:r>
              <a:rPr lang="en-US" sz="2000" b="1" dirty="0"/>
              <a:t>  and began to put mankind on the legal path to “rights”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95000"/>
              </a:lnSpc>
              <a:spcBef>
                <a:spcPct val="20000"/>
              </a:spcBef>
              <a:defRPr/>
            </a:pPr>
            <a:r>
              <a:rPr lang="en-US" sz="3400" b="1" dirty="0">
                <a:solidFill>
                  <a:srgbClr val="C81204"/>
                </a:solidFill>
              </a:rPr>
              <a:t>             The Evolution of Rights</a:t>
            </a:r>
            <a:endParaRPr lang="en-US" sz="1000" b="1" i="1" dirty="0">
              <a:solidFill>
                <a:srgbClr val="002060"/>
              </a:solidFill>
            </a:endParaRPr>
          </a:p>
          <a:p>
            <a:pPr marL="457200" indent="-457200">
              <a:lnSpc>
                <a:spcPct val="95000"/>
              </a:lnSpc>
              <a:spcBef>
                <a:spcPct val="20000"/>
              </a:spcBef>
              <a:buFontTx/>
              <a:buAutoNum type="alphaUcPeriod"/>
              <a:defRPr/>
            </a:pPr>
            <a:r>
              <a:rPr lang="en-US" sz="2000" b="1" dirty="0">
                <a:solidFill>
                  <a:srgbClr val="002060"/>
                </a:solidFill>
              </a:rPr>
              <a:t>The Concept of Right</a:t>
            </a:r>
          </a:p>
          <a:p>
            <a:pPr marL="457200" indent="-457200">
              <a:lnSpc>
                <a:spcPct val="95000"/>
              </a:lnSpc>
              <a:spcBef>
                <a:spcPct val="20000"/>
              </a:spcBef>
              <a:defRPr/>
            </a:pPr>
            <a:r>
              <a:rPr lang="en-US" sz="2000" b="1" dirty="0"/>
              <a:t>   I. The Rise of English Jurisprudence</a:t>
            </a:r>
            <a:r>
              <a:rPr lang="en-US" sz="2000" b="1" dirty="0">
                <a:solidFill>
                  <a:srgbClr val="002060"/>
                </a:solidFill>
              </a:rPr>
              <a:t>	</a:t>
            </a:r>
          </a:p>
          <a:p>
            <a:pPr marL="457200" indent="-457200">
              <a:lnSpc>
                <a:spcPct val="95000"/>
              </a:lnSpc>
              <a:spcBef>
                <a:spcPct val="20000"/>
              </a:spcBef>
              <a:defRPr/>
            </a:pPr>
            <a:r>
              <a:rPr lang="en-US" sz="2000" b="1" dirty="0">
                <a:solidFill>
                  <a:schemeClr val="tx1">
                    <a:lumMod val="75000"/>
                    <a:lumOff val="25000"/>
                  </a:schemeClr>
                </a:solidFill>
              </a:rPr>
              <a:t>	1. Roman Law</a:t>
            </a:r>
          </a:p>
          <a:p>
            <a:pPr marL="457200" indent="-457200">
              <a:lnSpc>
                <a:spcPct val="95000"/>
              </a:lnSpc>
              <a:spcBef>
                <a:spcPct val="20000"/>
              </a:spcBef>
              <a:defRPr/>
            </a:pPr>
            <a:r>
              <a:rPr lang="en-US" sz="2000" b="1" dirty="0">
                <a:solidFill>
                  <a:schemeClr val="tx1">
                    <a:lumMod val="75000"/>
                    <a:lumOff val="25000"/>
                  </a:schemeClr>
                </a:solidFill>
              </a:rPr>
              <a:t>	2. The Development of English Common Law</a:t>
            </a:r>
          </a:p>
          <a:p>
            <a:pPr marL="457200" indent="-457200">
              <a:lnSpc>
                <a:spcPct val="95000"/>
              </a:lnSpc>
              <a:spcBef>
                <a:spcPct val="20000"/>
              </a:spcBef>
              <a:defRPr/>
            </a:pPr>
            <a:r>
              <a:rPr lang="en-US" sz="2000" b="1" dirty="0">
                <a:solidFill>
                  <a:schemeClr val="tx1">
                    <a:lumMod val="75000"/>
                    <a:lumOff val="25000"/>
                  </a:schemeClr>
                </a:solidFill>
              </a:rPr>
              <a:t>	3. The Magna </a:t>
            </a:r>
            <a:r>
              <a:rPr lang="en-US" sz="2000" b="1" dirty="0" err="1">
                <a:solidFill>
                  <a:schemeClr val="tx1">
                    <a:lumMod val="75000"/>
                    <a:lumOff val="25000"/>
                  </a:schemeClr>
                </a:solidFill>
              </a:rPr>
              <a:t>Carta</a:t>
            </a:r>
            <a:endParaRPr lang="en-US" sz="2000" b="1" dirty="0">
              <a:solidFill>
                <a:schemeClr val="tx1">
                  <a:lumMod val="75000"/>
                  <a:lumOff val="25000"/>
                </a:schemeClr>
              </a:solidFill>
            </a:endParaRPr>
          </a:p>
          <a:p>
            <a:pPr marL="457200" indent="-457200">
              <a:lnSpc>
                <a:spcPct val="95000"/>
              </a:lnSpc>
              <a:spcBef>
                <a:spcPct val="20000"/>
              </a:spcBef>
              <a:defRPr/>
            </a:pPr>
            <a:r>
              <a:rPr lang="en-US" sz="2000" b="1" dirty="0">
                <a:solidFill>
                  <a:schemeClr val="tx1">
                    <a:lumMod val="75000"/>
                    <a:lumOff val="25000"/>
                  </a:schemeClr>
                </a:solidFill>
              </a:rPr>
              <a:t>	4. Clerical Philosophy and the Recognition of Natural Law</a:t>
            </a:r>
          </a:p>
          <a:p>
            <a:pPr marL="457200" indent="-457200">
              <a:lnSpc>
                <a:spcPct val="95000"/>
              </a:lnSpc>
              <a:spcBef>
                <a:spcPct val="20000"/>
              </a:spcBef>
              <a:defRPr/>
            </a:pPr>
            <a:r>
              <a:rPr lang="en-US" sz="2000" b="1" i="1" dirty="0">
                <a:solidFill>
                  <a:srgbClr val="006600"/>
                </a:solidFill>
              </a:rPr>
              <a:t>		- Magna </a:t>
            </a:r>
            <a:r>
              <a:rPr lang="en-US" sz="2000" b="1" i="1" dirty="0" err="1">
                <a:solidFill>
                  <a:srgbClr val="006600"/>
                </a:solidFill>
              </a:rPr>
              <a:t>Carta</a:t>
            </a:r>
            <a:endParaRPr lang="en-US" sz="2000" b="1" i="1" dirty="0">
              <a:solidFill>
                <a:srgbClr val="006600"/>
              </a:solidFill>
            </a:endParaRPr>
          </a:p>
          <a:p>
            <a:pPr marL="457200" indent="-457200">
              <a:lnSpc>
                <a:spcPct val="95000"/>
              </a:lnSpc>
              <a:spcBef>
                <a:spcPct val="20000"/>
              </a:spcBef>
              <a:defRPr/>
            </a:pPr>
            <a:r>
              <a:rPr lang="en-US" sz="2000" b="1" i="1" dirty="0">
                <a:solidFill>
                  <a:srgbClr val="006600"/>
                </a:solidFill>
              </a:rPr>
              <a:t>		- 4</a:t>
            </a:r>
            <a:r>
              <a:rPr lang="en-US" sz="2000" b="1" i="1" baseline="30000" dirty="0">
                <a:solidFill>
                  <a:srgbClr val="006600"/>
                </a:solidFill>
              </a:rPr>
              <a:t>th</a:t>
            </a:r>
            <a:r>
              <a:rPr lang="en-US" sz="2000" b="1" i="1" dirty="0">
                <a:solidFill>
                  <a:srgbClr val="006600"/>
                </a:solidFill>
              </a:rPr>
              <a:t> Lateran Council</a:t>
            </a:r>
          </a:p>
          <a:p>
            <a:pPr marL="457200" indent="-457200">
              <a:lnSpc>
                <a:spcPct val="95000"/>
              </a:lnSpc>
              <a:spcBef>
                <a:spcPct val="20000"/>
              </a:spcBef>
              <a:defRPr/>
            </a:pPr>
            <a:r>
              <a:rPr lang="en-US" sz="2000" b="1" i="1" dirty="0">
                <a:solidFill>
                  <a:srgbClr val="006600"/>
                </a:solidFill>
              </a:rPr>
              <a:t>		- Thomas Aquinas</a:t>
            </a:r>
          </a:p>
          <a:p>
            <a:pPr marL="457200" indent="-457200">
              <a:lnSpc>
                <a:spcPct val="95000"/>
              </a:lnSpc>
              <a:spcBef>
                <a:spcPct val="20000"/>
              </a:spcBef>
              <a:defRPr/>
            </a:pPr>
            <a:r>
              <a:rPr lang="en-US" sz="2000" b="1" i="1" dirty="0">
                <a:solidFill>
                  <a:srgbClr val="006600"/>
                </a:solidFill>
              </a:rPr>
              <a:t>		- William Ockham</a:t>
            </a:r>
          </a:p>
          <a:p>
            <a:pPr marL="457200" indent="-457200">
              <a:lnSpc>
                <a:spcPct val="95000"/>
              </a:lnSpc>
              <a:spcBef>
                <a:spcPct val="20000"/>
              </a:spcBef>
              <a:defRPr/>
            </a:pPr>
            <a:r>
              <a:rPr lang="en-US" sz="2000" b="1" i="1" dirty="0">
                <a:solidFill>
                  <a:srgbClr val="006600"/>
                </a:solidFill>
              </a:rPr>
              <a:t>		- John Wycliffe</a:t>
            </a:r>
          </a:p>
          <a:p>
            <a:pPr marL="457200" indent="-457200">
              <a:lnSpc>
                <a:spcPct val="95000"/>
              </a:lnSpc>
              <a:spcBef>
                <a:spcPct val="20000"/>
              </a:spcBef>
              <a:defRPr/>
            </a:pPr>
            <a:r>
              <a:rPr lang="en-US" sz="2000" b="1" dirty="0">
                <a:solidFill>
                  <a:srgbClr val="002060"/>
                </a:solidFill>
              </a:rPr>
              <a:t>   </a:t>
            </a:r>
            <a:r>
              <a:rPr lang="en-US" sz="2000" b="1" dirty="0"/>
              <a:t>II. The Social Contract Theory</a:t>
            </a:r>
          </a:p>
          <a:p>
            <a:pPr marL="457200" indent="-457200">
              <a:lnSpc>
                <a:spcPct val="95000"/>
              </a:lnSpc>
              <a:spcBef>
                <a:spcPct val="20000"/>
              </a:spcBef>
              <a:defRPr/>
            </a:pPr>
            <a:r>
              <a:rPr lang="en-US" sz="2000" b="1" dirty="0"/>
              <a:t>   III. The Definition of Right</a:t>
            </a:r>
          </a:p>
          <a:p>
            <a:pPr marL="457200" indent="-457200">
              <a:lnSpc>
                <a:spcPct val="95000"/>
              </a:lnSpc>
              <a:spcBef>
                <a:spcPct val="20000"/>
              </a:spcBef>
              <a:defRPr/>
            </a:pPr>
            <a:r>
              <a:rPr lang="en-US" sz="2000" b="1" dirty="0"/>
              <a:t>   IV. John Locke and the Pronouncement of Property Rights </a:t>
            </a:r>
          </a:p>
          <a:p>
            <a:pPr marL="457200" indent="-457200">
              <a:lnSpc>
                <a:spcPct val="95000"/>
              </a:lnSpc>
              <a:spcBef>
                <a:spcPct val="20000"/>
              </a:spcBef>
              <a:defRPr/>
            </a:pPr>
            <a:r>
              <a:rPr lang="en-US" sz="2000" dirty="0">
                <a:solidFill>
                  <a:srgbClr val="0033CC"/>
                </a:solidFill>
              </a:rPr>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838200" y="16764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The Evolution of Rights</a:t>
            </a:r>
            <a:endParaRPr lang="en-US" sz="1000" b="1" i="1" dirty="0">
              <a:solidFill>
                <a:srgbClr val="FF0000"/>
              </a:solidFill>
            </a:endParaRPr>
          </a:p>
          <a:p>
            <a:pPr marL="342900" indent="-342900">
              <a:lnSpc>
                <a:spcPct val="75000"/>
              </a:lnSpc>
              <a:spcBef>
                <a:spcPct val="20000"/>
              </a:spcBef>
              <a:defRPr/>
            </a:pPr>
            <a:r>
              <a:rPr lang="en-US" sz="2000" b="1" dirty="0">
                <a:solidFill>
                  <a:srgbClr val="002060"/>
                </a:solidFill>
              </a:rPr>
              <a:t>B. The Definition of Right</a:t>
            </a:r>
            <a:r>
              <a:rPr lang="en-US" sz="2000" b="1" dirty="0">
                <a:solidFill>
                  <a:srgbClr val="0033CC"/>
                </a:solidFill>
              </a:rPr>
              <a:t>	</a:t>
            </a:r>
          </a:p>
          <a:p>
            <a:pPr>
              <a:lnSpc>
                <a:spcPct val="75000"/>
              </a:lnSpc>
              <a:defRPr/>
            </a:pPr>
            <a:endParaRPr lang="en-US" sz="1000" b="1" i="1" dirty="0">
              <a:solidFill>
                <a:srgbClr val="002060"/>
              </a:solidFill>
            </a:endParaRPr>
          </a:p>
          <a:p>
            <a:pPr algn="just">
              <a:lnSpc>
                <a:spcPct val="75000"/>
              </a:lnSpc>
              <a:defRPr/>
            </a:pPr>
            <a:r>
              <a:rPr lang="en-US" sz="1600" b="1" i="1" dirty="0"/>
              <a:t>When the legal concept of right became recognized under English jurisprudence, what exactly did they mean by the term “right”?  </a:t>
            </a:r>
          </a:p>
          <a:p>
            <a:pPr algn="just">
              <a:lnSpc>
                <a:spcPct val="75000"/>
              </a:lnSpc>
              <a:defRPr/>
            </a:pPr>
            <a:endParaRPr lang="en-US" sz="800" b="1" i="1" dirty="0"/>
          </a:p>
          <a:p>
            <a:pPr algn="just">
              <a:lnSpc>
                <a:spcPct val="75000"/>
              </a:lnSpc>
              <a:defRPr/>
            </a:pPr>
            <a:r>
              <a:rPr lang="en-US" sz="1600" b="1" i="1" dirty="0"/>
              <a:t>How could this idea, this term, be defined?</a:t>
            </a:r>
            <a:endParaRPr lang="en-US" sz="1000" b="1" i="1" dirty="0"/>
          </a:p>
          <a:p>
            <a:pPr algn="just">
              <a:lnSpc>
                <a:spcPct val="75000"/>
              </a:lnSpc>
              <a:defRPr/>
            </a:pPr>
            <a:endParaRPr lang="en-US" sz="800" b="1" i="1" dirty="0"/>
          </a:p>
          <a:p>
            <a:pPr algn="just">
              <a:lnSpc>
                <a:spcPct val="75000"/>
              </a:lnSpc>
              <a:defRPr/>
            </a:pPr>
            <a:r>
              <a:rPr lang="en-US" sz="1600" b="1" i="1" dirty="0"/>
              <a:t>According to William Blackstone, author of the famous Commentaries on the Law of England, a treatise often referred to as “the Bible of the Law”, the legal definition of the word “Right” represents the closest English translation of the Latin term “jus” (from which the term justice is derived), and essentially means: </a:t>
            </a:r>
            <a:endParaRPr lang="en-US" sz="1600" b="1" i="1" dirty="0" smtClean="0"/>
          </a:p>
          <a:p>
            <a:pPr algn="just">
              <a:lnSpc>
                <a:spcPct val="75000"/>
              </a:lnSpc>
              <a:defRPr/>
            </a:pPr>
            <a:endParaRPr lang="en-US" sz="1000" b="1" i="1" dirty="0"/>
          </a:p>
          <a:p>
            <a:pPr algn="just">
              <a:lnSpc>
                <a:spcPct val="75000"/>
              </a:lnSpc>
              <a:defRPr/>
            </a:pPr>
            <a:r>
              <a:rPr lang="en-US" sz="1600" b="1" i="1" dirty="0" smtClean="0">
                <a:solidFill>
                  <a:srgbClr val="C00000"/>
                </a:solidFill>
              </a:rPr>
              <a:t>			“</a:t>
            </a:r>
            <a:r>
              <a:rPr lang="en-US" sz="1600" b="1" i="1" dirty="0">
                <a:solidFill>
                  <a:srgbClr val="C00000"/>
                </a:solidFill>
              </a:rPr>
              <a:t>the abstract sense of law”.</a:t>
            </a:r>
            <a:endParaRPr lang="en-US" sz="1000" b="1" i="1" dirty="0">
              <a:solidFill>
                <a:srgbClr val="C00000"/>
              </a:solidFill>
            </a:endParaRPr>
          </a:p>
          <a:p>
            <a:pPr algn="just">
              <a:lnSpc>
                <a:spcPct val="75000"/>
              </a:lnSpc>
              <a:defRPr/>
            </a:pPr>
            <a:endParaRPr lang="en-US" sz="800" b="1" i="1" dirty="0">
              <a:solidFill>
                <a:srgbClr val="002060"/>
              </a:solidFill>
            </a:endParaRPr>
          </a:p>
          <a:p>
            <a:pPr algn="just">
              <a:lnSpc>
                <a:spcPct val="75000"/>
              </a:lnSpc>
              <a:defRPr/>
            </a:pPr>
            <a:r>
              <a:rPr lang="en-US" sz="1600" b="1" i="1" dirty="0"/>
              <a:t>For our purposes, however, perhaps the best and most effective understanding </a:t>
            </a:r>
          </a:p>
          <a:p>
            <a:pPr algn="just">
              <a:lnSpc>
                <a:spcPct val="75000"/>
              </a:lnSpc>
              <a:defRPr/>
            </a:pPr>
            <a:r>
              <a:rPr lang="en-US" sz="1600" b="1" i="1" dirty="0"/>
              <a:t>of what the term “Right” actually means, </a:t>
            </a:r>
          </a:p>
          <a:p>
            <a:pPr algn="just">
              <a:lnSpc>
                <a:spcPct val="75000"/>
              </a:lnSpc>
              <a:defRPr/>
            </a:pPr>
            <a:r>
              <a:rPr lang="en-US" sz="1600" b="1" i="1" dirty="0"/>
              <a:t>can be seen from the writings of the Scottish philosopher and legal commentator, James Mill.  </a:t>
            </a:r>
          </a:p>
          <a:p>
            <a:pPr algn="just">
              <a:lnSpc>
                <a:spcPct val="75000"/>
              </a:lnSpc>
              <a:defRPr/>
            </a:pPr>
            <a:endParaRPr lang="en-US" sz="800" b="1" i="1" dirty="0"/>
          </a:p>
          <a:p>
            <a:pPr algn="just">
              <a:lnSpc>
                <a:spcPct val="75000"/>
              </a:lnSpc>
              <a:defRPr/>
            </a:pPr>
            <a:r>
              <a:rPr lang="en-US" sz="1600" b="1" i="1" dirty="0"/>
              <a:t>Mill saw “rights” in terms of a claim based upon a legally justified expectation </a:t>
            </a:r>
          </a:p>
          <a:p>
            <a:pPr algn="just">
              <a:lnSpc>
                <a:spcPct val="75000"/>
              </a:lnSpc>
              <a:defRPr/>
            </a:pPr>
            <a:r>
              <a:rPr lang="en-US" sz="1600" b="1" i="1" dirty="0"/>
              <a:t>(which explains how rights progressed from the Rules of Roman law, to the public expectations produced from Common law decisions and the pronouncement of the Magna </a:t>
            </a:r>
            <a:r>
              <a:rPr lang="en-US" sz="1600" b="1" i="1" dirty="0" err="1"/>
              <a:t>Carta</a:t>
            </a:r>
            <a:r>
              <a:rPr lang="en-US" sz="1600" b="1" i="1" dirty="0"/>
              <a:t>, and then through the individualist centered citizenship of the clerical-legal philosophers). </a:t>
            </a:r>
          </a:p>
          <a:p>
            <a:pPr algn="just">
              <a:lnSpc>
                <a:spcPct val="75000"/>
              </a:lnSpc>
              <a:defRPr/>
            </a:pPr>
            <a:endParaRPr lang="en-US" sz="800" b="1" i="1" dirty="0"/>
          </a:p>
          <a:p>
            <a:pPr algn="just">
              <a:lnSpc>
                <a:spcPct val="75000"/>
              </a:lnSpc>
              <a:defRPr/>
            </a:pPr>
            <a:r>
              <a:rPr lang="en-US" sz="1600" b="1" i="1" dirty="0"/>
              <a:t>From Mill’s writings, a corresponding definition of the term “Right”, can accordingly be derived to be:</a:t>
            </a:r>
            <a:endParaRPr lang="en-US" sz="1000" b="1" i="1" dirty="0"/>
          </a:p>
          <a:p>
            <a:pPr algn="just">
              <a:lnSpc>
                <a:spcPct val="75000"/>
              </a:lnSpc>
              <a:defRPr/>
            </a:pPr>
            <a:endParaRPr lang="en-US" sz="1000" b="1" i="1" dirty="0">
              <a:solidFill>
                <a:srgbClr val="0033CC"/>
              </a:solidFill>
            </a:endParaRPr>
          </a:p>
          <a:p>
            <a:pPr algn="just">
              <a:lnSpc>
                <a:spcPct val="75000"/>
              </a:lnSpc>
              <a:defRPr/>
            </a:pPr>
            <a:r>
              <a:rPr lang="en-US" sz="2200" b="1" i="1" dirty="0">
                <a:solidFill>
                  <a:srgbClr val="C00000"/>
                </a:solidFill>
              </a:rPr>
              <a:t>“The legally recognized ability to exercise power and control over an action or object”. </a:t>
            </a: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1748" name="Rectangle 5"/>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r>
              <a:rPr lang="en-US" sz="4800" b="1" dirty="0">
                <a:solidFill>
                  <a:srgbClr val="C81204"/>
                </a:solidFill>
              </a:rPr>
              <a:t>           </a:t>
            </a:r>
            <a:r>
              <a:rPr lang="en-US" sz="3400" b="1" dirty="0">
                <a:solidFill>
                  <a:srgbClr val="C81204"/>
                </a:solidFill>
              </a:rPr>
              <a:t>The Evolution of Rights</a:t>
            </a:r>
            <a:endParaRPr lang="en-US" sz="3400" b="1" i="1" dirty="0">
              <a:solidFill>
                <a:srgbClr val="FF0000"/>
              </a:solidFill>
            </a:endParaRPr>
          </a:p>
          <a:p>
            <a:pPr marL="342900" indent="-342900">
              <a:lnSpc>
                <a:spcPct val="90000"/>
              </a:lnSpc>
              <a:spcBef>
                <a:spcPct val="20000"/>
              </a:spcBef>
            </a:pPr>
            <a:r>
              <a:rPr lang="en-US" sz="2400" b="1" dirty="0">
                <a:solidFill>
                  <a:srgbClr val="002060"/>
                </a:solidFill>
              </a:rPr>
              <a:t>C. Types of Property Rights</a:t>
            </a:r>
            <a:endParaRPr lang="en-US" sz="2400" b="1" i="1" dirty="0">
              <a:solidFill>
                <a:srgbClr val="002060"/>
              </a:solidFill>
            </a:endParaRPr>
          </a:p>
          <a:p>
            <a:pPr marL="342900" indent="-342900" algn="ctr" eaLnBrk="0" hangingPunct="0">
              <a:spcBef>
                <a:spcPct val="20000"/>
              </a:spcBef>
            </a:pPr>
            <a:r>
              <a:rPr lang="en-US" sz="3200" b="1" i="1" dirty="0"/>
              <a:t>Property</a:t>
            </a:r>
            <a:r>
              <a:rPr lang="en-US" sz="3200" b="1" dirty="0"/>
              <a:t> as a “Right” - Types of </a:t>
            </a:r>
            <a:r>
              <a:rPr lang="en-US" sz="3200" b="1" i="1" dirty="0"/>
              <a:t>Property</a:t>
            </a:r>
          </a:p>
          <a:p>
            <a:pPr marL="342900" indent="-342900" eaLnBrk="0" hangingPunct="0">
              <a:spcBef>
                <a:spcPct val="20000"/>
              </a:spcBef>
              <a:buFontTx/>
              <a:buChar char="•"/>
            </a:pPr>
            <a:r>
              <a:rPr lang="en-US" sz="2400" dirty="0"/>
              <a:t>What types of</a:t>
            </a:r>
            <a:r>
              <a:rPr lang="en-US" sz="2400" b="1" i="1" dirty="0"/>
              <a:t> Property</a:t>
            </a:r>
            <a:r>
              <a:rPr lang="en-US" sz="2400" dirty="0"/>
              <a:t> can </a:t>
            </a:r>
            <a:r>
              <a:rPr lang="en-US" sz="2400" b="1" dirty="0"/>
              <a:t>“Rights” </a:t>
            </a:r>
            <a:r>
              <a:rPr lang="en-US" sz="2400" dirty="0"/>
              <a:t>be exercised over:</a:t>
            </a:r>
          </a:p>
          <a:p>
            <a:pPr marL="342900" indent="-342900" eaLnBrk="0" hangingPunct="0">
              <a:spcBef>
                <a:spcPct val="20000"/>
              </a:spcBef>
              <a:buFontTx/>
              <a:buChar char="•"/>
            </a:pPr>
            <a:endParaRPr lang="en-US" sz="1000" dirty="0">
              <a:solidFill>
                <a:schemeClr val="accent2"/>
              </a:solidFill>
            </a:endParaRPr>
          </a:p>
          <a:p>
            <a:pPr marL="742950" lvl="1" indent="-285750" eaLnBrk="0" hangingPunct="0">
              <a:spcBef>
                <a:spcPct val="20000"/>
              </a:spcBef>
              <a:buFontTx/>
              <a:buChar char="–"/>
            </a:pPr>
            <a:r>
              <a:rPr lang="en-US" sz="2000" b="1" dirty="0">
                <a:solidFill>
                  <a:srgbClr val="006600"/>
                </a:solidFill>
              </a:rPr>
              <a:t>Real</a:t>
            </a:r>
            <a:r>
              <a:rPr lang="en-US" sz="2000" b="1" dirty="0">
                <a:solidFill>
                  <a:schemeClr val="accent2"/>
                </a:solidFill>
              </a:rPr>
              <a:t> </a:t>
            </a:r>
            <a:r>
              <a:rPr lang="en-US" sz="2000" b="1" dirty="0"/>
              <a:t>(Rights in Land);</a:t>
            </a:r>
          </a:p>
          <a:p>
            <a:pPr marL="742950" lvl="1" indent="-285750" eaLnBrk="0" hangingPunct="0">
              <a:spcBef>
                <a:spcPct val="20000"/>
              </a:spcBef>
            </a:pPr>
            <a:r>
              <a:rPr lang="en-US" sz="2000" dirty="0"/>
              <a:t>	Real Estate – Ownership/Leaseholds/Easements/Life Estates</a:t>
            </a:r>
          </a:p>
          <a:p>
            <a:pPr marL="742950" lvl="1" indent="-285750" eaLnBrk="0" hangingPunct="0">
              <a:spcBef>
                <a:spcPct val="20000"/>
              </a:spcBef>
              <a:buFontTx/>
              <a:buChar char="–"/>
            </a:pPr>
            <a:r>
              <a:rPr lang="en-US" sz="2000" b="1" dirty="0">
                <a:solidFill>
                  <a:srgbClr val="006600"/>
                </a:solidFill>
              </a:rPr>
              <a:t>Personal</a:t>
            </a:r>
            <a:r>
              <a:rPr lang="en-US" sz="2000" b="1" dirty="0">
                <a:solidFill>
                  <a:schemeClr val="accent2"/>
                </a:solidFill>
              </a:rPr>
              <a:t> </a:t>
            </a:r>
            <a:r>
              <a:rPr lang="en-US" sz="2000" b="1" dirty="0"/>
              <a:t>(Rights in Objects); and/or</a:t>
            </a:r>
          </a:p>
          <a:p>
            <a:pPr marL="742950" lvl="1" indent="-285750" eaLnBrk="0" hangingPunct="0">
              <a:spcBef>
                <a:spcPct val="20000"/>
              </a:spcBef>
            </a:pPr>
            <a:r>
              <a:rPr lang="en-US" sz="2000" dirty="0"/>
              <a:t>	Chattels – Tangible, visible “things”</a:t>
            </a:r>
          </a:p>
          <a:p>
            <a:pPr marL="742950" lvl="1" indent="-285750" eaLnBrk="0" hangingPunct="0">
              <a:spcBef>
                <a:spcPct val="20000"/>
              </a:spcBef>
              <a:buFontTx/>
              <a:buChar char="–"/>
            </a:pPr>
            <a:r>
              <a:rPr lang="en-US" sz="2000" b="1" dirty="0">
                <a:solidFill>
                  <a:srgbClr val="006600"/>
                </a:solidFill>
              </a:rPr>
              <a:t>Intellectual</a:t>
            </a:r>
            <a:r>
              <a:rPr lang="en-US" sz="2000" b="1" dirty="0">
                <a:solidFill>
                  <a:schemeClr val="accent2"/>
                </a:solidFill>
              </a:rPr>
              <a:t> </a:t>
            </a:r>
            <a:r>
              <a:rPr lang="en-US" sz="2000" b="1" dirty="0"/>
              <a:t>(Rights in Ideas)</a:t>
            </a:r>
          </a:p>
          <a:p>
            <a:pPr marL="742950" lvl="1" indent="-285750" eaLnBrk="0" hangingPunct="0">
              <a:spcBef>
                <a:spcPct val="20000"/>
              </a:spcBef>
            </a:pPr>
            <a:r>
              <a:rPr lang="en-US" sz="2000" dirty="0"/>
              <a:t>	Patents – Idea for Product or Process</a:t>
            </a:r>
          </a:p>
          <a:p>
            <a:pPr marL="742950" lvl="1" indent="-285750" eaLnBrk="0" hangingPunct="0">
              <a:spcBef>
                <a:spcPct val="20000"/>
              </a:spcBef>
            </a:pPr>
            <a:r>
              <a:rPr lang="en-US" sz="2000" dirty="0"/>
              <a:t>	Trademarks – Logo, Identification or Distinction</a:t>
            </a:r>
          </a:p>
          <a:p>
            <a:pPr marL="742950" lvl="1" indent="-285750" eaLnBrk="0" hangingPunct="0">
              <a:spcBef>
                <a:spcPct val="20000"/>
              </a:spcBef>
            </a:pPr>
            <a:r>
              <a:rPr lang="en-US" sz="2000" dirty="0"/>
              <a:t>	Copyrights – Written or Performed Works</a:t>
            </a:r>
          </a:p>
          <a:p>
            <a:pPr marL="742950" lvl="1" indent="-285750" eaLnBrk="0" hangingPunct="0">
              <a:spcBef>
                <a:spcPct val="20000"/>
              </a:spcBef>
              <a:buFontTx/>
              <a:buChar char="–"/>
            </a:pPr>
            <a:endParaRPr lang="en-US" sz="1600" b="1" i="1" dirty="0">
              <a:solidFill>
                <a:schemeClr val="accent2"/>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2772" name="Rectangle 5"/>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nSpc>
                <a:spcPct val="90000"/>
              </a:lnSpc>
              <a:spcBef>
                <a:spcPct val="20000"/>
              </a:spcBef>
            </a:pPr>
            <a:r>
              <a:rPr lang="en-US" sz="3400" b="1" dirty="0">
                <a:solidFill>
                  <a:srgbClr val="C81204"/>
                </a:solidFill>
              </a:rPr>
              <a:t>                The Evolution of Rights</a:t>
            </a:r>
            <a:endParaRPr lang="en-US" sz="3400" b="1" i="1" dirty="0">
              <a:solidFill>
                <a:srgbClr val="FF0000"/>
              </a:solidFill>
            </a:endParaRPr>
          </a:p>
          <a:p>
            <a:pPr marL="342900" indent="-342900">
              <a:lnSpc>
                <a:spcPct val="90000"/>
              </a:lnSpc>
              <a:spcBef>
                <a:spcPct val="20000"/>
              </a:spcBef>
            </a:pPr>
            <a:r>
              <a:rPr lang="en-US" sz="2400" b="1" dirty="0">
                <a:solidFill>
                  <a:srgbClr val="002060"/>
                </a:solidFill>
              </a:rPr>
              <a:t>C. Types of Property Rights</a:t>
            </a:r>
            <a:endParaRPr lang="en-US" sz="2400" b="1" i="1" dirty="0">
              <a:solidFill>
                <a:srgbClr val="002060"/>
              </a:solidFill>
            </a:endParaRPr>
          </a:p>
          <a:p>
            <a:pPr marL="342900" indent="-342900" algn="ctr" eaLnBrk="0" hangingPunct="0">
              <a:lnSpc>
                <a:spcPct val="85000"/>
              </a:lnSpc>
              <a:spcBef>
                <a:spcPct val="20000"/>
              </a:spcBef>
            </a:pPr>
            <a:r>
              <a:rPr lang="en-US" sz="3200" b="1" i="1" dirty="0"/>
              <a:t>Property</a:t>
            </a:r>
            <a:r>
              <a:rPr lang="en-US" sz="3200" b="1" dirty="0"/>
              <a:t> as a “Right” - Types of </a:t>
            </a:r>
            <a:r>
              <a:rPr lang="en-US" sz="3200" b="1" i="1" dirty="0"/>
              <a:t>Property</a:t>
            </a:r>
            <a:endParaRPr lang="en-US" sz="1000" b="1" dirty="0"/>
          </a:p>
          <a:p>
            <a:pPr marL="342900" indent="-342900" eaLnBrk="0" hangingPunct="0">
              <a:lnSpc>
                <a:spcPct val="85000"/>
              </a:lnSpc>
              <a:spcBef>
                <a:spcPct val="20000"/>
              </a:spcBef>
            </a:pPr>
            <a:endParaRPr lang="en-US" sz="1000" b="1" dirty="0">
              <a:solidFill>
                <a:srgbClr val="006600"/>
              </a:solidFill>
            </a:endParaRPr>
          </a:p>
          <a:p>
            <a:pPr marL="342900" indent="-342900" eaLnBrk="0" hangingPunct="0">
              <a:lnSpc>
                <a:spcPct val="85000"/>
              </a:lnSpc>
              <a:spcBef>
                <a:spcPct val="20000"/>
              </a:spcBef>
            </a:pPr>
            <a:r>
              <a:rPr lang="en-US" sz="2400" b="1" dirty="0">
                <a:solidFill>
                  <a:srgbClr val="006600"/>
                </a:solidFill>
              </a:rPr>
              <a:t>Real</a:t>
            </a:r>
            <a:r>
              <a:rPr lang="en-US" sz="2400" b="1" dirty="0">
                <a:solidFill>
                  <a:srgbClr val="0033CC"/>
                </a:solidFill>
              </a:rPr>
              <a:t> </a:t>
            </a:r>
            <a:r>
              <a:rPr lang="en-US" sz="2400" b="1" dirty="0"/>
              <a:t>(Rights in Land)</a:t>
            </a:r>
          </a:p>
          <a:p>
            <a:pPr marL="342900" indent="-342900" eaLnBrk="0" hangingPunct="0">
              <a:lnSpc>
                <a:spcPct val="85000"/>
              </a:lnSpc>
              <a:spcBef>
                <a:spcPct val="20000"/>
              </a:spcBef>
            </a:pPr>
            <a:endParaRPr lang="en-US" sz="800" dirty="0"/>
          </a:p>
          <a:p>
            <a:pPr marL="342900" indent="-342900" eaLnBrk="0" hangingPunct="0">
              <a:lnSpc>
                <a:spcPct val="85000"/>
              </a:lnSpc>
              <a:spcBef>
                <a:spcPct val="20000"/>
              </a:spcBef>
            </a:pPr>
            <a:r>
              <a:rPr lang="en-US" sz="2400" dirty="0"/>
              <a:t>	</a:t>
            </a:r>
            <a:r>
              <a:rPr lang="en-US" sz="2400" b="1" dirty="0">
                <a:solidFill>
                  <a:srgbClr val="006600"/>
                </a:solidFill>
              </a:rPr>
              <a:t>Real property</a:t>
            </a:r>
            <a:r>
              <a:rPr lang="en-US" sz="2400" dirty="0"/>
              <a:t> consists of </a:t>
            </a:r>
            <a:r>
              <a:rPr lang="en-US" sz="2400" b="1" dirty="0"/>
              <a:t>Rights </a:t>
            </a:r>
            <a:r>
              <a:rPr lang="en-US" sz="2400" dirty="0"/>
              <a:t>in:</a:t>
            </a:r>
            <a:r>
              <a:rPr lang="en-US" sz="700" dirty="0"/>
              <a:t> </a:t>
            </a:r>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1. </a:t>
            </a:r>
            <a:r>
              <a:rPr lang="en-US" sz="2400" b="1" dirty="0"/>
              <a:t>Land</a:t>
            </a:r>
            <a:r>
              <a:rPr lang="en-US" sz="2400" dirty="0"/>
              <a:t>;</a:t>
            </a:r>
            <a:endParaRPr lang="en-US" sz="700" dirty="0"/>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2. </a:t>
            </a:r>
            <a:r>
              <a:rPr lang="en-US" sz="2400" b="1" dirty="0"/>
              <a:t>Anything attached to land</a:t>
            </a:r>
            <a:r>
              <a:rPr lang="en-US" sz="2400" dirty="0"/>
              <a:t> (Buildings,  buildings, signs, fences, or trees);</a:t>
            </a:r>
            <a:endParaRPr lang="en-US" sz="700" dirty="0"/>
          </a:p>
          <a:p>
            <a:pPr marL="342900" indent="-342900" eaLnBrk="0" hangingPunct="0">
              <a:lnSpc>
                <a:spcPct val="85000"/>
              </a:lnSpc>
              <a:spcBef>
                <a:spcPct val="20000"/>
              </a:spcBef>
            </a:pPr>
            <a:r>
              <a:rPr lang="en-US" sz="700" dirty="0"/>
              <a:t> </a:t>
            </a:r>
          </a:p>
          <a:p>
            <a:pPr marL="342900" indent="-342900" eaLnBrk="0" hangingPunct="0">
              <a:lnSpc>
                <a:spcPct val="85000"/>
              </a:lnSpc>
              <a:spcBef>
                <a:spcPct val="20000"/>
              </a:spcBef>
            </a:pPr>
            <a:r>
              <a:rPr lang="en-US" sz="2400" dirty="0"/>
              <a:t>	3. The </a:t>
            </a:r>
            <a:r>
              <a:rPr lang="en-US" sz="2400" b="1" dirty="0"/>
              <a:t>land surface, subsurface</a:t>
            </a:r>
            <a:r>
              <a:rPr lang="en-US" sz="2400" dirty="0"/>
              <a:t> (including minerals and groundwater), and the </a:t>
            </a:r>
            <a:r>
              <a:rPr lang="en-US" sz="2400" b="1" dirty="0"/>
              <a:t>airspace</a:t>
            </a:r>
            <a:r>
              <a:rPr lang="en-US" sz="2400" dirty="0"/>
              <a:t> above the surface.</a:t>
            </a:r>
          </a:p>
          <a:p>
            <a:pPr marL="342900" indent="-342900" eaLnBrk="0" hangingPunct="0">
              <a:lnSpc>
                <a:spcPct val="85000"/>
              </a:lnSpc>
              <a:spcBef>
                <a:spcPct val="20000"/>
              </a:spcBef>
            </a:pPr>
            <a:endParaRPr lang="en-US" sz="800" dirty="0">
              <a:solidFill>
                <a:schemeClr val="accent2"/>
              </a:solidFill>
            </a:endParaRPr>
          </a:p>
          <a:p>
            <a:pPr marL="342900" indent="-342900" algn="just" eaLnBrk="0" hangingPunct="0">
              <a:lnSpc>
                <a:spcPct val="85000"/>
              </a:lnSpc>
              <a:spcBef>
                <a:spcPct val="20000"/>
              </a:spcBef>
            </a:pPr>
            <a:r>
              <a:rPr lang="en-US" dirty="0">
                <a:solidFill>
                  <a:schemeClr val="accent2"/>
                </a:solidFill>
              </a:rPr>
              <a:t>  </a:t>
            </a:r>
            <a:r>
              <a:rPr lang="en-US" sz="1700" b="1" i="1" dirty="0">
                <a:solidFill>
                  <a:srgbClr val="002060"/>
                </a:solidFill>
              </a:rPr>
              <a:t>Historically, Property Law was almost exclusively concerned with Real Property. </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3796" name="Rectangle 4"/>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nSpc>
                <a:spcPct val="90000"/>
              </a:lnSpc>
              <a:spcBef>
                <a:spcPct val="20000"/>
              </a:spcBef>
            </a:pPr>
            <a:r>
              <a:rPr lang="en-US" sz="3400" b="1" dirty="0">
                <a:solidFill>
                  <a:srgbClr val="C00000"/>
                </a:solidFill>
              </a:rPr>
              <a:t> The Evolution of Rights</a:t>
            </a:r>
            <a:endParaRPr lang="en-US" sz="3400" b="1" i="1" dirty="0">
              <a:solidFill>
                <a:srgbClr val="C00000"/>
              </a:solidFill>
            </a:endParaRPr>
          </a:p>
          <a:p>
            <a:pPr marL="342900" indent="-342900">
              <a:lnSpc>
                <a:spcPct val="90000"/>
              </a:lnSpc>
              <a:spcBef>
                <a:spcPct val="20000"/>
              </a:spcBef>
            </a:pPr>
            <a:r>
              <a:rPr lang="en-US" sz="2400" b="1" dirty="0">
                <a:solidFill>
                  <a:srgbClr val="002060"/>
                </a:solidFill>
              </a:rPr>
              <a:t>C. Types of Property Rights</a:t>
            </a:r>
            <a:endParaRPr lang="en-US" sz="2400" b="1" i="1" dirty="0">
              <a:solidFill>
                <a:srgbClr val="002060"/>
              </a:solidFill>
            </a:endParaRPr>
          </a:p>
          <a:p>
            <a:pPr marL="342900" indent="-342900" algn="ctr" eaLnBrk="0" hangingPunct="0">
              <a:lnSpc>
                <a:spcPct val="85000"/>
              </a:lnSpc>
              <a:spcBef>
                <a:spcPct val="20000"/>
              </a:spcBef>
            </a:pPr>
            <a:r>
              <a:rPr lang="en-US" sz="3200" b="1" i="1" dirty="0"/>
              <a:t>Property</a:t>
            </a:r>
            <a:r>
              <a:rPr lang="en-US" sz="3200" b="1" dirty="0"/>
              <a:t> as a “Right” - Types of </a:t>
            </a:r>
            <a:r>
              <a:rPr lang="en-US" sz="3200" b="1" i="1" dirty="0"/>
              <a:t>Property</a:t>
            </a:r>
            <a:endParaRPr lang="en-US" sz="1000" b="1" i="1" dirty="0"/>
          </a:p>
          <a:p>
            <a:pPr marL="342900" indent="-342900" algn="ctr"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Personal</a:t>
            </a:r>
            <a:r>
              <a:rPr lang="en-US" sz="2400" b="1" dirty="0">
                <a:solidFill>
                  <a:srgbClr val="0033CC"/>
                </a:solidFill>
              </a:rPr>
              <a:t> </a:t>
            </a:r>
            <a:r>
              <a:rPr lang="en-US" sz="2400" b="1" dirty="0"/>
              <a:t>(Rights in Things)</a:t>
            </a:r>
            <a:endParaRPr lang="en-US" sz="700" b="1" dirty="0"/>
          </a:p>
          <a:p>
            <a:pPr marL="342900" indent="-342900" eaLnBrk="0" hangingPunct="0">
              <a:lnSpc>
                <a:spcPct val="90000"/>
              </a:lnSpc>
              <a:spcBef>
                <a:spcPct val="20000"/>
              </a:spcBef>
            </a:pPr>
            <a:endParaRPr lang="en-US" sz="700" b="1" dirty="0">
              <a:solidFill>
                <a:schemeClr val="accent2"/>
              </a:solidFill>
            </a:endParaRPr>
          </a:p>
          <a:p>
            <a:pPr marL="342900" indent="-342900" eaLnBrk="0" hangingPunct="0">
              <a:lnSpc>
                <a:spcPct val="90000"/>
              </a:lnSpc>
              <a:spcBef>
                <a:spcPct val="20000"/>
              </a:spcBef>
            </a:pPr>
            <a:r>
              <a:rPr lang="en-US" b="1" dirty="0">
                <a:solidFill>
                  <a:srgbClr val="006600"/>
                </a:solidFill>
              </a:rPr>
              <a:t>     </a:t>
            </a:r>
            <a:r>
              <a:rPr lang="en-US" b="1" dirty="0">
                <a:solidFill>
                  <a:srgbClr val="C00000"/>
                </a:solidFill>
              </a:rPr>
              <a:t>Personal Property</a:t>
            </a:r>
            <a:r>
              <a:rPr lang="en-US" dirty="0">
                <a:solidFill>
                  <a:srgbClr val="C00000"/>
                </a:solidFill>
              </a:rPr>
              <a:t> consists of </a:t>
            </a:r>
            <a:r>
              <a:rPr lang="en-US" b="1" dirty="0">
                <a:solidFill>
                  <a:srgbClr val="C00000"/>
                </a:solidFill>
              </a:rPr>
              <a:t>Rights:</a:t>
            </a:r>
            <a:r>
              <a:rPr lang="en-US" sz="700" dirty="0">
                <a:solidFill>
                  <a:srgbClr val="C00000"/>
                </a:solidFill>
              </a:rPr>
              <a:t> </a:t>
            </a:r>
          </a:p>
          <a:p>
            <a:pPr marL="342900" indent="-342900" algn="just" eaLnBrk="0" hangingPunct="0">
              <a:lnSpc>
                <a:spcPct val="90000"/>
              </a:lnSpc>
              <a:spcBef>
                <a:spcPct val="20000"/>
              </a:spcBef>
              <a:buFontTx/>
              <a:buChar char="•"/>
            </a:pPr>
            <a:endParaRPr lang="en-US" sz="700" dirty="0">
              <a:solidFill>
                <a:schemeClr val="accent2"/>
              </a:solidFill>
            </a:endParaRPr>
          </a:p>
          <a:p>
            <a:pPr marL="342900" indent="-342900" algn="just" eaLnBrk="0" hangingPunct="0">
              <a:lnSpc>
                <a:spcPct val="90000"/>
              </a:lnSpc>
              <a:spcBef>
                <a:spcPct val="20000"/>
              </a:spcBef>
              <a:buFontTx/>
              <a:buChar char="•"/>
            </a:pPr>
            <a:r>
              <a:rPr lang="en-US" sz="1600" dirty="0"/>
              <a:t>Items of tangible, visible </a:t>
            </a:r>
            <a:r>
              <a:rPr lang="en-US" sz="1600" b="1" dirty="0"/>
              <a:t>personal property</a:t>
            </a:r>
            <a:r>
              <a:rPr lang="en-US" sz="1600" dirty="0"/>
              <a:t>, including:</a:t>
            </a:r>
          </a:p>
          <a:p>
            <a:pPr marL="342900" indent="-342900" algn="just" eaLnBrk="0" hangingPunct="0">
              <a:lnSpc>
                <a:spcPct val="90000"/>
              </a:lnSpc>
              <a:spcBef>
                <a:spcPct val="20000"/>
              </a:spcBef>
            </a:pPr>
            <a:r>
              <a:rPr lang="en-US" sz="1600" dirty="0"/>
              <a:t>	Chattels: Cars, clothing, jewelry, livestock, airplanes, coins, rings, and books </a:t>
            </a:r>
          </a:p>
          <a:p>
            <a:pPr marL="742950" lvl="1" indent="-285750" algn="just" eaLnBrk="0" hangingPunct="0">
              <a:lnSpc>
                <a:spcPct val="90000"/>
              </a:lnSpc>
              <a:spcBef>
                <a:spcPct val="20000"/>
              </a:spcBef>
              <a:buFont typeface="Wingdings" pitchFamily="2" charset="2"/>
              <a:buChar char="Ø"/>
            </a:pPr>
            <a:r>
              <a:rPr lang="en-US" sz="1400" dirty="0"/>
              <a:t>Virtually all of the personal property in feudal England fell into this category. </a:t>
            </a:r>
          </a:p>
          <a:p>
            <a:pPr marL="742950" lvl="1" indent="-285750" algn="just" eaLnBrk="0" hangingPunct="0">
              <a:lnSpc>
                <a:spcPct val="90000"/>
              </a:lnSpc>
              <a:spcBef>
                <a:spcPct val="20000"/>
              </a:spcBef>
              <a:buFont typeface="Wingdings" pitchFamily="2" charset="2"/>
              <a:buChar char="Ø"/>
            </a:pPr>
            <a:r>
              <a:rPr lang="en-US" sz="1400" dirty="0"/>
              <a:t>Today, property rights can exist in almost any tangible, visible “thing.” </a:t>
            </a:r>
          </a:p>
          <a:p>
            <a:pPr marL="742950" lvl="1" indent="-285750" algn="just" eaLnBrk="0" hangingPunct="0">
              <a:lnSpc>
                <a:spcPct val="90000"/>
              </a:lnSpc>
              <a:spcBef>
                <a:spcPct val="20000"/>
              </a:spcBef>
              <a:buFont typeface="Wingdings" pitchFamily="2" charset="2"/>
              <a:buChar char="Ø"/>
            </a:pPr>
            <a:r>
              <a:rPr lang="en-US" sz="1400" dirty="0"/>
              <a:t>Almost every moveable thing around you now is a chattel, with property rights vested with someone. </a:t>
            </a:r>
            <a:endParaRPr lang="en-US" sz="700" dirty="0"/>
          </a:p>
          <a:p>
            <a:pPr marL="742950" lvl="1" indent="-285750" algn="just" eaLnBrk="0" hangingPunct="0">
              <a:lnSpc>
                <a:spcPct val="90000"/>
              </a:lnSpc>
              <a:spcBef>
                <a:spcPct val="20000"/>
              </a:spcBef>
              <a:buFont typeface="Wingdings" pitchFamily="2" charset="2"/>
              <a:buChar char="Ø"/>
            </a:pPr>
            <a:endParaRPr lang="en-US" sz="700" dirty="0"/>
          </a:p>
          <a:p>
            <a:pPr marL="342900" indent="-342900" algn="just" eaLnBrk="0" hangingPunct="0">
              <a:lnSpc>
                <a:spcPct val="90000"/>
              </a:lnSpc>
              <a:spcBef>
                <a:spcPct val="20000"/>
              </a:spcBef>
            </a:pPr>
            <a:r>
              <a:rPr lang="en-US" sz="1600" dirty="0"/>
              <a:t>	Prominent exceptions to this general observation: </a:t>
            </a:r>
          </a:p>
          <a:p>
            <a:pPr marL="742950" lvl="1" indent="-285750" algn="just" eaLnBrk="0" hangingPunct="0">
              <a:lnSpc>
                <a:spcPct val="90000"/>
              </a:lnSpc>
              <a:spcBef>
                <a:spcPct val="20000"/>
              </a:spcBef>
              <a:buFont typeface="Wingdings" pitchFamily="2" charset="2"/>
              <a:buChar char="Ø"/>
            </a:pPr>
            <a:r>
              <a:rPr lang="en-US" sz="1400" dirty="0"/>
              <a:t>Human kidneys, fingers, ova, sperm, blood cells, and other body parts may well be characterized as “tangible, visible things,” but many courts and legislatures have proven reluctant to extend property rights to them. </a:t>
            </a:r>
          </a:p>
          <a:p>
            <a:pPr marL="742950" lvl="1" indent="-285750" algn="just" eaLnBrk="0" hangingPunct="0">
              <a:lnSpc>
                <a:spcPct val="90000"/>
              </a:lnSpc>
              <a:spcBef>
                <a:spcPct val="20000"/>
              </a:spcBef>
              <a:buFont typeface="Wingdings" pitchFamily="2" charset="2"/>
              <a:buChar char="Ø"/>
            </a:pPr>
            <a:r>
              <a:rPr lang="en-US" sz="1400" dirty="0"/>
              <a:t>Similarly, the law also deems deer, foxes, whales, and other wild animals, in their natural habitats, as </a:t>
            </a:r>
            <a:r>
              <a:rPr lang="en-US" sz="1400" dirty="0" err="1"/>
              <a:t>unowned</a:t>
            </a:r>
            <a:r>
              <a:rPr lang="en-US" sz="1400" dirty="0"/>
              <a:t>.</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4820"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0000"/>
              </a:lnSpc>
              <a:spcBef>
                <a:spcPct val="20000"/>
              </a:spcBef>
            </a:pPr>
            <a:r>
              <a:rPr lang="en-US" sz="3400" b="1" dirty="0">
                <a:solidFill>
                  <a:srgbClr val="C81204"/>
                </a:solidFill>
              </a:rPr>
              <a:t> The Evolution of Rights</a:t>
            </a:r>
            <a:endParaRPr lang="en-US" sz="3400" b="1" i="1" dirty="0">
              <a:solidFill>
                <a:srgbClr val="FF0000"/>
              </a:solidFill>
            </a:endParaRPr>
          </a:p>
          <a:p>
            <a:pPr marL="342900" indent="-342900">
              <a:lnSpc>
                <a:spcPct val="90000"/>
              </a:lnSpc>
              <a:spcBef>
                <a:spcPct val="20000"/>
              </a:spcBef>
            </a:pPr>
            <a:r>
              <a:rPr lang="en-US" sz="2400" b="1" dirty="0">
                <a:solidFill>
                  <a:srgbClr val="002060"/>
                </a:solidFill>
              </a:rPr>
              <a:t>C. Types of Property Rights</a:t>
            </a:r>
            <a:endParaRPr lang="en-US" sz="2400" b="1" i="1" dirty="0">
              <a:solidFill>
                <a:srgbClr val="002060"/>
              </a:solidFill>
            </a:endParaRPr>
          </a:p>
          <a:p>
            <a:pPr marL="342900" indent="-342900" algn="ctr" eaLnBrk="0" hangingPunct="0">
              <a:lnSpc>
                <a:spcPct val="85000"/>
              </a:lnSpc>
              <a:spcBef>
                <a:spcPct val="20000"/>
              </a:spcBef>
            </a:pPr>
            <a:r>
              <a:rPr lang="en-US" sz="3200" b="1" i="1" dirty="0"/>
              <a:t>Property</a:t>
            </a:r>
            <a:r>
              <a:rPr lang="en-US" sz="3200" b="1" dirty="0"/>
              <a:t> as a “Right” - Types of </a:t>
            </a:r>
            <a:r>
              <a:rPr lang="en-US" sz="3200" b="1" i="1" dirty="0"/>
              <a:t>Property</a:t>
            </a:r>
            <a:endParaRPr lang="en-US" sz="1000" b="1" i="1" dirty="0"/>
          </a:p>
          <a:p>
            <a:pPr marL="342900" indent="-342900"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Intellectual</a:t>
            </a:r>
            <a:r>
              <a:rPr lang="en-US" sz="2400" b="1" dirty="0">
                <a:solidFill>
                  <a:srgbClr val="0033CC"/>
                </a:solidFill>
              </a:rPr>
              <a:t> </a:t>
            </a:r>
            <a:r>
              <a:rPr lang="en-US" sz="2400" b="1" dirty="0"/>
              <a:t>(Rights in Ideas) </a:t>
            </a:r>
          </a:p>
          <a:p>
            <a:pPr marL="342900" indent="-342900" eaLnBrk="0" hangingPunct="0">
              <a:spcBef>
                <a:spcPct val="20000"/>
              </a:spcBef>
            </a:pPr>
            <a:endParaRPr lang="en-US" sz="1000" dirty="0"/>
          </a:p>
          <a:p>
            <a:pPr marL="342900" indent="-342900" eaLnBrk="0" hangingPunct="0">
              <a:spcBef>
                <a:spcPct val="20000"/>
              </a:spcBef>
            </a:pPr>
            <a:r>
              <a:rPr lang="en-US" dirty="0"/>
              <a:t>	</a:t>
            </a:r>
            <a:r>
              <a:rPr lang="en-US" b="1" dirty="0">
                <a:solidFill>
                  <a:srgbClr val="C00000"/>
                </a:solidFill>
              </a:rPr>
              <a:t>Intellectual Property</a:t>
            </a:r>
            <a:r>
              <a:rPr lang="en-US" dirty="0">
                <a:solidFill>
                  <a:srgbClr val="C00000"/>
                </a:solidFill>
              </a:rPr>
              <a:t> </a:t>
            </a:r>
            <a:r>
              <a:rPr lang="en-US" b="1" dirty="0">
                <a:solidFill>
                  <a:srgbClr val="C00000"/>
                </a:solidFill>
              </a:rPr>
              <a:t>Rights</a:t>
            </a:r>
            <a:r>
              <a:rPr lang="en-US" dirty="0">
                <a:solidFill>
                  <a:srgbClr val="C00000"/>
                </a:solidFill>
              </a:rPr>
              <a:t> exist in:</a:t>
            </a:r>
          </a:p>
          <a:p>
            <a:pPr marL="342900" indent="-342900" eaLnBrk="0" hangingPunct="0">
              <a:spcBef>
                <a:spcPct val="20000"/>
              </a:spcBef>
            </a:pPr>
            <a:r>
              <a:rPr lang="en-US" dirty="0"/>
              <a:t>	</a:t>
            </a:r>
            <a:r>
              <a:rPr lang="en-US" b="1" dirty="0"/>
              <a:t>Patents</a:t>
            </a:r>
            <a:r>
              <a:rPr lang="en-US" dirty="0"/>
              <a:t> – (Property rights in conceptual products, designs and processes)</a:t>
            </a:r>
          </a:p>
          <a:p>
            <a:pPr marL="342900" indent="-342900" eaLnBrk="0" hangingPunct="0">
              <a:spcBef>
                <a:spcPct val="20000"/>
              </a:spcBef>
            </a:pPr>
            <a:r>
              <a:rPr lang="en-US" dirty="0"/>
              <a:t>	</a:t>
            </a:r>
            <a:r>
              <a:rPr lang="en-US" b="1" dirty="0"/>
              <a:t>Trademarks</a:t>
            </a:r>
            <a:r>
              <a:rPr lang="en-US" dirty="0"/>
              <a:t> – (Property rights in Logos, Identifications or Distinctions); and</a:t>
            </a:r>
          </a:p>
          <a:p>
            <a:pPr marL="342900" indent="-342900" eaLnBrk="0" hangingPunct="0">
              <a:spcBef>
                <a:spcPct val="20000"/>
              </a:spcBef>
            </a:pPr>
            <a:r>
              <a:rPr lang="en-US" dirty="0"/>
              <a:t>	</a:t>
            </a:r>
            <a:r>
              <a:rPr lang="en-US" b="1" dirty="0"/>
              <a:t>Copyrights</a:t>
            </a:r>
            <a:r>
              <a:rPr lang="en-US" dirty="0"/>
              <a:t> – (Property rights in writings, art or performances).</a:t>
            </a:r>
          </a:p>
          <a:p>
            <a:pPr marL="342900" indent="-342900" eaLnBrk="0" hangingPunct="0">
              <a:spcBef>
                <a:spcPct val="20000"/>
              </a:spcBef>
            </a:pPr>
            <a:endParaRPr lang="en-US" sz="1000" dirty="0"/>
          </a:p>
          <a:p>
            <a:pPr marL="342900" indent="-342900" eaLnBrk="0" hangingPunct="0">
              <a:spcBef>
                <a:spcPct val="20000"/>
              </a:spcBef>
            </a:pPr>
            <a:r>
              <a:rPr lang="en-US" sz="1600" dirty="0"/>
              <a:t>	Property rights have been deemed to be vested in these types of ideas.</a:t>
            </a:r>
          </a:p>
          <a:p>
            <a:pPr marL="342900" indent="-342900" eaLnBrk="0" hangingPunct="0">
              <a:spcBef>
                <a:spcPct val="20000"/>
              </a:spcBef>
            </a:pPr>
            <a:endParaRPr lang="en-US" sz="1000" dirty="0"/>
          </a:p>
          <a:p>
            <a:pPr marL="342900" indent="-342900" eaLnBrk="0" hangingPunct="0">
              <a:spcBef>
                <a:spcPct val="20000"/>
              </a:spcBef>
            </a:pPr>
            <a:r>
              <a:rPr lang="en-US" sz="1600" dirty="0"/>
              <a:t>	This type of property, known as intellectual property, provide for rights in items that are not tangible, nor visible, but which can have great worth, and which have been produced with great labor.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7892"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0000"/>
              </a:lnSpc>
              <a:spcBef>
                <a:spcPct val="20000"/>
              </a:spcBef>
              <a:defRPr/>
            </a:pPr>
            <a:r>
              <a:rPr lang="en-US" sz="2800" b="1" dirty="0">
                <a:solidFill>
                  <a:srgbClr val="C81204"/>
                </a:solidFill>
              </a:rPr>
              <a:t>            </a:t>
            </a:r>
            <a:r>
              <a:rPr lang="en-US" sz="3400" b="1" dirty="0">
                <a:solidFill>
                  <a:srgbClr val="C81204"/>
                </a:solidFill>
              </a:rPr>
              <a:t>The Evolution of Rights</a:t>
            </a:r>
            <a:endParaRPr lang="en-US" sz="3400" b="1" i="1" dirty="0">
              <a:solidFill>
                <a:srgbClr val="FF0000"/>
              </a:solidFill>
            </a:endParaRPr>
          </a:p>
          <a:p>
            <a:pPr marL="342900" indent="-342900">
              <a:lnSpc>
                <a:spcPct val="90000"/>
              </a:lnSpc>
              <a:spcBef>
                <a:spcPct val="20000"/>
              </a:spcBef>
              <a:defRPr/>
            </a:pPr>
            <a:r>
              <a:rPr lang="en-US" sz="2400" b="1" dirty="0">
                <a:solidFill>
                  <a:srgbClr val="002060"/>
                </a:solidFill>
              </a:rPr>
              <a:t>D. Why Have Property Rights?</a:t>
            </a:r>
            <a:endParaRPr lang="en-US" sz="1000" b="1" dirty="0">
              <a:solidFill>
                <a:srgbClr val="002060"/>
              </a:solidFill>
            </a:endParaRPr>
          </a:p>
          <a:p>
            <a:pPr marL="342900" indent="-342900">
              <a:lnSpc>
                <a:spcPct val="90000"/>
              </a:lnSpc>
              <a:spcBef>
                <a:spcPct val="20000"/>
              </a:spcBef>
              <a:defRPr/>
            </a:pPr>
            <a:endParaRPr lang="en-US" sz="1000" b="1" dirty="0"/>
          </a:p>
          <a:p>
            <a:pPr marL="457200" indent="-457200">
              <a:lnSpc>
                <a:spcPct val="90000"/>
              </a:lnSpc>
              <a:spcBef>
                <a:spcPct val="20000"/>
              </a:spcBef>
              <a:buFont typeface="Arial" pitchFamily="34" charset="0"/>
              <a:buChar char="•"/>
              <a:defRPr/>
            </a:pPr>
            <a:r>
              <a:rPr lang="en-US" sz="2000" dirty="0"/>
              <a:t>The answer to this question is crucial because the justification for private property will necessarily affect the substance of property law.</a:t>
            </a:r>
            <a:endParaRPr lang="en-US" sz="700" dirty="0"/>
          </a:p>
          <a:p>
            <a:pPr marL="342900" indent="-342900" eaLnBrk="0" hangingPunct="0">
              <a:spcBef>
                <a:spcPct val="20000"/>
              </a:spcBef>
              <a:defRPr/>
            </a:pPr>
            <a:r>
              <a:rPr lang="en-US" sz="700" dirty="0"/>
              <a:t> </a:t>
            </a:r>
          </a:p>
          <a:p>
            <a:pPr marL="342900" indent="-342900" algn="just" eaLnBrk="0" hangingPunct="0">
              <a:spcBef>
                <a:spcPct val="20000"/>
              </a:spcBef>
              <a:buFontTx/>
              <a:buChar char="•"/>
              <a:defRPr/>
            </a:pPr>
            <a:r>
              <a:rPr lang="en-US" sz="1900" dirty="0"/>
              <a:t>We recognize </a:t>
            </a:r>
            <a:r>
              <a:rPr lang="en-US" sz="1900" b="1" dirty="0"/>
              <a:t>Private</a:t>
            </a:r>
            <a:r>
              <a:rPr lang="en-US" sz="1900" dirty="0"/>
              <a:t> </a:t>
            </a:r>
            <a:r>
              <a:rPr lang="en-US" sz="1900" b="1" i="1" dirty="0"/>
              <a:t>Property</a:t>
            </a:r>
            <a:r>
              <a:rPr lang="en-US" sz="1900" dirty="0"/>
              <a:t> </a:t>
            </a:r>
            <a:r>
              <a:rPr lang="en-US" sz="1900" b="1" dirty="0"/>
              <a:t>Rights</a:t>
            </a:r>
            <a:r>
              <a:rPr lang="en-US" sz="1900" dirty="0"/>
              <a:t> for a number of reasons, including:</a:t>
            </a:r>
            <a:endParaRPr lang="en-US" sz="600" dirty="0"/>
          </a:p>
          <a:p>
            <a:pPr marL="342900" indent="-342900" eaLnBrk="0" hangingPunct="0">
              <a:spcBef>
                <a:spcPct val="20000"/>
              </a:spcBef>
              <a:defRPr/>
            </a:pPr>
            <a:endParaRPr lang="en-US" sz="600" dirty="0"/>
          </a:p>
          <a:p>
            <a:pPr marL="342900" indent="-342900" eaLnBrk="0" hangingPunct="0">
              <a:spcBef>
                <a:spcPct val="20000"/>
              </a:spcBef>
              <a:defRPr/>
            </a:pPr>
            <a:r>
              <a:rPr lang="en-US" dirty="0"/>
              <a:t>	</a:t>
            </a:r>
            <a:r>
              <a:rPr lang="en-US" b="1" dirty="0">
                <a:solidFill>
                  <a:srgbClr val="C00000"/>
                </a:solidFill>
              </a:rPr>
              <a:t>1. First in Time First in Right </a:t>
            </a:r>
            <a:r>
              <a:rPr lang="en-US" dirty="0"/>
              <a:t>(A way to allocate resources not yet owned)</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2. Labor </a:t>
            </a:r>
            <a:r>
              <a:rPr lang="en-US" dirty="0"/>
              <a:t>- People should be entitled to fruits of their labor</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3. Utilitarianism </a:t>
            </a:r>
            <a:r>
              <a:rPr lang="en-US" dirty="0"/>
              <a:t>– Private Property exists in order to maximize the overall happiness and utility of all citizens (People respond to incentives)</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4. Economics </a:t>
            </a:r>
            <a:r>
              <a:rPr lang="en-US" dirty="0"/>
              <a:t>– Private Property also exists to maximize the overall wealth of society (Society responds to incentives)</a:t>
            </a:r>
            <a:endParaRPr lang="en-US" sz="300" dirty="0"/>
          </a:p>
          <a:p>
            <a:pPr marL="342900" indent="-342900" eaLnBrk="0" hangingPunct="0">
              <a:spcBef>
                <a:spcPct val="20000"/>
              </a:spcBef>
              <a:defRPr/>
            </a:pPr>
            <a:r>
              <a:rPr lang="en-US" sz="300" dirty="0"/>
              <a:t> </a:t>
            </a:r>
          </a:p>
          <a:p>
            <a:pPr marL="342900" indent="-342900" eaLnBrk="0" hangingPunct="0">
              <a:spcBef>
                <a:spcPct val="20000"/>
              </a:spcBef>
              <a:defRPr/>
            </a:pPr>
            <a:r>
              <a:rPr lang="en-US" dirty="0"/>
              <a:t>	</a:t>
            </a:r>
            <a:r>
              <a:rPr lang="en-US" b="1" dirty="0">
                <a:solidFill>
                  <a:srgbClr val="C00000"/>
                </a:solidFill>
              </a:rPr>
              <a:t>5. Liberty and Personhood </a:t>
            </a:r>
            <a:r>
              <a:rPr lang="en-US" dirty="0"/>
              <a:t>– Private Property is essential to the development of a free society and individuals.</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sz="3600" b="1" i="1" dirty="0">
                <a:solidFill>
                  <a:srgbClr val="C00000"/>
                </a:solidFill>
              </a:rPr>
              <a:t>      </a:t>
            </a:r>
            <a:r>
              <a:rPr lang="en-US" sz="3600" b="1" i="1" dirty="0">
                <a:solidFill>
                  <a:srgbClr val="002060"/>
                </a:solidFill>
              </a:rPr>
              <a:t>Property</a:t>
            </a:r>
            <a:r>
              <a:rPr lang="en-US" sz="3600" dirty="0">
                <a:solidFill>
                  <a:srgbClr val="002060"/>
                </a:solidFill>
              </a:rPr>
              <a:t> needs to be seen as a</a:t>
            </a:r>
          </a:p>
          <a:p>
            <a:pPr marL="342900" indent="-342900"/>
            <a:r>
              <a:rPr lang="en-US" sz="3600" dirty="0">
                <a:solidFill>
                  <a:srgbClr val="002060"/>
                </a:solidFill>
              </a:rPr>
              <a:t>             </a:t>
            </a:r>
            <a:r>
              <a:rPr lang="en-US" sz="3600" b="1" i="1" dirty="0">
                <a:solidFill>
                  <a:srgbClr val="006600"/>
                </a:solidFill>
              </a:rPr>
              <a:t>Collection of Rights</a:t>
            </a:r>
            <a:r>
              <a:rPr lang="en-US" sz="3600" dirty="0">
                <a:solidFill>
                  <a:srgbClr val="002060"/>
                </a:solidFill>
              </a:rPr>
              <a:t>, </a:t>
            </a:r>
          </a:p>
          <a:p>
            <a:pPr marL="342900" indent="-342900"/>
            <a:r>
              <a:rPr lang="en-US" sz="3600" b="1" i="1" dirty="0">
                <a:solidFill>
                  <a:srgbClr val="002060"/>
                </a:solidFill>
              </a:rPr>
              <a:t>          NOT</a:t>
            </a:r>
            <a:r>
              <a:rPr lang="en-US" sz="3600" dirty="0">
                <a:solidFill>
                  <a:srgbClr val="002060"/>
                </a:solidFill>
              </a:rPr>
              <a:t> a </a:t>
            </a:r>
            <a:r>
              <a:rPr lang="en-US" sz="3600" b="1" i="1" dirty="0">
                <a:solidFill>
                  <a:srgbClr val="006600"/>
                </a:solidFill>
              </a:rPr>
              <a:t>Collection of Things</a:t>
            </a:r>
            <a:r>
              <a:rPr lang="en-US" sz="3600" dirty="0">
                <a:solidFill>
                  <a:srgbClr val="002060"/>
                </a:solidFill>
              </a:rPr>
              <a:t>.</a:t>
            </a:r>
          </a:p>
          <a:p>
            <a:pPr marL="342900" indent="-342900"/>
            <a:endParaRPr lang="en-US" sz="1000" dirty="0">
              <a:solidFill>
                <a:srgbClr val="002060"/>
              </a:solidFill>
            </a:endParaRPr>
          </a:p>
          <a:p>
            <a:pPr marL="342900" indent="-342900" algn="just"/>
            <a:r>
              <a:rPr lang="en-US" sz="2000" dirty="0"/>
              <a:t>These </a:t>
            </a:r>
            <a:r>
              <a:rPr lang="en-US" sz="2000" b="1" i="1" dirty="0"/>
              <a:t>Rights</a:t>
            </a:r>
            <a:r>
              <a:rPr lang="en-US" sz="2000" dirty="0"/>
              <a:t> are a bundle (</a:t>
            </a:r>
            <a:r>
              <a:rPr lang="en-US" sz="2000" i="1" dirty="0"/>
              <a:t>Collection</a:t>
            </a:r>
            <a:r>
              <a:rPr lang="en-US" sz="2000" dirty="0"/>
              <a:t>) and vest in these types of </a:t>
            </a:r>
            <a:r>
              <a:rPr lang="en-US" sz="2000" b="1" i="1" dirty="0"/>
              <a:t>Property</a:t>
            </a:r>
            <a:r>
              <a:rPr lang="en-US" sz="2000" dirty="0"/>
              <a:t>:</a:t>
            </a:r>
          </a:p>
          <a:p>
            <a:pPr marL="742950" lvl="1" indent="-285750"/>
            <a:endParaRPr lang="en-US" sz="1000" b="1" dirty="0">
              <a:solidFill>
                <a:srgbClr val="C81204"/>
              </a:solidFill>
            </a:endParaRPr>
          </a:p>
          <a:p>
            <a:pPr marL="742950" lvl="1" indent="-285750"/>
            <a:r>
              <a:rPr lang="en-US" sz="2400" b="1" dirty="0">
                <a:solidFill>
                  <a:srgbClr val="C81204"/>
                </a:solidFill>
              </a:rPr>
              <a:t>Real</a:t>
            </a:r>
            <a:r>
              <a:rPr lang="en-US" sz="2400" dirty="0">
                <a:solidFill>
                  <a:srgbClr val="002060"/>
                </a:solidFill>
              </a:rPr>
              <a:t> </a:t>
            </a:r>
            <a:r>
              <a:rPr lang="en-US" sz="2400" dirty="0"/>
              <a:t>(Rights in Land);</a:t>
            </a:r>
          </a:p>
          <a:p>
            <a:pPr marL="742950" lvl="1" indent="-285750"/>
            <a:r>
              <a:rPr lang="en-US" sz="2400" b="1" dirty="0">
                <a:solidFill>
                  <a:srgbClr val="C81204"/>
                </a:solidFill>
              </a:rPr>
              <a:t>Personal</a:t>
            </a:r>
            <a:r>
              <a:rPr lang="en-US" sz="2400" dirty="0">
                <a:solidFill>
                  <a:srgbClr val="002060"/>
                </a:solidFill>
              </a:rPr>
              <a:t> </a:t>
            </a:r>
            <a:r>
              <a:rPr lang="en-US" sz="2400" dirty="0"/>
              <a:t>(Rights in Objects); and/or</a:t>
            </a:r>
          </a:p>
          <a:p>
            <a:pPr marL="742950" lvl="1" indent="-285750"/>
            <a:r>
              <a:rPr lang="en-US" sz="2400" b="1" dirty="0">
                <a:solidFill>
                  <a:srgbClr val="C81204"/>
                </a:solidFill>
              </a:rPr>
              <a:t>Intellectual</a:t>
            </a:r>
            <a:r>
              <a:rPr lang="en-US" sz="2400" dirty="0">
                <a:solidFill>
                  <a:srgbClr val="002060"/>
                </a:solidFill>
              </a:rPr>
              <a:t> </a:t>
            </a:r>
            <a:r>
              <a:rPr lang="en-US" sz="2400" dirty="0"/>
              <a:t>(Rights in Ideas).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ChangeArrowheads="1"/>
          </p:cNvSpPr>
          <p:nvPr/>
        </p:nvSpPr>
        <p:spPr bwMode="auto">
          <a:xfrm>
            <a:off x="228600" y="2057400"/>
            <a:ext cx="8763000" cy="4495800"/>
          </a:xfrm>
          <a:prstGeom prst="rect">
            <a:avLst/>
          </a:prstGeom>
          <a:noFill/>
          <a:ln w="9525">
            <a:noFill/>
            <a:miter lim="800000"/>
            <a:headEnd/>
            <a:tailEnd/>
          </a:ln>
        </p:spPr>
        <p:txBody>
          <a:bodyPr/>
          <a:lstStyle/>
          <a:p>
            <a:pPr marL="342900" indent="-342900">
              <a:lnSpc>
                <a:spcPct val="95000"/>
              </a:lnSpc>
              <a:spcBef>
                <a:spcPct val="20000"/>
              </a:spcBef>
            </a:pPr>
            <a:r>
              <a:rPr lang="en-US" sz="2600" b="1">
                <a:solidFill>
                  <a:srgbClr val="C81204"/>
                </a:solidFill>
              </a:rPr>
              <a:t>We turn the key on the Tablet of Knowledge and see:</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p:txBody>
      </p:sp>
      <p:sp>
        <p:nvSpPr>
          <p:cNvPr id="37893" name="WordArt 6"/>
          <p:cNvSpPr>
            <a:spLocks noChangeArrowheads="1" noChangeShapeType="1" noTextEdit="1"/>
          </p:cNvSpPr>
          <p:nvPr/>
        </p:nvSpPr>
        <p:spPr bwMode="auto">
          <a:xfrm rot="285818">
            <a:off x="4730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graphicFrame>
        <p:nvGraphicFramePr>
          <p:cNvPr id="37890" name="Object 6"/>
          <p:cNvGraphicFramePr>
            <a:graphicFrameLocks noChangeAspect="1"/>
          </p:cNvGraphicFramePr>
          <p:nvPr/>
        </p:nvGraphicFramePr>
        <p:xfrm>
          <a:off x="381000" y="2743200"/>
          <a:ext cx="8229600" cy="3365500"/>
        </p:xfrm>
        <a:graphic>
          <a:graphicData uri="http://schemas.openxmlformats.org/presentationml/2006/ole">
            <p:oleObj spid="_x0000_s37890" name="PhotoStyler Image" r:id="rId4" imgW="5801880" imgH="2372873" progId="">
              <p:embed/>
            </p:oleObj>
          </a:graphicData>
        </a:graphic>
      </p:graphicFrame>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rgbClr val="C00000"/>
                </a:solidFill>
              </a:rPr>
              <a:t>Understanding Property as a Collection of Rights</a:t>
            </a:r>
          </a:p>
          <a:p>
            <a:pPr marL="342900" indent="-342900">
              <a:lnSpc>
                <a:spcPct val="90000"/>
              </a:lnSpc>
              <a:spcBef>
                <a:spcPct val="20000"/>
              </a:spcBef>
            </a:pPr>
            <a:r>
              <a:rPr lang="en-US">
                <a:solidFill>
                  <a:srgbClr val="0033CC"/>
                </a:solidFill>
              </a:rPr>
              <a:t>	</a:t>
            </a:r>
          </a:p>
          <a:p>
            <a:pPr marL="342900" indent="-342900">
              <a:lnSpc>
                <a:spcPct val="90000"/>
              </a:lnSpc>
              <a:spcBef>
                <a:spcPct val="20000"/>
              </a:spcBef>
              <a:buFontTx/>
              <a:buChar char="•"/>
            </a:pPr>
            <a:r>
              <a:rPr lang="en-US" sz="4000" b="1" i="1"/>
              <a:t>Property Rights</a:t>
            </a:r>
            <a:r>
              <a:rPr lang="en-US" sz="4000" b="1" i="1">
                <a:solidFill>
                  <a:srgbClr val="002060"/>
                </a:solidFill>
              </a:rPr>
              <a:t>:</a:t>
            </a:r>
            <a:r>
              <a:rPr lang="en-US" sz="4000" i="1">
                <a:solidFill>
                  <a:srgbClr val="002060"/>
                </a:solidFill>
              </a:rPr>
              <a:t> </a:t>
            </a:r>
          </a:p>
          <a:p>
            <a:pPr marL="342900" indent="-342900">
              <a:lnSpc>
                <a:spcPct val="90000"/>
              </a:lnSpc>
              <a:spcBef>
                <a:spcPct val="20000"/>
              </a:spcBef>
            </a:pPr>
            <a:r>
              <a:rPr lang="en-US" sz="4000" i="1">
                <a:solidFill>
                  <a:srgbClr val="002060"/>
                </a:solidFill>
              </a:rPr>
              <a:t>             Are fundamental   </a:t>
            </a:r>
          </a:p>
          <a:p>
            <a:pPr marL="342900" indent="-342900">
              <a:lnSpc>
                <a:spcPct val="90000"/>
              </a:lnSpc>
              <a:spcBef>
                <a:spcPct val="20000"/>
              </a:spcBef>
            </a:pPr>
            <a:r>
              <a:rPr lang="en-US" sz="4000" i="1">
                <a:solidFill>
                  <a:srgbClr val="002060"/>
                </a:solidFill>
              </a:rPr>
              <a:t>  to our freedom and liberty</a:t>
            </a:r>
          </a:p>
          <a:p>
            <a:pPr marL="342900" indent="-342900">
              <a:lnSpc>
                <a:spcPct val="90000"/>
              </a:lnSpc>
              <a:spcBef>
                <a:spcPct val="20000"/>
              </a:spcBef>
            </a:pPr>
            <a:r>
              <a:rPr lang="en-US" sz="4000" i="1">
                <a:solidFill>
                  <a:srgbClr val="002060"/>
                </a:solidFill>
              </a:rPr>
              <a:t>  and are inherent elements </a:t>
            </a:r>
          </a:p>
          <a:p>
            <a:pPr marL="342900" indent="-342900">
              <a:lnSpc>
                <a:spcPct val="90000"/>
              </a:lnSpc>
              <a:spcBef>
                <a:spcPct val="20000"/>
              </a:spcBef>
            </a:pPr>
            <a:r>
              <a:rPr lang="en-US" sz="4000" i="1">
                <a:solidFill>
                  <a:srgbClr val="002060"/>
                </a:solidFill>
              </a:rPr>
              <a:t>  of our lives as a free people.</a:t>
            </a:r>
          </a:p>
          <a:p>
            <a:pPr marL="342900" indent="-342900">
              <a:lnSpc>
                <a:spcPct val="90000"/>
              </a:lnSpc>
              <a:spcBef>
                <a:spcPct val="20000"/>
              </a:spcBef>
              <a:buFontTx/>
              <a:buChar char="•"/>
            </a:pPr>
            <a:endParaRPr lang="en-US">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dirty="0"/>
              <a:t>Most people think of </a:t>
            </a:r>
            <a:r>
              <a:rPr lang="en-US" b="1" i="1" dirty="0"/>
              <a:t>Property</a:t>
            </a:r>
            <a:r>
              <a:rPr lang="en-US" dirty="0"/>
              <a:t> as a thing, an item to merely possess.</a:t>
            </a:r>
          </a:p>
          <a:p>
            <a:pPr marL="342900" indent="-342900"/>
            <a:endParaRPr lang="en-US" sz="1000" dirty="0"/>
          </a:p>
          <a:p>
            <a:pPr marL="342900" indent="-342900"/>
            <a:r>
              <a:rPr lang="en-US" dirty="0"/>
              <a:t>It is a foreign concept for most of us to think of our </a:t>
            </a:r>
            <a:r>
              <a:rPr lang="en-US" b="1" i="1" dirty="0"/>
              <a:t>Property</a:t>
            </a:r>
            <a:r>
              <a:rPr lang="en-US" dirty="0"/>
              <a:t> in terms of </a:t>
            </a:r>
            <a:r>
              <a:rPr lang="en-US" b="1" i="1" dirty="0"/>
              <a:t>”Rights”</a:t>
            </a:r>
            <a:r>
              <a:rPr lang="en-US" dirty="0"/>
              <a:t> </a:t>
            </a:r>
          </a:p>
          <a:p>
            <a:pPr marL="342900" indent="-342900"/>
            <a:endParaRPr lang="en-US" sz="1000" dirty="0"/>
          </a:p>
          <a:p>
            <a:pPr marL="342900" indent="-342900"/>
            <a:r>
              <a:rPr lang="en-US" dirty="0"/>
              <a:t>But one’s </a:t>
            </a:r>
            <a:r>
              <a:rPr lang="en-US" b="1" i="1" dirty="0"/>
              <a:t>Property</a:t>
            </a:r>
            <a:r>
              <a:rPr lang="en-US" dirty="0"/>
              <a:t> is really an </a:t>
            </a:r>
            <a:r>
              <a:rPr lang="en-US" b="1" i="1" dirty="0"/>
              <a:t>“idea”</a:t>
            </a:r>
            <a:r>
              <a:rPr lang="en-US" dirty="0"/>
              <a:t>, a </a:t>
            </a:r>
            <a:r>
              <a:rPr lang="en-US" b="1" i="1" dirty="0"/>
              <a:t>“concept”</a:t>
            </a:r>
            <a:r>
              <a:rPr lang="en-US" dirty="0"/>
              <a:t>, and it extends far more than</a:t>
            </a:r>
          </a:p>
          <a:p>
            <a:pPr marL="342900" indent="-342900"/>
            <a:r>
              <a:rPr lang="en-US" dirty="0"/>
              <a:t>just mere possession.  It’s not the ownership of the “Thing” its your “Rights” over it.</a:t>
            </a:r>
          </a:p>
          <a:p>
            <a:pPr marL="342900" indent="-342900"/>
            <a:endParaRPr lang="en-US" sz="1000" dirty="0"/>
          </a:p>
          <a:p>
            <a:pPr marL="342900" indent="-342900"/>
            <a:r>
              <a:rPr lang="en-US" dirty="0"/>
              <a:t>To truly comprehend this idea, this concept, we use this this first postulate, to view </a:t>
            </a:r>
          </a:p>
          <a:p>
            <a:pPr marL="342900" indent="-342900"/>
            <a:r>
              <a:rPr lang="en-US" sz="800" dirty="0">
                <a:solidFill>
                  <a:srgbClr val="002060"/>
                </a:solidFill>
              </a:rPr>
              <a:t>					</a:t>
            </a:r>
          </a:p>
          <a:p>
            <a:pPr marL="342900" indent="-342900" algn="just"/>
            <a:r>
              <a:rPr lang="en-US" sz="2200" b="1" i="1" dirty="0">
                <a:solidFill>
                  <a:srgbClr val="C00000"/>
                </a:solidFill>
              </a:rPr>
              <a:t>   Property</a:t>
            </a:r>
            <a:r>
              <a:rPr lang="en-US" sz="2200" dirty="0">
                <a:solidFill>
                  <a:srgbClr val="C00000"/>
                </a:solidFill>
              </a:rPr>
              <a:t> as a </a:t>
            </a:r>
            <a:r>
              <a:rPr lang="en-US" sz="2200" b="1" i="1" dirty="0">
                <a:solidFill>
                  <a:srgbClr val="C00000"/>
                </a:solidFill>
              </a:rPr>
              <a:t>Collection of Rights</a:t>
            </a:r>
            <a:r>
              <a:rPr lang="en-US" sz="2200" dirty="0">
                <a:solidFill>
                  <a:srgbClr val="C00000"/>
                </a:solidFill>
              </a:rPr>
              <a:t>, </a:t>
            </a:r>
            <a:r>
              <a:rPr lang="en-US" sz="2200" b="1" i="1" dirty="0">
                <a:solidFill>
                  <a:srgbClr val="C00000"/>
                </a:solidFill>
              </a:rPr>
              <a:t>NOT</a:t>
            </a:r>
            <a:r>
              <a:rPr lang="en-US" sz="2200" dirty="0">
                <a:solidFill>
                  <a:srgbClr val="C00000"/>
                </a:solidFill>
              </a:rPr>
              <a:t> a </a:t>
            </a:r>
            <a:r>
              <a:rPr lang="en-US" sz="2200" b="1" i="1" dirty="0">
                <a:solidFill>
                  <a:srgbClr val="C00000"/>
                </a:solidFill>
              </a:rPr>
              <a:t>Collection of Things</a:t>
            </a:r>
            <a:r>
              <a:rPr lang="en-US" sz="2200" dirty="0">
                <a:solidFill>
                  <a:srgbClr val="C00000"/>
                </a:solidFill>
              </a:rPr>
              <a:t>.</a:t>
            </a:r>
            <a:endParaRPr lang="en-US" sz="800" dirty="0">
              <a:solidFill>
                <a:srgbClr val="C00000"/>
              </a:solidFill>
            </a:endParaRPr>
          </a:p>
          <a:p>
            <a:pPr marL="342900" indent="-342900"/>
            <a:endParaRPr lang="en-US" sz="800" dirty="0">
              <a:solidFill>
                <a:srgbClr val="002060"/>
              </a:solidFill>
            </a:endParaRPr>
          </a:p>
          <a:p>
            <a:pPr marL="342900" indent="-342900" algn="just"/>
            <a:r>
              <a:rPr lang="en-US" sz="2700" dirty="0">
                <a:solidFill>
                  <a:srgbClr val="002060"/>
                </a:solidFill>
              </a:rPr>
              <a:t>  </a:t>
            </a:r>
            <a:r>
              <a:rPr lang="en-US" sz="2200" dirty="0">
                <a:solidFill>
                  <a:srgbClr val="002060"/>
                </a:solidFill>
              </a:rPr>
              <a:t>                              </a:t>
            </a:r>
            <a:r>
              <a:rPr lang="en-US" sz="2200" dirty="0"/>
              <a:t>Remember it what it means </a:t>
            </a:r>
          </a:p>
          <a:p>
            <a:pPr marL="342900" indent="-342900" algn="just"/>
            <a:r>
              <a:rPr lang="en-US" sz="2200" dirty="0"/>
              <a:t>                              to have a </a:t>
            </a:r>
            <a:r>
              <a:rPr lang="en-US" sz="2200" b="1" dirty="0"/>
              <a:t>“Right” </a:t>
            </a:r>
            <a:r>
              <a:rPr lang="en-US" sz="2200" dirty="0"/>
              <a:t>in </a:t>
            </a:r>
            <a:r>
              <a:rPr lang="en-US" sz="2200" b="1" dirty="0"/>
              <a:t>Property:</a:t>
            </a:r>
          </a:p>
          <a:p>
            <a:pPr marL="342900" indent="-342900" algn="just"/>
            <a:r>
              <a:rPr lang="en-US" sz="2200" b="1" dirty="0"/>
              <a:t>                           </a:t>
            </a:r>
            <a:r>
              <a:rPr lang="en-US" sz="2200" dirty="0"/>
              <a:t>It is the </a:t>
            </a:r>
            <a:r>
              <a:rPr lang="en-US" sz="2200" b="1" dirty="0"/>
              <a:t>legally recognized ability</a:t>
            </a:r>
            <a:r>
              <a:rPr lang="en-US" sz="2200" dirty="0"/>
              <a:t> </a:t>
            </a:r>
          </a:p>
          <a:p>
            <a:pPr marL="342900" indent="-342900" algn="just"/>
            <a:r>
              <a:rPr lang="en-US" sz="2200" dirty="0"/>
              <a:t>                          to exercise </a:t>
            </a:r>
            <a:r>
              <a:rPr lang="en-US" sz="2200" b="1" dirty="0"/>
              <a:t>power</a:t>
            </a:r>
            <a:r>
              <a:rPr lang="en-US" sz="2200" dirty="0"/>
              <a:t> and </a:t>
            </a:r>
            <a:r>
              <a:rPr lang="en-US" sz="2200" b="1" dirty="0"/>
              <a:t>control</a:t>
            </a:r>
            <a:r>
              <a:rPr lang="en-US" sz="2200" dirty="0"/>
              <a:t> over it.</a:t>
            </a:r>
          </a:p>
          <a:p>
            <a:pPr marL="342900" indent="-342900" algn="just"/>
            <a:r>
              <a:rPr lang="en-US" sz="2700" b="1" dirty="0"/>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200">
                <a:solidFill>
                  <a:srgbClr val="002060"/>
                </a:solidFill>
              </a:rPr>
              <a:t>With that perspective in mind, let us begin our adventure.</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200">
                <a:solidFill>
                  <a:srgbClr val="002060"/>
                </a:solidFill>
              </a:rPr>
              <a:t>Let’s talk about how what property is</a:t>
            </a:r>
          </a:p>
          <a:p>
            <a:pPr marL="342900" indent="-342900">
              <a:spcBef>
                <a:spcPct val="20000"/>
              </a:spcBef>
            </a:pPr>
            <a:endParaRPr lang="en-US" sz="600">
              <a:solidFill>
                <a:srgbClr val="002060"/>
              </a:solidFill>
            </a:endParaRPr>
          </a:p>
          <a:p>
            <a:pPr marL="342900" indent="-342900">
              <a:spcBef>
                <a:spcPct val="20000"/>
              </a:spcBef>
              <a:buFontTx/>
              <a:buChar char="•"/>
            </a:pPr>
            <a:r>
              <a:rPr lang="en-US" sz="2200">
                <a:solidFill>
                  <a:srgbClr val="002060"/>
                </a:solidFill>
              </a:rPr>
              <a:t>And just how important rights in property are to a free people</a:t>
            </a:r>
            <a:endParaRPr lang="en-US" sz="2200">
              <a:solidFill>
                <a:srgbClr val="0033CC"/>
              </a:solidFill>
            </a:endParaRPr>
          </a:p>
          <a:p>
            <a:pPr marL="342900" indent="-342900">
              <a:spcBef>
                <a:spcPct val="20000"/>
              </a:spcBef>
              <a:buFontTx/>
              <a:buChar char="•"/>
            </a:pPr>
            <a:endParaRPr lang="en-US" sz="2200">
              <a:solidFill>
                <a:srgbClr val="0033CC"/>
              </a:solidFill>
            </a:endParaRPr>
          </a:p>
        </p:txBody>
      </p:sp>
      <p:sp>
        <p:nvSpPr>
          <p:cNvPr id="4100"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4101"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pic>
        <p:nvPicPr>
          <p:cNvPr id="4102" name="Picture 10" descr="http://www.fernandezfloridalaw.com/blogimg/gavel-and-law-book-fernandez-florida-law(3).jpg"/>
          <p:cNvPicPr>
            <a:picLocks noChangeAspect="1" noChangeArrowheads="1"/>
          </p:cNvPicPr>
          <p:nvPr/>
        </p:nvPicPr>
        <p:blipFill>
          <a:blip r:embed="rId3" cstate="print"/>
          <a:srcRect/>
          <a:stretch>
            <a:fillRect/>
          </a:stretch>
        </p:blipFill>
        <p:spPr bwMode="auto">
          <a:xfrm>
            <a:off x="914400" y="3733800"/>
            <a:ext cx="2381250" cy="2790825"/>
          </a:xfrm>
          <a:prstGeom prst="rect">
            <a:avLst/>
          </a:prstGeom>
          <a:noFill/>
          <a:ln w="9525">
            <a:noFill/>
            <a:miter lim="800000"/>
            <a:headEnd/>
            <a:tailEnd/>
          </a:ln>
        </p:spPr>
      </p:pic>
      <p:pic>
        <p:nvPicPr>
          <p:cNvPr id="4103" name="Picture 14" descr="http://bellemontefarms.com/wp-content/uploads/2011/02/cows-fence-Flickr.jpg"/>
          <p:cNvPicPr>
            <a:picLocks noChangeAspect="1" noChangeArrowheads="1"/>
          </p:cNvPicPr>
          <p:nvPr/>
        </p:nvPicPr>
        <p:blipFill>
          <a:blip r:embed="rId4" cstate="print"/>
          <a:srcRect/>
          <a:stretch>
            <a:fillRect/>
          </a:stretch>
        </p:blipFill>
        <p:spPr bwMode="auto">
          <a:xfrm>
            <a:off x="4038600" y="3733800"/>
            <a:ext cx="3790950" cy="25273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618C15C-7A9C-4AEF-8E71-8B593AC951A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400" dirty="0"/>
              <a:t>And so we begin our quest for the second key, to unlock the second postulate of the true meaning of Property we need to explore the concepts of natural law and legal positivism.  </a:t>
            </a:r>
          </a:p>
          <a:p>
            <a:pPr marL="342900" indent="-342900" algn="just">
              <a:buFont typeface="Arial" charset="0"/>
              <a:buChar char="•"/>
            </a:pPr>
            <a:endParaRPr lang="en-US" sz="2400" dirty="0">
              <a:solidFill>
                <a:srgbClr val="002060"/>
              </a:solidFill>
            </a:endParaRPr>
          </a:p>
          <a:p>
            <a:pPr marL="342900" indent="-342900" algn="just">
              <a:buFont typeface="Arial" charset="0"/>
              <a:buChar char="•"/>
            </a:pPr>
            <a:r>
              <a:rPr lang="en-US" sz="2400" b="1" i="1" dirty="0">
                <a:solidFill>
                  <a:srgbClr val="006600"/>
                </a:solidFill>
              </a:rPr>
              <a:t>John Locke </a:t>
            </a:r>
            <a:r>
              <a:rPr lang="en-US" sz="2400" dirty="0"/>
              <a:t>was the father of natural law, believing that our rights in property as well as life and liberty are inherent to our humanity, and that they can never be taken away, only protected by Government.</a:t>
            </a:r>
          </a:p>
          <a:p>
            <a:pPr marL="342900" indent="-342900" algn="just">
              <a:buFont typeface="Arial" charset="0"/>
              <a:buChar char="•"/>
            </a:pPr>
            <a:endParaRPr lang="en-US" sz="2400" b="1" i="1" dirty="0">
              <a:solidFill>
                <a:srgbClr val="002060"/>
              </a:solidFill>
            </a:endParaRPr>
          </a:p>
          <a:p>
            <a:pPr marL="342900" indent="-342900" algn="just">
              <a:buFont typeface="Arial" charset="0"/>
              <a:buChar char="•"/>
            </a:pPr>
            <a:r>
              <a:rPr lang="en-US" sz="2400" b="1" i="1" dirty="0">
                <a:solidFill>
                  <a:srgbClr val="006600"/>
                </a:solidFill>
              </a:rPr>
              <a:t>Jeremy Bentham </a:t>
            </a:r>
            <a:r>
              <a:rPr lang="en-US" sz="2400" dirty="0"/>
              <a:t>on the other hand is considered the father of legal positivism, believing that our rights in property as well as life and liberty, flow from the needs of society, and from a practical sense of the common good. </a:t>
            </a:r>
            <a:endParaRPr lang="en-US" sz="2400" b="1" i="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000" dirty="0"/>
              <a:t>Just who was Jeremy Bentham?  </a:t>
            </a:r>
          </a:p>
          <a:p>
            <a:pPr marL="342900" indent="-342900" algn="just">
              <a:buFont typeface="Arial" charset="0"/>
              <a:buChar char="•"/>
            </a:pPr>
            <a:endParaRPr lang="en-US" sz="2000" dirty="0"/>
          </a:p>
          <a:p>
            <a:pPr marL="342900" indent="-342900" algn="just">
              <a:buFont typeface="Arial" charset="0"/>
              <a:buChar char="•"/>
            </a:pPr>
            <a:r>
              <a:rPr lang="en-US" sz="2000" dirty="0"/>
              <a:t>Well a rather strange but brilliant man.</a:t>
            </a:r>
          </a:p>
          <a:p>
            <a:pPr marL="342900" indent="-342900" algn="just">
              <a:buFont typeface="Arial" charset="0"/>
              <a:buChar char="•"/>
            </a:pPr>
            <a:endParaRPr lang="en-US" sz="2000" dirty="0"/>
          </a:p>
          <a:p>
            <a:pPr marL="342900" indent="-342900" algn="just">
              <a:buFont typeface="Arial" charset="0"/>
              <a:buChar char="•"/>
            </a:pPr>
            <a:r>
              <a:rPr lang="en-US" sz="2000" dirty="0"/>
              <a:t>Legal Scholar and Jurist (1746-1842).</a:t>
            </a:r>
          </a:p>
          <a:p>
            <a:pPr marL="342900" indent="-342900" algn="just">
              <a:buFont typeface="Arial" charset="0"/>
              <a:buChar char="•"/>
            </a:pPr>
            <a:endParaRPr lang="en-US" sz="2000" dirty="0"/>
          </a:p>
          <a:p>
            <a:pPr marL="342900" indent="-342900" algn="just">
              <a:buFont typeface="Arial" charset="0"/>
              <a:buChar char="•"/>
            </a:pPr>
            <a:r>
              <a:rPr lang="en-US" sz="2000" dirty="0"/>
              <a:t>He was a child prodigy, found as a toddler</a:t>
            </a:r>
          </a:p>
          <a:p>
            <a:pPr marL="342900" indent="-342900" algn="just"/>
            <a:r>
              <a:rPr lang="en-US" sz="2000" dirty="0"/>
              <a:t>     reading a multi-volume history of England.  </a:t>
            </a:r>
          </a:p>
          <a:p>
            <a:pPr marL="342900" indent="-342900" algn="just"/>
            <a:r>
              <a:rPr lang="en-US" sz="2000" dirty="0"/>
              <a:t>     </a:t>
            </a:r>
          </a:p>
          <a:p>
            <a:pPr marL="342900" indent="-342900" algn="just">
              <a:buFont typeface="Arial" charset="0"/>
              <a:buChar char="•"/>
            </a:pPr>
            <a:r>
              <a:rPr lang="en-US" sz="2000" dirty="0"/>
              <a:t>Began his study of Latin at the age of three.</a:t>
            </a:r>
          </a:p>
          <a:p>
            <a:pPr marL="342900" indent="-342900" algn="just">
              <a:buFont typeface="Arial" charset="0"/>
              <a:buChar char="•"/>
            </a:pPr>
            <a:endParaRPr lang="en-US" sz="2000" dirty="0"/>
          </a:p>
          <a:p>
            <a:pPr marL="342900" indent="-342900" algn="just">
              <a:buFont typeface="Arial" charset="0"/>
              <a:buChar char="•"/>
            </a:pPr>
            <a:r>
              <a:rPr lang="en-US" sz="2000" dirty="0"/>
              <a:t>As requested in his will, his body was preserved and </a:t>
            </a:r>
          </a:p>
          <a:p>
            <a:pPr marL="342900" indent="-342900" algn="just"/>
            <a:r>
              <a:rPr lang="en-US" sz="2000" dirty="0"/>
              <a:t>     stored in a wooden cabinet, termed an "Auto-icon".</a:t>
            </a:r>
          </a:p>
          <a:p>
            <a:pPr marL="342900" indent="-342900" algn="just"/>
            <a:r>
              <a:rPr lang="en-US" sz="2000" dirty="0"/>
              <a:t>     It was acquired by University College London in 1850.</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1988" name="Picture 4" descr="Image:Bentham.jpg">
            <a:hlinkClick r:id="rId3"/>
          </p:cNvPr>
          <p:cNvPicPr>
            <a:picLocks noChangeAspect="1" noChangeArrowheads="1"/>
          </p:cNvPicPr>
          <p:nvPr/>
        </p:nvPicPr>
        <p:blipFill>
          <a:blip r:embed="rId4" cstate="print"/>
          <a:srcRect/>
          <a:stretch>
            <a:fillRect/>
          </a:stretch>
        </p:blipFill>
        <p:spPr bwMode="auto">
          <a:xfrm>
            <a:off x="6400800" y="2057400"/>
            <a:ext cx="2286000" cy="3238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p:cNvSpPr>
            <a:spLocks noChangeArrowheads="1"/>
          </p:cNvSpPr>
          <p:nvPr/>
        </p:nvSpPr>
        <p:spPr bwMode="auto">
          <a:xfrm>
            <a:off x="228600" y="1066800"/>
            <a:ext cx="8763000" cy="5181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400" b="1" i="1" dirty="0">
              <a:solidFill>
                <a:srgbClr val="002060"/>
              </a:solidFill>
            </a:endParaRPr>
          </a:p>
          <a:p>
            <a:pPr marL="342900" indent="-342900" algn="ctr">
              <a:lnSpc>
                <a:spcPct val="50000"/>
              </a:lnSpc>
              <a:spcBef>
                <a:spcPct val="20000"/>
              </a:spcBef>
              <a:defRPr/>
            </a:pPr>
            <a:r>
              <a:rPr lang="en-US" sz="2400" b="1" i="1" dirty="0">
                <a:solidFill>
                  <a:srgbClr val="002060"/>
                </a:solidFill>
              </a:rPr>
              <a:t>The Search for the Second Key</a:t>
            </a:r>
          </a:p>
          <a:p>
            <a:pPr marL="342900" indent="-342900" algn="ctr">
              <a:lnSpc>
                <a:spcPct val="50000"/>
              </a:lnSpc>
              <a:spcBef>
                <a:spcPct val="20000"/>
              </a:spcBef>
              <a:defRPr/>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2628900" lvl="5" indent="-342900" algn="just">
              <a:buFont typeface="Arial" pitchFamily="34" charset="0"/>
              <a:buChar char="•"/>
              <a:defRPr/>
            </a:pPr>
            <a:r>
              <a:rPr lang="en-US" sz="2000" dirty="0"/>
              <a:t>* Jeremy Bentham was well known for his</a:t>
            </a:r>
          </a:p>
          <a:p>
            <a:pPr marL="2628900" lvl="5" indent="-342900" algn="just">
              <a:buFont typeface="Arial" pitchFamily="34" charset="0"/>
              <a:buChar char="•"/>
              <a:defRPr/>
            </a:pPr>
            <a:r>
              <a:rPr lang="en-US" sz="2000" dirty="0"/>
              <a:t>   philosophy on the law, advocating strong </a:t>
            </a:r>
          </a:p>
          <a:p>
            <a:pPr marL="2628900" lvl="5" indent="-342900" algn="just">
              <a:buFont typeface="Arial" pitchFamily="34" charset="0"/>
              <a:buChar char="•"/>
              <a:defRPr/>
            </a:pPr>
            <a:r>
              <a:rPr lang="en-US" sz="2000" dirty="0"/>
              <a:t>   political views.  </a:t>
            </a:r>
          </a:p>
          <a:p>
            <a:pPr marL="342900" indent="-342900" algn="just">
              <a:buFont typeface="Arial" pitchFamily="34" charset="0"/>
              <a:buChar char="•"/>
              <a:defRPr/>
            </a:pPr>
            <a:endParaRPr lang="en-US" sz="1000" dirty="0"/>
          </a:p>
          <a:p>
            <a:pPr marL="2628900" lvl="5" indent="-342900" algn="just">
              <a:buFont typeface="Arial" pitchFamily="34" charset="0"/>
              <a:buChar char="•"/>
              <a:defRPr/>
            </a:pPr>
            <a:r>
              <a:rPr lang="en-US" sz="2000" dirty="0"/>
              <a:t>*  Bentham's writings included arguments in favor of</a:t>
            </a:r>
          </a:p>
          <a:p>
            <a:pPr marL="342900" indent="-342900" algn="just">
              <a:defRPr/>
            </a:pPr>
            <a:r>
              <a:rPr lang="en-US" sz="2000" dirty="0"/>
              <a:t>				  individual and economic freedom, the separation of			  church and state, freedom of expression, equal</a:t>
            </a:r>
          </a:p>
          <a:p>
            <a:pPr marL="342900" indent="-342900" algn="just">
              <a:defRPr/>
            </a:pPr>
            <a:r>
              <a:rPr lang="en-US" sz="2000" dirty="0"/>
              <a:t>				  rights for women, the end of slavery, and the</a:t>
            </a:r>
          </a:p>
          <a:p>
            <a:pPr marL="342900" indent="-342900" algn="just">
              <a:defRPr/>
            </a:pPr>
            <a:r>
              <a:rPr lang="en-US" sz="2000" dirty="0"/>
              <a:t>				  abolition of all physical punishment (including that</a:t>
            </a:r>
          </a:p>
          <a:p>
            <a:pPr marL="342900" indent="-342900" algn="just">
              <a:defRPr/>
            </a:pPr>
            <a:r>
              <a:rPr lang="en-US" sz="2000" dirty="0"/>
              <a:t>				  of children).</a:t>
            </a:r>
          </a:p>
          <a:p>
            <a:pPr marL="342900" indent="-342900" algn="just">
              <a:defRPr/>
            </a:pPr>
            <a:endParaRPr lang="en-US" sz="1000" dirty="0"/>
          </a:p>
          <a:p>
            <a:pPr marL="342900" indent="-342900" algn="just">
              <a:defRPr/>
            </a:pPr>
            <a:r>
              <a:rPr lang="en-US" sz="2000" dirty="0"/>
              <a:t>				* Offered philosophy on many areas of the law</a:t>
            </a:r>
          </a:p>
          <a:p>
            <a:pPr marL="342900" indent="-342900" algn="just">
              <a:defRPr/>
            </a:pPr>
            <a:r>
              <a:rPr lang="en-US" sz="2000" dirty="0"/>
              <a:t>				   including concerns with Property Rights.</a:t>
            </a: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sz="3100" b="1" i="1" dirty="0">
              <a:solidFill>
                <a:srgbClr val="006600"/>
              </a:solidFill>
            </a:endParaRPr>
          </a:p>
        </p:txBody>
      </p:sp>
      <p:pic>
        <p:nvPicPr>
          <p:cNvPr id="43012" name="Picture 4" descr="http://www.ucl.ac.uk/Bentham-Project/site_images/yngJB264x300.jpg"/>
          <p:cNvPicPr>
            <a:picLocks noChangeAspect="1" noChangeArrowheads="1"/>
          </p:cNvPicPr>
          <p:nvPr/>
        </p:nvPicPr>
        <p:blipFill>
          <a:blip r:embed="rId3" cstate="print"/>
          <a:srcRect/>
          <a:stretch>
            <a:fillRect/>
          </a:stretch>
        </p:blipFill>
        <p:spPr bwMode="auto">
          <a:xfrm>
            <a:off x="304800" y="2209800"/>
            <a:ext cx="2514600" cy="2857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r>
              <a:rPr lang="en-US" sz="2300" b="1">
                <a:solidFill>
                  <a:srgbClr val="C81204"/>
                </a:solidFill>
              </a:rPr>
              <a:t>The Second Postulate of The True Meaning of Property Law</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spcBef>
                <a:spcPct val="20000"/>
              </a:spcBef>
            </a:pPr>
            <a:r>
              <a:rPr lang="en-US">
                <a:solidFill>
                  <a:srgbClr val="002060"/>
                </a:solidFill>
              </a:rPr>
              <a:t>				    </a:t>
            </a:r>
            <a:r>
              <a:rPr lang="en-US" sz="2200">
                <a:solidFill>
                  <a:srgbClr val="002060"/>
                </a:solidFill>
              </a:rPr>
              <a:t>Jeremy Bentham opined:</a:t>
            </a:r>
          </a:p>
          <a:p>
            <a:pPr marL="342900" indent="-342900">
              <a:spcBef>
                <a:spcPct val="20000"/>
              </a:spcBef>
            </a:pPr>
            <a:r>
              <a:rPr lang="en-US" sz="2800" b="1" i="1">
                <a:solidFill>
                  <a:srgbClr val="0033CC"/>
                </a:solidFill>
              </a:rPr>
              <a:t>				   </a:t>
            </a:r>
            <a:r>
              <a:rPr lang="en-US" sz="2800" b="1" i="1"/>
              <a:t>“</a:t>
            </a:r>
            <a:r>
              <a:rPr lang="en-US" sz="2400" b="1" i="1">
                <a:solidFill>
                  <a:srgbClr val="C81204"/>
                </a:solidFill>
              </a:rPr>
              <a:t>Property</a:t>
            </a:r>
            <a:r>
              <a:rPr lang="en-US" sz="2400" b="1" i="1">
                <a:solidFill>
                  <a:srgbClr val="0033CC"/>
                </a:solidFill>
              </a:rPr>
              <a:t> </a:t>
            </a:r>
            <a:r>
              <a:rPr lang="en-US" sz="2400" b="1" i="1"/>
              <a:t>and Law are born together, 			    and die together.</a:t>
            </a:r>
          </a:p>
          <a:p>
            <a:pPr marL="342900" indent="-342900">
              <a:spcBef>
                <a:spcPct val="20000"/>
              </a:spcBef>
            </a:pPr>
            <a:endParaRPr lang="en-US" sz="2400" b="1" i="1"/>
          </a:p>
          <a:p>
            <a:pPr marL="342900" indent="-342900">
              <a:spcBef>
                <a:spcPct val="20000"/>
              </a:spcBef>
            </a:pPr>
            <a:r>
              <a:rPr lang="en-US" sz="2400" b="1" i="1"/>
              <a:t>				   Before laws were made, </a:t>
            </a:r>
          </a:p>
          <a:p>
            <a:pPr marL="342900" indent="-342900">
              <a:spcBef>
                <a:spcPct val="20000"/>
              </a:spcBef>
            </a:pPr>
            <a:r>
              <a:rPr lang="en-US" sz="2400" b="1" i="1"/>
              <a:t>                                   there was no </a:t>
            </a:r>
            <a:r>
              <a:rPr lang="en-US" sz="2400" b="1" i="1">
                <a:solidFill>
                  <a:srgbClr val="C81204"/>
                </a:solidFill>
              </a:rPr>
              <a:t>property</a:t>
            </a:r>
            <a:r>
              <a:rPr lang="en-US" sz="2400" b="1" i="1"/>
              <a:t>; </a:t>
            </a:r>
          </a:p>
          <a:p>
            <a:pPr marL="342900" indent="-342900">
              <a:spcBef>
                <a:spcPct val="20000"/>
              </a:spcBef>
            </a:pPr>
            <a:r>
              <a:rPr lang="en-US" sz="2400" b="1" i="1"/>
              <a:t>                                   take away laws, and </a:t>
            </a:r>
            <a:r>
              <a:rPr lang="en-US" sz="2400" b="1" i="1">
                <a:solidFill>
                  <a:srgbClr val="C81204"/>
                </a:solidFill>
              </a:rPr>
              <a:t>property </a:t>
            </a:r>
            <a:r>
              <a:rPr lang="en-US" sz="2400" b="1" i="1"/>
              <a:t>ceases.”</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4036" name="Picture 4" descr="http://tbn0.google.com/images?q=tbn:9AJ1LCLIgWojjM:http://www.ucl.ac.uk/Bentham-Project/site_images/sully_lith_1827600h.jpg">
            <a:hlinkClick r:id="rId3"/>
          </p:cNvPr>
          <p:cNvPicPr>
            <a:picLocks noChangeAspect="1" noChangeArrowheads="1"/>
          </p:cNvPicPr>
          <p:nvPr/>
        </p:nvPicPr>
        <p:blipFill>
          <a:blip r:embed="rId4" cstate="print"/>
          <a:srcRect/>
          <a:stretch>
            <a:fillRect/>
          </a:stretch>
        </p:blipFill>
        <p:spPr bwMode="auto">
          <a:xfrm>
            <a:off x="533400" y="2286000"/>
            <a:ext cx="2446338"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8"/>
          <p:cNvSpPr>
            <a:spLocks noChangeArrowheads="1"/>
          </p:cNvSpPr>
          <p:nvPr/>
        </p:nvSpPr>
        <p:spPr bwMode="auto">
          <a:xfrm>
            <a:off x="228600" y="990600"/>
            <a:ext cx="8763000" cy="54864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spcBef>
                <a:spcPct val="20000"/>
              </a:spcBef>
            </a:pPr>
            <a:r>
              <a:rPr lang="en-US" dirty="0">
                <a:solidFill>
                  <a:srgbClr val="002060"/>
                </a:solidFill>
              </a:rPr>
              <a:t>	</a:t>
            </a:r>
            <a:r>
              <a:rPr lang="en-US" sz="2200" dirty="0"/>
              <a:t>So it is becoming clear that the Second Postulate is focused on the relationship between Property and the Law.</a:t>
            </a:r>
          </a:p>
          <a:p>
            <a:pPr marL="342900" indent="-342900">
              <a:spcBef>
                <a:spcPct val="20000"/>
              </a:spcBef>
            </a:pPr>
            <a:r>
              <a:rPr lang="en-US" sz="1000" dirty="0"/>
              <a:t>				</a:t>
            </a:r>
          </a:p>
          <a:p>
            <a:pPr marL="342900" indent="-342900">
              <a:spcBef>
                <a:spcPct val="20000"/>
              </a:spcBef>
            </a:pPr>
            <a:r>
              <a:rPr lang="en-US" sz="2200" dirty="0"/>
              <a:t>	Perhaps to understand what Jeremy Bentham meant,</a:t>
            </a:r>
          </a:p>
          <a:p>
            <a:pPr marL="342900" indent="-342900">
              <a:spcBef>
                <a:spcPct val="20000"/>
              </a:spcBef>
            </a:pPr>
            <a:r>
              <a:rPr lang="en-US" sz="2200" dirty="0"/>
              <a:t>     we should visit England for some insight.</a:t>
            </a:r>
          </a:p>
          <a:p>
            <a:pPr marL="342900" indent="-342900">
              <a:spcBef>
                <a:spcPct val="20000"/>
              </a:spcBef>
            </a:pPr>
            <a:endParaRPr lang="en-US" sz="1000" dirty="0"/>
          </a:p>
          <a:p>
            <a:pPr marL="342900" indent="-342900">
              <a:spcBef>
                <a:spcPct val="20000"/>
              </a:spcBef>
            </a:pPr>
            <a:r>
              <a:rPr lang="en-US" sz="2200" dirty="0"/>
              <a:t>	So let’s start off at his hometown of </a:t>
            </a:r>
            <a:r>
              <a:rPr lang="en-US" sz="2200" dirty="0" err="1"/>
              <a:t>Spitalfields</a:t>
            </a:r>
            <a:r>
              <a:rPr lang="en-US" sz="2200" dirty="0"/>
              <a:t> by London,</a:t>
            </a:r>
          </a:p>
          <a:p>
            <a:pPr marL="342900" indent="-342900">
              <a:spcBef>
                <a:spcPct val="20000"/>
              </a:spcBef>
            </a:pPr>
            <a:r>
              <a:rPr lang="en-US" sz="2200" dirty="0"/>
              <a:t>    and visit University College London where it is rumored that</a:t>
            </a:r>
          </a:p>
          <a:p>
            <a:pPr marL="342900" indent="-342900">
              <a:spcBef>
                <a:spcPct val="20000"/>
              </a:spcBef>
            </a:pPr>
            <a:r>
              <a:rPr lang="en-US" sz="2200" dirty="0"/>
              <a:t>    Mr. Bentham still resides.  </a:t>
            </a:r>
            <a:endParaRPr lang="en-US" sz="2400" b="1" i="1" dirty="0"/>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8"/>
          <p:cNvSpPr>
            <a:spLocks noChangeArrowheads="1"/>
          </p:cNvSpPr>
          <p:nvPr/>
        </p:nvSpPr>
        <p:spPr bwMode="auto">
          <a:xfrm>
            <a:off x="228600" y="1143000"/>
            <a:ext cx="8763000" cy="54102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spcBef>
                <a:spcPct val="20000"/>
              </a:spcBef>
            </a:pPr>
            <a:r>
              <a:rPr lang="en-US" dirty="0">
                <a:solidFill>
                  <a:srgbClr val="002060"/>
                </a:solidFill>
              </a:rPr>
              <a:t>	</a:t>
            </a:r>
            <a:r>
              <a:rPr lang="en-US" sz="2200" dirty="0"/>
              <a:t>Our first stop is Jeremy Bentham’s Old Neighborhood                 on Red Lion Street just outside the City of London.</a:t>
            </a:r>
          </a:p>
          <a:p>
            <a:pPr marL="342900" indent="-342900">
              <a:spcBef>
                <a:spcPct val="20000"/>
              </a:spcBef>
            </a:pPr>
            <a:endParaRPr lang="en-US" sz="1000" b="1" i="1" dirty="0"/>
          </a:p>
          <a:p>
            <a:pPr marL="342900" indent="-342900">
              <a:lnSpc>
                <a:spcPct val="90000"/>
              </a:lnSpc>
              <a:spcBef>
                <a:spcPct val="20000"/>
              </a:spcBef>
            </a:pPr>
            <a:r>
              <a:rPr lang="en-US" sz="2200" b="1" i="1" dirty="0"/>
              <a:t>                                                   </a:t>
            </a:r>
            <a:r>
              <a:rPr lang="en-US" sz="2200" dirty="0"/>
              <a:t>Here we learn that Jeremy Bentham</a:t>
            </a:r>
          </a:p>
          <a:p>
            <a:pPr marL="342900" indent="-342900">
              <a:lnSpc>
                <a:spcPct val="90000"/>
              </a:lnSpc>
              <a:spcBef>
                <a:spcPct val="20000"/>
              </a:spcBef>
            </a:pPr>
            <a:r>
              <a:rPr lang="en-US" sz="2200" dirty="0"/>
              <a:t>                                                   was born into a family of attorneys</a:t>
            </a:r>
          </a:p>
          <a:p>
            <a:pPr marL="342900" indent="-342900">
              <a:lnSpc>
                <a:spcPct val="90000"/>
              </a:lnSpc>
              <a:spcBef>
                <a:spcPct val="20000"/>
              </a:spcBef>
            </a:pPr>
            <a:r>
              <a:rPr lang="en-US" sz="2200" dirty="0"/>
              <a:t>                                                   (both his father and grandfather).</a:t>
            </a:r>
            <a:endParaRPr lang="en-US" sz="800" dirty="0"/>
          </a:p>
          <a:p>
            <a:pPr marL="342900" indent="-342900">
              <a:lnSpc>
                <a:spcPct val="90000"/>
              </a:lnSpc>
              <a:spcBef>
                <a:spcPct val="20000"/>
              </a:spcBef>
            </a:pPr>
            <a:endParaRPr lang="en-US" sz="800" dirty="0"/>
          </a:p>
          <a:p>
            <a:pPr marL="342900" indent="-342900">
              <a:lnSpc>
                <a:spcPct val="90000"/>
              </a:lnSpc>
              <a:spcBef>
                <a:spcPct val="20000"/>
              </a:spcBef>
            </a:pPr>
            <a:r>
              <a:rPr lang="en-US" sz="800" dirty="0"/>
              <a:t>					          </a:t>
            </a:r>
            <a:r>
              <a:rPr lang="en-US" sz="2200" dirty="0"/>
              <a:t>We also learn that despite never</a:t>
            </a:r>
          </a:p>
          <a:p>
            <a:pPr marL="342900" indent="-342900">
              <a:lnSpc>
                <a:spcPct val="90000"/>
              </a:lnSpc>
              <a:spcBef>
                <a:spcPct val="20000"/>
              </a:spcBef>
            </a:pPr>
            <a:r>
              <a:rPr lang="en-US" sz="2200" dirty="0"/>
              <a:t>  					    practicing law, Jeremy Bentham</a:t>
            </a:r>
          </a:p>
          <a:p>
            <a:pPr marL="342900" indent="-342900">
              <a:lnSpc>
                <a:spcPct val="90000"/>
              </a:lnSpc>
              <a:spcBef>
                <a:spcPct val="20000"/>
              </a:spcBef>
            </a:pPr>
            <a:r>
              <a:rPr lang="en-US" sz="2200" dirty="0"/>
              <a:t>					    became a top flight legal scholar.</a:t>
            </a:r>
          </a:p>
          <a:p>
            <a:pPr marL="342900" indent="-342900">
              <a:spcBef>
                <a:spcPct val="20000"/>
              </a:spcBef>
            </a:pPr>
            <a:r>
              <a:rPr lang="en-US" sz="2200" dirty="0">
                <a:solidFill>
                  <a:srgbClr val="002060"/>
                </a:solidFill>
              </a:rPr>
              <a:t>					       </a:t>
            </a:r>
            <a:endParaRPr lang="en-US" sz="2400" b="1" i="1" dirty="0"/>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6084" name="Picture 4" descr="http://www.londonphotoproject.co.uk/data/080325/dsc03616_full.jpg"/>
          <p:cNvPicPr>
            <a:picLocks noChangeAspect="1" noChangeArrowheads="1"/>
          </p:cNvPicPr>
          <p:nvPr/>
        </p:nvPicPr>
        <p:blipFill>
          <a:blip r:embed="rId3" cstate="print"/>
          <a:srcRect b="16000"/>
          <a:stretch>
            <a:fillRect/>
          </a:stretch>
        </p:blipFill>
        <p:spPr bwMode="auto">
          <a:xfrm>
            <a:off x="457200" y="2895600"/>
            <a:ext cx="3683000" cy="232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spcBef>
                <a:spcPct val="20000"/>
              </a:spcBef>
            </a:pPr>
            <a:r>
              <a:rPr lang="en-US" dirty="0">
                <a:solidFill>
                  <a:srgbClr val="002060"/>
                </a:solidFill>
              </a:rPr>
              <a:t>	</a:t>
            </a:r>
            <a:r>
              <a:rPr lang="en-US" dirty="0"/>
              <a:t>While eating lunch at the Jeremy Bentham Pub, we</a:t>
            </a:r>
          </a:p>
          <a:p>
            <a:pPr marL="342900" indent="-342900">
              <a:spcBef>
                <a:spcPct val="20000"/>
              </a:spcBef>
            </a:pPr>
            <a:r>
              <a:rPr lang="en-US" dirty="0"/>
              <a:t>	receive a note from Dr. </a:t>
            </a:r>
            <a:r>
              <a:rPr lang="en-US" dirty="0" err="1"/>
              <a:t>Sprankling</a:t>
            </a:r>
            <a:r>
              <a:rPr lang="en-US" dirty="0"/>
              <a:t> saying:</a:t>
            </a:r>
          </a:p>
          <a:p>
            <a:pPr marL="342900" indent="-342900">
              <a:spcBef>
                <a:spcPct val="20000"/>
              </a:spcBef>
            </a:pPr>
            <a:endParaRPr lang="en-US" sz="600" dirty="0">
              <a:solidFill>
                <a:srgbClr val="002060"/>
              </a:solidFill>
            </a:endParaRPr>
          </a:p>
          <a:p>
            <a:pPr marL="342900" indent="-342900">
              <a:spcBef>
                <a:spcPct val="20000"/>
              </a:spcBef>
              <a:buFontTx/>
              <a:buChar char="•"/>
            </a:pPr>
            <a:r>
              <a:rPr lang="en-US" sz="1700" b="1" i="1" dirty="0">
                <a:solidFill>
                  <a:srgbClr val="CC0000"/>
                </a:solidFill>
              </a:rPr>
              <a:t>Law is the foundation of Property Rights.</a:t>
            </a:r>
          </a:p>
          <a:p>
            <a:pPr marL="342900" indent="-342900">
              <a:spcBef>
                <a:spcPct val="20000"/>
              </a:spcBef>
              <a:buFontTx/>
              <a:buChar char="•"/>
            </a:pPr>
            <a:endParaRPr lang="en-US" sz="600" b="1" i="1" dirty="0">
              <a:solidFill>
                <a:srgbClr val="CC0000"/>
              </a:solidFill>
            </a:endParaRPr>
          </a:p>
          <a:p>
            <a:pPr marL="342900" indent="-342900">
              <a:spcBef>
                <a:spcPct val="20000"/>
              </a:spcBef>
              <a:buFontTx/>
              <a:buChar char="•"/>
            </a:pPr>
            <a:r>
              <a:rPr lang="en-US" sz="1700" b="1" i="1" dirty="0">
                <a:solidFill>
                  <a:srgbClr val="CC0000"/>
                </a:solidFill>
              </a:rPr>
              <a:t>Property rights exist only if, and to the extent, </a:t>
            </a:r>
          </a:p>
          <a:p>
            <a:pPr marL="342900" indent="-342900">
              <a:spcBef>
                <a:spcPct val="20000"/>
              </a:spcBef>
            </a:pPr>
            <a:r>
              <a:rPr lang="en-US" sz="1700" b="1" i="1" dirty="0">
                <a:solidFill>
                  <a:srgbClr val="CC0000"/>
                </a:solidFill>
              </a:rPr>
              <a:t>	that they are recognized by our American legal system.</a:t>
            </a:r>
          </a:p>
          <a:p>
            <a:pPr marL="342900" indent="-342900">
              <a:spcBef>
                <a:spcPct val="20000"/>
              </a:spcBef>
            </a:pPr>
            <a:endParaRPr lang="en-US" sz="600" b="1" i="1" dirty="0"/>
          </a:p>
          <a:p>
            <a:pPr marL="342900" indent="-342900">
              <a:spcBef>
                <a:spcPct val="20000"/>
              </a:spcBef>
            </a:pPr>
            <a:r>
              <a:rPr lang="en-US" sz="1700" b="1" i="1" dirty="0"/>
              <a:t>	By the way – Preservation is the key to one’s will</a:t>
            </a:r>
            <a:endParaRPr lang="en-US" sz="1000" b="1" i="1" dirty="0"/>
          </a:p>
          <a:p>
            <a:pPr marL="342900" indent="-342900">
              <a:spcBef>
                <a:spcPct val="20000"/>
              </a:spcBef>
            </a:pPr>
            <a:r>
              <a:rPr lang="en-US" sz="1000" dirty="0">
                <a:solidFill>
                  <a:srgbClr val="002060"/>
                </a:solidFill>
              </a:rPr>
              <a:t>				       </a:t>
            </a:r>
            <a:endParaRPr lang="en-US" sz="1000" b="1" i="1" dirty="0"/>
          </a:p>
          <a:p>
            <a:pPr marL="342900" indent="-342900">
              <a:spcBef>
                <a:spcPct val="20000"/>
              </a:spcBef>
            </a:pPr>
            <a:r>
              <a:rPr lang="en-US" sz="1000" dirty="0">
                <a:solidFill>
                  <a:srgbClr val="002060"/>
                </a:solidFill>
              </a:rPr>
              <a:t>	</a:t>
            </a:r>
            <a:r>
              <a:rPr lang="en-US" dirty="0"/>
              <a:t>So, we are on the right track, the second postulate</a:t>
            </a:r>
          </a:p>
          <a:p>
            <a:pPr marL="342900" indent="-342900">
              <a:spcBef>
                <a:spcPct val="20000"/>
              </a:spcBef>
            </a:pPr>
            <a:r>
              <a:rPr lang="en-US" dirty="0"/>
              <a:t>	must deal with the relationship between property rights</a:t>
            </a:r>
          </a:p>
          <a:p>
            <a:pPr marL="342900" indent="-342900">
              <a:spcBef>
                <a:spcPct val="20000"/>
              </a:spcBef>
            </a:pPr>
            <a:r>
              <a:rPr lang="en-US" dirty="0"/>
              <a:t>      and the law.   So we head over to University College</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7108" name="Picture 4" descr="http://nibiryukov.narod.ru/nb_pinacoteca/nb_pinacoteca_sculpture/nb_sculpture_david_jean-pierre_jeremy_bentham_london_senate_house.jpg"/>
          <p:cNvPicPr>
            <a:picLocks noChangeAspect="1" noChangeArrowheads="1"/>
          </p:cNvPicPr>
          <p:nvPr/>
        </p:nvPicPr>
        <p:blipFill>
          <a:blip r:embed="rId3" cstate="print"/>
          <a:srcRect/>
          <a:stretch>
            <a:fillRect/>
          </a:stretch>
        </p:blipFill>
        <p:spPr bwMode="auto">
          <a:xfrm>
            <a:off x="6477000" y="2590800"/>
            <a:ext cx="2322513"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endParaRPr lang="en-US" sz="2400" b="1" i="1">
              <a:solidFill>
                <a:srgbClr val="002060"/>
              </a:solidFill>
            </a:endParaRPr>
          </a:p>
          <a:p>
            <a:pPr marL="342900" indent="-342900" algn="ctr">
              <a:lnSpc>
                <a:spcPct val="50000"/>
              </a:lnSpc>
              <a:spcBef>
                <a:spcPct val="20000"/>
              </a:spcBef>
            </a:pPr>
            <a:r>
              <a:rPr lang="en-US" sz="2300" b="1">
                <a:solidFill>
                  <a:srgbClr val="C81204"/>
                </a:solidFill>
              </a:rPr>
              <a:t>The Second Postulate of The True Meaning of Property Law</a:t>
            </a:r>
            <a:r>
              <a:rPr lang="en-US" sz="300">
                <a:solidFill>
                  <a:srgbClr val="0033CC"/>
                </a:solidFill>
              </a:rPr>
              <a:t> </a:t>
            </a:r>
            <a:endParaRPr lang="en-US" sz="300" b="1" i="1">
              <a:solidFill>
                <a:srgbClr val="FF0000"/>
              </a:solidFill>
            </a:endParaRPr>
          </a:p>
          <a:p>
            <a:pPr marL="342900" indent="-342900">
              <a:lnSpc>
                <a:spcPct val="95000"/>
              </a:lnSpc>
              <a:spcBef>
                <a:spcPct val="20000"/>
              </a:spcBef>
              <a:buFontTx/>
              <a:buChar char="•"/>
            </a:pPr>
            <a:endParaRPr lang="en-US" sz="300">
              <a:solidFill>
                <a:srgbClr val="0033CC"/>
              </a:solidFill>
            </a:endParaRPr>
          </a:p>
          <a:p>
            <a:pPr marL="342900" indent="-342900">
              <a:spcBef>
                <a:spcPct val="20000"/>
              </a:spcBef>
            </a:pPr>
            <a:r>
              <a:rPr lang="en-US">
                <a:solidFill>
                  <a:srgbClr val="002060"/>
                </a:solidFill>
              </a:rPr>
              <a:t>	                                        University College London</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8132" name="Picture 4" descr="http://lh3.ggpht.com/_-8VrJ3sf8Nw/Rua1VdV7sNI/AAAAAAAAGaQ/u2nyNITwlvg/P1010045.JPG"/>
          <p:cNvPicPr>
            <a:picLocks noChangeAspect="1" noChangeArrowheads="1"/>
          </p:cNvPicPr>
          <p:nvPr/>
        </p:nvPicPr>
        <p:blipFill>
          <a:blip r:embed="rId3" cstate="print"/>
          <a:srcRect/>
          <a:stretch>
            <a:fillRect/>
          </a:stretch>
        </p:blipFill>
        <p:spPr bwMode="auto">
          <a:xfrm>
            <a:off x="2438400" y="2667000"/>
            <a:ext cx="4114800" cy="30845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8"/>
          <p:cNvSpPr>
            <a:spLocks noChangeArrowheads="1"/>
          </p:cNvSpPr>
          <p:nvPr/>
        </p:nvSpPr>
        <p:spPr bwMode="auto">
          <a:xfrm>
            <a:off x="228600" y="1219200"/>
            <a:ext cx="8763000" cy="52578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lgn="just">
              <a:spcBef>
                <a:spcPct val="20000"/>
              </a:spcBef>
            </a:pPr>
            <a:r>
              <a:rPr lang="en-US" dirty="0">
                <a:solidFill>
                  <a:srgbClr val="002060"/>
                </a:solidFill>
              </a:rPr>
              <a:t>	</a:t>
            </a:r>
            <a:r>
              <a:rPr lang="en-US" dirty="0"/>
              <a:t>At University College London, we are directed down</a:t>
            </a:r>
          </a:p>
          <a:p>
            <a:pPr marL="342900" indent="-342900" algn="just">
              <a:spcBef>
                <a:spcPct val="20000"/>
              </a:spcBef>
            </a:pPr>
            <a:r>
              <a:rPr lang="en-US" dirty="0"/>
              <a:t> 	the hallway toward a wooden cabinet.</a:t>
            </a:r>
            <a:endParaRPr lang="en-US" sz="700" dirty="0"/>
          </a:p>
          <a:p>
            <a:pPr marL="342900" indent="-342900" algn="just">
              <a:spcBef>
                <a:spcPct val="20000"/>
              </a:spcBef>
            </a:pPr>
            <a:r>
              <a:rPr lang="en-US" sz="700" dirty="0"/>
              <a:t>   </a:t>
            </a:r>
          </a:p>
          <a:p>
            <a:pPr marL="342900" indent="-342900" algn="just">
              <a:spcBef>
                <a:spcPct val="20000"/>
              </a:spcBef>
            </a:pPr>
            <a:r>
              <a:rPr lang="en-US" dirty="0"/>
              <a:t>      Above its top in gold letters read the words</a:t>
            </a:r>
            <a:r>
              <a:rPr lang="en-US" dirty="0" smtClean="0"/>
              <a:t>:</a:t>
            </a:r>
          </a:p>
          <a:p>
            <a:pPr marL="342900" indent="-342900" algn="just">
              <a:spcBef>
                <a:spcPct val="20000"/>
              </a:spcBef>
            </a:pPr>
            <a:endParaRPr lang="en-US" sz="1000" dirty="0"/>
          </a:p>
          <a:p>
            <a:pPr marL="342900" indent="-342900" algn="just">
              <a:spcBef>
                <a:spcPct val="20000"/>
              </a:spcBef>
            </a:pPr>
            <a:r>
              <a:rPr lang="en-US" dirty="0">
                <a:solidFill>
                  <a:srgbClr val="002060"/>
                </a:solidFill>
              </a:rPr>
              <a:t>	                     </a:t>
            </a:r>
            <a:r>
              <a:rPr lang="en-US" sz="2800" b="1" dirty="0">
                <a:solidFill>
                  <a:srgbClr val="006600"/>
                </a:solidFill>
              </a:rPr>
              <a:t>Jeremy Bentham</a:t>
            </a:r>
          </a:p>
          <a:p>
            <a:pPr marL="342900" indent="-342900" algn="just">
              <a:spcBef>
                <a:spcPct val="20000"/>
              </a:spcBef>
            </a:pPr>
            <a:endParaRPr lang="en-US" sz="1000" dirty="0">
              <a:solidFill>
                <a:srgbClr val="002060"/>
              </a:solidFill>
            </a:endParaRPr>
          </a:p>
          <a:p>
            <a:pPr marL="342900" indent="-342900" algn="just">
              <a:spcBef>
                <a:spcPct val="20000"/>
              </a:spcBef>
            </a:pPr>
            <a:r>
              <a:rPr lang="en-US" dirty="0">
                <a:solidFill>
                  <a:srgbClr val="002060"/>
                </a:solidFill>
              </a:rPr>
              <a:t>	</a:t>
            </a:r>
            <a:r>
              <a:rPr lang="en-US" dirty="0"/>
              <a:t>Inside the doors, with great amazement, we find </a:t>
            </a:r>
          </a:p>
          <a:p>
            <a:pPr marL="342900" indent="-342900" algn="just">
              <a:spcBef>
                <a:spcPct val="20000"/>
              </a:spcBef>
            </a:pPr>
            <a:r>
              <a:rPr lang="en-US" dirty="0"/>
              <a:t>	a glass enclosed case with a man sitting atop a chair.</a:t>
            </a:r>
            <a:endParaRPr lang="en-US" sz="1000" dirty="0"/>
          </a:p>
          <a:p>
            <a:pPr marL="342900" indent="-342900" algn="just">
              <a:spcBef>
                <a:spcPct val="20000"/>
              </a:spcBef>
            </a:pPr>
            <a:r>
              <a:rPr lang="en-US" sz="1000" dirty="0"/>
              <a:t>	</a:t>
            </a:r>
            <a:endParaRPr lang="en-US" sz="1000" dirty="0" smtClean="0"/>
          </a:p>
          <a:p>
            <a:pPr marL="342900" indent="-342900" algn="just">
              <a:spcBef>
                <a:spcPct val="20000"/>
              </a:spcBef>
            </a:pPr>
            <a:r>
              <a:rPr lang="en-US" dirty="0" smtClean="0"/>
              <a:t>	The </a:t>
            </a:r>
            <a:r>
              <a:rPr lang="en-US" dirty="0"/>
              <a:t>man with the straw hat has a macabre appearance</a:t>
            </a:r>
            <a:r>
              <a:rPr lang="en-US" dirty="0" smtClean="0"/>
              <a:t>.</a:t>
            </a:r>
            <a:endParaRPr lang="en-US" sz="1000" dirty="0" smtClean="0"/>
          </a:p>
          <a:p>
            <a:pPr marL="342900" indent="-342900" algn="just">
              <a:spcBef>
                <a:spcPct val="20000"/>
              </a:spcBef>
            </a:pPr>
            <a:r>
              <a:rPr lang="en-US" sz="1000" dirty="0" smtClean="0"/>
              <a:t>  </a:t>
            </a:r>
            <a:endParaRPr lang="en-US" sz="1000" dirty="0"/>
          </a:p>
          <a:p>
            <a:pPr marL="342900" indent="-342900" algn="just">
              <a:spcBef>
                <a:spcPct val="20000"/>
              </a:spcBef>
            </a:pPr>
            <a:r>
              <a:rPr lang="en-US" sz="1000" dirty="0"/>
              <a:t>	</a:t>
            </a:r>
            <a:r>
              <a:rPr lang="en-US" dirty="0"/>
              <a:t>Could this actually be the man who’s legal </a:t>
            </a:r>
            <a:endParaRPr lang="en-US" dirty="0" smtClean="0"/>
          </a:p>
          <a:p>
            <a:pPr marL="342900" indent="-342900" algn="just">
              <a:spcBef>
                <a:spcPct val="20000"/>
              </a:spcBef>
            </a:pPr>
            <a:r>
              <a:rPr lang="en-US" dirty="0" smtClean="0"/>
              <a:t>	commentaries</a:t>
            </a:r>
            <a:r>
              <a:rPr lang="en-US" dirty="0"/>
              <a:t> </a:t>
            </a:r>
            <a:r>
              <a:rPr lang="en-US" dirty="0" smtClean="0"/>
              <a:t>helped </a:t>
            </a:r>
            <a:r>
              <a:rPr lang="en-US" dirty="0"/>
              <a:t>form our nation’s view </a:t>
            </a:r>
            <a:endParaRPr lang="en-US" dirty="0" smtClean="0"/>
          </a:p>
          <a:p>
            <a:pPr marL="342900" indent="-342900" algn="just">
              <a:spcBef>
                <a:spcPct val="20000"/>
              </a:spcBef>
            </a:pPr>
            <a:r>
              <a:rPr lang="en-US" dirty="0" smtClean="0"/>
              <a:t>	of </a:t>
            </a:r>
            <a:r>
              <a:rPr lang="en-US" dirty="0"/>
              <a:t>property?</a:t>
            </a:r>
          </a:p>
          <a:p>
            <a:pPr marL="342900" indent="-342900" algn="just">
              <a:spcBef>
                <a:spcPct val="20000"/>
              </a:spcBef>
            </a:pPr>
            <a:r>
              <a:rPr lang="en-US" dirty="0"/>
              <a:t>	   </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9156" name="Picture 4" descr="http://blufiles.storage.live.com/y1pAXw9aNsbQwjuaisoqC5ZtIaEkDI6fIUuPO_nYO8A1IC68kJfbWwRyQAPLCCwjvPYxW8FFF4fdF8"/>
          <p:cNvPicPr>
            <a:picLocks noChangeAspect="1" noChangeArrowheads="1"/>
          </p:cNvPicPr>
          <p:nvPr/>
        </p:nvPicPr>
        <p:blipFill>
          <a:blip r:embed="rId3" cstate="print"/>
          <a:srcRect l="6400"/>
          <a:stretch>
            <a:fillRect/>
          </a:stretch>
        </p:blipFill>
        <p:spPr bwMode="auto">
          <a:xfrm>
            <a:off x="6400800" y="2514600"/>
            <a:ext cx="2300174"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8"/>
          <p:cNvSpPr>
            <a:spLocks noChangeArrowheads="1"/>
          </p:cNvSpPr>
          <p:nvPr/>
        </p:nvSpPr>
        <p:spPr bwMode="auto">
          <a:xfrm>
            <a:off x="228600" y="1371600"/>
            <a:ext cx="8763000" cy="51054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lgn="just">
              <a:lnSpc>
                <a:spcPct val="80000"/>
              </a:lnSpc>
              <a:spcBef>
                <a:spcPct val="20000"/>
              </a:spcBef>
            </a:pPr>
            <a:r>
              <a:rPr lang="en-US" sz="2200" dirty="0"/>
              <a:t>Looking next the Auto Icon we notice a book of Jeremy Bentham’s</a:t>
            </a:r>
          </a:p>
          <a:p>
            <a:pPr marL="342900" indent="-342900" algn="just">
              <a:lnSpc>
                <a:spcPct val="80000"/>
              </a:lnSpc>
              <a:spcBef>
                <a:spcPct val="20000"/>
              </a:spcBef>
            </a:pPr>
            <a:r>
              <a:rPr lang="en-US" sz="2200" dirty="0"/>
              <a:t>commentaries, reflecting on how the law and property are</a:t>
            </a:r>
          </a:p>
          <a:p>
            <a:pPr marL="342900" indent="-342900" algn="just">
              <a:lnSpc>
                <a:spcPct val="80000"/>
              </a:lnSpc>
              <a:spcBef>
                <a:spcPct val="20000"/>
              </a:spcBef>
            </a:pPr>
            <a:r>
              <a:rPr lang="en-US" sz="2200" dirty="0"/>
              <a:t>interrelated.  Inside is his famous quote:</a:t>
            </a:r>
          </a:p>
          <a:p>
            <a:pPr marL="342900" indent="-342900" algn="just">
              <a:lnSpc>
                <a:spcPct val="80000"/>
              </a:lnSpc>
              <a:spcBef>
                <a:spcPct val="20000"/>
              </a:spcBef>
            </a:pPr>
            <a:endParaRPr lang="en-US" sz="2200" dirty="0">
              <a:solidFill>
                <a:srgbClr val="002060"/>
              </a:solidFill>
            </a:endParaRPr>
          </a:p>
          <a:p>
            <a:pPr marL="342900" indent="-342900">
              <a:spcBef>
                <a:spcPct val="20000"/>
              </a:spcBef>
            </a:pPr>
            <a:r>
              <a:rPr lang="en-US" sz="2400" b="1" i="1" dirty="0"/>
              <a:t>  “</a:t>
            </a:r>
            <a:r>
              <a:rPr lang="en-US" sz="2000" b="1" i="1" dirty="0">
                <a:solidFill>
                  <a:srgbClr val="C81204"/>
                </a:solidFill>
              </a:rPr>
              <a:t>Property</a:t>
            </a:r>
            <a:r>
              <a:rPr lang="en-US" sz="2000" b="1" i="1" dirty="0">
                <a:solidFill>
                  <a:srgbClr val="0033CC"/>
                </a:solidFill>
              </a:rPr>
              <a:t> </a:t>
            </a:r>
            <a:r>
              <a:rPr lang="en-US" sz="2000" b="1" i="1" dirty="0"/>
              <a:t>and Law are born together and die together.</a:t>
            </a:r>
          </a:p>
          <a:p>
            <a:pPr marL="342900" indent="-342900">
              <a:spcBef>
                <a:spcPct val="20000"/>
              </a:spcBef>
            </a:pPr>
            <a:r>
              <a:rPr lang="en-US" sz="2000" b="1" i="1" dirty="0"/>
              <a:t>   Before laws were made, there was no </a:t>
            </a:r>
            <a:r>
              <a:rPr lang="en-US" sz="2000" b="1" i="1" dirty="0">
                <a:solidFill>
                  <a:srgbClr val="C81204"/>
                </a:solidFill>
              </a:rPr>
              <a:t>property</a:t>
            </a:r>
            <a:r>
              <a:rPr lang="en-US" sz="2000" b="1" i="1" dirty="0"/>
              <a:t>; </a:t>
            </a:r>
          </a:p>
          <a:p>
            <a:pPr marL="342900" indent="-342900">
              <a:spcBef>
                <a:spcPct val="20000"/>
              </a:spcBef>
            </a:pPr>
            <a:r>
              <a:rPr lang="en-US" sz="2000" b="1" i="1" dirty="0"/>
              <a:t>   take away laws, and </a:t>
            </a:r>
            <a:r>
              <a:rPr lang="en-US" sz="2000" b="1" i="1" dirty="0">
                <a:solidFill>
                  <a:srgbClr val="C81204"/>
                </a:solidFill>
              </a:rPr>
              <a:t>property </a:t>
            </a:r>
            <a:r>
              <a:rPr lang="en-US" sz="2000" b="1" i="1" dirty="0"/>
              <a:t>ceases.</a:t>
            </a:r>
            <a:r>
              <a:rPr lang="en-US" sz="2200" dirty="0">
                <a:solidFill>
                  <a:srgbClr val="002060"/>
                </a:solidFill>
              </a:rPr>
              <a:t> </a:t>
            </a:r>
          </a:p>
          <a:p>
            <a:pPr marL="342900" indent="-342900">
              <a:spcBef>
                <a:spcPct val="20000"/>
              </a:spcBef>
            </a:pPr>
            <a:endParaRPr lang="en-US" sz="2200" dirty="0">
              <a:solidFill>
                <a:srgbClr val="002060"/>
              </a:solidFill>
            </a:endParaRPr>
          </a:p>
          <a:p>
            <a:pPr marL="342900" indent="-342900" algn="just">
              <a:lnSpc>
                <a:spcPct val="80000"/>
              </a:lnSpc>
              <a:spcBef>
                <a:spcPct val="20000"/>
              </a:spcBef>
            </a:pPr>
            <a:r>
              <a:rPr lang="en-US" sz="2200" dirty="0"/>
              <a:t>Next to the book we find another key for our tablet.</a:t>
            </a: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50180" name="Picture 4" descr="http://www.istockphoto.com/file_thumbview_approve/136579/2/istockphoto_136579_gold_key_2.jpg"/>
          <p:cNvPicPr>
            <a:picLocks noChangeAspect="1" noChangeArrowheads="1"/>
          </p:cNvPicPr>
          <p:nvPr/>
        </p:nvPicPr>
        <p:blipFill>
          <a:blip r:embed="rId3" cstate="print"/>
          <a:srcRect/>
          <a:stretch>
            <a:fillRect/>
          </a:stretch>
        </p:blipFill>
        <p:spPr bwMode="auto">
          <a:xfrm>
            <a:off x="7467600" y="3200400"/>
            <a:ext cx="965200" cy="2171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800">
                <a:solidFill>
                  <a:srgbClr val="002060"/>
                </a:solidFill>
              </a:rPr>
              <a:t>So let’s begin our adventure with a discussion of</a:t>
            </a:r>
          </a:p>
          <a:p>
            <a:pPr marL="342900" indent="-342900">
              <a:spcBef>
                <a:spcPct val="20000"/>
              </a:spcBef>
            </a:pPr>
            <a:r>
              <a:rPr lang="en-US" sz="4400" b="1" i="1">
                <a:solidFill>
                  <a:srgbClr val="008000"/>
                </a:solidFill>
              </a:rPr>
              <a:t>		“What is Property”</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800">
                <a:solidFill>
                  <a:srgbClr val="002060"/>
                </a:solidFill>
              </a:rPr>
              <a:t>How is it defined?</a:t>
            </a:r>
          </a:p>
          <a:p>
            <a:pPr marL="342900" indent="-342900">
              <a:spcBef>
                <a:spcPct val="20000"/>
              </a:spcBef>
            </a:pPr>
            <a:endParaRPr lang="en-US" sz="600">
              <a:solidFill>
                <a:srgbClr val="002060"/>
              </a:solidFill>
            </a:endParaRPr>
          </a:p>
          <a:p>
            <a:pPr marL="342900" indent="-342900">
              <a:spcBef>
                <a:spcPct val="20000"/>
              </a:spcBef>
              <a:buFontTx/>
              <a:buChar char="•"/>
            </a:pPr>
            <a:r>
              <a:rPr lang="en-US" sz="2800">
                <a:solidFill>
                  <a:srgbClr val="002060"/>
                </a:solidFill>
              </a:rPr>
              <a:t>What does it mean?</a:t>
            </a:r>
          </a:p>
          <a:p>
            <a:pPr marL="342900" indent="-342900">
              <a:spcBef>
                <a:spcPct val="20000"/>
              </a:spcBef>
              <a:buFontTx/>
              <a:buChar char="•"/>
            </a:pPr>
            <a:endParaRPr lang="en-US" sz="600">
              <a:solidFill>
                <a:srgbClr val="002060"/>
              </a:solidFill>
            </a:endParaRPr>
          </a:p>
          <a:p>
            <a:pPr marL="342900" indent="-342900">
              <a:spcBef>
                <a:spcPct val="20000"/>
              </a:spcBef>
              <a:buFontTx/>
              <a:buChar char="•"/>
            </a:pPr>
            <a:r>
              <a:rPr lang="en-US" sz="2800">
                <a:solidFill>
                  <a:srgbClr val="002060"/>
                </a:solidFill>
              </a:rPr>
              <a:t>What does it include?</a:t>
            </a:r>
            <a:endParaRPr lang="en-US" sz="2800">
              <a:solidFill>
                <a:srgbClr val="0033CC"/>
              </a:solidFill>
            </a:endParaRPr>
          </a:p>
          <a:p>
            <a:pPr marL="342900" indent="-342900">
              <a:spcBef>
                <a:spcPct val="20000"/>
              </a:spcBef>
              <a:buFontTx/>
              <a:buChar char="•"/>
            </a:pPr>
            <a:endParaRPr lang="en-US" sz="2200">
              <a:solidFill>
                <a:srgbClr val="0033CC"/>
              </a:solidFill>
            </a:endParaRPr>
          </a:p>
        </p:txBody>
      </p:sp>
      <p:sp>
        <p:nvSpPr>
          <p:cNvPr id="5124"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125"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 name="Slide Number Placeholder 4"/>
          <p:cNvSpPr>
            <a:spLocks noGrp="1"/>
          </p:cNvSpPr>
          <p:nvPr>
            <p:ph type="sldNum" sz="quarter" idx="12"/>
          </p:nvPr>
        </p:nvSpPr>
        <p:spPr/>
        <p:txBody>
          <a:bodyPr/>
          <a:lstStyle/>
          <a:p>
            <a:pPr>
              <a:defRPr/>
            </a:pPr>
            <a:fld id="{8618C15C-7A9C-4AEF-8E71-8B593AC951A9}"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8"/>
          <p:cNvSpPr>
            <a:spLocks noChangeArrowheads="1"/>
          </p:cNvSpPr>
          <p:nvPr/>
        </p:nvSpPr>
        <p:spPr bwMode="auto">
          <a:xfrm>
            <a:off x="228600" y="2514600"/>
            <a:ext cx="8763000" cy="4038600"/>
          </a:xfrm>
          <a:prstGeom prst="rect">
            <a:avLst/>
          </a:prstGeom>
          <a:noFill/>
          <a:ln w="9525">
            <a:noFill/>
            <a:miter lim="800000"/>
            <a:headEnd/>
            <a:tailEnd/>
          </a:ln>
        </p:spPr>
        <p:txBody>
          <a:bodyPr/>
          <a:lstStyle/>
          <a:p>
            <a:pPr marL="342900" indent="-342900">
              <a:lnSpc>
                <a:spcPct val="95000"/>
              </a:lnSpc>
              <a:spcBef>
                <a:spcPct val="20000"/>
              </a:spcBef>
            </a:pP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p:txBody>
      </p:sp>
      <p:sp>
        <p:nvSpPr>
          <p:cNvPr id="51204" name="WordArt 6"/>
          <p:cNvSpPr>
            <a:spLocks noChangeArrowheads="1" noChangeShapeType="1" noTextEdit="1"/>
          </p:cNvSpPr>
          <p:nvPr/>
        </p:nvSpPr>
        <p:spPr bwMode="auto">
          <a:xfrm rot="285818">
            <a:off x="4730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pic>
        <p:nvPicPr>
          <p:cNvPr id="51205" name="Picture 5" descr="PICTURE2.JPG"/>
          <p:cNvPicPr>
            <a:picLocks noChangeAspect="1"/>
          </p:cNvPicPr>
          <p:nvPr/>
        </p:nvPicPr>
        <p:blipFill>
          <a:blip r:embed="rId3" cstate="print"/>
          <a:srcRect b="47688"/>
          <a:stretch>
            <a:fillRect/>
          </a:stretch>
        </p:blipFill>
        <p:spPr bwMode="auto">
          <a:xfrm>
            <a:off x="228600" y="1905000"/>
            <a:ext cx="8382000" cy="4343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8"/>
          <p:cNvSpPr>
            <a:spLocks noChangeArrowheads="1"/>
          </p:cNvSpPr>
          <p:nvPr/>
        </p:nvSpPr>
        <p:spPr bwMode="auto">
          <a:xfrm>
            <a:off x="228600" y="1066800"/>
            <a:ext cx="8686800" cy="5029200"/>
          </a:xfrm>
          <a:prstGeom prst="rect">
            <a:avLst/>
          </a:prstGeom>
          <a:noFill/>
          <a:ln w="9525">
            <a:noFill/>
            <a:miter lim="800000"/>
            <a:headEnd/>
            <a:tailEnd/>
          </a:ln>
        </p:spPr>
        <p:txBody>
          <a:bodyPr/>
          <a:lstStyle/>
          <a:p>
            <a:pPr marL="342900" indent="-342900" algn="just">
              <a:lnSpc>
                <a:spcPct val="75000"/>
              </a:lnSpc>
              <a:spcBef>
                <a:spcPct val="20000"/>
              </a:spcBef>
            </a:pPr>
            <a:r>
              <a:rPr lang="en-US" sz="2300" b="1" dirty="0">
                <a:solidFill>
                  <a:srgbClr val="C81204"/>
                </a:solidFill>
              </a:rPr>
              <a:t>  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000" b="1" dirty="0"/>
              <a:t>As the tablet transforms to show the postulate, we unlock the second key to solving the Puzzle of Property</a:t>
            </a:r>
            <a:r>
              <a:rPr lang="en-US" sz="2000" dirty="0"/>
              <a:t>.</a:t>
            </a:r>
          </a:p>
          <a:p>
            <a:pPr marL="342900" indent="-342900" algn="just">
              <a:lnSpc>
                <a:spcPct val="95000"/>
              </a:lnSpc>
              <a:buFontTx/>
              <a:buChar char="•"/>
            </a:pPr>
            <a:endParaRPr lang="en-US" sz="1000" dirty="0">
              <a:solidFill>
                <a:srgbClr val="0033CC"/>
              </a:solidFill>
            </a:endParaRPr>
          </a:p>
          <a:p>
            <a:pPr marL="342900" indent="-342900" algn="just">
              <a:lnSpc>
                <a:spcPct val="95000"/>
              </a:lnSpc>
              <a:buFontTx/>
              <a:buChar char="•"/>
            </a:pPr>
            <a:endParaRPr lang="en-US" sz="1000" dirty="0">
              <a:solidFill>
                <a:srgbClr val="0033CC"/>
              </a:solidFill>
            </a:endParaRPr>
          </a:p>
          <a:p>
            <a:pPr marL="342900" indent="-342900" algn="ctr">
              <a:lnSpc>
                <a:spcPct val="95000"/>
              </a:lnSpc>
            </a:pPr>
            <a:r>
              <a:rPr lang="en-US" sz="2800" b="1" i="1" dirty="0">
                <a:solidFill>
                  <a:srgbClr val="006600"/>
                </a:solidFill>
              </a:rPr>
              <a:t>2. Property Rights are those Recognized by Law, they are intertwined, </a:t>
            </a:r>
          </a:p>
          <a:p>
            <a:pPr marL="342900" indent="-342900" algn="ctr">
              <a:lnSpc>
                <a:spcPct val="95000"/>
              </a:lnSpc>
            </a:pPr>
            <a:r>
              <a:rPr lang="en-US" sz="2800" b="1" i="1" dirty="0">
                <a:solidFill>
                  <a:srgbClr val="006600"/>
                </a:solidFill>
              </a:rPr>
              <a:t>and the Law evolved from Property Rights;</a:t>
            </a:r>
          </a:p>
          <a:p>
            <a:pPr marL="342900" indent="-342900" algn="just">
              <a:lnSpc>
                <a:spcPct val="95000"/>
              </a:lnSpc>
              <a:buFontTx/>
              <a:buChar char="•"/>
            </a:pPr>
            <a:endParaRPr lang="en-US" dirty="0"/>
          </a:p>
          <a:p>
            <a:pPr marL="342900" indent="-342900">
              <a:spcBef>
                <a:spcPct val="20000"/>
              </a:spcBef>
            </a:pPr>
            <a:r>
              <a:rPr lang="en-US" sz="2000" b="1" dirty="0"/>
              <a:t>This postulate tells us that to truly understand </a:t>
            </a:r>
            <a:r>
              <a:rPr lang="en-US" sz="2000" b="1" i="1" dirty="0"/>
              <a:t>Property</a:t>
            </a:r>
            <a:r>
              <a:rPr lang="en-US" sz="2000" b="1" dirty="0"/>
              <a:t>, we need to</a:t>
            </a:r>
          </a:p>
          <a:p>
            <a:pPr marL="342900" indent="-342900">
              <a:spcBef>
                <a:spcPct val="20000"/>
              </a:spcBef>
            </a:pPr>
            <a:r>
              <a:rPr lang="en-US" sz="2000" b="1" dirty="0"/>
              <a:t>know that </a:t>
            </a:r>
            <a:r>
              <a:rPr lang="en-US" sz="2000" b="1" i="1" dirty="0"/>
              <a:t>Property</a:t>
            </a:r>
            <a:r>
              <a:rPr lang="en-US" sz="2000" b="1" dirty="0"/>
              <a:t> and the </a:t>
            </a:r>
            <a:r>
              <a:rPr lang="en-US" sz="2000" b="1" i="1" dirty="0"/>
              <a:t>Law</a:t>
            </a:r>
            <a:r>
              <a:rPr lang="en-US" sz="2000" b="1" dirty="0"/>
              <a:t> are </a:t>
            </a:r>
            <a:r>
              <a:rPr lang="en-US" sz="2000" b="1" i="1" dirty="0"/>
              <a:t>intertwined </a:t>
            </a:r>
            <a:r>
              <a:rPr lang="en-US" sz="2000" b="1" dirty="0"/>
              <a:t>and </a:t>
            </a:r>
            <a:r>
              <a:rPr lang="en-US" sz="2000" b="1" i="1" dirty="0"/>
              <a:t>evolved together. </a:t>
            </a:r>
          </a:p>
          <a:p>
            <a:pPr marL="342900" indent="-342900">
              <a:spcBef>
                <a:spcPct val="20000"/>
              </a:spcBef>
            </a:pPr>
            <a:endParaRPr lang="en-US" sz="1000" b="1" dirty="0">
              <a:solidFill>
                <a:srgbClr val="0033CC"/>
              </a:solidFill>
            </a:endParaRPr>
          </a:p>
          <a:p>
            <a:pPr marL="342900" indent="-342900" algn="just">
              <a:spcBef>
                <a:spcPct val="20000"/>
              </a:spcBef>
            </a:pPr>
            <a:r>
              <a:rPr lang="en-US" sz="1000" b="1" dirty="0">
                <a:solidFill>
                  <a:srgbClr val="002060"/>
                </a:solidFill>
              </a:rPr>
              <a:t>  </a:t>
            </a:r>
            <a:r>
              <a:rPr lang="en-US" sz="1900" b="1" dirty="0">
                <a:solidFill>
                  <a:srgbClr val="C00000"/>
                </a:solidFill>
              </a:rPr>
              <a:t>This is fundamental to understanding the concept, the idea, of </a:t>
            </a:r>
            <a:r>
              <a:rPr lang="en-US" sz="1900" b="1" i="1" dirty="0">
                <a:solidFill>
                  <a:srgbClr val="C00000"/>
                </a:solidFill>
              </a:rPr>
              <a:t>Property</a:t>
            </a:r>
            <a:r>
              <a:rPr lang="en-US" sz="1900" b="1" dirty="0">
                <a:solidFill>
                  <a:srgbClr val="C00000"/>
                </a:solidFill>
              </a:rPr>
              <a:t>.</a:t>
            </a:r>
            <a:endParaRPr lang="en-US" sz="19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8"/>
          <p:cNvSpPr>
            <a:spLocks noChangeArrowheads="1"/>
          </p:cNvSpPr>
          <p:nvPr/>
        </p:nvSpPr>
        <p:spPr bwMode="auto">
          <a:xfrm>
            <a:off x="228600" y="1219200"/>
            <a:ext cx="8763000" cy="54102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Third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dirty="0"/>
              <a:t>And so with our understanding of the first two postulates,</a:t>
            </a:r>
            <a:endParaRPr lang="en-US" sz="1000" dirty="0"/>
          </a:p>
          <a:p>
            <a:pPr marL="342900" indent="-342900" algn="just">
              <a:buFont typeface="Arial" charset="0"/>
              <a:buChar char="•"/>
            </a:pPr>
            <a:endParaRPr lang="en-US" sz="1000" b="1" dirty="0">
              <a:solidFill>
                <a:srgbClr val="002060"/>
              </a:solidFill>
            </a:endParaRPr>
          </a:p>
          <a:p>
            <a:pPr marL="342900" indent="-342900" algn="just"/>
            <a:r>
              <a:rPr lang="en-US" sz="1700" b="1" dirty="0">
                <a:solidFill>
                  <a:srgbClr val="006600"/>
                </a:solidFill>
              </a:rPr>
              <a:t>     </a:t>
            </a:r>
            <a:r>
              <a:rPr lang="en-US" sz="2400" b="1" dirty="0">
                <a:solidFill>
                  <a:srgbClr val="006600"/>
                </a:solidFill>
              </a:rPr>
              <a:t>1. Property needs to be seen as a Collection of Rights </a:t>
            </a:r>
          </a:p>
          <a:p>
            <a:pPr marL="342900" indent="-342900" algn="just"/>
            <a:r>
              <a:rPr lang="en-US" sz="2400" b="1" dirty="0">
                <a:solidFill>
                  <a:srgbClr val="006600"/>
                </a:solidFill>
              </a:rPr>
              <a:t>                           NOT a Collection of Things</a:t>
            </a:r>
          </a:p>
          <a:p>
            <a:pPr marL="342900" indent="-342900" algn="ctr">
              <a:lnSpc>
                <a:spcPct val="95000"/>
              </a:lnSpc>
            </a:pPr>
            <a:endParaRPr lang="en-US" sz="700" b="1" i="1" dirty="0">
              <a:solidFill>
                <a:srgbClr val="006600"/>
              </a:solidFill>
            </a:endParaRPr>
          </a:p>
          <a:p>
            <a:pPr marL="342900" indent="-342900" algn="ctr">
              <a:lnSpc>
                <a:spcPct val="95000"/>
              </a:lnSpc>
            </a:pPr>
            <a:r>
              <a:rPr lang="en-US" dirty="0"/>
              <a:t>and</a:t>
            </a:r>
            <a:endParaRPr lang="en-US" sz="700" dirty="0"/>
          </a:p>
          <a:p>
            <a:pPr marL="342900" indent="-342900" algn="ctr">
              <a:lnSpc>
                <a:spcPct val="95000"/>
              </a:lnSpc>
            </a:pPr>
            <a:endParaRPr lang="en-US" sz="700" dirty="0">
              <a:solidFill>
                <a:srgbClr val="002060"/>
              </a:solidFill>
            </a:endParaRPr>
          </a:p>
          <a:p>
            <a:pPr marL="342900" indent="-342900">
              <a:lnSpc>
                <a:spcPct val="95000"/>
              </a:lnSpc>
            </a:pPr>
            <a:r>
              <a:rPr lang="en-US" b="1" i="1" dirty="0">
                <a:solidFill>
                  <a:srgbClr val="006600"/>
                </a:solidFill>
              </a:rPr>
              <a:t>    </a:t>
            </a:r>
            <a:r>
              <a:rPr lang="en-US" sz="2400" b="1" i="1" dirty="0">
                <a:solidFill>
                  <a:srgbClr val="006600"/>
                </a:solidFill>
              </a:rPr>
              <a:t>    2. Property Rights are those Recognized by Law, </a:t>
            </a:r>
          </a:p>
          <a:p>
            <a:pPr marL="342900" indent="-342900">
              <a:lnSpc>
                <a:spcPct val="95000"/>
              </a:lnSpc>
            </a:pPr>
            <a:r>
              <a:rPr lang="en-US" sz="2400" b="1" i="1" dirty="0">
                <a:solidFill>
                  <a:srgbClr val="006600"/>
                </a:solidFill>
              </a:rPr>
              <a:t>                               they are intertwined, </a:t>
            </a:r>
          </a:p>
          <a:p>
            <a:pPr marL="342900" indent="-342900" algn="ctr">
              <a:lnSpc>
                <a:spcPct val="95000"/>
              </a:lnSpc>
            </a:pPr>
            <a:r>
              <a:rPr lang="en-US" sz="2400" b="1" i="1" dirty="0">
                <a:solidFill>
                  <a:srgbClr val="006600"/>
                </a:solidFill>
              </a:rPr>
              <a:t>and the Law evolved from Property Rights;</a:t>
            </a:r>
          </a:p>
          <a:p>
            <a:pPr marL="342900" indent="-342900" algn="just"/>
            <a:endParaRPr lang="en-US" dirty="0">
              <a:solidFill>
                <a:srgbClr val="002060"/>
              </a:solidFill>
            </a:endParaRPr>
          </a:p>
          <a:p>
            <a:pPr marL="342900" indent="-342900" algn="just"/>
            <a:r>
              <a:rPr lang="en-US" dirty="0">
                <a:solidFill>
                  <a:srgbClr val="002060"/>
                </a:solidFill>
              </a:rPr>
              <a:t>   </a:t>
            </a:r>
            <a:r>
              <a:rPr lang="en-US" dirty="0"/>
              <a:t>we begin our quest to unlock the third postulate of the true meaning of Property.  </a:t>
            </a:r>
          </a:p>
          <a:p>
            <a:pPr marL="342900" indent="-342900" algn="just">
              <a:buFont typeface="Arial" charset="0"/>
              <a:buChar char="•"/>
            </a:pPr>
            <a:endParaRPr lang="en-US"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152400" y="1143000"/>
            <a:ext cx="8763000" cy="5562600"/>
          </a:xfrm>
          <a:prstGeom prst="rect">
            <a:avLst/>
          </a:prstGeom>
          <a:noFill/>
          <a:ln w="9525">
            <a:noFill/>
            <a:miter lim="800000"/>
            <a:headEnd/>
            <a:tailEnd/>
          </a:ln>
        </p:spPr>
        <p:txBody>
          <a:bodyPr/>
          <a:lstStyle/>
          <a:p>
            <a:pPr marL="342900" indent="-342900" algn="ctr">
              <a:lnSpc>
                <a:spcPct val="50000"/>
              </a:lnSpc>
              <a:spcBef>
                <a:spcPct val="20000"/>
              </a:spcBef>
            </a:pPr>
            <a:r>
              <a:rPr lang="en-US" sz="2800" b="1" i="1" dirty="0">
                <a:solidFill>
                  <a:srgbClr val="002060"/>
                </a:solidFill>
              </a:rPr>
              <a:t>The Search for the Third Key</a:t>
            </a:r>
            <a:endParaRPr lang="en-US" sz="700" b="1" i="1" dirty="0">
              <a:solidFill>
                <a:srgbClr val="002060"/>
              </a:solidFill>
            </a:endParaRPr>
          </a:p>
          <a:p>
            <a:pPr marL="342900" indent="-342900" algn="ctr">
              <a:lnSpc>
                <a:spcPct val="50000"/>
              </a:lnSpc>
              <a:spcBef>
                <a:spcPct val="20000"/>
              </a:spcBef>
            </a:pPr>
            <a:endParaRPr lang="en-US" sz="700" b="1" i="1" dirty="0">
              <a:solidFill>
                <a:srgbClr val="002060"/>
              </a:solidFill>
            </a:endParaRPr>
          </a:p>
          <a:p>
            <a:pPr marL="342900" indent="-342900" algn="ctr">
              <a:lnSpc>
                <a:spcPct val="50000"/>
              </a:lnSpc>
              <a:spcBef>
                <a:spcPct val="20000"/>
              </a:spcBef>
            </a:pPr>
            <a:r>
              <a:rPr lang="en-US" sz="2300" b="1" dirty="0">
                <a:solidFill>
                  <a:srgbClr val="C81204"/>
                </a:solidFill>
              </a:rPr>
              <a:t>The Second Postulate of The True Meaning of Property Law</a:t>
            </a:r>
            <a:r>
              <a:rPr lang="en-US" sz="4400" dirty="0">
                <a:solidFill>
                  <a:srgbClr val="0033CC"/>
                </a:solidFill>
              </a:rPr>
              <a:t> </a:t>
            </a:r>
            <a:endParaRPr lang="en-US" sz="4400" b="1" i="1" dirty="0">
              <a:solidFill>
                <a:srgbClr val="FF0000"/>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buFontTx/>
              <a:buChar char="•"/>
            </a:pPr>
            <a:r>
              <a:rPr lang="en-US" sz="2400" dirty="0"/>
              <a:t>This circular relationship,</a:t>
            </a:r>
          </a:p>
          <a:p>
            <a:pPr marL="342900" indent="-342900">
              <a:lnSpc>
                <a:spcPct val="90000"/>
              </a:lnSpc>
              <a:spcBef>
                <a:spcPct val="20000"/>
              </a:spcBef>
            </a:pPr>
            <a:r>
              <a:rPr lang="en-US" sz="2400" dirty="0"/>
              <a:t>	of </a:t>
            </a:r>
            <a:r>
              <a:rPr lang="en-US" sz="2400" b="1" dirty="0"/>
              <a:t>Property Rights </a:t>
            </a:r>
            <a:r>
              <a:rPr lang="en-US" sz="2400" i="1" dirty="0"/>
              <a:t>flowing</a:t>
            </a:r>
            <a:r>
              <a:rPr lang="en-US" sz="2400" dirty="0"/>
              <a:t> from the </a:t>
            </a:r>
            <a:r>
              <a:rPr lang="en-US" sz="2400" b="1" dirty="0"/>
              <a:t>law</a:t>
            </a:r>
            <a:r>
              <a:rPr lang="en-US" sz="2400" dirty="0"/>
              <a:t>,</a:t>
            </a:r>
          </a:p>
          <a:p>
            <a:pPr marL="342900" indent="-342900">
              <a:lnSpc>
                <a:spcPct val="90000"/>
              </a:lnSpc>
              <a:spcBef>
                <a:spcPct val="20000"/>
              </a:spcBef>
            </a:pPr>
            <a:r>
              <a:rPr lang="en-US" sz="2400" dirty="0"/>
              <a:t>	and the </a:t>
            </a:r>
            <a:r>
              <a:rPr lang="en-US" sz="2400" b="1" dirty="0"/>
              <a:t>law</a:t>
            </a:r>
            <a:r>
              <a:rPr lang="en-US" sz="2400" dirty="0"/>
              <a:t> </a:t>
            </a:r>
            <a:r>
              <a:rPr lang="en-US" sz="2400" i="1" dirty="0"/>
              <a:t>evolving</a:t>
            </a:r>
            <a:r>
              <a:rPr lang="en-US" sz="2400" dirty="0"/>
              <a:t> from </a:t>
            </a:r>
            <a:r>
              <a:rPr lang="en-US" sz="2400" b="1" dirty="0"/>
              <a:t>Property Rights</a:t>
            </a:r>
            <a:r>
              <a:rPr lang="en-US" sz="2400" dirty="0"/>
              <a:t>,</a:t>
            </a:r>
          </a:p>
          <a:p>
            <a:pPr marL="342900" indent="-342900">
              <a:lnSpc>
                <a:spcPct val="90000"/>
              </a:lnSpc>
              <a:spcBef>
                <a:spcPct val="20000"/>
              </a:spcBef>
            </a:pPr>
            <a:r>
              <a:rPr lang="en-US" sz="2400" dirty="0"/>
              <a:t>	helps us understand the fact,</a:t>
            </a:r>
          </a:p>
          <a:p>
            <a:pPr marL="342900" indent="-342900">
              <a:lnSpc>
                <a:spcPct val="90000"/>
              </a:lnSpc>
              <a:spcBef>
                <a:spcPct val="20000"/>
              </a:spcBef>
            </a:pPr>
            <a:r>
              <a:rPr lang="en-US" sz="2400" dirty="0"/>
              <a:t>	that we need to see </a:t>
            </a:r>
            <a:r>
              <a:rPr lang="en-US" sz="2400" b="1" dirty="0"/>
              <a:t>Property</a:t>
            </a:r>
            <a:r>
              <a:rPr lang="en-US" sz="2400" dirty="0"/>
              <a:t> in a new light,</a:t>
            </a:r>
          </a:p>
          <a:p>
            <a:pPr marL="342900" indent="-342900">
              <a:lnSpc>
                <a:spcPct val="90000"/>
              </a:lnSpc>
              <a:spcBef>
                <a:spcPct val="20000"/>
              </a:spcBef>
            </a:pPr>
            <a:r>
              <a:rPr lang="en-US" sz="2400" dirty="0"/>
              <a:t>	in terms of its </a:t>
            </a:r>
            <a:r>
              <a:rPr lang="en-US" sz="2400" b="1" i="1" dirty="0"/>
              <a:t>relationship</a:t>
            </a:r>
            <a:r>
              <a:rPr lang="en-US" sz="2400" dirty="0"/>
              <a:t> to the </a:t>
            </a:r>
            <a:r>
              <a:rPr lang="en-US" sz="2400" b="1" i="1" dirty="0"/>
              <a:t>law</a:t>
            </a:r>
            <a:r>
              <a:rPr lang="en-US" sz="2400" dirty="0"/>
              <a:t>, and</a:t>
            </a:r>
          </a:p>
          <a:p>
            <a:pPr marL="342900" indent="-342900">
              <a:lnSpc>
                <a:spcPct val="90000"/>
              </a:lnSpc>
              <a:spcBef>
                <a:spcPct val="20000"/>
              </a:spcBef>
            </a:pPr>
            <a:r>
              <a:rPr lang="en-US" sz="2400" dirty="0"/>
              <a:t>	in terms as its operation as a collection of </a:t>
            </a:r>
            <a:r>
              <a:rPr lang="en-US" sz="2400" b="1" i="1" dirty="0"/>
              <a:t>rights</a:t>
            </a:r>
            <a:r>
              <a:rPr lang="en-US" sz="2400" dirty="0"/>
              <a:t>.</a:t>
            </a:r>
          </a:p>
          <a:p>
            <a:pPr marL="342900" indent="-342900">
              <a:lnSpc>
                <a:spcPct val="90000"/>
              </a:lnSpc>
              <a:spcBef>
                <a:spcPct val="20000"/>
              </a:spcBef>
              <a:buFontTx/>
              <a:buChar char="•"/>
            </a:pPr>
            <a:endParaRPr lang="en-US" sz="600" dirty="0"/>
          </a:p>
          <a:p>
            <a:pPr marL="342900" indent="-342900" algn="just">
              <a:lnSpc>
                <a:spcPct val="90000"/>
              </a:lnSpc>
              <a:spcBef>
                <a:spcPct val="20000"/>
              </a:spcBef>
              <a:buFontTx/>
              <a:buChar char="•"/>
            </a:pPr>
            <a:endParaRPr lang="en-US" sz="600" dirty="0"/>
          </a:p>
          <a:p>
            <a:pPr marL="342900" indent="-342900" algn="just">
              <a:lnSpc>
                <a:spcPct val="90000"/>
              </a:lnSpc>
              <a:spcBef>
                <a:spcPct val="20000"/>
              </a:spcBef>
              <a:buFontTx/>
              <a:buChar char="•"/>
            </a:pPr>
            <a:r>
              <a:rPr lang="en-US" sz="2300" dirty="0"/>
              <a:t>These ideas were fully grasped by the </a:t>
            </a:r>
            <a:r>
              <a:rPr lang="en-US" sz="2300" b="1" i="1" dirty="0"/>
              <a:t>founders of our nation.</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300" b="1" dirty="0">
                <a:solidFill>
                  <a:srgbClr val="C81204"/>
                </a:solidFill>
              </a:rPr>
              <a:t>The Third Postulate of The True Meaning of Property Law</a:t>
            </a:r>
            <a:endParaRPr lang="en-US" sz="2300" dirty="0">
              <a:solidFill>
                <a:srgbClr val="0033CC"/>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pPr>
            <a:r>
              <a:rPr lang="en-US" sz="2800" b="1" dirty="0"/>
              <a:t>		      What the Founders Understood:</a:t>
            </a:r>
          </a:p>
          <a:p>
            <a:pPr marL="342900" indent="-342900">
              <a:lnSpc>
                <a:spcPct val="90000"/>
              </a:lnSpc>
              <a:spcBef>
                <a:spcPct val="20000"/>
              </a:spcBef>
              <a:buFontTx/>
              <a:buChar char="•"/>
            </a:pPr>
            <a:endParaRPr lang="en-US" sz="600" dirty="0">
              <a:solidFill>
                <a:srgbClr val="0033CC"/>
              </a:solidFill>
            </a:endParaRPr>
          </a:p>
          <a:p>
            <a:pPr marL="342900" indent="-342900">
              <a:lnSpc>
                <a:spcPct val="80000"/>
              </a:lnSpc>
              <a:spcBef>
                <a:spcPct val="20000"/>
              </a:spcBef>
              <a:buFontTx/>
              <a:buChar char="•"/>
            </a:pPr>
            <a:r>
              <a:rPr lang="en-US" sz="2300" dirty="0"/>
              <a:t>From a time even before the </a:t>
            </a:r>
            <a:r>
              <a:rPr lang="en-US" sz="2300" b="1" i="1" dirty="0"/>
              <a:t>Declaration of Independence</a:t>
            </a:r>
            <a:r>
              <a:rPr lang="en-US" sz="2300" dirty="0"/>
              <a:t>,</a:t>
            </a:r>
          </a:p>
          <a:p>
            <a:pPr marL="342900" indent="-342900">
              <a:lnSpc>
                <a:spcPct val="80000"/>
              </a:lnSpc>
              <a:spcBef>
                <a:spcPct val="20000"/>
              </a:spcBef>
            </a:pPr>
            <a:r>
              <a:rPr lang="en-US" sz="2300" dirty="0"/>
              <a:t>	the relationship between </a:t>
            </a:r>
            <a:r>
              <a:rPr lang="en-US" sz="2300" b="1" i="1" dirty="0"/>
              <a:t>Property</a:t>
            </a:r>
            <a:r>
              <a:rPr lang="en-US" sz="2300" i="1" dirty="0"/>
              <a:t> </a:t>
            </a:r>
            <a:r>
              <a:rPr lang="en-US" sz="2300" b="1" i="1" dirty="0"/>
              <a:t>Rights</a:t>
            </a:r>
            <a:r>
              <a:rPr lang="en-US" sz="2300" i="1" dirty="0"/>
              <a:t> </a:t>
            </a:r>
            <a:r>
              <a:rPr lang="en-US" sz="2300" dirty="0"/>
              <a:t>and the </a:t>
            </a:r>
            <a:r>
              <a:rPr lang="en-US" sz="2300" b="1" i="1" dirty="0"/>
              <a:t>Law</a:t>
            </a:r>
          </a:p>
          <a:p>
            <a:pPr marL="342900" indent="-342900">
              <a:lnSpc>
                <a:spcPct val="80000"/>
              </a:lnSpc>
              <a:spcBef>
                <a:spcPct val="20000"/>
              </a:spcBef>
            </a:pPr>
            <a:r>
              <a:rPr lang="en-US" sz="2300" dirty="0"/>
              <a:t>	and the importance of these </a:t>
            </a:r>
            <a:r>
              <a:rPr lang="en-US" sz="2300" b="1" i="1" dirty="0"/>
              <a:t>Rights</a:t>
            </a:r>
          </a:p>
          <a:p>
            <a:pPr marL="342900" indent="-342900">
              <a:lnSpc>
                <a:spcPct val="80000"/>
              </a:lnSpc>
              <a:spcBef>
                <a:spcPct val="20000"/>
              </a:spcBef>
            </a:pPr>
            <a:r>
              <a:rPr lang="en-US" sz="2300" dirty="0"/>
              <a:t> 	was intrinsically understood as the very </a:t>
            </a:r>
            <a:r>
              <a:rPr lang="en-US" sz="2300" b="1" i="1" dirty="0"/>
              <a:t>foundation</a:t>
            </a:r>
          </a:p>
          <a:p>
            <a:pPr marL="342900" indent="-342900">
              <a:lnSpc>
                <a:spcPct val="80000"/>
              </a:lnSpc>
              <a:spcBef>
                <a:spcPct val="20000"/>
              </a:spcBef>
            </a:pPr>
            <a:r>
              <a:rPr lang="en-US" sz="2300" dirty="0"/>
              <a:t>	of what we need to </a:t>
            </a:r>
            <a:r>
              <a:rPr lang="en-US" sz="2300" b="1" i="1" dirty="0"/>
              <a:t>protect and believe </a:t>
            </a:r>
            <a:r>
              <a:rPr lang="en-US" sz="2300" dirty="0"/>
              <a:t>as a </a:t>
            </a:r>
            <a:r>
              <a:rPr lang="en-US" sz="2300" b="1" i="1" dirty="0"/>
              <a:t>free</a:t>
            </a:r>
            <a:r>
              <a:rPr lang="en-US" sz="2300" dirty="0"/>
              <a:t> people.</a:t>
            </a:r>
            <a:endParaRPr lang="en-US" sz="1000" dirty="0"/>
          </a:p>
          <a:p>
            <a:pPr marL="342900" indent="-342900">
              <a:lnSpc>
                <a:spcPct val="90000"/>
              </a:lnSpc>
              <a:spcBef>
                <a:spcPct val="20000"/>
              </a:spcBef>
              <a:buFontTx/>
              <a:buChar char="•"/>
            </a:pPr>
            <a:endParaRPr lang="en-US" sz="1000" dirty="0"/>
          </a:p>
          <a:p>
            <a:pPr marL="342900" indent="-342900">
              <a:lnSpc>
                <a:spcPct val="80000"/>
              </a:lnSpc>
              <a:spcBef>
                <a:spcPct val="20000"/>
              </a:spcBef>
              <a:buFontTx/>
              <a:buChar char="•"/>
            </a:pPr>
            <a:r>
              <a:rPr lang="en-US" sz="2300" dirty="0"/>
              <a:t>This fact was expressed throughout the </a:t>
            </a:r>
            <a:r>
              <a:rPr lang="en-US" sz="2300" b="1" i="1" dirty="0"/>
              <a:t>founding principles</a:t>
            </a:r>
          </a:p>
          <a:p>
            <a:pPr marL="342900" indent="-342900">
              <a:lnSpc>
                <a:spcPct val="80000"/>
              </a:lnSpc>
              <a:spcBef>
                <a:spcPct val="20000"/>
              </a:spcBef>
            </a:pPr>
            <a:r>
              <a:rPr lang="en-US" sz="2300" dirty="0"/>
              <a:t>	which we hold dearest and most meaningful</a:t>
            </a:r>
          </a:p>
          <a:p>
            <a:pPr marL="342900" indent="-342900">
              <a:lnSpc>
                <a:spcPct val="80000"/>
              </a:lnSpc>
              <a:spcBef>
                <a:spcPct val="20000"/>
              </a:spcBef>
            </a:pPr>
            <a:r>
              <a:rPr lang="en-US" sz="2300" dirty="0"/>
              <a:t>	in the establishment of our system </a:t>
            </a:r>
          </a:p>
          <a:p>
            <a:pPr marL="342900" indent="-342900">
              <a:lnSpc>
                <a:spcPct val="80000"/>
              </a:lnSpc>
              <a:spcBef>
                <a:spcPct val="20000"/>
              </a:spcBef>
            </a:pPr>
            <a:r>
              <a:rPr lang="en-US" sz="2300" dirty="0"/>
              <a:t>	of </a:t>
            </a:r>
            <a:r>
              <a:rPr lang="en-US" sz="2300" b="1" i="1" dirty="0"/>
              <a:t>law</a:t>
            </a:r>
            <a:r>
              <a:rPr lang="en-US" sz="2300" dirty="0"/>
              <a:t>, </a:t>
            </a:r>
            <a:r>
              <a:rPr lang="en-US" sz="2300" b="1" i="1" dirty="0"/>
              <a:t>government</a:t>
            </a:r>
            <a:r>
              <a:rPr lang="en-US" sz="2300" dirty="0"/>
              <a:t> and </a:t>
            </a:r>
            <a:r>
              <a:rPr lang="en-US" sz="2300" b="1" i="1" dirty="0"/>
              <a:t>society</a:t>
            </a:r>
            <a:r>
              <a:rPr lang="en-US" sz="2300" dirty="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sz="half" idx="1"/>
          </p:nvPr>
        </p:nvSpPr>
        <p:spPr>
          <a:xfrm>
            <a:off x="228600" y="1219200"/>
            <a:ext cx="6781800" cy="5486400"/>
          </a:xfrm>
        </p:spPr>
        <p:txBody>
          <a:bodyPr/>
          <a:lstStyle/>
          <a:p>
            <a:pPr eaLnBrk="1" hangingPunct="1">
              <a:lnSpc>
                <a:spcPct val="80000"/>
              </a:lnSpc>
              <a:buFontTx/>
              <a:buNone/>
            </a:pPr>
            <a:r>
              <a:rPr lang="en-US" sz="2800" b="1" i="1" smtClean="0">
                <a:solidFill>
                  <a:srgbClr val="CC0000"/>
                </a:solidFill>
              </a:rPr>
              <a:t>The Concept of Property Rights</a:t>
            </a:r>
          </a:p>
          <a:p>
            <a:pPr eaLnBrk="1" hangingPunct="1">
              <a:lnSpc>
                <a:spcPct val="80000"/>
              </a:lnSpc>
            </a:pPr>
            <a:endParaRPr lang="en-US" sz="500" smtClean="0"/>
          </a:p>
          <a:p>
            <a:pPr eaLnBrk="1" hangingPunct="1">
              <a:lnSpc>
                <a:spcPct val="80000"/>
              </a:lnSpc>
            </a:pPr>
            <a:r>
              <a:rPr lang="en-US" sz="1800" b="1" i="1" smtClean="0">
                <a:solidFill>
                  <a:srgbClr val="0033CC"/>
                </a:solidFill>
              </a:rPr>
              <a:t>Two Treatises of Government</a:t>
            </a:r>
            <a:r>
              <a:rPr lang="en-US" sz="1800" b="1" i="1" smtClean="0"/>
              <a:t> - John Locke, 1690: </a:t>
            </a:r>
          </a:p>
          <a:p>
            <a:pPr eaLnBrk="1" hangingPunct="1">
              <a:lnSpc>
                <a:spcPct val="80000"/>
              </a:lnSpc>
              <a:buFontTx/>
              <a:buNone/>
            </a:pPr>
            <a:r>
              <a:rPr lang="en-US" sz="1800" b="1" i="1" smtClean="0"/>
              <a:t>	                 The true concept of property rights. </a:t>
            </a:r>
          </a:p>
          <a:p>
            <a:pPr eaLnBrk="1" hangingPunct="1">
              <a:lnSpc>
                <a:spcPct val="80000"/>
              </a:lnSpc>
              <a:buFontTx/>
              <a:buNone/>
            </a:pPr>
            <a:r>
              <a:rPr lang="en-US" sz="1800" b="1" i="1" smtClean="0">
                <a:solidFill>
                  <a:srgbClr val="0033CC"/>
                </a:solidFill>
              </a:rPr>
              <a:t>                        The Natural Rights of man</a:t>
            </a:r>
          </a:p>
          <a:p>
            <a:pPr eaLnBrk="1" hangingPunct="1">
              <a:lnSpc>
                <a:spcPct val="80000"/>
              </a:lnSpc>
              <a:buFontTx/>
              <a:buNone/>
            </a:pPr>
            <a:r>
              <a:rPr lang="en-US" sz="1800" b="1" i="1" smtClean="0"/>
              <a:t>             Life, Liberty and the </a:t>
            </a:r>
            <a:r>
              <a:rPr lang="en-US" sz="1800" b="1" i="1" smtClean="0">
                <a:solidFill>
                  <a:srgbClr val="CC0000"/>
                </a:solidFill>
              </a:rPr>
              <a:t>Pursuit of Property</a:t>
            </a:r>
            <a:r>
              <a:rPr lang="en-US" sz="1800" b="1" i="1" smtClean="0"/>
              <a:t> </a:t>
            </a:r>
          </a:p>
          <a:p>
            <a:pPr eaLnBrk="1" hangingPunct="1">
              <a:lnSpc>
                <a:spcPct val="80000"/>
              </a:lnSpc>
            </a:pPr>
            <a:endParaRPr lang="en-US" sz="500" smtClean="0"/>
          </a:p>
          <a:p>
            <a:pPr eaLnBrk="1" hangingPunct="1">
              <a:lnSpc>
                <a:spcPct val="80000"/>
              </a:lnSpc>
            </a:pPr>
            <a:endParaRPr lang="en-US" sz="500" smtClean="0"/>
          </a:p>
          <a:p>
            <a:pPr eaLnBrk="1" hangingPunct="1">
              <a:lnSpc>
                <a:spcPct val="80000"/>
              </a:lnSpc>
            </a:pPr>
            <a:r>
              <a:rPr lang="en-US" sz="1800" b="1" i="1" smtClean="0">
                <a:solidFill>
                  <a:srgbClr val="0033CC"/>
                </a:solidFill>
              </a:rPr>
              <a:t>Declaration of Independence</a:t>
            </a:r>
            <a:r>
              <a:rPr lang="en-US" sz="1800" b="1" i="1" smtClean="0"/>
              <a:t> – Thomas Jefferson, 1776:</a:t>
            </a:r>
          </a:p>
          <a:p>
            <a:pPr eaLnBrk="1" hangingPunct="1">
              <a:lnSpc>
                <a:spcPct val="80000"/>
              </a:lnSpc>
              <a:buFontTx/>
              <a:buNone/>
            </a:pPr>
            <a:r>
              <a:rPr lang="en-US" sz="1800" b="1" i="1" smtClean="0"/>
              <a:t>            The artful lawyer – Liberty as property rights.  </a:t>
            </a:r>
            <a:r>
              <a:rPr lang="en-US" sz="1800" b="1" i="1" smtClean="0">
                <a:solidFill>
                  <a:srgbClr val="0033CC"/>
                </a:solidFill>
              </a:rPr>
              <a:t>  </a:t>
            </a:r>
          </a:p>
          <a:p>
            <a:pPr eaLnBrk="1" hangingPunct="1">
              <a:lnSpc>
                <a:spcPct val="80000"/>
              </a:lnSpc>
              <a:buFontTx/>
              <a:buNone/>
            </a:pPr>
            <a:r>
              <a:rPr lang="en-US" sz="1800" b="1" i="1" smtClean="0">
                <a:solidFill>
                  <a:srgbClr val="0033CC"/>
                </a:solidFill>
              </a:rPr>
              <a:t>       The Declaration was really a collaborative document with John Adams, Lawyer and Ben Franklin, Scholar.</a:t>
            </a:r>
          </a:p>
          <a:p>
            <a:pPr eaLnBrk="1" hangingPunct="1">
              <a:lnSpc>
                <a:spcPct val="80000"/>
              </a:lnSpc>
              <a:buFontTx/>
              <a:buNone/>
            </a:pPr>
            <a:endParaRPr lang="en-US" sz="300" b="1" i="1" smtClean="0"/>
          </a:p>
          <a:p>
            <a:pPr eaLnBrk="1" hangingPunct="1">
              <a:lnSpc>
                <a:spcPct val="80000"/>
              </a:lnSpc>
              <a:buFontTx/>
              <a:buNone/>
            </a:pPr>
            <a:r>
              <a:rPr lang="en-US" sz="1800" b="1" i="1" smtClean="0"/>
              <a:t>They all recognized the fundamental value of property rights</a:t>
            </a:r>
          </a:p>
          <a:p>
            <a:pPr eaLnBrk="1" hangingPunct="1">
              <a:lnSpc>
                <a:spcPct val="80000"/>
              </a:lnSpc>
              <a:buFontTx/>
              <a:buNone/>
            </a:pPr>
            <a:r>
              <a:rPr lang="en-US" sz="1800" b="1" i="1" smtClean="0"/>
              <a:t>        in our society as key to our freedom and liberty.</a:t>
            </a:r>
            <a:r>
              <a:rPr lang="en-US" sz="1800" b="1" i="1" smtClean="0">
                <a:solidFill>
                  <a:srgbClr val="0033CC"/>
                </a:solidFill>
              </a:rPr>
              <a:t>   </a:t>
            </a:r>
          </a:p>
          <a:p>
            <a:pPr eaLnBrk="1" hangingPunct="1">
              <a:lnSpc>
                <a:spcPct val="80000"/>
              </a:lnSpc>
              <a:buFontTx/>
              <a:buNone/>
            </a:pPr>
            <a:endParaRPr lang="en-US" sz="500" b="1" i="1" smtClean="0">
              <a:solidFill>
                <a:srgbClr val="0033CC"/>
              </a:solidFill>
            </a:endParaRPr>
          </a:p>
          <a:p>
            <a:pPr eaLnBrk="1" hangingPunct="1">
              <a:lnSpc>
                <a:spcPct val="80000"/>
              </a:lnSpc>
              <a:buFontTx/>
              <a:buNone/>
            </a:pPr>
            <a:r>
              <a:rPr lang="en-US" sz="1800" b="1" i="1" smtClean="0">
                <a:solidFill>
                  <a:srgbClr val="0033CC"/>
                </a:solidFill>
              </a:rPr>
              <a:t>      They restated Locke’s concept of Property Rights as a</a:t>
            </a:r>
          </a:p>
          <a:p>
            <a:pPr eaLnBrk="1" hangingPunct="1">
              <a:lnSpc>
                <a:spcPct val="80000"/>
              </a:lnSpc>
              <a:buFontTx/>
              <a:buNone/>
            </a:pPr>
            <a:r>
              <a:rPr lang="en-US" sz="1800" b="1" i="1" smtClean="0">
                <a:solidFill>
                  <a:srgbClr val="0033CC"/>
                </a:solidFill>
              </a:rPr>
              <a:t>   cornerstone of Liberty and Freedom in a more artful way,</a:t>
            </a:r>
          </a:p>
          <a:p>
            <a:pPr eaLnBrk="1" hangingPunct="1">
              <a:lnSpc>
                <a:spcPct val="80000"/>
              </a:lnSpc>
              <a:buFontTx/>
              <a:buNone/>
            </a:pPr>
            <a:r>
              <a:rPr lang="en-US" sz="1800" b="1" i="1" smtClean="0">
                <a:solidFill>
                  <a:srgbClr val="0033CC"/>
                </a:solidFill>
              </a:rPr>
              <a:t>                   declaring our God given rights as: </a:t>
            </a:r>
          </a:p>
          <a:p>
            <a:pPr eaLnBrk="1" hangingPunct="1">
              <a:lnSpc>
                <a:spcPct val="80000"/>
              </a:lnSpc>
              <a:buFontTx/>
              <a:buNone/>
            </a:pPr>
            <a:r>
              <a:rPr lang="en-US" sz="1800" b="1" i="1" smtClean="0"/>
              <a:t>             Life, Liberty and the </a:t>
            </a:r>
            <a:r>
              <a:rPr lang="en-US" sz="1800" b="1" i="1" smtClean="0">
                <a:solidFill>
                  <a:srgbClr val="CC0000"/>
                </a:solidFill>
              </a:rPr>
              <a:t>Pursuit of Happiness</a:t>
            </a:r>
            <a:endParaRPr lang="en-US" sz="2800" smtClean="0"/>
          </a:p>
        </p:txBody>
      </p:sp>
      <p:pic>
        <p:nvPicPr>
          <p:cNvPr id="56324" name="Picture 5" descr="John Locke"/>
          <p:cNvPicPr>
            <a:picLocks noChangeAspect="1" noChangeArrowheads="1"/>
          </p:cNvPicPr>
          <p:nvPr/>
        </p:nvPicPr>
        <p:blipFill>
          <a:blip r:embed="rId2" cstate="print"/>
          <a:srcRect/>
          <a:stretch>
            <a:fillRect/>
          </a:stretch>
        </p:blipFill>
        <p:spPr bwMode="auto">
          <a:xfrm>
            <a:off x="7086600" y="1524000"/>
            <a:ext cx="1676400" cy="2011363"/>
          </a:xfrm>
          <a:prstGeom prst="rect">
            <a:avLst/>
          </a:prstGeom>
          <a:noFill/>
          <a:ln w="9525">
            <a:noFill/>
            <a:miter lim="800000"/>
            <a:headEnd/>
            <a:tailEnd/>
          </a:ln>
        </p:spPr>
      </p:pic>
      <p:pic>
        <p:nvPicPr>
          <p:cNvPr id="56325" name="Picture 7" descr="thomas-jefferson-picture">
            <a:hlinkClick r:id="rId3"/>
          </p:cNvPr>
          <p:cNvPicPr>
            <a:picLocks noChangeAspect="1" noChangeArrowheads="1"/>
          </p:cNvPicPr>
          <p:nvPr/>
        </p:nvPicPr>
        <p:blipFill>
          <a:blip r:embed="rId4" cstate="print"/>
          <a:srcRect/>
          <a:stretch>
            <a:fillRect/>
          </a:stretch>
        </p:blipFill>
        <p:spPr bwMode="auto">
          <a:xfrm>
            <a:off x="7086600" y="4038600"/>
            <a:ext cx="17526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F2A72E3-B599-4C1F-B110-EEBB9858AD92}"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25908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1295400"/>
            <a:ext cx="8686800" cy="5029200"/>
          </a:xfrm>
          <a:prstGeom prst="rect">
            <a:avLst/>
          </a:prstGeom>
          <a:noFill/>
          <a:ln w="9525">
            <a:noFill/>
            <a:miter lim="800000"/>
            <a:headEnd/>
            <a:tailEnd/>
          </a:ln>
        </p:spPr>
        <p:txBody>
          <a:bodyPr/>
          <a:lstStyle/>
          <a:p>
            <a:pPr marL="342900" indent="-342900" algn="ctr">
              <a:lnSpc>
                <a:spcPct val="50000"/>
              </a:lnSpc>
              <a:spcBef>
                <a:spcPct val="20000"/>
              </a:spcBef>
              <a:defRPr/>
            </a:pPr>
            <a:r>
              <a:rPr lang="en-US" sz="2000" b="1" dirty="0">
                <a:solidFill>
                  <a:srgbClr val="0033CC"/>
                </a:solidFill>
              </a:rPr>
              <a:t>     </a:t>
            </a:r>
            <a:r>
              <a:rPr lang="en-US" sz="2800" b="1" i="1" dirty="0">
                <a:solidFill>
                  <a:srgbClr val="002060"/>
                </a:solidFill>
              </a:rPr>
              <a:t>The Search for the Third Key</a:t>
            </a:r>
            <a:endParaRPr lang="en-US" sz="90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ctr">
              <a:lnSpc>
                <a:spcPct val="50000"/>
              </a:lnSpc>
              <a:spcBef>
                <a:spcPct val="20000"/>
              </a:spcBef>
              <a:defRPr/>
            </a:pPr>
            <a:endParaRPr lang="en-US" sz="700" b="1" i="1" dirty="0">
              <a:solidFill>
                <a:srgbClr val="002060"/>
              </a:solidFill>
            </a:endParaRPr>
          </a:p>
          <a:p>
            <a:pPr marL="342900" indent="-342900" algn="just">
              <a:lnSpc>
                <a:spcPct val="50000"/>
              </a:lnSpc>
              <a:spcBef>
                <a:spcPct val="20000"/>
              </a:spcBef>
              <a:defRPr/>
            </a:pPr>
            <a:r>
              <a:rPr lang="en-US" sz="2300" b="1" dirty="0">
                <a:solidFill>
                  <a:srgbClr val="C81204"/>
                </a:solidFill>
              </a:rPr>
              <a:t>  The Third Postulate of The True Meaning of Property Law</a:t>
            </a:r>
            <a:endParaRPr lang="en-US" sz="2300" dirty="0">
              <a:solidFill>
                <a:srgbClr val="0033CC"/>
              </a:solidFill>
            </a:endParaRPr>
          </a:p>
          <a:p>
            <a:pPr marL="342900" indent="-342900">
              <a:spcBef>
                <a:spcPct val="20000"/>
              </a:spcBef>
              <a:defRPr/>
            </a:pPr>
            <a:r>
              <a:rPr lang="en-US" sz="2000" b="1" dirty="0">
                <a:solidFill>
                  <a:srgbClr val="006600"/>
                </a:solidFill>
              </a:rPr>
              <a:t>                    Our 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0180"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gn="ctr">
              <a:lnSpc>
                <a:spcPct val="50000"/>
              </a:lnSpc>
              <a:spcBef>
                <a:spcPct val="20000"/>
              </a:spcBef>
              <a:defRPr/>
            </a:pPr>
            <a:r>
              <a:rPr lang="en-US" sz="2400" b="1" i="1" dirty="0">
                <a:solidFill>
                  <a:srgbClr val="002060"/>
                </a:solidFill>
              </a:rPr>
              <a:t>The Search for the Third Key</a:t>
            </a:r>
            <a:endParaRPr lang="en-US" sz="800" b="1" i="1" dirty="0">
              <a:solidFill>
                <a:srgbClr val="002060"/>
              </a:solidFill>
            </a:endParaRPr>
          </a:p>
          <a:p>
            <a:pPr marL="342900" indent="-342900" algn="ctr">
              <a:lnSpc>
                <a:spcPct val="50000"/>
              </a:lnSpc>
              <a:spcBef>
                <a:spcPct val="20000"/>
              </a:spcBef>
              <a:defRPr/>
            </a:pPr>
            <a:endParaRPr lang="en-US" sz="800" b="1" i="1" dirty="0">
              <a:solidFill>
                <a:srgbClr val="002060"/>
              </a:solidFill>
            </a:endParaRPr>
          </a:p>
          <a:p>
            <a:pPr marL="342900" indent="-342900" algn="ctr">
              <a:lnSpc>
                <a:spcPct val="50000"/>
              </a:lnSpc>
              <a:spcBef>
                <a:spcPct val="20000"/>
              </a:spcBef>
              <a:defRPr/>
            </a:pPr>
            <a:endParaRPr lang="en-US" sz="600" b="1" i="1" dirty="0">
              <a:solidFill>
                <a:srgbClr val="002060"/>
              </a:solidFill>
            </a:endParaRPr>
          </a:p>
          <a:p>
            <a:pPr marL="342900" indent="-342900" algn="just">
              <a:lnSpc>
                <a:spcPct val="50000"/>
              </a:lnSpc>
              <a:spcBef>
                <a:spcPct val="20000"/>
              </a:spcBef>
              <a:defRPr/>
            </a:pPr>
            <a:r>
              <a:rPr lang="en-US" sz="2000" b="1" dirty="0">
                <a:solidFill>
                  <a:srgbClr val="C81204"/>
                </a:solidFill>
              </a:rPr>
              <a:t>  The Third Postulate of The True Meaning of Property Law</a:t>
            </a:r>
            <a:endParaRPr lang="en-US" sz="2000" dirty="0">
              <a:solidFill>
                <a:srgbClr val="0033CC"/>
              </a:solidFill>
            </a:endParaRPr>
          </a:p>
          <a:p>
            <a:pPr marL="609600" indent="-609600">
              <a:spcBef>
                <a:spcPct val="20000"/>
              </a:spcBef>
              <a:defRPr/>
            </a:pPr>
            <a:r>
              <a:rPr lang="en-US" sz="2200" dirty="0">
                <a:solidFill>
                  <a:srgbClr val="0033CC"/>
                </a:solidFill>
              </a:rPr>
              <a:t>	</a:t>
            </a:r>
            <a:r>
              <a:rPr lang="en-US" sz="2200" dirty="0"/>
              <a:t>The term “pursuit of happiness” of the declaration was lifted and was a direct reference from John Locke’s writings referencing the “pursuit of property</a:t>
            </a:r>
            <a:r>
              <a:rPr lang="en-US" sz="2200" dirty="0" smtClean="0"/>
              <a:t>”.</a:t>
            </a:r>
          </a:p>
          <a:p>
            <a:pPr marL="609600" indent="-609600">
              <a:spcBef>
                <a:spcPct val="20000"/>
              </a:spcBef>
              <a:defRPr/>
            </a:pPr>
            <a:endParaRPr lang="en-US" sz="1000" dirty="0"/>
          </a:p>
          <a:p>
            <a:pPr marL="609600" indent="-609600">
              <a:spcBef>
                <a:spcPct val="20000"/>
              </a:spcBef>
              <a:buFont typeface="Arial" pitchFamily="34" charset="0"/>
              <a:buChar char="•"/>
              <a:defRPr/>
            </a:pPr>
            <a:r>
              <a:rPr lang="en-US" sz="2200" b="1" dirty="0"/>
              <a:t>So just what were the founders saying:</a:t>
            </a:r>
          </a:p>
          <a:p>
            <a:pPr marL="609600" indent="-609600">
              <a:spcBef>
                <a:spcPct val="20000"/>
              </a:spcBef>
              <a:buFontTx/>
              <a:buAutoNum type="arabicPeriod"/>
              <a:defRPr/>
            </a:pPr>
            <a:r>
              <a:rPr lang="en-US" sz="2200" dirty="0">
                <a:solidFill>
                  <a:schemeClr val="accent1">
                    <a:lumMod val="25000"/>
                  </a:schemeClr>
                </a:solidFill>
              </a:rPr>
              <a:t>That all people are endowed (possess from birth) certain inalienable (unbreakable and inherent) rights.</a:t>
            </a:r>
          </a:p>
          <a:p>
            <a:pPr marL="609600" indent="-609600">
              <a:spcBef>
                <a:spcPct val="20000"/>
              </a:spcBef>
              <a:buFontTx/>
              <a:buAutoNum type="arabicPeriod"/>
              <a:defRPr/>
            </a:pPr>
            <a:r>
              <a:rPr lang="en-US" sz="2200" dirty="0">
                <a:solidFill>
                  <a:schemeClr val="accent1">
                    <a:lumMod val="25000"/>
                  </a:schemeClr>
                </a:solidFill>
              </a:rPr>
              <a:t>That these rights come NOT from Government but from God.</a:t>
            </a:r>
          </a:p>
          <a:p>
            <a:pPr marL="609600" indent="-609600">
              <a:spcBef>
                <a:spcPct val="20000"/>
              </a:spcBef>
              <a:buFontTx/>
              <a:buAutoNum type="arabicPeriod"/>
              <a:defRPr/>
            </a:pPr>
            <a:r>
              <a:rPr lang="en-US" sz="2200" dirty="0">
                <a:solidFill>
                  <a:schemeClr val="accent1">
                    <a:lumMod val="25000"/>
                  </a:schemeClr>
                </a:solidFill>
              </a:rPr>
              <a:t>That among these rights are </a:t>
            </a:r>
            <a:r>
              <a:rPr lang="en-US" sz="2200" b="1" i="1" dirty="0">
                <a:solidFill>
                  <a:srgbClr val="FF0000"/>
                </a:solidFill>
              </a:rPr>
              <a:t>property</a:t>
            </a:r>
            <a:r>
              <a:rPr lang="en-US" sz="2200" dirty="0">
                <a:solidFill>
                  <a:srgbClr val="0033CC"/>
                </a:solidFill>
              </a:rPr>
              <a:t> </a:t>
            </a:r>
            <a:r>
              <a:rPr lang="en-US" sz="2200" dirty="0">
                <a:solidFill>
                  <a:schemeClr val="accent1">
                    <a:lumMod val="25000"/>
                  </a:schemeClr>
                </a:solidFill>
              </a:rPr>
              <a:t>rights (as well as life and liberty).     </a:t>
            </a:r>
          </a:p>
          <a:p>
            <a:pPr marL="609600" indent="-609600">
              <a:spcBef>
                <a:spcPct val="20000"/>
              </a:spcBef>
              <a:buFontTx/>
              <a:buChar char="•"/>
              <a:defRPr/>
            </a:pPr>
            <a:r>
              <a:rPr lang="en-US" sz="2200" b="1" dirty="0">
                <a:solidFill>
                  <a:srgbClr val="C00000"/>
                </a:solidFill>
              </a:rPr>
              <a:t>So we need to re-think of Government’s role in recognizing </a:t>
            </a:r>
            <a:r>
              <a:rPr lang="en-US" sz="2200" b="1" i="1" dirty="0">
                <a:solidFill>
                  <a:srgbClr val="C00000"/>
                </a:solidFill>
              </a:rPr>
              <a:t>property</a:t>
            </a:r>
            <a:r>
              <a:rPr lang="en-US" sz="2200" b="1" dirty="0">
                <a:solidFill>
                  <a:srgbClr val="C00000"/>
                </a:solidFill>
              </a:rPr>
              <a:t> </a:t>
            </a:r>
            <a:r>
              <a:rPr lang="en-US" sz="2200" b="1" i="1" dirty="0">
                <a:solidFill>
                  <a:srgbClr val="C00000"/>
                </a:solidFill>
              </a:rPr>
              <a:t>rights</a:t>
            </a:r>
            <a:r>
              <a:rPr lang="en-US" sz="2200" b="1" dirty="0">
                <a:solidFill>
                  <a:srgbClr val="C00000"/>
                </a:solidFill>
              </a:rPr>
              <a:t> as </a:t>
            </a:r>
            <a:r>
              <a:rPr lang="en-US" sz="2200" b="1" i="1" dirty="0">
                <a:solidFill>
                  <a:srgbClr val="C00000"/>
                </a:solidFill>
              </a:rPr>
              <a:t>protector</a:t>
            </a:r>
            <a:r>
              <a:rPr lang="en-US" sz="2200" b="1" dirty="0">
                <a:solidFill>
                  <a:srgbClr val="C00000"/>
                </a:solidFill>
              </a:rPr>
              <a:t>, not as </a:t>
            </a:r>
            <a:r>
              <a:rPr lang="en-US" sz="2200" b="1" i="1" dirty="0">
                <a:solidFill>
                  <a:srgbClr val="C00000"/>
                </a:solidFill>
              </a:rPr>
              <a:t>grantor</a:t>
            </a:r>
            <a:r>
              <a:rPr lang="en-US" sz="2200" b="1" dirty="0">
                <a:solidFill>
                  <a:srgbClr val="C00000"/>
                </a:solidFill>
              </a:rPr>
              <a:t>.</a:t>
            </a:r>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228600" y="1371600"/>
            <a:ext cx="8759825" cy="4648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59396" name="Picture 4" descr="Independence Hall"/>
          <p:cNvPicPr>
            <a:picLocks noChangeAspect="1" noChangeArrowheads="1"/>
          </p:cNvPicPr>
          <p:nvPr/>
        </p:nvPicPr>
        <p:blipFill>
          <a:blip r:embed="rId2" cstate="print"/>
          <a:srcRect/>
          <a:stretch>
            <a:fillRect/>
          </a:stretch>
        </p:blipFill>
        <p:spPr bwMode="auto">
          <a:xfrm>
            <a:off x="1676400" y="2057400"/>
            <a:ext cx="5883275" cy="4000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Inside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1828800" y="19050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1"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So just what is Property?   </a:t>
            </a:r>
          </a:p>
          <a:p>
            <a:pPr marL="342900" indent="-342900">
              <a:spcBef>
                <a:spcPct val="20000"/>
              </a:spcBef>
              <a:defRPr/>
            </a:pPr>
            <a:r>
              <a:rPr lang="en-US" sz="3100" b="1" dirty="0">
                <a:solidFill>
                  <a:srgbClr val="C81204"/>
                </a:solidFill>
              </a:rPr>
              <a:t>                                </a:t>
            </a:r>
            <a:r>
              <a:rPr lang="en-US" sz="3100" b="1" dirty="0">
                <a:solidFill>
                  <a:srgbClr val="002060"/>
                </a:solidFill>
              </a:rPr>
              <a:t>Is it the Desk I sit at?</a:t>
            </a:r>
            <a:endParaRPr lang="en-US" sz="3100" b="1" dirty="0">
              <a:solidFill>
                <a:srgbClr val="002060"/>
              </a:solidFill>
              <a:effectLst>
                <a:outerShdw blurRad="38100" dist="38100" dir="2700000" algn="tl">
                  <a:srgbClr val="C0C0C0"/>
                </a:outerShdw>
              </a:effectLst>
            </a:endParaRPr>
          </a:p>
        </p:txBody>
      </p:sp>
      <p:pic>
        <p:nvPicPr>
          <p:cNvPr id="6149" name="Picture 8" descr="http://advice.bizchair.com/wp-content/uploads/2008/10/3000seriesdesk.jpg"/>
          <p:cNvPicPr>
            <a:picLocks noChangeAspect="1" noChangeArrowheads="1"/>
          </p:cNvPicPr>
          <p:nvPr/>
        </p:nvPicPr>
        <p:blipFill>
          <a:blip r:embed="rId2" cstate="print"/>
          <a:srcRect/>
          <a:stretch>
            <a:fillRect/>
          </a:stretch>
        </p:blipFill>
        <p:spPr bwMode="auto">
          <a:xfrm>
            <a:off x="2438400" y="2438400"/>
            <a:ext cx="3986213" cy="3886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WordArt 8"/>
          <p:cNvSpPr>
            <a:spLocks noChangeArrowheads="1" noChangeShapeType="1" noTextEdit="1"/>
          </p:cNvSpPr>
          <p:nvPr/>
        </p:nvSpPr>
        <p:spPr bwMode="auto">
          <a:xfrm rot="285818">
            <a:off x="3968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sp>
        <p:nvSpPr>
          <p:cNvPr id="61444" name="Rectangle 5"/>
          <p:cNvSpPr>
            <a:spLocks noChangeArrowheads="1"/>
          </p:cNvSpPr>
          <p:nvPr/>
        </p:nvSpPr>
        <p:spPr bwMode="auto">
          <a:xfrm>
            <a:off x="228600" y="2819400"/>
            <a:ext cx="8759825" cy="38100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p>
          <a:p>
            <a:pPr marL="342900" indent="-342900">
              <a:spcBef>
                <a:spcPct val="20000"/>
              </a:spcBef>
            </a:pPr>
            <a:r>
              <a:rPr lang="en-US" sz="2200">
                <a:solidFill>
                  <a:srgbClr val="0033CC"/>
                </a:solidFill>
              </a:rPr>
              <a:t>	</a:t>
            </a:r>
            <a:endParaRPr lang="en-US" sz="1000">
              <a:solidFill>
                <a:srgbClr val="0033CC"/>
              </a:solidFill>
            </a:endParaRPr>
          </a:p>
        </p:txBody>
      </p:sp>
      <p:pic>
        <p:nvPicPr>
          <p:cNvPr id="61445" name="Picture 3"/>
          <p:cNvPicPr>
            <a:picLocks noChangeAspect="1" noChangeArrowheads="1"/>
          </p:cNvPicPr>
          <p:nvPr/>
        </p:nvPicPr>
        <p:blipFill>
          <a:blip r:embed="rId2" cstate="print"/>
          <a:srcRect/>
          <a:stretch>
            <a:fillRect/>
          </a:stretch>
        </p:blipFill>
        <p:spPr bwMode="auto">
          <a:xfrm>
            <a:off x="457200" y="1905000"/>
            <a:ext cx="7543800" cy="46005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800" b="1" dirty="0">
                <a:solidFill>
                  <a:srgbClr val="C81204"/>
                </a:solidFill>
              </a:rPr>
              <a:t>  </a:t>
            </a:r>
            <a:r>
              <a:rPr lang="en-US" sz="2300" b="1" dirty="0">
                <a:solidFill>
                  <a:srgbClr val="C81204"/>
                </a:solidFill>
              </a:rPr>
              <a:t>The Third Postulate of The True Meaning of Property Law</a:t>
            </a:r>
            <a:endParaRPr lang="en-US" sz="2300" dirty="0">
              <a:solidFill>
                <a:srgbClr val="0033CC"/>
              </a:solidFill>
            </a:endParaRPr>
          </a:p>
          <a:p>
            <a:pPr marL="342900" indent="-342900">
              <a:spcBef>
                <a:spcPct val="20000"/>
              </a:spcBef>
            </a:pPr>
            <a:endParaRPr lang="en-US" sz="1000" b="1" dirty="0">
              <a:solidFill>
                <a:srgbClr val="CC0000"/>
              </a:solidFill>
            </a:endParaRPr>
          </a:p>
          <a:p>
            <a:pPr marL="342900" indent="-342900">
              <a:spcBef>
                <a:spcPct val="20000"/>
              </a:spcBef>
            </a:pPr>
            <a:r>
              <a:rPr lang="en-US" sz="1000" b="1" dirty="0">
                <a:solidFill>
                  <a:srgbClr val="CC0000"/>
                </a:solidFill>
              </a:rPr>
              <a:t>  </a:t>
            </a:r>
            <a:r>
              <a:rPr lang="en-US" sz="2800" b="1" dirty="0">
                <a:solidFill>
                  <a:srgbClr val="CC0000"/>
                </a:solidFill>
              </a:rPr>
              <a:t> </a:t>
            </a:r>
            <a:r>
              <a:rPr lang="en-US" sz="2800" b="1" dirty="0">
                <a:solidFill>
                  <a:srgbClr val="006600"/>
                </a:solidFill>
              </a:rPr>
              <a:t>    Property Rights Inherent to Our Humanity</a:t>
            </a:r>
          </a:p>
          <a:p>
            <a:pPr marL="342900" indent="-342900">
              <a:spcBef>
                <a:spcPct val="20000"/>
              </a:spcBef>
            </a:pPr>
            <a:r>
              <a:rPr lang="en-US" sz="2200" dirty="0">
                <a:solidFill>
                  <a:srgbClr val="006600"/>
                </a:solidFill>
              </a:rPr>
              <a:t>	</a:t>
            </a:r>
            <a:r>
              <a:rPr lang="en-US" sz="2200" dirty="0"/>
              <a:t>When the Declaration expressed “</a:t>
            </a:r>
            <a:r>
              <a:rPr lang="en-US" sz="2400" b="1" i="1" dirty="0"/>
              <a:t>that all men are created equal, that they are endowed by their Creator with certain unalienable Rights</a:t>
            </a:r>
            <a:r>
              <a:rPr lang="en-US" sz="2200" dirty="0"/>
              <a:t>” our founders were stating that Property Rights are inherent to our humanity, and that they are to be protected by Government not granted by it.</a:t>
            </a:r>
          </a:p>
          <a:p>
            <a:pPr marL="342900" indent="-342900">
              <a:spcBef>
                <a:spcPct val="20000"/>
              </a:spcBef>
            </a:pPr>
            <a:endParaRPr lang="en-US" sz="2200" dirty="0">
              <a:solidFill>
                <a:srgbClr val="0033CC"/>
              </a:solidFill>
            </a:endParaRPr>
          </a:p>
          <a:p>
            <a:pPr marL="342900" indent="-342900">
              <a:spcBef>
                <a:spcPct val="20000"/>
              </a:spcBef>
            </a:pPr>
            <a:r>
              <a:rPr lang="en-US" sz="2200" dirty="0">
                <a:solidFill>
                  <a:srgbClr val="C00000"/>
                </a:solidFill>
              </a:rPr>
              <a:t>	As such, </a:t>
            </a:r>
            <a:r>
              <a:rPr lang="en-US" sz="2200" b="1" dirty="0">
                <a:solidFill>
                  <a:srgbClr val="C00000"/>
                </a:solidFill>
              </a:rPr>
              <a:t>Property Rights</a:t>
            </a:r>
            <a:r>
              <a:rPr lang="en-US" sz="2200" dirty="0">
                <a:solidFill>
                  <a:srgbClr val="C00000"/>
                </a:solidFill>
              </a:rPr>
              <a:t> are part of us as human beings.</a:t>
            </a:r>
            <a:endParaRPr lang="en-US" sz="10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600" b="1" i="1" dirty="0">
              <a:solidFill>
                <a:srgbClr val="002060"/>
              </a:solidFill>
            </a:endParaRPr>
          </a:p>
          <a:p>
            <a:pPr marL="342900" indent="-342900" algn="ctr">
              <a:lnSpc>
                <a:spcPct val="50000"/>
              </a:lnSpc>
              <a:spcBef>
                <a:spcPct val="20000"/>
              </a:spcBef>
              <a:defRPr/>
            </a:pPr>
            <a:r>
              <a:rPr lang="en-US" sz="3600" b="1" i="1" dirty="0">
                <a:solidFill>
                  <a:srgbClr val="002060"/>
                </a:solidFill>
              </a:rPr>
              <a:t>The Search for the Third Key</a:t>
            </a:r>
            <a:endParaRPr lang="en-US" sz="1050" b="1" i="1" dirty="0">
              <a:solidFill>
                <a:srgbClr val="002060"/>
              </a:solidFill>
            </a:endParaRP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400" b="1" dirty="0">
                <a:solidFill>
                  <a:srgbClr val="C81204"/>
                </a:solidFill>
              </a:rPr>
              <a:t>  The Third Postulate of The True Meaning of Property Law</a:t>
            </a:r>
            <a:endParaRPr lang="en-US" sz="2400" dirty="0">
              <a:solidFill>
                <a:srgbClr val="0033CC"/>
              </a:solidFill>
            </a:endParaRPr>
          </a:p>
          <a:p>
            <a:pPr marL="342900" indent="-342900">
              <a:spcBef>
                <a:spcPct val="20000"/>
              </a:spcBef>
              <a:defRPr/>
            </a:pPr>
            <a:endParaRPr lang="en-US" sz="2200" dirty="0">
              <a:solidFill>
                <a:srgbClr val="0033CC"/>
              </a:solidFill>
            </a:endParaRPr>
          </a:p>
          <a:p>
            <a:pPr marL="514350" indent="-514350">
              <a:spcBef>
                <a:spcPct val="20000"/>
              </a:spcBef>
              <a:buFontTx/>
              <a:buAutoNum type="arabicPeriod" startAt="3"/>
              <a:defRPr/>
            </a:pPr>
            <a:r>
              <a:rPr lang="en-US" sz="2800" b="1" dirty="0">
                <a:solidFill>
                  <a:srgbClr val="006600"/>
                </a:solidFill>
              </a:rPr>
              <a:t>Property Rights are Inherent to our Humanity and are Endowed to us by our Creator. </a:t>
            </a:r>
          </a:p>
          <a:p>
            <a:pPr marL="342900" indent="-342900">
              <a:spcBef>
                <a:spcPct val="20000"/>
              </a:spcBef>
              <a:defRPr/>
            </a:pPr>
            <a:endParaRPr lang="en-US" sz="2200" dirty="0">
              <a:solidFill>
                <a:srgbClr val="0033CC"/>
              </a:solidFill>
            </a:endParaRPr>
          </a:p>
          <a:p>
            <a:pPr marL="342900" indent="-342900">
              <a:spcBef>
                <a:spcPct val="20000"/>
              </a:spcBef>
              <a:defRPr/>
            </a:pPr>
            <a:r>
              <a:rPr lang="en-US" sz="2200" dirty="0">
                <a:solidFill>
                  <a:srgbClr val="0033CC"/>
                </a:solidFill>
              </a:rPr>
              <a:t>	</a:t>
            </a:r>
            <a:r>
              <a:rPr lang="en-US" sz="2200" dirty="0"/>
              <a:t>As such, </a:t>
            </a:r>
            <a:r>
              <a:rPr lang="en-US" sz="2200" b="1" dirty="0"/>
              <a:t>Property </a:t>
            </a:r>
            <a:r>
              <a:rPr lang="en-US" sz="2200" b="1" i="1" dirty="0"/>
              <a:t>Rights</a:t>
            </a:r>
            <a:r>
              <a:rPr lang="en-US" sz="2200" dirty="0"/>
              <a:t> are part of us as human beings.</a:t>
            </a:r>
            <a:endParaRPr lang="en-US" sz="700" dirty="0"/>
          </a:p>
          <a:p>
            <a:pPr marL="342900" indent="-342900">
              <a:spcBef>
                <a:spcPct val="20000"/>
              </a:spcBef>
              <a:defRPr/>
            </a:pPr>
            <a:endParaRPr lang="en-US" sz="700" dirty="0"/>
          </a:p>
          <a:p>
            <a:pPr marL="342900" indent="-342900">
              <a:spcBef>
                <a:spcPct val="20000"/>
              </a:spcBef>
              <a:defRPr/>
            </a:pPr>
            <a:r>
              <a:rPr lang="en-US" sz="2200" dirty="0"/>
              <a:t>	In our system of Representative Free Government,</a:t>
            </a:r>
          </a:p>
          <a:p>
            <a:pPr marL="342900" indent="-342900">
              <a:spcBef>
                <a:spcPct val="20000"/>
              </a:spcBef>
              <a:defRPr/>
            </a:pPr>
            <a:r>
              <a:rPr lang="en-US" sz="2200" dirty="0"/>
              <a:t>	these </a:t>
            </a:r>
            <a:r>
              <a:rPr lang="en-US" sz="2200" b="1" i="1" dirty="0"/>
              <a:t>Rights</a:t>
            </a:r>
            <a:r>
              <a:rPr lang="en-US" sz="2200" dirty="0"/>
              <a:t> are </a:t>
            </a:r>
            <a:r>
              <a:rPr lang="en-US" sz="2200" b="1" i="1" dirty="0"/>
              <a:t>protected</a:t>
            </a:r>
            <a:r>
              <a:rPr lang="en-US" sz="2200" dirty="0"/>
              <a:t> by Government </a:t>
            </a:r>
          </a:p>
          <a:p>
            <a:pPr marL="342900" indent="-342900">
              <a:spcBef>
                <a:spcPct val="20000"/>
              </a:spcBef>
              <a:defRPr/>
            </a:pPr>
            <a:r>
              <a:rPr lang="en-US" sz="2200" b="1" dirty="0"/>
              <a:t>	NOT </a:t>
            </a:r>
            <a:r>
              <a:rPr lang="en-US" sz="2200" b="1" i="1" dirty="0"/>
              <a:t>granted</a:t>
            </a:r>
            <a:r>
              <a:rPr lang="en-US" sz="2200" dirty="0"/>
              <a:t> by Government.</a:t>
            </a: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1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4516" name="Rectangle 5"/>
          <p:cNvSpPr>
            <a:spLocks noChangeArrowheads="1"/>
          </p:cNvSpPr>
          <p:nvPr/>
        </p:nvSpPr>
        <p:spPr bwMode="auto">
          <a:xfrm>
            <a:off x="304800" y="1143000"/>
            <a:ext cx="8610600" cy="5257800"/>
          </a:xfrm>
          <a:prstGeom prst="rect">
            <a:avLst/>
          </a:prstGeom>
          <a:noFill/>
          <a:ln w="9525">
            <a:noFill/>
            <a:miter lim="800000"/>
            <a:headEnd/>
            <a:tailEnd/>
          </a:ln>
        </p:spPr>
        <p:txBody>
          <a:bodyPr/>
          <a:lstStyle/>
          <a:p>
            <a:pPr marL="609600" indent="-609600">
              <a:lnSpc>
                <a:spcPct val="90000"/>
              </a:lnSpc>
              <a:spcBef>
                <a:spcPct val="20000"/>
              </a:spcBef>
              <a:buFontTx/>
              <a:buChar char="•"/>
            </a:pPr>
            <a:r>
              <a:rPr lang="en-US" sz="2200" dirty="0"/>
              <a:t>This concept contained within the Third Postulate was carried into our government through our </a:t>
            </a:r>
          </a:p>
          <a:p>
            <a:pPr marL="609600" indent="-609600">
              <a:lnSpc>
                <a:spcPct val="90000"/>
              </a:lnSpc>
              <a:spcBef>
                <a:spcPct val="20000"/>
              </a:spcBef>
            </a:pPr>
            <a:r>
              <a:rPr lang="en-US" sz="2200" b="1" i="1" dirty="0">
                <a:solidFill>
                  <a:srgbClr val="0033CC"/>
                </a:solidFill>
              </a:rPr>
              <a:t>                                   </a:t>
            </a:r>
            <a:r>
              <a:rPr lang="en-US" sz="3600" b="1" i="1" dirty="0">
                <a:solidFill>
                  <a:srgbClr val="FF0000"/>
                </a:solidFill>
              </a:rPr>
              <a:t>Constitution.</a:t>
            </a:r>
          </a:p>
          <a:p>
            <a:pPr marL="609600" indent="-609600">
              <a:lnSpc>
                <a:spcPct val="90000"/>
              </a:lnSpc>
              <a:spcBef>
                <a:spcPct val="20000"/>
              </a:spcBef>
            </a:pPr>
            <a:endParaRPr lang="en-US" sz="300" dirty="0">
              <a:solidFill>
                <a:srgbClr val="0033CC"/>
              </a:solidFill>
            </a:endParaRPr>
          </a:p>
          <a:p>
            <a:pPr marL="609600" indent="-609600">
              <a:lnSpc>
                <a:spcPct val="90000"/>
              </a:lnSpc>
              <a:spcBef>
                <a:spcPct val="20000"/>
              </a:spcBef>
              <a:buFontTx/>
              <a:buChar char="•"/>
            </a:pPr>
            <a:r>
              <a:rPr lang="en-US" sz="2200" dirty="0"/>
              <a:t>To see just how, lets return back in history to the City of Philadelphia during the Summer of 1787.</a:t>
            </a:r>
          </a:p>
        </p:txBody>
      </p:sp>
      <p:pic>
        <p:nvPicPr>
          <p:cNvPr id="64517" name="Picture 7" descr="indepencehall"/>
          <p:cNvPicPr>
            <a:picLocks noChangeAspect="1" noChangeArrowheads="1"/>
          </p:cNvPicPr>
          <p:nvPr/>
        </p:nvPicPr>
        <p:blipFill>
          <a:blip r:embed="rId3" cstate="print"/>
          <a:srcRect/>
          <a:stretch>
            <a:fillRect/>
          </a:stretch>
        </p:blipFill>
        <p:spPr bwMode="auto">
          <a:xfrm>
            <a:off x="2362200" y="3276600"/>
            <a:ext cx="4419600" cy="33035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66A22EF-A5D0-420A-AEE3-C62B3B4C96FF}"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5540" name="Rectangle 5"/>
          <p:cNvSpPr>
            <a:spLocks noChangeArrowheads="1"/>
          </p:cNvSpPr>
          <p:nvPr/>
        </p:nvSpPr>
        <p:spPr bwMode="auto">
          <a:xfrm>
            <a:off x="304800" y="1143000"/>
            <a:ext cx="4876800" cy="5257800"/>
          </a:xfrm>
          <a:prstGeom prst="rect">
            <a:avLst/>
          </a:prstGeom>
          <a:noFill/>
          <a:ln w="9525">
            <a:noFill/>
            <a:miter lim="800000"/>
            <a:headEnd/>
            <a:tailEnd/>
          </a:ln>
        </p:spPr>
        <p:txBody>
          <a:bodyPr/>
          <a:lstStyle/>
          <a:p>
            <a:pPr marL="609600" indent="-609600">
              <a:spcBef>
                <a:spcPct val="20000"/>
              </a:spcBef>
            </a:pPr>
            <a:r>
              <a:rPr lang="en-US" sz="2600" b="1" dirty="0">
                <a:solidFill>
                  <a:srgbClr val="002060"/>
                </a:solidFill>
              </a:rPr>
              <a:t>The Birth of Our Government</a:t>
            </a:r>
          </a:p>
          <a:p>
            <a:pPr marL="609600" indent="-609600">
              <a:spcBef>
                <a:spcPct val="20000"/>
              </a:spcBef>
              <a:buFont typeface="Arial" charset="0"/>
              <a:buChar char="•"/>
            </a:pPr>
            <a:r>
              <a:rPr lang="en-US" sz="2200" dirty="0"/>
              <a:t>The Constitutional Convention was held in Philadelphia, on May 25 to September 17, 1787.</a:t>
            </a:r>
            <a:endParaRPr lang="en-US" sz="1000" dirty="0"/>
          </a:p>
          <a:p>
            <a:pPr marL="609600" indent="-609600">
              <a:spcBef>
                <a:spcPct val="20000"/>
              </a:spcBef>
              <a:buFont typeface="Arial" charset="0"/>
              <a:buChar char="•"/>
            </a:pPr>
            <a:endParaRPr lang="en-US" sz="1000" dirty="0"/>
          </a:p>
          <a:p>
            <a:pPr marL="609600" indent="-609600">
              <a:spcBef>
                <a:spcPct val="20000"/>
              </a:spcBef>
              <a:buFontTx/>
              <a:buChar char="•"/>
            </a:pPr>
            <a:r>
              <a:rPr lang="en-US" sz="2200" dirty="0"/>
              <a:t>Many of the leading figures of the day were delegates:</a:t>
            </a:r>
          </a:p>
          <a:p>
            <a:pPr marL="609600" indent="-609600">
              <a:spcBef>
                <a:spcPct val="20000"/>
              </a:spcBef>
            </a:pPr>
            <a:r>
              <a:rPr lang="en-US" sz="2200" b="1" i="1" dirty="0">
                <a:solidFill>
                  <a:srgbClr val="FF0000"/>
                </a:solidFill>
              </a:rPr>
              <a:t>	George Washington</a:t>
            </a:r>
          </a:p>
          <a:p>
            <a:pPr marL="609600" indent="-609600">
              <a:spcBef>
                <a:spcPct val="20000"/>
              </a:spcBef>
            </a:pPr>
            <a:r>
              <a:rPr lang="en-US" sz="2200" b="1" i="1" dirty="0">
                <a:solidFill>
                  <a:srgbClr val="FF0000"/>
                </a:solidFill>
              </a:rPr>
              <a:t>	Ben Franklin</a:t>
            </a:r>
          </a:p>
          <a:p>
            <a:pPr marL="609600" indent="-609600">
              <a:spcBef>
                <a:spcPct val="20000"/>
              </a:spcBef>
            </a:pPr>
            <a:r>
              <a:rPr lang="en-US" sz="2200" b="1" i="1" dirty="0">
                <a:solidFill>
                  <a:srgbClr val="FF0000"/>
                </a:solidFill>
              </a:rPr>
              <a:t>	Alexander Hamilton</a:t>
            </a:r>
          </a:p>
          <a:p>
            <a:pPr marL="609600" indent="-609600">
              <a:spcBef>
                <a:spcPct val="20000"/>
              </a:spcBef>
            </a:pPr>
            <a:r>
              <a:rPr lang="en-US" sz="2200" b="1" i="1" dirty="0">
                <a:solidFill>
                  <a:srgbClr val="FF0000"/>
                </a:solidFill>
              </a:rPr>
              <a:t>	James Madison</a:t>
            </a:r>
          </a:p>
          <a:p>
            <a:pPr marL="609600" indent="-609600">
              <a:spcBef>
                <a:spcPct val="20000"/>
              </a:spcBef>
            </a:pPr>
            <a:r>
              <a:rPr lang="en-US" sz="2200" b="1" i="1" dirty="0">
                <a:solidFill>
                  <a:srgbClr val="FF0000"/>
                </a:solidFill>
              </a:rPr>
              <a:t>	George Mason</a:t>
            </a:r>
          </a:p>
          <a:p>
            <a:pPr marL="609600" indent="-609600">
              <a:spcBef>
                <a:spcPct val="20000"/>
              </a:spcBef>
            </a:pPr>
            <a:r>
              <a:rPr lang="en-US" sz="2200" dirty="0">
                <a:solidFill>
                  <a:srgbClr val="0033CC"/>
                </a:solidFill>
              </a:rPr>
              <a:t>	                                                               </a:t>
            </a:r>
          </a:p>
        </p:txBody>
      </p:sp>
      <p:pic>
        <p:nvPicPr>
          <p:cNvPr id="65541" name="Picture 8" descr="Scene_at_the_Signing_of_the_Constitution_of_the_United_States"/>
          <p:cNvPicPr>
            <a:picLocks noChangeAspect="1" noChangeArrowheads="1"/>
          </p:cNvPicPr>
          <p:nvPr/>
        </p:nvPicPr>
        <p:blipFill>
          <a:blip r:embed="rId3" cstate="print"/>
          <a:srcRect/>
          <a:stretch>
            <a:fillRect/>
          </a:stretch>
        </p:blipFill>
        <p:spPr bwMode="auto">
          <a:xfrm>
            <a:off x="5638800" y="1752600"/>
            <a:ext cx="3133725" cy="2057400"/>
          </a:xfrm>
          <a:prstGeom prst="rect">
            <a:avLst/>
          </a:prstGeom>
          <a:noFill/>
          <a:ln w="9525">
            <a:noFill/>
            <a:miter lim="800000"/>
            <a:headEnd/>
            <a:tailEnd/>
          </a:ln>
        </p:spPr>
      </p:pic>
      <p:pic>
        <p:nvPicPr>
          <p:cNvPr id="65542" name="Picture 4" descr="http://farm1.static.flickr.com/35/109945742_8b87261916.jpg"/>
          <p:cNvPicPr>
            <a:picLocks noChangeAspect="1" noChangeArrowheads="1"/>
          </p:cNvPicPr>
          <p:nvPr/>
        </p:nvPicPr>
        <p:blipFill>
          <a:blip r:embed="rId4" cstate="print"/>
          <a:srcRect/>
          <a:stretch>
            <a:fillRect/>
          </a:stretch>
        </p:blipFill>
        <p:spPr bwMode="auto">
          <a:xfrm>
            <a:off x="5638800" y="3886200"/>
            <a:ext cx="3124200" cy="20097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66A22EF-A5D0-420A-AEE3-C62B3B4C96FF}"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6564" name="Rectangle 5"/>
          <p:cNvSpPr>
            <a:spLocks noChangeArrowheads="1"/>
          </p:cNvSpPr>
          <p:nvPr/>
        </p:nvSpPr>
        <p:spPr bwMode="auto">
          <a:xfrm>
            <a:off x="304800" y="1219200"/>
            <a:ext cx="8077200" cy="5334000"/>
          </a:xfrm>
          <a:prstGeom prst="rect">
            <a:avLst/>
          </a:prstGeom>
          <a:noFill/>
          <a:ln w="9525">
            <a:noFill/>
            <a:miter lim="800000"/>
            <a:headEnd/>
            <a:tailEnd/>
          </a:ln>
        </p:spPr>
        <p:txBody>
          <a:bodyPr/>
          <a:lstStyle/>
          <a:p>
            <a:pPr marL="609600" indent="-609600">
              <a:spcBef>
                <a:spcPct val="20000"/>
              </a:spcBef>
            </a:pPr>
            <a:r>
              <a:rPr lang="en-US" sz="3600" b="1" dirty="0">
                <a:solidFill>
                  <a:srgbClr val="C00000"/>
                </a:solidFill>
              </a:rPr>
              <a:t>The Constitutional Convention</a:t>
            </a:r>
          </a:p>
          <a:p>
            <a:pPr marL="609600" indent="-609600">
              <a:spcBef>
                <a:spcPct val="20000"/>
              </a:spcBef>
              <a:buFontTx/>
              <a:buChar char="•"/>
            </a:pPr>
            <a:r>
              <a:rPr lang="en-US" sz="2200" dirty="0"/>
              <a:t>They came to revise.</a:t>
            </a:r>
          </a:p>
          <a:p>
            <a:pPr marL="609600" indent="-609600">
              <a:spcBef>
                <a:spcPct val="20000"/>
              </a:spcBef>
              <a:buFontTx/>
              <a:buChar char="•"/>
            </a:pPr>
            <a:r>
              <a:rPr lang="en-US" sz="2200" dirty="0"/>
              <a:t>What they created was one of the most inspired documents in the history of the world.</a:t>
            </a:r>
          </a:p>
          <a:p>
            <a:pPr marL="609600" indent="-609600">
              <a:spcBef>
                <a:spcPct val="20000"/>
              </a:spcBef>
              <a:buFontTx/>
              <a:buChar char="•"/>
            </a:pPr>
            <a:r>
              <a:rPr lang="en-US" sz="2200" dirty="0"/>
              <a:t>Months of deliberation, in secret, with great compromise.</a:t>
            </a:r>
          </a:p>
          <a:p>
            <a:pPr marL="609600" indent="-609600">
              <a:spcBef>
                <a:spcPct val="20000"/>
              </a:spcBef>
              <a:buFontTx/>
              <a:buChar char="•"/>
            </a:pPr>
            <a:r>
              <a:rPr lang="en-US" sz="2200" dirty="0"/>
              <a:t>The chief architect was a man that most would never have been thought of as a monumental figure, but he proved to them all what he could accomplish, amongst an assemblage of great men.</a:t>
            </a:r>
          </a:p>
          <a:p>
            <a:pPr marL="609600" indent="-609600">
              <a:spcBef>
                <a:spcPct val="20000"/>
              </a:spcBef>
              <a:buFontTx/>
              <a:buChar char="•"/>
            </a:pPr>
            <a:r>
              <a:rPr lang="en-US" sz="2200" dirty="0"/>
              <a:t>Enter Center stage …                                                               </a:t>
            </a:r>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ChangeArrowheads="1"/>
          </p:cNvSpPr>
          <p:nvPr/>
        </p:nvSpPr>
        <p:spPr bwMode="auto">
          <a:xfrm>
            <a:off x="304800" y="1295400"/>
            <a:ext cx="5181600" cy="5410200"/>
          </a:xfrm>
          <a:prstGeom prst="rect">
            <a:avLst/>
          </a:prstGeom>
          <a:noFill/>
          <a:ln w="9525">
            <a:noFill/>
            <a:miter lim="800000"/>
            <a:headEnd/>
            <a:tailEnd/>
          </a:ln>
        </p:spPr>
        <p:txBody>
          <a:bodyPr/>
          <a:lstStyle/>
          <a:p>
            <a:pPr marL="609600" indent="-609600">
              <a:spcBef>
                <a:spcPct val="20000"/>
              </a:spcBef>
            </a:pPr>
            <a:r>
              <a:rPr lang="en-US" sz="3100" b="1">
                <a:solidFill>
                  <a:srgbClr val="C00000"/>
                </a:solidFill>
              </a:rPr>
              <a:t>James Madison of Virginia</a:t>
            </a:r>
          </a:p>
          <a:p>
            <a:pPr marL="609600" indent="-609600">
              <a:spcBef>
                <a:spcPct val="20000"/>
              </a:spcBef>
              <a:buFontTx/>
              <a:buChar char="•"/>
            </a:pPr>
            <a:endParaRPr lang="en-US" sz="600">
              <a:solidFill>
                <a:srgbClr val="0033CC"/>
              </a:solidFill>
            </a:endParaRPr>
          </a:p>
          <a:p>
            <a:pPr marL="609600" indent="-609600">
              <a:spcBef>
                <a:spcPct val="20000"/>
              </a:spcBef>
              <a:buFontTx/>
              <a:buChar char="•"/>
            </a:pPr>
            <a:r>
              <a:rPr lang="en-US" sz="2200">
                <a:solidFill>
                  <a:srgbClr val="002060"/>
                </a:solidFill>
              </a:rPr>
              <a:t>Brilliant Lawyer</a:t>
            </a:r>
          </a:p>
          <a:p>
            <a:pPr marL="609600" indent="-609600">
              <a:spcBef>
                <a:spcPct val="20000"/>
              </a:spcBef>
              <a:buFontTx/>
              <a:buChar char="•"/>
            </a:pPr>
            <a:r>
              <a:rPr lang="en-US" sz="2200">
                <a:solidFill>
                  <a:srgbClr val="002060"/>
                </a:solidFill>
              </a:rPr>
              <a:t>Gifted Orator</a:t>
            </a:r>
          </a:p>
          <a:p>
            <a:pPr marL="609600" indent="-609600">
              <a:spcBef>
                <a:spcPct val="20000"/>
              </a:spcBef>
              <a:buFontTx/>
              <a:buChar char="•"/>
            </a:pPr>
            <a:r>
              <a:rPr lang="en-US" sz="2200">
                <a:solidFill>
                  <a:srgbClr val="002060"/>
                </a:solidFill>
              </a:rPr>
              <a:t>Thoughtful</a:t>
            </a:r>
          </a:p>
          <a:p>
            <a:pPr marL="609600" indent="-609600">
              <a:spcBef>
                <a:spcPct val="20000"/>
              </a:spcBef>
              <a:buFontTx/>
              <a:buChar char="•"/>
            </a:pPr>
            <a:r>
              <a:rPr lang="en-US" sz="2200">
                <a:solidFill>
                  <a:srgbClr val="002060"/>
                </a:solidFill>
              </a:rPr>
              <a:t>Soft Spoken</a:t>
            </a:r>
          </a:p>
          <a:p>
            <a:pPr marL="609600" indent="-609600">
              <a:spcBef>
                <a:spcPct val="20000"/>
              </a:spcBef>
              <a:buFontTx/>
              <a:buChar char="•"/>
            </a:pPr>
            <a:r>
              <a:rPr lang="en-US" sz="2200">
                <a:solidFill>
                  <a:srgbClr val="002060"/>
                </a:solidFill>
              </a:rPr>
              <a:t>Disciple of Jefferson</a:t>
            </a:r>
          </a:p>
          <a:p>
            <a:pPr marL="609600" indent="-609600">
              <a:spcBef>
                <a:spcPct val="20000"/>
              </a:spcBef>
              <a:buFontTx/>
              <a:buChar char="•"/>
            </a:pPr>
            <a:r>
              <a:rPr lang="en-US" sz="2200">
                <a:solidFill>
                  <a:srgbClr val="002060"/>
                </a:solidFill>
              </a:rPr>
              <a:t>Virginian to the Core</a:t>
            </a:r>
          </a:p>
          <a:p>
            <a:pPr marL="609600" indent="-609600">
              <a:spcBef>
                <a:spcPct val="20000"/>
              </a:spcBef>
              <a:buFontTx/>
              <a:buChar char="•"/>
            </a:pPr>
            <a:r>
              <a:rPr lang="en-US" sz="2200">
                <a:solidFill>
                  <a:srgbClr val="002060"/>
                </a:solidFill>
              </a:rPr>
              <a:t>Willing to Compromise  </a:t>
            </a:r>
          </a:p>
          <a:p>
            <a:pPr marL="609600" indent="-609600">
              <a:spcBef>
                <a:spcPct val="20000"/>
              </a:spcBef>
              <a:buFontTx/>
              <a:buChar char="•"/>
            </a:pPr>
            <a:r>
              <a:rPr lang="en-US" sz="2200">
                <a:solidFill>
                  <a:srgbClr val="002060"/>
                </a:solidFill>
              </a:rPr>
              <a:t>Co-writer of Federalist Papers</a:t>
            </a:r>
          </a:p>
          <a:p>
            <a:pPr marL="609600" indent="-609600">
              <a:spcBef>
                <a:spcPct val="20000"/>
              </a:spcBef>
              <a:buFontTx/>
              <a:buChar char="•"/>
            </a:pPr>
            <a:r>
              <a:rPr lang="en-US" sz="2200">
                <a:solidFill>
                  <a:srgbClr val="002060"/>
                </a:solidFill>
              </a:rPr>
              <a:t>Developed the Concept of</a:t>
            </a:r>
          </a:p>
          <a:p>
            <a:pPr marL="609600" indent="-609600">
              <a:spcBef>
                <a:spcPct val="20000"/>
              </a:spcBef>
            </a:pPr>
            <a:r>
              <a:rPr lang="en-US" sz="2200">
                <a:solidFill>
                  <a:srgbClr val="002060"/>
                </a:solidFill>
              </a:rPr>
              <a:t>	Sovereignty rests in the People </a:t>
            </a:r>
          </a:p>
          <a:p>
            <a:pPr marL="609600" indent="-609600">
              <a:spcBef>
                <a:spcPct val="20000"/>
              </a:spcBef>
              <a:buFontTx/>
              <a:buChar char="•"/>
            </a:pPr>
            <a:r>
              <a:rPr lang="en-US" sz="2200">
                <a:solidFill>
                  <a:srgbClr val="002060"/>
                </a:solidFill>
              </a:rPr>
              <a:t>Sponsor of Bill of Rights                                                             </a:t>
            </a:r>
          </a:p>
        </p:txBody>
      </p:sp>
      <p:pic>
        <p:nvPicPr>
          <p:cNvPr id="67588" name="Picture 7" descr="James Madison">
            <a:hlinkClick r:id="rId3" tooltip="James Madison"/>
          </p:cNvPr>
          <p:cNvPicPr>
            <a:picLocks noChangeAspect="1" noChangeArrowheads="1"/>
          </p:cNvPicPr>
          <p:nvPr/>
        </p:nvPicPr>
        <p:blipFill>
          <a:blip r:embed="rId4" cstate="print"/>
          <a:srcRect/>
          <a:stretch>
            <a:fillRect/>
          </a:stretch>
        </p:blipFill>
        <p:spPr bwMode="auto">
          <a:xfrm>
            <a:off x="5562600" y="1828800"/>
            <a:ext cx="3048000" cy="42513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5"/>
          <p:cNvSpPr>
            <a:spLocks noChangeArrowheads="1"/>
          </p:cNvSpPr>
          <p:nvPr/>
        </p:nvSpPr>
        <p:spPr bwMode="auto">
          <a:xfrm>
            <a:off x="304800" y="1295400"/>
            <a:ext cx="5181600" cy="5410200"/>
          </a:xfrm>
          <a:prstGeom prst="rect">
            <a:avLst/>
          </a:prstGeom>
          <a:noFill/>
          <a:ln w="9525">
            <a:noFill/>
            <a:miter lim="800000"/>
            <a:headEnd/>
            <a:tailEnd/>
          </a:ln>
        </p:spPr>
        <p:txBody>
          <a:bodyPr/>
          <a:lstStyle/>
          <a:p>
            <a:pPr marL="609600" indent="-609600">
              <a:spcBef>
                <a:spcPct val="20000"/>
              </a:spcBef>
            </a:pPr>
            <a:r>
              <a:rPr lang="en-US" sz="3100" b="1">
                <a:solidFill>
                  <a:srgbClr val="C00000"/>
                </a:solidFill>
              </a:rPr>
              <a:t>James Madison of Virginia</a:t>
            </a:r>
          </a:p>
          <a:p>
            <a:pPr marL="609600" indent="-609600">
              <a:spcBef>
                <a:spcPct val="20000"/>
              </a:spcBef>
              <a:buFontTx/>
              <a:buChar char="•"/>
            </a:pPr>
            <a:endParaRPr lang="en-US" sz="600">
              <a:solidFill>
                <a:srgbClr val="0033CC"/>
              </a:solidFill>
            </a:endParaRPr>
          </a:p>
          <a:p>
            <a:pPr marL="609600" indent="-609600">
              <a:spcBef>
                <a:spcPct val="20000"/>
              </a:spcBef>
              <a:buFontTx/>
              <a:buChar char="•"/>
            </a:pPr>
            <a:r>
              <a:rPr lang="en-US" sz="2200">
                <a:solidFill>
                  <a:srgbClr val="002060"/>
                </a:solidFill>
              </a:rPr>
              <a:t>Student of Governments</a:t>
            </a:r>
          </a:p>
          <a:p>
            <a:pPr marL="609600" indent="-609600">
              <a:spcBef>
                <a:spcPct val="20000"/>
              </a:spcBef>
              <a:buFontTx/>
              <a:buChar char="•"/>
            </a:pPr>
            <a:r>
              <a:rPr lang="en-US" sz="2200">
                <a:solidFill>
                  <a:srgbClr val="002060"/>
                </a:solidFill>
              </a:rPr>
              <a:t>Baltimore Convention</a:t>
            </a:r>
          </a:p>
          <a:p>
            <a:pPr marL="609600" indent="-609600">
              <a:spcBef>
                <a:spcPct val="20000"/>
              </a:spcBef>
              <a:buFontTx/>
              <a:buChar char="•"/>
            </a:pPr>
            <a:r>
              <a:rPr lang="en-US" sz="2200">
                <a:solidFill>
                  <a:srgbClr val="002060"/>
                </a:solidFill>
              </a:rPr>
              <a:t>Constitutional Convention</a:t>
            </a:r>
          </a:p>
          <a:p>
            <a:pPr marL="609600" indent="-609600">
              <a:spcBef>
                <a:spcPct val="20000"/>
              </a:spcBef>
              <a:buFontTx/>
              <a:buChar char="•"/>
            </a:pPr>
            <a:r>
              <a:rPr lang="en-US" sz="2200">
                <a:solidFill>
                  <a:srgbClr val="002060"/>
                </a:solidFill>
              </a:rPr>
              <a:t>Virginia Ratifying Convention</a:t>
            </a:r>
          </a:p>
          <a:p>
            <a:pPr marL="609600" indent="-609600">
              <a:spcBef>
                <a:spcPct val="20000"/>
              </a:spcBef>
              <a:buFontTx/>
              <a:buChar char="•"/>
            </a:pPr>
            <a:r>
              <a:rPr lang="en-US" sz="2200">
                <a:solidFill>
                  <a:srgbClr val="002060"/>
                </a:solidFill>
              </a:rPr>
              <a:t>The Federalist Papers</a:t>
            </a:r>
          </a:p>
          <a:p>
            <a:pPr marL="609600" indent="-609600">
              <a:spcBef>
                <a:spcPct val="20000"/>
              </a:spcBef>
              <a:buFontTx/>
              <a:buChar char="•"/>
            </a:pPr>
            <a:r>
              <a:rPr lang="en-US" sz="2200">
                <a:solidFill>
                  <a:srgbClr val="002060"/>
                </a:solidFill>
              </a:rPr>
              <a:t>Congressional Candidate</a:t>
            </a:r>
          </a:p>
          <a:p>
            <a:pPr marL="609600" indent="-609600">
              <a:spcBef>
                <a:spcPct val="20000"/>
              </a:spcBef>
              <a:buFontTx/>
              <a:buChar char="•"/>
            </a:pPr>
            <a:r>
              <a:rPr lang="en-US" sz="2200">
                <a:solidFill>
                  <a:srgbClr val="002060"/>
                </a:solidFill>
              </a:rPr>
              <a:t>Congressman</a:t>
            </a:r>
          </a:p>
          <a:p>
            <a:pPr marL="609600" indent="-609600">
              <a:spcBef>
                <a:spcPct val="20000"/>
              </a:spcBef>
              <a:buFontTx/>
              <a:buChar char="•"/>
            </a:pPr>
            <a:r>
              <a:rPr lang="en-US" sz="2200">
                <a:solidFill>
                  <a:srgbClr val="002060"/>
                </a:solidFill>
              </a:rPr>
              <a:t>Sponsor of Bill of Rights</a:t>
            </a:r>
          </a:p>
          <a:p>
            <a:pPr marL="609600" indent="-609600">
              <a:spcBef>
                <a:spcPct val="20000"/>
              </a:spcBef>
              <a:buFontTx/>
              <a:buChar char="•"/>
            </a:pPr>
            <a:r>
              <a:rPr lang="en-US" sz="2200">
                <a:solidFill>
                  <a:srgbClr val="002060"/>
                </a:solidFill>
              </a:rPr>
              <a:t>Secretary of State</a:t>
            </a:r>
          </a:p>
          <a:p>
            <a:pPr marL="609600" indent="-609600">
              <a:spcBef>
                <a:spcPct val="20000"/>
              </a:spcBef>
              <a:buFontTx/>
              <a:buChar char="•"/>
            </a:pPr>
            <a:r>
              <a:rPr lang="en-US" sz="2200">
                <a:solidFill>
                  <a:srgbClr val="002060"/>
                </a:solidFill>
              </a:rPr>
              <a:t>President of the United States                                                           </a:t>
            </a:r>
          </a:p>
        </p:txBody>
      </p:sp>
      <p:pic>
        <p:nvPicPr>
          <p:cNvPr id="68612" name="Picture 4" descr="http://montpelierrestoration.files.wordpress.com/2008/10/m207-2_mg_993721101020082.jpg"/>
          <p:cNvPicPr>
            <a:picLocks noChangeAspect="1" noChangeArrowheads="1"/>
          </p:cNvPicPr>
          <p:nvPr/>
        </p:nvPicPr>
        <p:blipFill>
          <a:blip r:embed="rId3" cstate="print"/>
          <a:srcRect/>
          <a:stretch>
            <a:fillRect/>
          </a:stretch>
        </p:blipFill>
        <p:spPr bwMode="auto">
          <a:xfrm>
            <a:off x="5600700" y="4267200"/>
            <a:ext cx="3086100" cy="2057400"/>
          </a:xfrm>
          <a:prstGeom prst="rect">
            <a:avLst/>
          </a:prstGeom>
          <a:noFill/>
          <a:ln w="9525">
            <a:noFill/>
            <a:miter lim="800000"/>
            <a:headEnd/>
            <a:tailEnd/>
          </a:ln>
        </p:spPr>
      </p:pic>
      <p:pic>
        <p:nvPicPr>
          <p:cNvPr id="68613" name="Picture 5"/>
          <p:cNvPicPr>
            <a:picLocks noChangeAspect="1" noChangeArrowheads="1"/>
          </p:cNvPicPr>
          <p:nvPr/>
        </p:nvPicPr>
        <p:blipFill>
          <a:blip r:embed="rId4" cstate="print"/>
          <a:srcRect/>
          <a:stretch>
            <a:fillRect/>
          </a:stretch>
        </p:blipFill>
        <p:spPr bwMode="auto">
          <a:xfrm>
            <a:off x="5638800" y="1419225"/>
            <a:ext cx="3048000" cy="27416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66A22EF-A5D0-420A-AEE3-C62B3B4C96FF}"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4516" name="Rectangle 7"/>
          <p:cNvSpPr>
            <a:spLocks noChangeArrowheads="1"/>
          </p:cNvSpPr>
          <p:nvPr/>
        </p:nvSpPr>
        <p:spPr bwMode="auto">
          <a:xfrm>
            <a:off x="228600" y="1295400"/>
            <a:ext cx="8759825" cy="5334000"/>
          </a:xfrm>
          <a:prstGeom prst="rect">
            <a:avLst/>
          </a:prstGeom>
          <a:noFill/>
          <a:ln w="9525">
            <a:noFill/>
            <a:miter lim="800000"/>
            <a:headEnd/>
            <a:tailEnd/>
          </a:ln>
        </p:spPr>
        <p:txBody>
          <a:bodyPr/>
          <a:lstStyle/>
          <a:p>
            <a:pPr marL="342900" indent="-342900">
              <a:spcBef>
                <a:spcPct val="20000"/>
              </a:spcBef>
              <a:defRPr/>
            </a:pPr>
            <a:r>
              <a:rPr lang="en-US" sz="2500" b="1" dirty="0">
                <a:solidFill>
                  <a:srgbClr val="C00000"/>
                </a:solidFill>
                <a:latin typeface="Arial" pitchFamily="34" charset="0"/>
              </a:rPr>
              <a:t>The Constitutional – The Foundation of Our Government</a:t>
            </a:r>
            <a:endParaRPr lang="en-US" sz="1200" b="1" dirty="0">
              <a:solidFill>
                <a:srgbClr val="C00000"/>
              </a:solidFill>
              <a:latin typeface="Arial" pitchFamily="34" charset="0"/>
            </a:endParaRPr>
          </a:p>
          <a:p>
            <a:pPr marL="342900" indent="-342900">
              <a:spcBef>
                <a:spcPct val="20000"/>
              </a:spcBef>
              <a:buFontTx/>
              <a:buChar char="•"/>
              <a:defRPr/>
            </a:pPr>
            <a:endParaRPr lang="en-US" sz="1200" dirty="0">
              <a:solidFill>
                <a:srgbClr val="0033CC"/>
              </a:solidFill>
              <a:latin typeface="Arial" pitchFamily="34" charset="0"/>
            </a:endParaRPr>
          </a:p>
          <a:p>
            <a:pPr marL="342900" indent="-342900">
              <a:spcBef>
                <a:spcPct val="20000"/>
              </a:spcBef>
              <a:buFontTx/>
              <a:buChar char="•"/>
              <a:defRPr/>
            </a:pPr>
            <a:r>
              <a:rPr lang="en-US" sz="2200" dirty="0">
                <a:solidFill>
                  <a:srgbClr val="002060"/>
                </a:solidFill>
                <a:latin typeface="Arial" pitchFamily="34" charset="0"/>
              </a:rPr>
              <a:t>Ratification</a:t>
            </a:r>
          </a:p>
          <a:p>
            <a:pPr marL="800100" lvl="1" indent="-342900">
              <a:spcBef>
                <a:spcPct val="20000"/>
              </a:spcBef>
              <a:defRPr/>
            </a:pPr>
            <a:r>
              <a:rPr lang="en-US" sz="2200" dirty="0">
                <a:solidFill>
                  <a:srgbClr val="002060"/>
                </a:solidFill>
                <a:latin typeface="Arial" pitchFamily="34" charset="0"/>
              </a:rPr>
              <a:t>	</a:t>
            </a:r>
            <a:r>
              <a:rPr lang="en-US" sz="2200" dirty="0">
                <a:solidFill>
                  <a:schemeClr val="tx1">
                    <a:lumMod val="75000"/>
                    <a:lumOff val="25000"/>
                  </a:schemeClr>
                </a:solidFill>
                <a:latin typeface="Arial" pitchFamily="34" charset="0"/>
              </a:rPr>
              <a:t>Many States had Opposition</a:t>
            </a:r>
          </a:p>
          <a:p>
            <a:pPr marL="800100" lvl="1" indent="-342900">
              <a:spcBef>
                <a:spcPct val="20000"/>
              </a:spcBef>
              <a:defRPr/>
            </a:pPr>
            <a:r>
              <a:rPr lang="en-US" sz="2200" dirty="0">
                <a:solidFill>
                  <a:schemeClr val="tx1">
                    <a:lumMod val="75000"/>
                    <a:lumOff val="25000"/>
                  </a:schemeClr>
                </a:solidFill>
                <a:latin typeface="Arial" pitchFamily="34" charset="0"/>
              </a:rPr>
              <a:t>	Bill of Rights was an Issue</a:t>
            </a:r>
          </a:p>
          <a:p>
            <a:pPr marL="342900" indent="-342900">
              <a:spcBef>
                <a:spcPct val="20000"/>
              </a:spcBef>
              <a:buFontTx/>
              <a:buChar char="•"/>
              <a:defRPr/>
            </a:pPr>
            <a:r>
              <a:rPr lang="en-US" sz="2200" dirty="0">
                <a:solidFill>
                  <a:srgbClr val="002060"/>
                </a:solidFill>
                <a:latin typeface="Arial" pitchFamily="34" charset="0"/>
              </a:rPr>
              <a:t>Federalist Papers</a:t>
            </a:r>
          </a:p>
          <a:p>
            <a:pPr marL="342900" indent="-342900">
              <a:spcBef>
                <a:spcPct val="20000"/>
              </a:spcBef>
              <a:defRPr/>
            </a:pPr>
            <a:r>
              <a:rPr lang="en-US" sz="2200" dirty="0">
                <a:solidFill>
                  <a:srgbClr val="002060"/>
                </a:solidFill>
                <a:latin typeface="Arial" pitchFamily="34" charset="0"/>
              </a:rPr>
              <a:t>	</a:t>
            </a:r>
            <a:r>
              <a:rPr lang="en-US" sz="2200" dirty="0">
                <a:solidFill>
                  <a:schemeClr val="tx1">
                    <a:lumMod val="75000"/>
                    <a:lumOff val="25000"/>
                  </a:schemeClr>
                </a:solidFill>
                <a:latin typeface="Arial" pitchFamily="34" charset="0"/>
              </a:rPr>
              <a:t>	Madison</a:t>
            </a:r>
          </a:p>
          <a:p>
            <a:pPr marL="342900" indent="-342900">
              <a:spcBef>
                <a:spcPct val="20000"/>
              </a:spcBef>
              <a:defRPr/>
            </a:pPr>
            <a:r>
              <a:rPr lang="en-US" sz="2200" dirty="0">
                <a:solidFill>
                  <a:schemeClr val="tx1">
                    <a:lumMod val="75000"/>
                    <a:lumOff val="25000"/>
                  </a:schemeClr>
                </a:solidFill>
                <a:latin typeface="Arial" pitchFamily="34" charset="0"/>
              </a:rPr>
              <a:t>		Jay</a:t>
            </a:r>
          </a:p>
          <a:p>
            <a:pPr marL="342900" indent="-342900">
              <a:spcBef>
                <a:spcPct val="20000"/>
              </a:spcBef>
              <a:defRPr/>
            </a:pPr>
            <a:r>
              <a:rPr lang="en-US" sz="2200" dirty="0">
                <a:solidFill>
                  <a:schemeClr val="tx1">
                    <a:lumMod val="75000"/>
                    <a:lumOff val="25000"/>
                  </a:schemeClr>
                </a:solidFill>
                <a:latin typeface="Arial" pitchFamily="34" charset="0"/>
              </a:rPr>
              <a:t>		Hamilton</a:t>
            </a:r>
          </a:p>
          <a:p>
            <a:pPr marL="342900" indent="-342900">
              <a:spcBef>
                <a:spcPct val="20000"/>
              </a:spcBef>
              <a:buFontTx/>
              <a:buChar char="•"/>
              <a:defRPr/>
            </a:pPr>
            <a:r>
              <a:rPr lang="en-US" sz="2200" dirty="0">
                <a:solidFill>
                  <a:srgbClr val="002060"/>
                </a:solidFill>
                <a:latin typeface="Arial" pitchFamily="34" charset="0"/>
              </a:rPr>
              <a:t>On to New York (Our First Capital)</a:t>
            </a:r>
          </a:p>
          <a:p>
            <a:pPr marL="342900" indent="-342900">
              <a:spcBef>
                <a:spcPct val="20000"/>
              </a:spcBef>
              <a:buFontTx/>
              <a:buChar char="•"/>
              <a:defRPr/>
            </a:pPr>
            <a:r>
              <a:rPr lang="en-US" sz="2200" dirty="0">
                <a:solidFill>
                  <a:srgbClr val="002060"/>
                </a:solidFill>
                <a:latin typeface="Arial" pitchFamily="34" charset="0"/>
              </a:rPr>
              <a:t>Bill of Rights</a:t>
            </a:r>
          </a:p>
          <a:p>
            <a:pPr marL="342900" indent="-342900">
              <a:spcBef>
                <a:spcPct val="20000"/>
              </a:spcBef>
              <a:buFontTx/>
              <a:buChar char="•"/>
              <a:defRPr/>
            </a:pPr>
            <a:r>
              <a:rPr lang="en-US" sz="2200" dirty="0">
                <a:solidFill>
                  <a:srgbClr val="002060"/>
                </a:solidFill>
                <a:latin typeface="Arial" pitchFamily="34" charset="0"/>
              </a:rPr>
              <a:t>Firsts (well everything)</a:t>
            </a:r>
            <a:endParaRPr lang="en-US" sz="2400" b="1" dirty="0">
              <a:solidFill>
                <a:srgbClr val="002060"/>
              </a:solidFill>
              <a:latin typeface="Arial" pitchFamily="34" charset="0"/>
            </a:endParaRPr>
          </a:p>
        </p:txBody>
      </p:sp>
      <p:pic>
        <p:nvPicPr>
          <p:cNvPr id="69637" name="Picture 9" descr="washing"/>
          <p:cNvPicPr>
            <a:picLocks noChangeAspect="1" noChangeArrowheads="1"/>
          </p:cNvPicPr>
          <p:nvPr/>
        </p:nvPicPr>
        <p:blipFill>
          <a:blip r:embed="rId3" cstate="print"/>
          <a:srcRect/>
          <a:stretch>
            <a:fillRect/>
          </a:stretch>
        </p:blipFill>
        <p:spPr bwMode="auto">
          <a:xfrm>
            <a:off x="5029200" y="2209800"/>
            <a:ext cx="3657600" cy="31210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r>
              <a:rPr lang="en-US" sz="3200" b="1">
                <a:solidFill>
                  <a:srgbClr val="CC0000"/>
                </a:solidFill>
              </a:rPr>
              <a:t>Property Rights in our Constitution</a:t>
            </a:r>
          </a:p>
          <a:p>
            <a:pPr marL="342900" indent="-342900">
              <a:spcBef>
                <a:spcPct val="20000"/>
              </a:spcBef>
              <a:buFontTx/>
              <a:buChar char="•"/>
            </a:pPr>
            <a:r>
              <a:rPr lang="en-US" sz="2400">
                <a:solidFill>
                  <a:srgbClr val="002060"/>
                </a:solidFill>
              </a:rPr>
              <a:t>Indeed that concept was even retained in the Constitution</a:t>
            </a:r>
          </a:p>
          <a:p>
            <a:pPr marL="342900" indent="-342900">
              <a:spcBef>
                <a:spcPct val="20000"/>
              </a:spcBef>
            </a:pPr>
            <a:r>
              <a:rPr lang="en-US" sz="2400">
                <a:solidFill>
                  <a:srgbClr val="002060"/>
                </a:solidFill>
              </a:rPr>
              <a:t>	when our Federal system of Government was set up.</a:t>
            </a:r>
          </a:p>
          <a:p>
            <a:pPr marL="342900" indent="-342900">
              <a:spcBef>
                <a:spcPct val="20000"/>
              </a:spcBef>
            </a:pPr>
            <a:r>
              <a:rPr lang="en-US" sz="2400">
                <a:solidFill>
                  <a:srgbClr val="002060"/>
                </a:solidFill>
              </a:rPr>
              <a:t>	The 9</a:t>
            </a:r>
            <a:r>
              <a:rPr lang="en-US" sz="2400" baseline="30000">
                <a:solidFill>
                  <a:srgbClr val="002060"/>
                </a:solidFill>
              </a:rPr>
              <a:t>th</a:t>
            </a:r>
            <a:r>
              <a:rPr lang="en-US" sz="2400">
                <a:solidFill>
                  <a:srgbClr val="002060"/>
                </a:solidFill>
              </a:rPr>
              <a:t> Amendment (the 9</a:t>
            </a:r>
            <a:r>
              <a:rPr lang="en-US" sz="2400" baseline="30000">
                <a:solidFill>
                  <a:srgbClr val="002060"/>
                </a:solidFill>
              </a:rPr>
              <a:t>th</a:t>
            </a:r>
            <a:r>
              <a:rPr lang="en-US" sz="2400">
                <a:solidFill>
                  <a:srgbClr val="002060"/>
                </a:solidFill>
              </a:rPr>
              <a:t> of 10 Bill of Rights) to the</a:t>
            </a:r>
          </a:p>
          <a:p>
            <a:pPr marL="342900" indent="-342900">
              <a:spcBef>
                <a:spcPct val="20000"/>
              </a:spcBef>
            </a:pPr>
            <a:r>
              <a:rPr lang="en-US" sz="2400">
                <a:solidFill>
                  <a:srgbClr val="002060"/>
                </a:solidFill>
              </a:rPr>
              <a:t>	Constitution says”</a:t>
            </a:r>
            <a:r>
              <a:rPr lang="en-US" sz="1000">
                <a:solidFill>
                  <a:srgbClr val="002060"/>
                </a:solidFill>
              </a:rPr>
              <a:t> </a:t>
            </a:r>
          </a:p>
          <a:p>
            <a:pPr marL="342900" indent="-342900">
              <a:spcBef>
                <a:spcPct val="20000"/>
              </a:spcBef>
            </a:pPr>
            <a:r>
              <a:rPr lang="en-US" sz="1000">
                <a:solidFill>
                  <a:srgbClr val="0033CC"/>
                </a:solidFill>
              </a:rPr>
              <a:t>   </a:t>
            </a:r>
          </a:p>
          <a:p>
            <a:pPr marL="342900" indent="-342900">
              <a:spcBef>
                <a:spcPct val="20000"/>
              </a:spcBef>
            </a:pPr>
            <a:r>
              <a:rPr lang="en-US" sz="2400" b="1" i="1">
                <a:solidFill>
                  <a:srgbClr val="C00000"/>
                </a:solidFill>
              </a:rPr>
              <a:t>	Amendment IX</a:t>
            </a:r>
          </a:p>
          <a:p>
            <a:pPr marL="342900" indent="-342900">
              <a:spcBef>
                <a:spcPct val="20000"/>
              </a:spcBef>
            </a:pPr>
            <a:r>
              <a:rPr lang="en-US" sz="2400" b="1" i="1"/>
              <a:t>  “The enumeration in the Constitution, of certain rights, shall not be construed to deny or disparage others                     retained by the people.”</a:t>
            </a:r>
            <a:r>
              <a:rPr lang="en-US" sz="2400" b="1"/>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Pencil in my hand?</a:t>
            </a:r>
            <a:endParaRPr lang="en-US" sz="3100" b="1" dirty="0">
              <a:solidFill>
                <a:srgbClr val="FFFF00"/>
              </a:solidFill>
              <a:effectLst>
                <a:outerShdw blurRad="38100" dist="38100" dir="2700000" algn="tl">
                  <a:srgbClr val="C0C0C0"/>
                </a:outerShdw>
              </a:effectLst>
            </a:endParaRPr>
          </a:p>
        </p:txBody>
      </p:sp>
      <p:pic>
        <p:nvPicPr>
          <p:cNvPr id="7173" name="Picture 6" descr="pencil37"/>
          <p:cNvPicPr>
            <a:picLocks noChangeAspect="1" noChangeArrowheads="1"/>
          </p:cNvPicPr>
          <p:nvPr/>
        </p:nvPicPr>
        <p:blipFill>
          <a:blip r:embed="rId2" cstate="print"/>
          <a:srcRect/>
          <a:stretch>
            <a:fillRect/>
          </a:stretch>
        </p:blipFill>
        <p:spPr bwMode="auto">
          <a:xfrm>
            <a:off x="2514600" y="2667000"/>
            <a:ext cx="4056063" cy="3705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Property Rights Inherent to Our Humanity</a:t>
            </a:r>
          </a:p>
          <a:p>
            <a:pPr marL="342900" indent="-342900">
              <a:lnSpc>
                <a:spcPct val="80000"/>
              </a:lnSpc>
              <a:spcBef>
                <a:spcPct val="20000"/>
              </a:spcBef>
            </a:pPr>
            <a:r>
              <a:rPr lang="en-US" sz="2200">
                <a:solidFill>
                  <a:srgbClr val="002060"/>
                </a:solidFill>
              </a:rPr>
              <a:t>	</a:t>
            </a:r>
            <a:r>
              <a:rPr lang="en-US" sz="2000">
                <a:solidFill>
                  <a:srgbClr val="002060"/>
                </a:solidFill>
              </a:rPr>
              <a:t>When the Declaration expressed: </a:t>
            </a:r>
          </a:p>
          <a:p>
            <a:pPr marL="342900" indent="-342900">
              <a:lnSpc>
                <a:spcPct val="80000"/>
              </a:lnSpc>
              <a:spcBef>
                <a:spcPct val="20000"/>
              </a:spcBef>
            </a:pPr>
            <a:r>
              <a:rPr lang="en-US" sz="2000"/>
              <a:t>	“</a:t>
            </a:r>
            <a:r>
              <a:rPr lang="en-US" sz="2000" b="1" i="1"/>
              <a:t>that all men are created equal, that they are endowed</a:t>
            </a:r>
            <a:r>
              <a:rPr lang="en-US" sz="2000" b="1" i="1">
                <a:solidFill>
                  <a:schemeClr val="tx2"/>
                </a:solidFill>
              </a:rPr>
              <a:t> </a:t>
            </a:r>
          </a:p>
          <a:p>
            <a:pPr marL="342900" indent="-342900">
              <a:lnSpc>
                <a:spcPct val="80000"/>
              </a:lnSpc>
              <a:spcBef>
                <a:spcPct val="20000"/>
              </a:spcBef>
            </a:pPr>
            <a:r>
              <a:rPr lang="en-US" sz="2000" b="1" i="1">
                <a:solidFill>
                  <a:schemeClr val="tx2"/>
                </a:solidFill>
              </a:rPr>
              <a:t>	 by their Creator with certain unalienable Rights</a:t>
            </a:r>
            <a:r>
              <a:rPr lang="en-US" sz="2000"/>
              <a:t>”</a:t>
            </a:r>
            <a:r>
              <a:rPr lang="en-US" sz="2000">
                <a:solidFill>
                  <a:srgbClr val="0033CC"/>
                </a:solidFill>
              </a:rPr>
              <a:t> </a:t>
            </a: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inherent </a:t>
            </a:r>
          </a:p>
          <a:p>
            <a:pPr marL="342900" indent="-342900">
              <a:lnSpc>
                <a:spcPct val="80000"/>
              </a:lnSpc>
              <a:spcBef>
                <a:spcPct val="20000"/>
              </a:spcBef>
            </a:pPr>
            <a:r>
              <a:rPr lang="en-US" sz="2000">
                <a:solidFill>
                  <a:srgbClr val="002060"/>
                </a:solidFill>
              </a:rPr>
              <a:t>	to our humanity, and that they are to be protected by Government </a:t>
            </a:r>
          </a:p>
          <a:p>
            <a:pPr marL="342900" indent="-342900">
              <a:lnSpc>
                <a:spcPct val="80000"/>
              </a:lnSpc>
              <a:spcBef>
                <a:spcPct val="20000"/>
              </a:spcBef>
            </a:pPr>
            <a:r>
              <a:rPr lang="en-US" sz="2000">
                <a:solidFill>
                  <a:srgbClr val="002060"/>
                </a:solidFill>
              </a:rPr>
              <a:t>	not granted by it.</a:t>
            </a:r>
            <a:endParaRPr lang="en-US" sz="1000">
              <a:solidFill>
                <a:srgbClr val="002060"/>
              </a:solidFill>
            </a:endParaRPr>
          </a:p>
          <a:p>
            <a:pPr marL="342900" indent="-342900">
              <a:lnSpc>
                <a:spcPct val="80000"/>
              </a:lnSpc>
              <a:spcBef>
                <a:spcPct val="20000"/>
              </a:spcBef>
            </a:pPr>
            <a:endParaRPr lang="en-US" sz="1000">
              <a:solidFill>
                <a:srgbClr val="002060"/>
              </a:solidFill>
            </a:endParaRPr>
          </a:p>
          <a:p>
            <a:pPr marL="342900" indent="-342900">
              <a:lnSpc>
                <a:spcPct val="80000"/>
              </a:lnSpc>
              <a:spcBef>
                <a:spcPct val="20000"/>
              </a:spcBef>
            </a:pPr>
            <a:r>
              <a:rPr lang="en-US" sz="2200">
                <a:solidFill>
                  <a:srgbClr val="002060"/>
                </a:solidFill>
              </a:rPr>
              <a:t>	</a:t>
            </a:r>
            <a:r>
              <a:rPr lang="en-US" sz="2000">
                <a:solidFill>
                  <a:srgbClr val="002060"/>
                </a:solidFill>
              </a:rPr>
              <a:t>When the Constitution declared in the 9</a:t>
            </a:r>
            <a:r>
              <a:rPr lang="en-US" sz="2000" baseline="30000">
                <a:solidFill>
                  <a:srgbClr val="002060"/>
                </a:solidFill>
              </a:rPr>
              <a:t>th</a:t>
            </a:r>
            <a:r>
              <a:rPr lang="en-US" sz="2000">
                <a:solidFill>
                  <a:srgbClr val="002060"/>
                </a:solidFill>
              </a:rPr>
              <a:t> Amendment that:</a:t>
            </a:r>
          </a:p>
          <a:p>
            <a:pPr marL="342900" indent="-342900">
              <a:lnSpc>
                <a:spcPct val="80000"/>
              </a:lnSpc>
              <a:spcBef>
                <a:spcPct val="20000"/>
              </a:spcBef>
            </a:pPr>
            <a:r>
              <a:rPr lang="en-US" sz="2000" b="1" i="1"/>
              <a:t>	“The enumeration in the Constitution, of certain rights,</a:t>
            </a:r>
          </a:p>
          <a:p>
            <a:pPr marL="342900" indent="-342900">
              <a:lnSpc>
                <a:spcPct val="80000"/>
              </a:lnSpc>
              <a:spcBef>
                <a:spcPct val="20000"/>
              </a:spcBef>
            </a:pPr>
            <a:r>
              <a:rPr lang="en-US" sz="2000" b="1" i="1"/>
              <a:t>	shall not be construed to deny or disparage others</a:t>
            </a:r>
          </a:p>
          <a:p>
            <a:pPr marL="342900" indent="-342900">
              <a:lnSpc>
                <a:spcPct val="80000"/>
              </a:lnSpc>
              <a:spcBef>
                <a:spcPct val="20000"/>
              </a:spcBef>
            </a:pPr>
            <a:r>
              <a:rPr lang="en-US" sz="2000" b="1" i="1"/>
              <a:t>	retained by the people.”</a:t>
            </a:r>
            <a:endParaRPr lang="en-US" sz="2000">
              <a:solidFill>
                <a:srgbClr val="0033CC"/>
              </a:solidFill>
            </a:endParaRP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part of us </a:t>
            </a:r>
          </a:p>
          <a:p>
            <a:pPr marL="342900" indent="-342900">
              <a:lnSpc>
                <a:spcPct val="80000"/>
              </a:lnSpc>
              <a:spcBef>
                <a:spcPct val="20000"/>
              </a:spcBef>
            </a:pPr>
            <a:r>
              <a:rPr lang="en-US" sz="2000">
                <a:solidFill>
                  <a:srgbClr val="002060"/>
                </a:solidFill>
              </a:rPr>
              <a:t>	as human beings, and always retained can never be taken away.</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8600" y="1295400"/>
            <a:ext cx="8759825" cy="5334000"/>
          </a:xfrm>
          <a:prstGeom prst="rect">
            <a:avLst/>
          </a:prstGeom>
          <a:noFill/>
          <a:ln w="9525">
            <a:noFill/>
            <a:miter lim="800000"/>
            <a:headEnd/>
            <a:tailEnd/>
          </a:ln>
        </p:spPr>
        <p:txBody>
          <a:bodyPr/>
          <a:lstStyle/>
          <a:p>
            <a:pPr marL="342900" indent="-342900">
              <a:spcBef>
                <a:spcPct val="20000"/>
              </a:spcBef>
              <a:defRPr/>
            </a:pPr>
            <a:r>
              <a:rPr lang="en-US" sz="2800" b="1" dirty="0">
                <a:solidFill>
                  <a:srgbClr val="CC0000"/>
                </a:solidFill>
              </a:rPr>
              <a:t> ¾ of the Fundamental Postulates of Property Law</a:t>
            </a:r>
          </a:p>
          <a:p>
            <a:pPr marL="342900" indent="-342900">
              <a:spcBef>
                <a:spcPct val="20000"/>
              </a:spcBef>
              <a:defRPr/>
            </a:pPr>
            <a:endParaRPr lang="en-US" sz="1000" b="1" dirty="0">
              <a:solidFill>
                <a:srgbClr val="CC0000"/>
              </a:solidFill>
            </a:endParaRPr>
          </a:p>
          <a:p>
            <a:pPr marL="457200" indent="-457200">
              <a:spcBef>
                <a:spcPct val="20000"/>
              </a:spcBef>
              <a:buFontTx/>
              <a:buAutoNum type="arabicPeriod"/>
              <a:defRPr/>
            </a:pPr>
            <a:r>
              <a:rPr lang="en-US" sz="2200" b="1" dirty="0">
                <a:solidFill>
                  <a:srgbClr val="006600"/>
                </a:solidFill>
              </a:rPr>
              <a:t>Property is a collection of Rights NOT a collection of Things</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and the Law are Intertwined and Evolved Together</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Rights are Inherent to our Humanity                       and are Endowed to us by our Creator. </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defRPr/>
            </a:pPr>
            <a:r>
              <a:rPr lang="en-US" sz="2400" dirty="0">
                <a:solidFill>
                  <a:srgbClr val="0033CC"/>
                </a:solidFill>
              </a:rPr>
              <a:t>Now onto our search for the Fourth and Final Postulate!!!</a:t>
            </a:r>
            <a:endParaRPr lang="en-US" sz="1000" b="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defRPr/>
            </a:pPr>
            <a:r>
              <a:rPr lang="en-US" sz="3200" b="1" i="1" dirty="0">
                <a:solidFill>
                  <a:srgbClr val="002060"/>
                </a:solidFill>
              </a:rPr>
              <a:t>The Search for the Fourth Key</a:t>
            </a: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solidFill>
                  <a:srgbClr val="0033CC"/>
                </a:solidFill>
              </a:rPr>
              <a:t>And so we begin our search for the fourth and final postulate</a:t>
            </a:r>
          </a:p>
          <a:p>
            <a:pPr marL="457200" indent="-457200">
              <a:spcBef>
                <a:spcPct val="20000"/>
              </a:spcBef>
              <a:defRPr/>
            </a:pPr>
            <a:endParaRPr lang="en-US" sz="2200" b="1" dirty="0">
              <a:solidFill>
                <a:srgbClr val="0033CC"/>
              </a:solidFill>
            </a:endParaRPr>
          </a:p>
        </p:txBody>
      </p:sp>
      <p:pic>
        <p:nvPicPr>
          <p:cNvPr id="73732" name="Picture 4" descr="http://berks.redcross.org/images/magnifying-glass-2.jpg"/>
          <p:cNvPicPr>
            <a:picLocks noChangeAspect="1" noChangeArrowheads="1"/>
          </p:cNvPicPr>
          <p:nvPr/>
        </p:nvPicPr>
        <p:blipFill>
          <a:blip r:embed="rId2" cstate="print"/>
          <a:srcRect/>
          <a:stretch>
            <a:fillRect/>
          </a:stretch>
        </p:blipFill>
        <p:spPr bwMode="auto">
          <a:xfrm>
            <a:off x="2057400" y="2667000"/>
            <a:ext cx="4192588" cy="3143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066800"/>
            <a:ext cx="8759825" cy="5562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3200" b="1" i="1" dirty="0">
              <a:solidFill>
                <a:srgbClr val="002060"/>
              </a:solidFill>
            </a:endParaRPr>
          </a:p>
          <a:p>
            <a:pPr marL="342900" indent="-342900" algn="ctr">
              <a:lnSpc>
                <a:spcPct val="50000"/>
              </a:lnSpc>
              <a:spcBef>
                <a:spcPct val="20000"/>
              </a:spcBef>
              <a:defRPr/>
            </a:pPr>
            <a:r>
              <a:rPr lang="en-US" sz="3200" b="1" i="1" dirty="0">
                <a:solidFill>
                  <a:srgbClr val="002060"/>
                </a:solidFill>
              </a:rPr>
              <a:t>The Search for the Fourth Key</a:t>
            </a: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t>Our Discovery of the Fourth Postulate</a:t>
            </a:r>
          </a:p>
          <a:p>
            <a:pPr marL="457200" indent="-457200">
              <a:spcBef>
                <a:spcPct val="20000"/>
              </a:spcBef>
              <a:defRPr/>
            </a:pPr>
            <a:r>
              <a:rPr lang="en-US" sz="2200" b="1" dirty="0"/>
              <a:t>depends not on the brilliance of a </a:t>
            </a:r>
          </a:p>
          <a:p>
            <a:pPr marL="457200" indent="-457200">
              <a:spcBef>
                <a:spcPct val="20000"/>
              </a:spcBef>
              <a:defRPr/>
            </a:pPr>
            <a:r>
              <a:rPr lang="en-US" sz="2200" b="1" dirty="0"/>
              <a:t>famous legal scholar, but rather on</a:t>
            </a:r>
          </a:p>
          <a:p>
            <a:pPr marL="457200" indent="-457200">
              <a:spcBef>
                <a:spcPct val="20000"/>
              </a:spcBef>
              <a:defRPr/>
            </a:pPr>
            <a:r>
              <a:rPr lang="en-US" sz="2200" b="1" dirty="0"/>
              <a:t>the talents of a world famous golfer.</a:t>
            </a:r>
          </a:p>
          <a:p>
            <a:pPr marL="457200" indent="-457200">
              <a:spcBef>
                <a:spcPct val="20000"/>
              </a:spcBef>
              <a:defRPr/>
            </a:pPr>
            <a:r>
              <a:rPr lang="en-US" sz="5400" b="1" dirty="0"/>
              <a:t>  </a:t>
            </a:r>
            <a:r>
              <a:rPr lang="en-US" sz="5400" b="1" i="1" dirty="0">
                <a:solidFill>
                  <a:srgbClr val="C00000"/>
                </a:solidFill>
              </a:rPr>
              <a:t>Morgan </a:t>
            </a:r>
            <a:r>
              <a:rPr lang="en-US" sz="5400" b="1" i="1" dirty="0" err="1">
                <a:solidFill>
                  <a:srgbClr val="C00000"/>
                </a:solidFill>
              </a:rPr>
              <a:t>Pressel</a:t>
            </a:r>
            <a:endParaRPr lang="en-US" sz="5400" b="1" i="1" dirty="0">
              <a:solidFill>
                <a:srgbClr val="C00000"/>
              </a:solidFill>
            </a:endParaRPr>
          </a:p>
          <a:p>
            <a:pPr marL="457200" indent="-457200">
              <a:spcBef>
                <a:spcPct val="20000"/>
              </a:spcBef>
              <a:defRPr/>
            </a:pPr>
            <a:endParaRPr lang="en-US" sz="2200" b="1" dirty="0">
              <a:solidFill>
                <a:srgbClr val="0033CC"/>
              </a:solidFill>
            </a:endParaRPr>
          </a:p>
        </p:txBody>
      </p:sp>
      <p:pic>
        <p:nvPicPr>
          <p:cNvPr id="74756" name="Picture 7" descr="Morgan Pressel">
            <a:hlinkClick r:id="rId2" tooltip="View Full-Size"/>
          </p:cNvPr>
          <p:cNvPicPr>
            <a:picLocks noChangeAspect="1" noChangeArrowheads="1"/>
          </p:cNvPicPr>
          <p:nvPr/>
        </p:nvPicPr>
        <p:blipFill>
          <a:blip r:embed="rId3" cstate="print"/>
          <a:srcRect/>
          <a:stretch>
            <a:fillRect/>
          </a:stretch>
        </p:blipFill>
        <p:spPr bwMode="auto">
          <a:xfrm>
            <a:off x="6172200" y="2590800"/>
            <a:ext cx="2460625" cy="36941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7"/>
          <p:cNvSpPr>
            <a:spLocks noChangeArrowheads="1"/>
          </p:cNvSpPr>
          <p:nvPr/>
        </p:nvSpPr>
        <p:spPr bwMode="auto">
          <a:xfrm>
            <a:off x="152400" y="1219200"/>
            <a:ext cx="8763000" cy="56388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00" b="1" i="1" dirty="0">
              <a:solidFill>
                <a:srgbClr val="002060"/>
              </a:solidFill>
            </a:endParaRPr>
          </a:p>
          <a:p>
            <a:pPr marL="342900" indent="-342900" algn="ctr">
              <a:lnSpc>
                <a:spcPct val="50000"/>
              </a:lnSpc>
              <a:spcBef>
                <a:spcPct val="20000"/>
              </a:spcBef>
              <a:defRPr/>
            </a:pPr>
            <a:r>
              <a:rPr lang="en-US" sz="2800" b="1" i="1" dirty="0">
                <a:solidFill>
                  <a:srgbClr val="002060"/>
                </a:solidFill>
              </a:rPr>
              <a:t>The Search for the Fourth Key</a:t>
            </a: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a:t>
            </a:r>
            <a:r>
              <a:rPr lang="en-US" sz="2400" b="1" dirty="0">
                <a:solidFill>
                  <a:srgbClr val="C81204"/>
                </a:solidFill>
              </a:rPr>
              <a:t>The Fourth Postulate of The True Meaning of Property Law</a:t>
            </a:r>
            <a:endParaRPr lang="en-US" sz="600" dirty="0">
              <a:solidFill>
                <a:srgbClr val="0033CC"/>
              </a:solidFill>
            </a:endParaRPr>
          </a:p>
          <a:p>
            <a:pPr marL="342900" indent="-342900">
              <a:spcBef>
                <a:spcPct val="20000"/>
              </a:spcBef>
              <a:buFontTx/>
              <a:buChar char="•"/>
              <a:defRPr/>
            </a:pPr>
            <a:endParaRPr lang="en-US" sz="600" dirty="0">
              <a:solidFill>
                <a:srgbClr val="0033CC"/>
              </a:solidFill>
            </a:endParaRPr>
          </a:p>
          <a:p>
            <a:pPr marL="342900" indent="-342900">
              <a:spcBef>
                <a:spcPct val="20000"/>
              </a:spcBef>
              <a:buFontTx/>
              <a:buChar char="•"/>
              <a:defRPr/>
            </a:pPr>
            <a:r>
              <a:rPr lang="en-US" sz="2100" dirty="0"/>
              <a:t>So when it comes to </a:t>
            </a:r>
            <a:r>
              <a:rPr lang="en-US" sz="2100" b="1" i="1" dirty="0"/>
              <a:t>Property</a:t>
            </a:r>
            <a:r>
              <a:rPr lang="en-US" sz="2100" dirty="0"/>
              <a:t>, when we look at property in terms of a collection of </a:t>
            </a:r>
            <a:r>
              <a:rPr lang="en-US" sz="2100" b="1" i="1" dirty="0"/>
              <a:t>Rights</a:t>
            </a:r>
            <a:r>
              <a:rPr lang="en-US" sz="2100" dirty="0"/>
              <a:t>, just what are these </a:t>
            </a:r>
            <a:r>
              <a:rPr lang="en-US" sz="2100" b="1" i="1" dirty="0"/>
              <a:t>Rights</a:t>
            </a:r>
            <a:r>
              <a:rPr lang="en-US" sz="2100" dirty="0"/>
              <a:t>, and how can they be described, and more importantly how can we remember them?</a:t>
            </a:r>
          </a:p>
          <a:p>
            <a:pPr marL="342900" indent="-342900">
              <a:spcBef>
                <a:spcPct val="20000"/>
              </a:spcBef>
              <a:buFontTx/>
              <a:buChar char="•"/>
              <a:defRPr/>
            </a:pPr>
            <a:r>
              <a:rPr lang="en-US" sz="2200" dirty="0"/>
              <a:t>The Answer:</a:t>
            </a:r>
          </a:p>
          <a:p>
            <a:pPr marL="342900" indent="-342900">
              <a:spcBef>
                <a:spcPct val="20000"/>
              </a:spcBef>
              <a:buFontTx/>
              <a:buChar char="•"/>
              <a:defRPr/>
            </a:pPr>
            <a:r>
              <a:rPr lang="en-US" sz="2200" dirty="0"/>
              <a:t>Morgan </a:t>
            </a:r>
            <a:r>
              <a:rPr lang="en-US" sz="2200" dirty="0" err="1"/>
              <a:t>Pressel</a:t>
            </a:r>
            <a:r>
              <a:rPr lang="en-US" sz="2200" dirty="0"/>
              <a:t>                                         </a:t>
            </a:r>
            <a:r>
              <a:rPr lang="en-US" sz="4400" b="1" dirty="0">
                <a:solidFill>
                  <a:srgbClr val="C00000"/>
                </a:solidFill>
              </a:rPr>
              <a:t>E-PUT</a:t>
            </a:r>
          </a:p>
          <a:p>
            <a:pPr marL="342900" indent="-342900">
              <a:spcBef>
                <a:spcPct val="20000"/>
              </a:spcBef>
              <a:defRPr/>
            </a:pPr>
            <a:r>
              <a:rPr lang="en-US" sz="2200" i="1" dirty="0"/>
              <a:t>	</a:t>
            </a:r>
            <a:endParaRPr lang="en-US" sz="2200" dirty="0">
              <a:solidFill>
                <a:srgbClr val="0033CC"/>
              </a:solidFill>
            </a:endParaRPr>
          </a:p>
        </p:txBody>
      </p:sp>
      <p:pic>
        <p:nvPicPr>
          <p:cNvPr id="75780" name="Picture 4" descr="http://www.istockphoto.com/file_thumbview_approve/136579/2/istockphoto_136579_gold_key_2.jpg"/>
          <p:cNvPicPr>
            <a:picLocks noChangeAspect="1" noChangeArrowheads="1"/>
          </p:cNvPicPr>
          <p:nvPr/>
        </p:nvPicPr>
        <p:blipFill>
          <a:blip r:embed="rId2" cstate="print"/>
          <a:srcRect/>
          <a:stretch>
            <a:fillRect/>
          </a:stretch>
        </p:blipFill>
        <p:spPr bwMode="auto">
          <a:xfrm>
            <a:off x="7391400" y="4114800"/>
            <a:ext cx="965200" cy="2171700"/>
          </a:xfrm>
          <a:prstGeom prst="rect">
            <a:avLst/>
          </a:prstGeom>
          <a:noFill/>
          <a:ln w="9525">
            <a:noFill/>
            <a:miter lim="800000"/>
            <a:headEnd/>
            <a:tailEnd/>
          </a:ln>
        </p:spPr>
      </p:pic>
      <p:pic>
        <p:nvPicPr>
          <p:cNvPr id="75781" name="Picture 8" descr="Morgan Pressel">
            <a:hlinkClick r:id="rId3" tooltip="View Full-Size"/>
          </p:cNvPr>
          <p:cNvPicPr>
            <a:picLocks noChangeAspect="1" noChangeArrowheads="1"/>
          </p:cNvPicPr>
          <p:nvPr/>
        </p:nvPicPr>
        <p:blipFill>
          <a:blip r:embed="rId4" cstate="print"/>
          <a:srcRect/>
          <a:stretch>
            <a:fillRect/>
          </a:stretch>
        </p:blipFill>
        <p:spPr bwMode="auto">
          <a:xfrm>
            <a:off x="2819400" y="3429000"/>
            <a:ext cx="1876425" cy="2476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6804" name="Rectangle 7"/>
          <p:cNvSpPr>
            <a:spLocks noChangeArrowheads="1"/>
          </p:cNvSpPr>
          <p:nvPr/>
        </p:nvSpPr>
        <p:spPr bwMode="auto">
          <a:xfrm>
            <a:off x="304800" y="990600"/>
            <a:ext cx="8610600" cy="5410200"/>
          </a:xfrm>
          <a:prstGeom prst="rect">
            <a:avLst/>
          </a:prstGeom>
          <a:noFill/>
          <a:ln w="9525">
            <a:noFill/>
            <a:miter lim="800000"/>
            <a:headEnd/>
            <a:tailEnd/>
          </a:ln>
        </p:spPr>
        <p:txBody>
          <a:bodyPr wrap="none">
            <a:noAutofit/>
          </a:bodyPr>
          <a:lstStyle/>
          <a:p>
            <a:pPr marL="342900" indent="-342900" algn="ctr">
              <a:lnSpc>
                <a:spcPct val="50000"/>
              </a:lnSpc>
              <a:spcBef>
                <a:spcPct val="20000"/>
              </a:spcBef>
              <a:defRPr/>
            </a:pPr>
            <a:r>
              <a:rPr lang="en-US" sz="2800" b="1" i="1" dirty="0">
                <a:solidFill>
                  <a:srgbClr val="002060"/>
                </a:solidFill>
              </a:rPr>
              <a:t>The Search for the Fourth Key</a:t>
            </a: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The Fourth Postulate of The True Meaning of Property Law</a:t>
            </a:r>
            <a:endParaRPr lang="en-US" sz="900" dirty="0">
              <a:solidFill>
                <a:srgbClr val="0033CC"/>
              </a:solidFill>
            </a:endParaRPr>
          </a:p>
          <a:p>
            <a:pPr marL="342900" indent="-342900">
              <a:spcBef>
                <a:spcPts val="0"/>
              </a:spcBef>
              <a:buFontTx/>
              <a:buChar char="•"/>
              <a:defRPr/>
            </a:pPr>
            <a:r>
              <a:rPr lang="en-US" sz="2200" b="1" i="1" dirty="0">
                <a:solidFill>
                  <a:srgbClr val="C00000"/>
                </a:solidFill>
                <a:latin typeface="Arial Narrow" pitchFamily="34" charset="0"/>
              </a:rPr>
              <a:t>E-PUT</a:t>
            </a:r>
            <a:r>
              <a:rPr lang="en-US" sz="2200" b="1" dirty="0">
                <a:latin typeface="Arial Narrow" pitchFamily="34" charset="0"/>
              </a:rPr>
              <a:t> – Just like Morgan </a:t>
            </a:r>
            <a:r>
              <a:rPr lang="en-US" sz="2200" b="1" dirty="0" err="1">
                <a:latin typeface="Arial Narrow" pitchFamily="34" charset="0"/>
              </a:rPr>
              <a:t>Pressel</a:t>
            </a:r>
            <a:r>
              <a:rPr lang="en-US" sz="2200" b="1" dirty="0">
                <a:latin typeface="Arial Narrow" pitchFamily="34" charset="0"/>
              </a:rPr>
              <a:t> electronically                                            </a:t>
            </a:r>
            <a:endParaRPr lang="en-US" sz="2200" b="1" dirty="0" smtClean="0">
              <a:latin typeface="Arial Narrow" pitchFamily="34" charset="0"/>
            </a:endParaRPr>
          </a:p>
          <a:p>
            <a:pPr marL="342900" indent="-342900">
              <a:spcBef>
                <a:spcPts val="0"/>
              </a:spcBef>
              <a:defRPr/>
            </a:pPr>
            <a:r>
              <a:rPr lang="en-US" sz="2200" b="1" dirty="0" smtClean="0">
                <a:latin typeface="Arial Narrow" pitchFamily="34" charset="0"/>
              </a:rPr>
              <a:t>	sinks </a:t>
            </a:r>
            <a:r>
              <a:rPr lang="en-US" sz="2200" b="1" dirty="0">
                <a:latin typeface="Arial Narrow" pitchFamily="34" charset="0"/>
              </a:rPr>
              <a:t>a hole to win the championship in </a:t>
            </a:r>
            <a:r>
              <a:rPr lang="en-US" sz="2200" b="1" dirty="0" smtClean="0">
                <a:latin typeface="Arial Narrow" pitchFamily="34" charset="0"/>
              </a:rPr>
              <a:t>the</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world of video golf, you can use this term </a:t>
            </a:r>
            <a:r>
              <a:rPr lang="en-US" sz="2200" b="1" dirty="0" smtClean="0">
                <a:latin typeface="Arial Narrow" pitchFamily="34" charset="0"/>
              </a:rPr>
              <a:t>to</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remember the </a:t>
            </a:r>
            <a:r>
              <a:rPr lang="en-US" sz="2200" b="1" dirty="0" smtClean="0">
                <a:latin typeface="Arial Narrow" pitchFamily="34" charset="0"/>
              </a:rPr>
              <a:t>four </a:t>
            </a:r>
            <a:r>
              <a:rPr lang="en-US" sz="2200" b="1" dirty="0">
                <a:latin typeface="Arial Narrow" pitchFamily="34" charset="0"/>
              </a:rPr>
              <a:t>principal </a:t>
            </a:r>
            <a:r>
              <a:rPr lang="en-US" sz="2200" b="1" dirty="0" smtClean="0">
                <a:latin typeface="Arial Narrow" pitchFamily="34" charset="0"/>
              </a:rPr>
              <a:t>means to exercise</a:t>
            </a:r>
          </a:p>
          <a:p>
            <a:pPr marL="342900" indent="-342900">
              <a:spcBef>
                <a:spcPts val="0"/>
              </a:spcBef>
              <a:defRPr/>
            </a:pPr>
            <a:r>
              <a:rPr lang="en-US" sz="2200" b="1" dirty="0" smtClean="0">
                <a:latin typeface="Arial Narrow" pitchFamily="34" charset="0"/>
              </a:rPr>
              <a:t>      exercise your Rights in </a:t>
            </a:r>
            <a:r>
              <a:rPr lang="en-US" sz="2200" b="1" dirty="0">
                <a:latin typeface="Arial Narrow" pitchFamily="34" charset="0"/>
              </a:rPr>
              <a:t>the wonderful world </a:t>
            </a:r>
            <a:endParaRPr lang="en-US" sz="2200" b="1" dirty="0" smtClean="0">
              <a:latin typeface="Arial Narrow" pitchFamily="34" charset="0"/>
            </a:endParaRPr>
          </a:p>
          <a:p>
            <a:pPr marL="342900" indent="-342900">
              <a:spcBef>
                <a:spcPts val="0"/>
              </a:spcBef>
              <a:defRPr/>
            </a:pPr>
            <a:r>
              <a:rPr lang="en-US" sz="2200" b="1" dirty="0" smtClean="0">
                <a:latin typeface="Arial Narrow" pitchFamily="34" charset="0"/>
              </a:rPr>
              <a:t>      of </a:t>
            </a:r>
            <a:r>
              <a:rPr lang="en-US" sz="2200" b="1" dirty="0">
                <a:latin typeface="Arial Narrow" pitchFamily="34" charset="0"/>
              </a:rPr>
              <a:t>Property.                                                                      </a:t>
            </a:r>
          </a:p>
          <a:p>
            <a:pPr marL="342900" indent="-342900">
              <a:spcBef>
                <a:spcPct val="20000"/>
              </a:spcBef>
              <a:buFontTx/>
              <a:buChar char="•"/>
              <a:defRPr/>
            </a:pPr>
            <a:r>
              <a:rPr lang="en-US" sz="2800" b="1" dirty="0">
                <a:solidFill>
                  <a:srgbClr val="C00000"/>
                </a:solidFill>
                <a:latin typeface="Arial Narrow" pitchFamily="34" charset="0"/>
              </a:rPr>
              <a:t>E-PUT</a:t>
            </a:r>
          </a:p>
          <a:p>
            <a:pPr marL="342900" indent="-342900">
              <a:spcBef>
                <a:spcPct val="20000"/>
              </a:spcBef>
              <a:defRPr/>
            </a:pPr>
            <a:r>
              <a:rPr lang="en-US" sz="2800" b="1" dirty="0">
                <a:latin typeface="Arial Narrow" pitchFamily="34" charset="0"/>
              </a:rPr>
              <a:t>	1. The Right to Exclude;</a:t>
            </a:r>
          </a:p>
          <a:p>
            <a:pPr marL="342900" indent="-342900">
              <a:spcBef>
                <a:spcPct val="20000"/>
              </a:spcBef>
              <a:defRPr/>
            </a:pPr>
            <a:r>
              <a:rPr lang="en-US" sz="2800" b="1" dirty="0">
                <a:latin typeface="Arial Narrow" pitchFamily="34" charset="0"/>
              </a:rPr>
              <a:t>	2. The Right to Possess;</a:t>
            </a:r>
          </a:p>
          <a:p>
            <a:pPr marL="342900" indent="-342900">
              <a:spcBef>
                <a:spcPct val="20000"/>
              </a:spcBef>
              <a:defRPr/>
            </a:pPr>
            <a:r>
              <a:rPr lang="en-US" sz="2800" b="1" dirty="0">
                <a:latin typeface="Arial Narrow" pitchFamily="34" charset="0"/>
              </a:rPr>
              <a:t>	3. The Right to Use; and</a:t>
            </a:r>
          </a:p>
          <a:p>
            <a:pPr marL="342900" indent="-342900">
              <a:spcBef>
                <a:spcPct val="20000"/>
              </a:spcBef>
              <a:defRPr/>
            </a:pPr>
            <a:r>
              <a:rPr lang="en-US" sz="2800" b="1" dirty="0">
                <a:latin typeface="Arial Narrow" pitchFamily="34" charset="0"/>
              </a:rPr>
              <a:t>	4. The Right to Transfer.  </a:t>
            </a:r>
          </a:p>
        </p:txBody>
      </p:sp>
      <p:pic>
        <p:nvPicPr>
          <p:cNvPr id="76805" name="Picture 9" descr="twpga07"/>
          <p:cNvPicPr>
            <a:picLocks noChangeAspect="1" noChangeArrowheads="1"/>
          </p:cNvPicPr>
          <p:nvPr/>
        </p:nvPicPr>
        <p:blipFill>
          <a:blip r:embed="rId2" cstate="print"/>
          <a:srcRect/>
          <a:stretch>
            <a:fillRect/>
          </a:stretch>
        </p:blipFill>
        <p:spPr bwMode="auto">
          <a:xfrm>
            <a:off x="5943600" y="2286000"/>
            <a:ext cx="2701925" cy="3733800"/>
          </a:xfrm>
          <a:prstGeom prst="rect">
            <a:avLst/>
          </a:prstGeom>
          <a:noFill/>
          <a:ln w="9525">
            <a:noFill/>
            <a:miter lim="800000"/>
            <a:headEnd/>
            <a:tailEnd/>
          </a:ln>
        </p:spPr>
      </p:pic>
      <p:pic>
        <p:nvPicPr>
          <p:cNvPr id="76806" name="Picture 8" descr="Morgan Pressel">
            <a:hlinkClick r:id="rId3" tooltip="View Full-Size"/>
          </p:cNvPr>
          <p:cNvPicPr>
            <a:picLocks noChangeAspect="1" noChangeArrowheads="1"/>
          </p:cNvPicPr>
          <p:nvPr/>
        </p:nvPicPr>
        <p:blipFill>
          <a:blip r:embed="rId4" cstate="print"/>
          <a:srcRect/>
          <a:stretch>
            <a:fillRect/>
          </a:stretch>
        </p:blipFill>
        <p:spPr bwMode="auto">
          <a:xfrm>
            <a:off x="6019800" y="2819400"/>
            <a:ext cx="2514600" cy="30861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65D0F76-24EF-4F3B-BC83-A9C3E2996108}"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77828" name="Picture 3"/>
          <p:cNvPicPr>
            <a:picLocks noChangeAspect="1" noChangeArrowheads="1"/>
          </p:cNvPicPr>
          <p:nvPr/>
        </p:nvPicPr>
        <p:blipFill>
          <a:blip r:embed="rId2" cstate="print"/>
          <a:srcRect t="3357" b="15666"/>
          <a:stretch>
            <a:fillRect/>
          </a:stretch>
        </p:blipFill>
        <p:spPr bwMode="auto">
          <a:xfrm>
            <a:off x="1143000" y="1828800"/>
            <a:ext cx="6324600" cy="4803775"/>
          </a:xfrm>
          <a:prstGeom prst="rect">
            <a:avLst/>
          </a:prstGeom>
          <a:noFill/>
          <a:ln w="9525">
            <a:noFill/>
            <a:miter lim="800000"/>
            <a:headEnd/>
            <a:tailEnd/>
          </a:ln>
        </p:spPr>
      </p:pic>
      <p:sp>
        <p:nvSpPr>
          <p:cNvPr id="77829" name="WordArt 8"/>
          <p:cNvSpPr>
            <a:spLocks noChangeArrowheads="1" noChangeShapeType="1" noTextEdit="1"/>
          </p:cNvSpPr>
          <p:nvPr/>
        </p:nvSpPr>
        <p:spPr bwMode="auto">
          <a:xfrm rot="285818">
            <a:off x="396875" y="10683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2"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1. The Right to Exclude: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One stick in the metaphorical bundle of property rights                                   is the right to exclude others from the use or occupancy                of the particular “thing.”</a:t>
            </a:r>
            <a:r>
              <a:rPr lang="en-US" sz="2000" b="1" i="1" dirty="0">
                <a:solidFill>
                  <a:srgbClr val="0033CC"/>
                </a:solidFill>
              </a:rPr>
              <a:t> </a:t>
            </a:r>
          </a:p>
          <a:p>
            <a:pPr marL="342900" indent="-342900" algn="just">
              <a:lnSpc>
                <a:spcPct val="90000"/>
              </a:lnSpc>
              <a:spcBef>
                <a:spcPct val="20000"/>
              </a:spcBef>
            </a:pPr>
            <a:endParaRPr lang="en-US" sz="600" b="1" i="1" dirty="0">
              <a:solidFill>
                <a:srgbClr val="0033CC"/>
              </a:solidFill>
            </a:endParaRPr>
          </a:p>
          <a:p>
            <a:pPr marL="342900" indent="-342900" algn="just">
              <a:lnSpc>
                <a:spcPct val="90000"/>
              </a:lnSpc>
              <a:spcBef>
                <a:spcPct val="20000"/>
              </a:spcBef>
            </a:pPr>
            <a:r>
              <a:rPr lang="en-US" sz="2000" b="1" i="1" dirty="0">
                <a:solidFill>
                  <a:srgbClr val="002060"/>
                </a:solidFill>
              </a:rPr>
              <a:t>	</a:t>
            </a:r>
            <a:r>
              <a:rPr lang="en-US" sz="1900" b="1" i="1" dirty="0">
                <a:solidFill>
                  <a:srgbClr val="002060"/>
                </a:solidFill>
              </a:rPr>
              <a:t>If  Morgan “owns” her beautiful 25 room mansion </a:t>
            </a:r>
            <a:r>
              <a:rPr lang="en-US" sz="1900" b="1" i="1" dirty="0" err="1">
                <a:solidFill>
                  <a:srgbClr val="002060"/>
                </a:solidFill>
              </a:rPr>
              <a:t>Golfland</a:t>
            </a:r>
            <a:r>
              <a:rPr lang="en-US" sz="1900" b="1" i="1" dirty="0">
                <a:solidFill>
                  <a:srgbClr val="002060"/>
                </a:solidFill>
              </a:rPr>
              <a:t>,                 she is generally entitled to prevent neighbors or strangers                    from trespassing.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In the same manner, if Morgan “owns” a beautiful Buick SUV,                   he can preclude others from driving it.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Of course, like many rights, the right to exclude is not absolute.            For example, police officers may enter the in pursuit of fleeing criminals; and probably cannot bar entry to emergency medical staff who would treat an injured gardener residing at </a:t>
            </a:r>
            <a:r>
              <a:rPr lang="en-US" sz="1900" b="1" i="1" dirty="0" err="1">
                <a:solidFill>
                  <a:srgbClr val="002060"/>
                </a:solidFill>
              </a:rPr>
              <a:t>Golfland</a:t>
            </a:r>
            <a:r>
              <a:rPr lang="en-US" sz="1900" b="1" i="1" dirty="0">
                <a:solidFill>
                  <a:srgbClr val="002060"/>
                </a:solidFill>
              </a:rPr>
              <a:t>.</a:t>
            </a:r>
            <a:r>
              <a:rPr lang="en-US" sz="2000" b="1" i="1" dirty="0">
                <a:solidFill>
                  <a:srgbClr val="002060"/>
                </a:solidFill>
              </a:rPr>
              <a:t>  </a:t>
            </a: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9876"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2. The Right to Possess:</a:t>
            </a:r>
          </a:p>
          <a:p>
            <a:pPr marL="342900" indent="-342900" algn="just">
              <a:spcBef>
                <a:spcPct val="20000"/>
              </a:spcBef>
            </a:pPr>
            <a:r>
              <a:rPr lang="en-US" sz="2000" b="1" dirty="0">
                <a:solidFill>
                  <a:srgbClr val="0033CC"/>
                </a:solidFill>
                <a:latin typeface="Arial Narrow" pitchFamily="34" charset="0"/>
              </a:rPr>
              <a:t>	</a:t>
            </a:r>
            <a:r>
              <a:rPr lang="en-US" sz="2000" b="1" i="1" dirty="0"/>
              <a:t>The second stick in the metaphorical bundle of property rights                                   is the right to possess the particular “thing.”</a:t>
            </a:r>
          </a:p>
          <a:p>
            <a:pPr marL="342900" indent="-342900" algn="just">
              <a:spcBef>
                <a:spcPct val="20000"/>
              </a:spcBef>
            </a:pPr>
            <a:endParaRPr lang="en-US" sz="600" b="1" dirty="0">
              <a:solidFill>
                <a:srgbClr val="0033CC"/>
              </a:solidFill>
            </a:endParaRPr>
          </a:p>
          <a:p>
            <a:pPr marL="342900" indent="-342900" algn="just">
              <a:spcBef>
                <a:spcPct val="20000"/>
              </a:spcBef>
              <a:buFontTx/>
              <a:buChar char="•"/>
            </a:pPr>
            <a:r>
              <a:rPr lang="en-US" sz="1900" b="1" dirty="0">
                <a:solidFill>
                  <a:srgbClr val="002060"/>
                </a:solidFill>
              </a:rPr>
              <a:t>Simply put the right to possess is the right to hold, control or enjoy.</a:t>
            </a:r>
          </a:p>
          <a:p>
            <a:pPr marL="342900" indent="-342900" algn="just">
              <a:spcBef>
                <a:spcPct val="20000"/>
              </a:spcBef>
              <a:buFontTx/>
              <a:buChar char="•"/>
            </a:pPr>
            <a:endParaRPr lang="en-US" sz="600" b="1" dirty="0">
              <a:solidFill>
                <a:srgbClr val="002060"/>
              </a:solidFill>
            </a:endParaRPr>
          </a:p>
          <a:p>
            <a:pPr marL="342900" indent="-342900" algn="just">
              <a:spcBef>
                <a:spcPct val="20000"/>
              </a:spcBef>
              <a:buFontTx/>
              <a:buChar char="•"/>
            </a:pPr>
            <a:r>
              <a:rPr lang="en-US" sz="1900" b="1" dirty="0">
                <a:solidFill>
                  <a:srgbClr val="002060"/>
                </a:solidFill>
              </a:rPr>
              <a:t>Black’s law dictionary defines “possession” as:</a:t>
            </a:r>
          </a:p>
          <a:p>
            <a:pPr marL="342900" indent="-342900" algn="just">
              <a:spcBef>
                <a:spcPct val="20000"/>
              </a:spcBef>
            </a:pPr>
            <a:r>
              <a:rPr lang="en-US" sz="1900" b="1" i="1" dirty="0"/>
              <a:t>	“The detention and control, or the manual or ideal custody, of anything which may be the subject of property, for one’s use and enjoyment, either as owner or as the proprietor of a qualified right in it, and either held personally or by another who exercises it in one’s place and name.  That condition of facts under which one can exercise his power over a corporeal thing at his pleasure to the exclusion of all other persons.”</a:t>
            </a:r>
          </a:p>
          <a:p>
            <a:pPr marL="342900" indent="-342900" algn="just">
              <a:spcBef>
                <a:spcPct val="20000"/>
              </a:spcBef>
            </a:pPr>
            <a:endParaRPr lang="en-US" sz="2000" b="1" i="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just">
              <a:lnSpc>
                <a:spcPct val="90000"/>
              </a:lnSpc>
              <a:spcBef>
                <a:spcPct val="20000"/>
              </a:spcBef>
            </a:pPr>
            <a:r>
              <a:rPr lang="en-US" sz="3200" b="1" dirty="0">
                <a:solidFill>
                  <a:srgbClr val="C00000"/>
                </a:solidFill>
                <a:latin typeface="Arial Narrow" pitchFamily="34" charset="0"/>
              </a:rPr>
              <a:t>3. The Right to Use: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The third stick in the metaphorical bundle of property rights                                   is the right to use a particular “thing.”</a:t>
            </a:r>
            <a:r>
              <a:rPr lang="en-US" sz="2000" b="1" i="1" dirty="0">
                <a:solidFill>
                  <a:srgbClr val="0033CC"/>
                </a:solidFill>
              </a:rPr>
              <a:t> </a:t>
            </a:r>
          </a:p>
          <a:p>
            <a:pPr marL="342900" indent="-342900" algn="just">
              <a:lnSpc>
                <a:spcPct val="90000"/>
              </a:lnSpc>
              <a:spcBef>
                <a:spcPct val="20000"/>
              </a:spcBef>
              <a:buFontTx/>
              <a:buChar char="•"/>
            </a:pPr>
            <a:r>
              <a:rPr lang="en-US" sz="2000" b="1" i="1" dirty="0">
                <a:solidFill>
                  <a:srgbClr val="002060"/>
                </a:solidFill>
              </a:rPr>
              <a:t>The law usually gives broad discretion to determine how someone will use “their” property.  </a:t>
            </a:r>
          </a:p>
          <a:p>
            <a:pPr marL="342900" indent="-342900" algn="just">
              <a:lnSpc>
                <a:spcPct val="90000"/>
              </a:lnSpc>
              <a:spcBef>
                <a:spcPct val="20000"/>
              </a:spcBef>
              <a:buFontTx/>
              <a:buChar char="•"/>
            </a:pPr>
            <a:r>
              <a:rPr lang="en-US" sz="2000" b="1" i="1" dirty="0">
                <a:solidFill>
                  <a:srgbClr val="002060"/>
                </a:solidFill>
              </a:rPr>
              <a:t>With house, you can live in the house, plant a garden in the back yard, play tag on the front lawn, install a satellite dish on the roof, and host parties for your friends.</a:t>
            </a:r>
          </a:p>
          <a:p>
            <a:pPr marL="342900" indent="-342900" algn="just">
              <a:lnSpc>
                <a:spcPct val="90000"/>
              </a:lnSpc>
              <a:spcBef>
                <a:spcPct val="20000"/>
              </a:spcBef>
              <a:buFontTx/>
              <a:buChar char="•"/>
            </a:pPr>
            <a:r>
              <a:rPr lang="en-US" sz="2000" b="1" i="1" dirty="0">
                <a:solidFill>
                  <a:srgbClr val="002060"/>
                </a:solidFill>
              </a:rPr>
              <a:t>With an apple, you can eat it, bake it, place it in a bowl for decoration, or simply let it rot.</a:t>
            </a:r>
          </a:p>
          <a:p>
            <a:pPr marL="342900" indent="-342900" algn="just">
              <a:lnSpc>
                <a:spcPct val="90000"/>
              </a:lnSpc>
              <a:spcBef>
                <a:spcPct val="20000"/>
              </a:spcBef>
              <a:buFontTx/>
              <a:buChar char="•"/>
            </a:pPr>
            <a:r>
              <a:rPr lang="en-US" sz="2000" b="1" i="1" dirty="0">
                <a:solidFill>
                  <a:srgbClr val="002060"/>
                </a:solidFill>
              </a:rPr>
              <a:t>It must be remembered again, like all rights, this right is also not absolute, for it has long been held that a use may be limited when it interferes with the free use of another’s property (i.e. nuisance).</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car </a:t>
            </a:r>
            <a:r>
              <a:rPr lang="en-US" sz="3100" b="1" dirty="0" smtClean="0">
                <a:solidFill>
                  <a:srgbClr val="C81204"/>
                </a:solidFill>
              </a:rPr>
              <a:t>that’s parked in the driveway?</a:t>
            </a:r>
            <a:endParaRPr lang="en-US" sz="3100" b="1" dirty="0">
              <a:solidFill>
                <a:srgbClr val="FFFF00"/>
              </a:solidFill>
              <a:effectLst>
                <a:outerShdw blurRad="38100" dist="38100" dir="2700000" algn="tl">
                  <a:srgbClr val="C0C0C0"/>
                </a:outerShdw>
              </a:effectLst>
            </a:endParaRPr>
          </a:p>
        </p:txBody>
      </p:sp>
      <p:pic>
        <p:nvPicPr>
          <p:cNvPr id="8196" name="Picture 4" descr="http://w1w021.dealtrace.com/invimages/102758/20b57f51-4477-4ae8-88f8-10ab4bf7705e.jpg"/>
          <p:cNvPicPr>
            <a:picLocks noChangeAspect="1" noChangeArrowheads="1"/>
          </p:cNvPicPr>
          <p:nvPr/>
        </p:nvPicPr>
        <p:blipFill>
          <a:blip r:embed="rId2" cstate="print"/>
          <a:srcRect/>
          <a:stretch>
            <a:fillRect/>
          </a:stretch>
        </p:blipFill>
        <p:spPr bwMode="auto">
          <a:xfrm>
            <a:off x="609600" y="2057400"/>
            <a:ext cx="7761288" cy="4038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4"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lgn="just">
              <a:spcBef>
                <a:spcPct val="20000"/>
              </a:spcBef>
            </a:pPr>
            <a:r>
              <a:rPr lang="en-US" sz="3200" b="1" dirty="0">
                <a:solidFill>
                  <a:srgbClr val="C00000"/>
                </a:solidFill>
              </a:rPr>
              <a:t>4. The Right to Transfer:</a:t>
            </a:r>
          </a:p>
          <a:p>
            <a:pPr marL="342900" indent="-342900" algn="just">
              <a:spcBef>
                <a:spcPct val="20000"/>
              </a:spcBef>
            </a:pPr>
            <a:r>
              <a:rPr lang="en-US" sz="2000" b="1" dirty="0">
                <a:solidFill>
                  <a:srgbClr val="0033CC"/>
                </a:solidFill>
              </a:rPr>
              <a:t>	</a:t>
            </a:r>
            <a:r>
              <a:rPr lang="en-US" sz="2000" b="1" i="1" dirty="0"/>
              <a:t>The fourth stick in the metaphorical bundle of property rights                                   is the right to transfer the particular “thing.”</a:t>
            </a:r>
            <a:r>
              <a:rPr lang="en-US" sz="2000" b="1" i="1" dirty="0">
                <a:solidFill>
                  <a:srgbClr val="0033CC"/>
                </a:solidFill>
              </a:rPr>
              <a:t> </a:t>
            </a:r>
          </a:p>
          <a:p>
            <a:pPr marL="342900" indent="-342900" algn="just">
              <a:spcBef>
                <a:spcPct val="20000"/>
              </a:spcBef>
              <a:buFontTx/>
              <a:buChar char="•"/>
            </a:pPr>
            <a:r>
              <a:rPr lang="en-US" dirty="0">
                <a:solidFill>
                  <a:srgbClr val="002060"/>
                </a:solidFill>
              </a:rPr>
              <a:t>Through this right, the law recognizes broad power to transfer his rights either during lifetime or at death. </a:t>
            </a:r>
          </a:p>
          <a:p>
            <a:pPr marL="342900" indent="-342900" algn="just">
              <a:spcBef>
                <a:spcPct val="20000"/>
              </a:spcBef>
              <a:buFontTx/>
              <a:buChar char="•"/>
            </a:pPr>
            <a:r>
              <a:rPr lang="en-US" dirty="0">
                <a:solidFill>
                  <a:srgbClr val="002060"/>
                </a:solidFill>
              </a:rPr>
              <a:t>For example, Tiger might sell his rights in </a:t>
            </a:r>
            <a:r>
              <a:rPr lang="en-US" dirty="0" err="1">
                <a:solidFill>
                  <a:srgbClr val="002060"/>
                </a:solidFill>
              </a:rPr>
              <a:t>Golfland</a:t>
            </a:r>
            <a:r>
              <a:rPr lang="en-US" dirty="0">
                <a:solidFill>
                  <a:srgbClr val="002060"/>
                </a:solidFill>
              </a:rPr>
              <a:t> to a buyer, donate them to a charity, or devise them to his family upon his death. In our market economy, it is crucial that owners like can transfer their rights freely.</a:t>
            </a:r>
          </a:p>
          <a:p>
            <a:pPr marL="342900" indent="-342900" algn="just">
              <a:spcBef>
                <a:spcPct val="20000"/>
              </a:spcBef>
              <a:buFontTx/>
              <a:buChar char="•"/>
            </a:pPr>
            <a:r>
              <a:rPr lang="en-US" dirty="0">
                <a:solidFill>
                  <a:srgbClr val="002060"/>
                </a:solidFill>
              </a:rPr>
              <a:t>But the law does impose various restrictions on this right. For example, Tiger could not transfer title to </a:t>
            </a:r>
            <a:r>
              <a:rPr lang="en-US" dirty="0" err="1">
                <a:solidFill>
                  <a:srgbClr val="002060"/>
                </a:solidFill>
              </a:rPr>
              <a:t>Golfland</a:t>
            </a:r>
            <a:r>
              <a:rPr lang="en-US" dirty="0">
                <a:solidFill>
                  <a:srgbClr val="002060"/>
                </a:solidFill>
              </a:rPr>
              <a:t> for the purpose of avoiding creditors’ claims. or impose an unreasonable condition incident to the transfer; such as a conveyance “to my daughter on condition that she never sell the land”, (as society sees this as unacceptably restricting the title to this land).  Also some types of property are market inalienable, essentially meaning that they cannot be sold at all (such as human body organs), while other types of property cannot be transferred after death, (such as a life estate).</a:t>
            </a: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44" name="Rectangle 7"/>
          <p:cNvSpPr>
            <a:spLocks noChangeArrowheads="1"/>
          </p:cNvSpPr>
          <p:nvPr/>
        </p:nvSpPr>
        <p:spPr bwMode="auto">
          <a:xfrm>
            <a:off x="304800" y="1219200"/>
            <a:ext cx="8610600" cy="5334000"/>
          </a:xfrm>
          <a:prstGeom prst="rect">
            <a:avLst/>
          </a:prstGeom>
          <a:noFill/>
          <a:ln w="9525">
            <a:noFill/>
            <a:miter lim="800000"/>
            <a:headEnd/>
            <a:tailEnd/>
          </a:ln>
        </p:spPr>
        <p:txBody>
          <a:bodyPr/>
          <a:lstStyle/>
          <a:p>
            <a:pPr marL="342900" indent="-342900">
              <a:spcBef>
                <a:spcPct val="20000"/>
              </a:spcBef>
              <a:buFontTx/>
              <a:buChar char="•"/>
              <a:defRPr/>
            </a:pPr>
            <a:r>
              <a:rPr lang="en-US" sz="2000" b="1" dirty="0">
                <a:solidFill>
                  <a:srgbClr val="0033CC"/>
                </a:solidFill>
                <a:latin typeface="Arial Narrow" pitchFamily="34" charset="0"/>
              </a:rPr>
              <a:t>So In Review:</a:t>
            </a:r>
          </a:p>
          <a:p>
            <a:pPr marL="342900" indent="-342900" algn="ctr">
              <a:spcBef>
                <a:spcPct val="20000"/>
              </a:spcBef>
              <a:defRPr/>
            </a:pPr>
            <a:r>
              <a:rPr lang="en-US" sz="2400" b="1" i="1" dirty="0">
                <a:solidFill>
                  <a:srgbClr val="FF0000"/>
                </a:solidFill>
              </a:rPr>
              <a:t>The Four Fundamental Postulates of Property Law:</a:t>
            </a:r>
          </a:p>
          <a:p>
            <a:pPr marL="342900" indent="-342900">
              <a:lnSpc>
                <a:spcPct val="90000"/>
              </a:lnSpc>
              <a:spcBef>
                <a:spcPct val="20000"/>
              </a:spcBef>
              <a:defRPr/>
            </a:pPr>
            <a:r>
              <a:rPr lang="en-US" sz="2000" b="1" i="1" dirty="0">
                <a:solidFill>
                  <a:schemeClr val="accent1">
                    <a:lumMod val="25000"/>
                  </a:schemeClr>
                </a:solidFill>
              </a:rPr>
              <a:t>1. Property needs to be seen as a collection of “Rights” not a collection of “Things”;</a:t>
            </a:r>
          </a:p>
          <a:p>
            <a:pPr marL="342900" indent="-342900">
              <a:lnSpc>
                <a:spcPct val="90000"/>
              </a:lnSpc>
              <a:spcBef>
                <a:spcPct val="20000"/>
              </a:spcBef>
              <a:defRPr/>
            </a:pPr>
            <a:r>
              <a:rPr lang="en-US" sz="2000" b="1" i="1" dirty="0">
                <a:solidFill>
                  <a:schemeClr val="accent1">
                    <a:lumMod val="25000"/>
                  </a:schemeClr>
                </a:solidFill>
              </a:rPr>
              <a:t>2. Property Rights are those recognized by Law                                                                            and the Law evolved from Property Rights;</a:t>
            </a:r>
          </a:p>
          <a:p>
            <a:pPr marL="342900" indent="-342900">
              <a:lnSpc>
                <a:spcPct val="90000"/>
              </a:lnSpc>
              <a:spcBef>
                <a:spcPct val="20000"/>
              </a:spcBef>
              <a:defRPr/>
            </a:pPr>
            <a:r>
              <a:rPr lang="en-US" sz="2000" b="1" i="1" dirty="0">
                <a:solidFill>
                  <a:schemeClr val="accent1">
                    <a:lumMod val="25000"/>
                  </a:schemeClr>
                </a:solidFill>
              </a:rPr>
              <a:t>3. Our Foundations of Law recognized that we are endowed with Property Rights; and</a:t>
            </a:r>
          </a:p>
          <a:p>
            <a:pPr marL="342900" indent="-342900">
              <a:lnSpc>
                <a:spcPct val="90000"/>
              </a:lnSpc>
              <a:spcBef>
                <a:spcPct val="20000"/>
              </a:spcBef>
              <a:defRPr/>
            </a:pPr>
            <a:r>
              <a:rPr lang="en-US" sz="2000" b="1" i="1" dirty="0">
                <a:solidFill>
                  <a:schemeClr val="accent1">
                    <a:lumMod val="25000"/>
                  </a:schemeClr>
                </a:solidFill>
              </a:rPr>
              <a:t>4.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ChangeArrowheads="1"/>
          </p:cNvSpPr>
          <p:nvPr/>
        </p:nvSpPr>
        <p:spPr bwMode="auto">
          <a:xfrm>
            <a:off x="152400" y="1219200"/>
            <a:ext cx="8839200" cy="5410200"/>
          </a:xfrm>
          <a:prstGeom prst="rect">
            <a:avLst/>
          </a:prstGeom>
          <a:noFill/>
          <a:ln w="9525">
            <a:noFill/>
            <a:miter lim="800000"/>
            <a:headEnd/>
            <a:tailEnd/>
          </a:ln>
        </p:spPr>
        <p:txBody>
          <a:bodyPr/>
          <a:lstStyle/>
          <a:p>
            <a:pPr marL="342900" indent="-342900">
              <a:spcBef>
                <a:spcPct val="20000"/>
              </a:spcBef>
            </a:pPr>
            <a:r>
              <a:rPr lang="en-US" sz="3400" b="1">
                <a:solidFill>
                  <a:srgbClr val="C00000"/>
                </a:solidFill>
              </a:rPr>
              <a:t>Our First Venture into Property Case Law</a:t>
            </a:r>
          </a:p>
          <a:p>
            <a:pPr marL="342900" indent="-342900">
              <a:spcBef>
                <a:spcPct val="20000"/>
              </a:spcBef>
              <a:buFontTx/>
              <a:buChar char="•"/>
            </a:pPr>
            <a:r>
              <a:rPr lang="en-US" sz="3600" b="1">
                <a:solidFill>
                  <a:srgbClr val="002060"/>
                </a:solidFill>
              </a:rPr>
              <a:t>The Case of Pierson v. Post</a:t>
            </a: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pPr>
            <a:r>
              <a:rPr lang="en-US" sz="3600" b="1" i="1"/>
              <a:t>                    Chase That Fox!</a:t>
            </a:r>
          </a:p>
        </p:txBody>
      </p:sp>
      <p:pic>
        <p:nvPicPr>
          <p:cNvPr id="83972" name="Picture 10" descr="http://chicagowildernessmag.org/issues/fall2000/images.fall2000/91.jpg"/>
          <p:cNvPicPr>
            <a:picLocks noChangeAspect="1" noChangeArrowheads="1"/>
          </p:cNvPicPr>
          <p:nvPr/>
        </p:nvPicPr>
        <p:blipFill>
          <a:blip r:embed="rId3" cstate="print"/>
          <a:srcRect l="21671"/>
          <a:stretch>
            <a:fillRect/>
          </a:stretch>
        </p:blipFill>
        <p:spPr bwMode="auto">
          <a:xfrm>
            <a:off x="4648200" y="2819400"/>
            <a:ext cx="3990975" cy="2876550"/>
          </a:xfrm>
          <a:prstGeom prst="rect">
            <a:avLst/>
          </a:prstGeom>
          <a:noFill/>
          <a:ln w="9525">
            <a:noFill/>
            <a:miter lim="800000"/>
            <a:headEnd/>
            <a:tailEnd/>
          </a:ln>
        </p:spPr>
      </p:pic>
      <p:pic>
        <p:nvPicPr>
          <p:cNvPr id="83973" name="Picture 4" descr="http://media-2.web.britannica.com/eb-media/77/677-004-5F1E3702.jpg"/>
          <p:cNvPicPr>
            <a:picLocks noChangeAspect="1" noChangeArrowheads="1"/>
          </p:cNvPicPr>
          <p:nvPr/>
        </p:nvPicPr>
        <p:blipFill>
          <a:blip r:embed="rId4" cstate="print"/>
          <a:srcRect/>
          <a:stretch>
            <a:fillRect/>
          </a:stretch>
        </p:blipFill>
        <p:spPr bwMode="auto">
          <a:xfrm>
            <a:off x="838200" y="2819400"/>
            <a:ext cx="3581400" cy="2857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3820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r>
              <a:rPr lang="en-US" sz="2800" b="1" dirty="0" smtClean="0">
                <a:solidFill>
                  <a:srgbClr val="002060"/>
                </a:solidFill>
              </a:rPr>
              <a:t>Bonus Question of the Day</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next time – Review Assignments as follows on the Webpage:</a:t>
            </a:r>
          </a:p>
          <a:p>
            <a:pPr marL="342900" indent="-342900">
              <a:spcBef>
                <a:spcPts val="0"/>
              </a:spcBef>
              <a:buFontTx/>
              <a:buChar char="•"/>
            </a:pPr>
            <a:endParaRPr lang="en-US" sz="1000" b="1" dirty="0" smtClean="0">
              <a:solidFill>
                <a:srgbClr val="002060"/>
              </a:solidFill>
            </a:endParaRPr>
          </a:p>
          <a:p>
            <a:pPr marL="800100" lvl="1" indent="-342900">
              <a:spcBef>
                <a:spcPts val="0"/>
              </a:spcBef>
              <a:buFontTx/>
              <a:buChar char="•"/>
            </a:pPr>
            <a:r>
              <a:rPr lang="en-US" sz="2400" b="1" i="1" dirty="0" smtClean="0">
                <a:solidFill>
                  <a:srgbClr val="C00000"/>
                </a:solidFill>
              </a:rPr>
              <a:t>Lecture Slide Set: Three, Four, Five and Six</a:t>
            </a:r>
          </a:p>
          <a:p>
            <a:pPr marL="800100" lvl="1" indent="-342900">
              <a:spcBef>
                <a:spcPts val="0"/>
              </a:spcBef>
              <a:buFontTx/>
              <a:buChar char="•"/>
            </a:pPr>
            <a:r>
              <a:rPr lang="en-US" sz="2400" b="1" i="1" dirty="0" smtClean="0">
                <a:solidFill>
                  <a:srgbClr val="C00000"/>
                </a:solidFill>
              </a:rPr>
              <a:t>Selected Readings: Two, Three, Four and Five</a:t>
            </a:r>
          </a:p>
          <a:p>
            <a:pPr marL="800100" lvl="1" indent="-342900">
              <a:spcBef>
                <a:spcPts val="0"/>
              </a:spcBef>
              <a:buFontTx/>
              <a:buChar char="•"/>
            </a:pPr>
            <a:r>
              <a:rPr lang="en-US" sz="2400" b="1" i="1" dirty="0" smtClean="0">
                <a:solidFill>
                  <a:srgbClr val="C00000"/>
                </a:solidFill>
              </a:rPr>
              <a:t>Selected Book Sets Two, Three and Four</a:t>
            </a:r>
          </a:p>
          <a:p>
            <a:pPr marL="800100" lvl="1" indent="-342900">
              <a:spcBef>
                <a:spcPts val="0"/>
              </a:spcBef>
              <a:buFontTx/>
              <a:buChar char="•"/>
            </a:pPr>
            <a:r>
              <a:rPr lang="en-US" sz="2400" b="1" i="1" dirty="0" smtClean="0">
                <a:solidFill>
                  <a:srgbClr val="C00000"/>
                </a:solidFill>
              </a:rPr>
              <a:t>Cases and Exercises Two, Three and Four  </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We are a hot bench.</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83</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a:t>
            </a:r>
            <a:r>
              <a:rPr lang="en-US" sz="3100" b="1" dirty="0" smtClean="0">
                <a:solidFill>
                  <a:srgbClr val="C81204"/>
                </a:solidFill>
              </a:rPr>
              <a:t>our </a:t>
            </a:r>
            <a:r>
              <a:rPr lang="en-US" sz="3100" b="1" dirty="0">
                <a:solidFill>
                  <a:srgbClr val="C81204"/>
                </a:solidFill>
              </a:rPr>
              <a:t>humble home?</a:t>
            </a:r>
            <a:endParaRPr lang="en-US" sz="3100" b="1" dirty="0">
              <a:solidFill>
                <a:srgbClr val="FFFF00"/>
              </a:solidFill>
              <a:effectLst>
                <a:outerShdw blurRad="38100" dist="38100" dir="2700000" algn="tl">
                  <a:srgbClr val="C0C0C0"/>
                </a:outerShdw>
              </a:effectLst>
            </a:endParaRPr>
          </a:p>
        </p:txBody>
      </p:sp>
      <p:pic>
        <p:nvPicPr>
          <p:cNvPr id="9221" name="Picture 3"/>
          <p:cNvPicPr>
            <a:picLocks noChangeAspect="1" noChangeArrowheads="1"/>
          </p:cNvPicPr>
          <p:nvPr/>
        </p:nvPicPr>
        <p:blipFill>
          <a:blip r:embed="rId2" cstate="print"/>
          <a:srcRect/>
          <a:stretch>
            <a:fillRect/>
          </a:stretch>
        </p:blipFill>
        <p:spPr bwMode="auto">
          <a:xfrm>
            <a:off x="762000" y="1981200"/>
            <a:ext cx="7645400" cy="3921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7787</TotalTime>
  <Words>2963</Words>
  <Application>Microsoft Office PowerPoint</Application>
  <PresentationFormat>On-screen Show (4:3)</PresentationFormat>
  <Paragraphs>1063</Paragraphs>
  <Slides>83</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Default Design</vt:lpstr>
      <vt:lpstr>PhotoStyler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325</cp:revision>
  <dcterms:created xsi:type="dcterms:W3CDTF">2007-08-27T19:04:39Z</dcterms:created>
  <dcterms:modified xsi:type="dcterms:W3CDTF">2013-10-09T19:56:29Z</dcterms:modified>
</cp:coreProperties>
</file>