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417" r:id="rId3"/>
    <p:sldId id="437" r:id="rId4"/>
    <p:sldId id="259" r:id="rId5"/>
    <p:sldId id="403" r:id="rId6"/>
    <p:sldId id="406" r:id="rId7"/>
    <p:sldId id="404" r:id="rId8"/>
    <p:sldId id="365" r:id="rId9"/>
    <p:sldId id="367" r:id="rId10"/>
    <p:sldId id="411" r:id="rId11"/>
    <p:sldId id="410" r:id="rId12"/>
    <p:sldId id="372" r:id="rId13"/>
    <p:sldId id="373" r:id="rId14"/>
    <p:sldId id="374" r:id="rId15"/>
    <p:sldId id="422" r:id="rId16"/>
    <p:sldId id="413" r:id="rId17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66"/>
    <a:srgbClr val="006600"/>
    <a:srgbClr val="000099"/>
    <a:srgbClr val="FF0000"/>
    <a:srgbClr val="CC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4" autoAdjust="0"/>
  </p:normalViewPr>
  <p:slideViewPr>
    <p:cSldViewPr>
      <p:cViewPr varScale="1">
        <p:scale>
          <a:sx n="88" d="100"/>
          <a:sy n="88" d="100"/>
        </p:scale>
        <p:origin x="-102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ACB4E-5A7F-4A5F-86A7-60742F83C829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F3AD0-D23D-488E-883E-2EE2F2C513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2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1823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2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53172D6-1197-42D7-B39B-69EB585FD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55091B-30CB-4B84-8255-F4191CF5390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3A5ABB-97FD-4E7E-B93D-4B7EBE833CE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608FE9-5070-425A-8F23-AA8527F840B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73B481-EBE1-4546-BBA2-538E47E9C2D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DA369B-29A0-4226-9607-9B28FD37EA0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10A761-37FE-4A46-9ECA-E89CAF24249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7DDD08-FB92-4644-8B65-4FC6B41D2F4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2FD4E-EBEF-48B8-B548-F2C0C6B8BE4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1EF417-A765-4FB6-BC48-4492CDAB1DF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E01CCC-178D-4076-BECD-BE696115598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699E34-900C-490A-B2A3-293B160A141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42A8A5-6525-4CB1-A210-5A69D26909A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378376-6629-4606-8C1D-3C457BC7F0D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18ECCA-4959-490D-A278-24D118481C2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619BE-6A63-433F-8044-27BB0E370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53357-88C8-4D05-A9DD-F4684B8A0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97CA5-1974-46A2-A779-7F20D8087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C3C1C-570D-4B79-AF05-5945A9E53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56F0F-B441-4281-9DAA-C10AAD229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A2EE0-EF11-404F-A9E2-4DC4EEE05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99F82-6B86-4A84-BE4A-8E461BCE1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48A77-1345-45AC-8448-A81134DE5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8E27D-F65B-4648-9240-3123EB80C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4AC41-2A5B-4857-9512-E4A0B90B6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06017-0867-4FD7-A8C4-4B12E447F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554CA2E-9BFE-42BD-B6D4-9D407FEB3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876800"/>
            <a:ext cx="7543800" cy="16002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Slide Set Six:</a:t>
            </a:r>
          </a:p>
          <a:p>
            <a:pPr eaLnBrk="1" hangingPunct="1"/>
            <a:r>
              <a:rPr lang="en-US" sz="2400" b="1" dirty="0" smtClean="0">
                <a:solidFill>
                  <a:srgbClr val="FFFF00"/>
                </a:solidFill>
              </a:rPr>
              <a:t>Personal Property III</a:t>
            </a:r>
          </a:p>
          <a:p>
            <a:pPr eaLnBrk="1" hangingPunct="1"/>
            <a:r>
              <a:rPr lang="en-US" sz="2000" b="1" dirty="0" smtClean="0">
                <a:solidFill>
                  <a:srgbClr val="FFFF00"/>
                </a:solidFill>
              </a:rPr>
              <a:t>Gifts</a:t>
            </a:r>
          </a:p>
        </p:txBody>
      </p:sp>
      <p:pic>
        <p:nvPicPr>
          <p:cNvPr id="1028" name="Picture 7" descr="myIMG_1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752600"/>
            <a:ext cx="27051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52400"/>
            <a:ext cx="5700712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619BE-6A63-433F-8044-27BB0E370D5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28600" y="990600"/>
            <a:ext cx="868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2900" b="1" i="1" dirty="0">
                <a:solidFill>
                  <a:srgbClr val="C00000"/>
                </a:solidFill>
              </a:rPr>
              <a:t>Part </a:t>
            </a:r>
            <a:r>
              <a:rPr lang="en-US" sz="2900" b="1" i="1" dirty="0" smtClean="0">
                <a:solidFill>
                  <a:srgbClr val="C00000"/>
                </a:solidFill>
              </a:rPr>
              <a:t>One: </a:t>
            </a:r>
            <a:r>
              <a:rPr lang="en-US" sz="2900" b="1" i="1" dirty="0">
                <a:solidFill>
                  <a:srgbClr val="C00000"/>
                </a:solidFill>
              </a:rPr>
              <a:t>Personal Property – The Law of Gifts</a:t>
            </a:r>
            <a:endParaRPr lang="en-US" sz="2900" b="1" i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6600"/>
                </a:solidFill>
              </a:rPr>
              <a:t>The Wonderful World of GIFTS</a:t>
            </a:r>
          </a:p>
          <a:p>
            <a:pPr marL="342900" indent="-342900" algn="just">
              <a:lnSpc>
                <a:spcPct val="70000"/>
              </a:lnSpc>
              <a:spcBef>
                <a:spcPct val="20000"/>
              </a:spcBef>
              <a:defRPr/>
            </a:pPr>
            <a:endParaRPr lang="en-US" sz="300" b="1" dirty="0">
              <a:solidFill>
                <a:srgbClr val="0033CC"/>
              </a:solidFill>
            </a:endParaRPr>
          </a:p>
          <a:p>
            <a:pPr marL="457200" indent="-457200" algn="just">
              <a:lnSpc>
                <a:spcPct val="7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2000" b="1" dirty="0">
                <a:solidFill>
                  <a:srgbClr val="0033CC"/>
                </a:solidFill>
              </a:rPr>
              <a:t>Inter </a:t>
            </a:r>
            <a:r>
              <a:rPr lang="en-US" sz="2000" b="1" dirty="0" err="1">
                <a:solidFill>
                  <a:srgbClr val="0033CC"/>
                </a:solidFill>
              </a:rPr>
              <a:t>Vivos</a:t>
            </a:r>
            <a:r>
              <a:rPr lang="en-US" sz="2000" b="1" dirty="0">
                <a:solidFill>
                  <a:srgbClr val="0033CC"/>
                </a:solidFill>
              </a:rPr>
              <a:t> Gifts (Continued)</a:t>
            </a:r>
          </a:p>
          <a:p>
            <a:pPr marL="514350" indent="-514350" algn="just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	</a:t>
            </a:r>
            <a:r>
              <a:rPr lang="en-US" sz="2000" b="1" i="1" dirty="0">
                <a:solidFill>
                  <a:srgbClr val="FF0000"/>
                </a:solidFill>
              </a:rPr>
              <a:t>b. Delivery (Continued)</a:t>
            </a:r>
          </a:p>
          <a:p>
            <a:pPr marL="342900" indent="-342900" algn="just">
              <a:lnSpc>
                <a:spcPct val="70000"/>
              </a:lnSpc>
              <a:spcBef>
                <a:spcPct val="20000"/>
              </a:spcBef>
              <a:buFontTx/>
              <a:buChar char="•"/>
              <a:defRPr/>
            </a:pPr>
            <a:endParaRPr lang="en-US" sz="500" b="1" dirty="0">
              <a:solidFill>
                <a:srgbClr val="0033CC"/>
              </a:solidFill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600" b="1" dirty="0"/>
              <a:t>	</a:t>
            </a:r>
            <a:r>
              <a:rPr lang="en-US" sz="1600" b="1" dirty="0">
                <a:solidFill>
                  <a:srgbClr val="006600"/>
                </a:solidFill>
              </a:rPr>
              <a:t>	1) Gifts of Checks, Notes or Stock Certificates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500" b="1" dirty="0">
                <a:solidFill>
                  <a:srgbClr val="000099"/>
                </a:solidFill>
              </a:rPr>
              <a:t>There are two specific rules of delivery to remember for gifts of checks or notes: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500" b="1" dirty="0">
                <a:solidFill>
                  <a:srgbClr val="0033CC"/>
                </a:solidFill>
              </a:rPr>
              <a:t>		</a:t>
            </a:r>
            <a:r>
              <a:rPr lang="en-US" sz="1400" b="1" dirty="0"/>
              <a:t>a) If the donor is the drawer or maker of the check or note, delivery is not valid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400" b="1" dirty="0"/>
              <a:t>	 	until the check or note is cashed.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400" b="1" dirty="0"/>
              <a:t>		b) If the donor is giving someone else's check or note, then delivery is valid when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400" b="1" dirty="0"/>
              <a:t> 	            the check or note is given, even without a valid endorsement.</a:t>
            </a:r>
            <a:endParaRPr lang="en-US" sz="1600" b="1" dirty="0">
              <a:solidFill>
                <a:srgbClr val="006600"/>
              </a:solidFill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500" b="1" dirty="0">
                <a:solidFill>
                  <a:srgbClr val="0033CC"/>
                </a:solidFill>
              </a:rPr>
              <a:t>A stock certificate is validly delivered when given, even without endorsement.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endParaRPr lang="en-US" sz="500" b="1" dirty="0">
              <a:solidFill>
                <a:srgbClr val="0033CC"/>
              </a:solidFill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500" b="1" dirty="0">
                <a:solidFill>
                  <a:srgbClr val="006600"/>
                </a:solidFill>
              </a:rPr>
              <a:t>	</a:t>
            </a:r>
            <a:r>
              <a:rPr lang="en-US" sz="1600" b="1" dirty="0">
                <a:solidFill>
                  <a:srgbClr val="006600"/>
                </a:solidFill>
              </a:rPr>
              <a:t>	2) Gifts Through Agent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500" b="1" dirty="0">
                <a:solidFill>
                  <a:srgbClr val="0033CC"/>
                </a:solidFill>
              </a:rPr>
              <a:t>If a gift is given through an agent, the time when the delivery requirement is satisfied depends on whose agent the agent is. 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400" b="1" dirty="0">
                <a:solidFill>
                  <a:srgbClr val="0033CC"/>
                </a:solidFill>
              </a:rPr>
              <a:t>		</a:t>
            </a:r>
            <a:r>
              <a:rPr lang="en-US" sz="1400" b="1" dirty="0"/>
              <a:t>a) If he is the </a:t>
            </a:r>
            <a:r>
              <a:rPr lang="en-US" sz="1400" b="1" i="1" dirty="0"/>
              <a:t>donor's </a:t>
            </a:r>
            <a:r>
              <a:rPr lang="en-US" sz="1400" b="1" dirty="0"/>
              <a:t>agent, the gift is </a:t>
            </a:r>
            <a:r>
              <a:rPr lang="en-US" sz="1400" b="1" i="1" dirty="0"/>
              <a:t>not delivered until given to the </a:t>
            </a:r>
            <a:r>
              <a:rPr lang="en-US" sz="1400" b="1" i="1" dirty="0" err="1"/>
              <a:t>donee</a:t>
            </a:r>
            <a:r>
              <a:rPr lang="en-US" sz="1400" b="1" i="1" dirty="0"/>
              <a:t>. </a:t>
            </a:r>
            <a:endParaRPr lang="en-US" sz="1400" b="1" dirty="0"/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400" b="1" dirty="0"/>
              <a:t>		b) If he is the </a:t>
            </a:r>
            <a:r>
              <a:rPr lang="en-US" sz="1400" b="1" i="1" dirty="0" err="1"/>
              <a:t>donee's</a:t>
            </a:r>
            <a:r>
              <a:rPr lang="en-US" sz="1400" b="1" i="1" dirty="0"/>
              <a:t> </a:t>
            </a:r>
            <a:r>
              <a:rPr lang="en-US" sz="1400" b="1" dirty="0"/>
              <a:t>agent, the gift is </a:t>
            </a:r>
            <a:r>
              <a:rPr lang="en-US" sz="1400" b="1" i="1" dirty="0"/>
              <a:t>delivered when given to the agent. </a:t>
            </a:r>
            <a:endParaRPr lang="en-US" sz="1400" b="1" dirty="0"/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400" b="1" dirty="0"/>
              <a:t>		c) Where there is doubt about whose agent is being used, the presumption is: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400" b="1" dirty="0"/>
              <a:t>			- If the </a:t>
            </a:r>
            <a:r>
              <a:rPr lang="en-US" sz="1400" b="1" dirty="0" err="1"/>
              <a:t>donee</a:t>
            </a:r>
            <a:r>
              <a:rPr lang="en-US" sz="1400" b="1" dirty="0"/>
              <a:t> is a minor, the agent is the </a:t>
            </a:r>
            <a:r>
              <a:rPr lang="en-US" sz="1400" b="1" dirty="0" err="1"/>
              <a:t>donee's</a:t>
            </a:r>
            <a:r>
              <a:rPr lang="en-US" sz="1400" b="1" dirty="0"/>
              <a:t>; 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400" b="1" dirty="0"/>
              <a:t>			- If the </a:t>
            </a:r>
            <a:r>
              <a:rPr lang="en-US" sz="1400" b="1" dirty="0" err="1"/>
              <a:t>donee</a:t>
            </a:r>
            <a:r>
              <a:rPr lang="en-US" sz="1400" b="1" dirty="0"/>
              <a:t> is not a minor, the agent is presumed to be the donor's.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1600" b="1" dirty="0"/>
              <a:t>		</a:t>
            </a:r>
            <a:r>
              <a:rPr lang="en-US" sz="1600" b="1" dirty="0">
                <a:solidFill>
                  <a:srgbClr val="006600"/>
                </a:solidFill>
              </a:rPr>
              <a:t>3) Joint Checking Account</a:t>
            </a:r>
            <a:endParaRPr lang="en-US" sz="200" b="1" dirty="0">
              <a:solidFill>
                <a:srgbClr val="006600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" b="1" dirty="0"/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500" b="1" dirty="0">
                <a:solidFill>
                  <a:srgbClr val="0033CC"/>
                </a:solidFill>
              </a:rPr>
              <a:t>In New York, the survivor of a joint account will automatically become the owner of the account (absent fraud, undue influence, mental incapacity, or mistake). 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500" b="1" dirty="0">
                <a:solidFill>
                  <a:srgbClr val="0033CC"/>
                </a:solidFill>
              </a:rPr>
              <a:t>Some other jurisdictions allow a rebuttable presumption to be raised in the case of a joint checking account (our state does not). 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600" b="1" dirty="0">
              <a:solidFill>
                <a:srgbClr val="0033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304800" y="914400"/>
            <a:ext cx="8610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2900" b="1" i="1" dirty="0">
                <a:solidFill>
                  <a:srgbClr val="C00000"/>
                </a:solidFill>
              </a:rPr>
              <a:t>Part </a:t>
            </a:r>
            <a:r>
              <a:rPr lang="en-US" sz="2900" b="1" i="1" dirty="0" smtClean="0">
                <a:solidFill>
                  <a:srgbClr val="C00000"/>
                </a:solidFill>
              </a:rPr>
              <a:t>One: </a:t>
            </a:r>
            <a:r>
              <a:rPr lang="en-US" sz="2900" b="1" i="1" dirty="0">
                <a:solidFill>
                  <a:srgbClr val="C00000"/>
                </a:solidFill>
              </a:rPr>
              <a:t>Personal Property – The Law of Gifts</a:t>
            </a:r>
            <a:endParaRPr lang="en-US" sz="2900" b="1" i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6600"/>
                </a:solidFill>
              </a:rPr>
              <a:t>The Wonderful World of GIFTS</a:t>
            </a:r>
          </a:p>
          <a:p>
            <a:pPr marL="342900" indent="-342900" algn="just">
              <a:lnSpc>
                <a:spcPct val="70000"/>
              </a:lnSpc>
              <a:spcBef>
                <a:spcPct val="20000"/>
              </a:spcBef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0000"/>
              </a:lnSpc>
              <a:spcBef>
                <a:spcPct val="20000"/>
              </a:spcBef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0000"/>
              </a:lnSpc>
              <a:spcBef>
                <a:spcPct val="20000"/>
              </a:spcBef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457200" indent="-457200" algn="just">
              <a:lnSpc>
                <a:spcPct val="7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2000" b="1" dirty="0">
                <a:solidFill>
                  <a:srgbClr val="0033CC"/>
                </a:solidFill>
              </a:rPr>
              <a:t>Inter </a:t>
            </a:r>
            <a:r>
              <a:rPr lang="en-US" sz="2000" b="1" dirty="0" err="1">
                <a:solidFill>
                  <a:srgbClr val="0033CC"/>
                </a:solidFill>
              </a:rPr>
              <a:t>Vivos</a:t>
            </a:r>
            <a:r>
              <a:rPr lang="en-US" sz="2000" b="1" dirty="0">
                <a:solidFill>
                  <a:srgbClr val="0033CC"/>
                </a:solidFill>
              </a:rPr>
              <a:t> Gifts (Continued)</a:t>
            </a: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300" b="1" dirty="0">
                <a:solidFill>
                  <a:srgbClr val="0033CC"/>
                </a:solidFill>
              </a:rPr>
              <a:t>	</a:t>
            </a:r>
            <a:endParaRPr lang="en-US" sz="2000" b="1" dirty="0"/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endParaRPr lang="en-US" sz="3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endParaRPr lang="en-US" sz="3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endParaRPr lang="en-US" sz="3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b="1" dirty="0">
                <a:solidFill>
                  <a:srgbClr val="0033CC"/>
                </a:solidFill>
              </a:rPr>
              <a:t>	</a:t>
            </a:r>
            <a:r>
              <a:rPr lang="en-US" sz="2000" b="1" i="1" dirty="0">
                <a:solidFill>
                  <a:srgbClr val="FF0000"/>
                </a:solidFill>
              </a:rPr>
              <a:t>c. Acceptance</a:t>
            </a:r>
            <a:endParaRPr lang="en-US" sz="20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endParaRPr lang="en-US" sz="1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endParaRPr lang="en-US" sz="1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endParaRPr lang="en-US" sz="1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endParaRPr lang="en-US" sz="100" b="1" dirty="0">
              <a:solidFill>
                <a:srgbClr val="0033CC"/>
              </a:solidFill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Acceptance of the gift by the </a:t>
            </a:r>
            <a:r>
              <a:rPr lang="en-US" sz="2000" b="1" dirty="0" err="1"/>
              <a:t>donee</a:t>
            </a:r>
            <a:r>
              <a:rPr lang="en-US" sz="2000" b="1" dirty="0"/>
              <a:t>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000" b="1" dirty="0"/>
              <a:t>	is also a critical element in a valid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000" b="1" dirty="0"/>
              <a:t>	inter </a:t>
            </a:r>
            <a:r>
              <a:rPr lang="en-US" sz="2000" b="1" dirty="0" err="1"/>
              <a:t>vivos</a:t>
            </a:r>
            <a:r>
              <a:rPr lang="en-US" sz="2000" b="1" dirty="0"/>
              <a:t> transfer.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5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Acceptance of the gift is ordinarily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000" b="1" dirty="0"/>
              <a:t>	presumed;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i.e.,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rejection of a gift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	requires manifestation of that intent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	by word or conduct.)</a:t>
            </a:r>
            <a:r>
              <a:rPr lang="en-US" sz="2000" b="1" dirty="0"/>
              <a:t>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5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However, joint control by the putative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000" b="1" dirty="0"/>
              <a:t>	donor and </a:t>
            </a:r>
            <a:r>
              <a:rPr lang="en-US" sz="2000" b="1" dirty="0" err="1"/>
              <a:t>donee</a:t>
            </a:r>
            <a:r>
              <a:rPr lang="en-US" sz="2000" b="1" dirty="0"/>
              <a:t> negates the gift.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b="1" dirty="0">
              <a:solidFill>
                <a:srgbClr val="0033CC"/>
              </a:solidFill>
            </a:endParaRPr>
          </a:p>
        </p:txBody>
      </p:sp>
      <p:pic>
        <p:nvPicPr>
          <p:cNvPr id="40964" name="Picture 4" descr="http://newzealand.usembassy.gov/uploads/images/xuJjIaQtOgBJ4uOHxdD18A/royFerg350.jpg"/>
          <p:cNvPicPr>
            <a:picLocks noChangeAspect="1" noChangeArrowheads="1"/>
          </p:cNvPicPr>
          <p:nvPr/>
        </p:nvPicPr>
        <p:blipFill>
          <a:blip r:embed="rId3" cstate="print"/>
          <a:srcRect l="21001" r="14999"/>
          <a:stretch>
            <a:fillRect/>
          </a:stretch>
        </p:blipFill>
        <p:spPr bwMode="auto">
          <a:xfrm>
            <a:off x="5638800" y="2133600"/>
            <a:ext cx="3048000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304800" y="990600"/>
            <a:ext cx="868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2900" b="1" i="1" dirty="0">
                <a:solidFill>
                  <a:srgbClr val="C00000"/>
                </a:solidFill>
              </a:rPr>
              <a:t>Part </a:t>
            </a:r>
            <a:r>
              <a:rPr lang="en-US" sz="2900" b="1" i="1" dirty="0" smtClean="0">
                <a:solidFill>
                  <a:srgbClr val="C00000"/>
                </a:solidFill>
              </a:rPr>
              <a:t>One: </a:t>
            </a:r>
            <a:r>
              <a:rPr lang="en-US" sz="2900" b="1" i="1" dirty="0">
                <a:solidFill>
                  <a:srgbClr val="C00000"/>
                </a:solidFill>
              </a:rPr>
              <a:t>Personal Property – The Law of Gifts</a:t>
            </a:r>
            <a:endParaRPr lang="en-US" sz="2900" b="1" i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6600"/>
                </a:solidFill>
              </a:rPr>
              <a:t>The Wonderful World of GIFTS</a:t>
            </a:r>
          </a:p>
          <a:p>
            <a:pPr marL="342900" indent="-342900" algn="just">
              <a:lnSpc>
                <a:spcPct val="70000"/>
              </a:lnSpc>
              <a:spcBef>
                <a:spcPct val="20000"/>
              </a:spcBef>
              <a:defRPr/>
            </a:pPr>
            <a:endParaRPr lang="en-US" sz="500" b="1" dirty="0">
              <a:solidFill>
                <a:srgbClr val="0033CC"/>
              </a:solidFill>
            </a:endParaRPr>
          </a:p>
          <a:p>
            <a:pPr marL="457200" indent="-457200" algn="just">
              <a:lnSpc>
                <a:spcPct val="7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en-US" sz="2000" b="1" dirty="0">
                <a:solidFill>
                  <a:srgbClr val="0033CC"/>
                </a:solidFill>
              </a:rPr>
              <a:t>Inter </a:t>
            </a:r>
            <a:r>
              <a:rPr lang="en-US" sz="2000" b="1" dirty="0" err="1">
                <a:solidFill>
                  <a:srgbClr val="0033CC"/>
                </a:solidFill>
              </a:rPr>
              <a:t>Vivos</a:t>
            </a:r>
            <a:r>
              <a:rPr lang="en-US" sz="2000" b="1" dirty="0">
                <a:solidFill>
                  <a:srgbClr val="0033CC"/>
                </a:solidFill>
              </a:rPr>
              <a:t> Gifts (Continued)</a:t>
            </a: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0033CC"/>
                </a:solidFill>
              </a:rPr>
              <a:t>	</a:t>
            </a:r>
            <a:r>
              <a:rPr lang="en-US" sz="2000" b="1" i="1" dirty="0">
                <a:solidFill>
                  <a:srgbClr val="FF0000"/>
                </a:solidFill>
              </a:rPr>
              <a:t>Special Circumstances : </a:t>
            </a: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endParaRPr lang="en-US" sz="600" b="1" i="1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85000"/>
              </a:lnSpc>
              <a:spcBef>
                <a:spcPct val="20000"/>
              </a:spcBef>
              <a:defRPr/>
            </a:pPr>
            <a:r>
              <a:rPr lang="en-US" sz="2000" b="1" i="1" dirty="0">
                <a:solidFill>
                  <a:srgbClr val="006600"/>
                </a:solidFill>
              </a:rPr>
              <a:t>		</a:t>
            </a:r>
            <a:r>
              <a:rPr lang="en-US" sz="2000" b="1" i="1" dirty="0">
                <a:solidFill>
                  <a:srgbClr val="000099"/>
                </a:solidFill>
              </a:rPr>
              <a:t>Gifts in Contemplation of Marriage</a:t>
            </a:r>
            <a:endParaRPr lang="en-US" sz="2000" b="1" dirty="0">
              <a:solidFill>
                <a:srgbClr val="000099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400" b="1" dirty="0">
              <a:solidFill>
                <a:srgbClr val="000099"/>
              </a:solidFill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b="1" dirty="0"/>
              <a:t>Engagement gifts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(e.g.,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 diamond engagement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	ring)</a:t>
            </a:r>
            <a:r>
              <a:rPr lang="en-US" b="1" dirty="0"/>
              <a:t> are made in contemplation of marriage and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b="1" dirty="0"/>
              <a:t>	are </a:t>
            </a:r>
            <a:r>
              <a:rPr lang="en-US" b="1" dirty="0">
                <a:solidFill>
                  <a:srgbClr val="0033CC"/>
                </a:solidFill>
              </a:rPr>
              <a:t>conditioned upon the subsequent ceremonial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b="1" dirty="0">
                <a:solidFill>
                  <a:srgbClr val="0033CC"/>
                </a:solidFill>
              </a:rPr>
              <a:t>	marriage taking place</a:t>
            </a:r>
            <a:r>
              <a:rPr lang="en-US" b="1" dirty="0"/>
              <a:t>.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2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2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2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2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b="1" dirty="0"/>
              <a:t>If the marriage </a:t>
            </a:r>
            <a:r>
              <a:rPr lang="en-US" b="1" i="1" dirty="0">
                <a:solidFill>
                  <a:srgbClr val="C00000"/>
                </a:solidFill>
              </a:rPr>
              <a:t>DOES NOT</a:t>
            </a:r>
            <a:r>
              <a:rPr lang="en-US" b="1" dirty="0"/>
              <a:t> </a:t>
            </a:r>
            <a:r>
              <a:rPr lang="en-US" b="1" dirty="0">
                <a:solidFill>
                  <a:srgbClr val="C00000"/>
                </a:solidFill>
              </a:rPr>
              <a:t>occur</a:t>
            </a:r>
            <a:r>
              <a:rPr lang="en-US" b="1" dirty="0"/>
              <a:t>, engagement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b="1" dirty="0"/>
              <a:t>	gifts must be </a:t>
            </a:r>
            <a:r>
              <a:rPr lang="en-US" b="1" dirty="0">
                <a:solidFill>
                  <a:srgbClr val="C00000"/>
                </a:solidFill>
              </a:rPr>
              <a:t>returned</a:t>
            </a:r>
            <a:r>
              <a:rPr lang="en-US" b="1" dirty="0"/>
              <a:t> regardless of who is 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b="1" dirty="0"/>
              <a:t>	at fault for breaking off the engagement.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2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2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2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2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b="1" dirty="0"/>
              <a:t>The donor may recover gift even if donor is at fault.</a:t>
            </a:r>
          </a:p>
        </p:txBody>
      </p:sp>
      <p:graphicFrame>
        <p:nvGraphicFramePr>
          <p:cNvPr id="41987" name="Object 7"/>
          <p:cNvGraphicFramePr>
            <a:graphicFrameLocks noChangeAspect="1"/>
          </p:cNvGraphicFramePr>
          <p:nvPr/>
        </p:nvGraphicFramePr>
        <p:xfrm>
          <a:off x="6400800" y="2133600"/>
          <a:ext cx="2438400" cy="3543300"/>
        </p:xfrm>
        <a:graphic>
          <a:graphicData uri="http://schemas.openxmlformats.org/presentationml/2006/ole">
            <p:oleObj spid="_x0000_s41987" name="PhotoStyler Image" r:id="rId4" imgW="3123810" imgH="3542857" progId="">
              <p:embed/>
            </p:oleObj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43014" name="Rectangle 4"/>
          <p:cNvSpPr>
            <a:spLocks noChangeArrowheads="1"/>
          </p:cNvSpPr>
          <p:nvPr/>
        </p:nvSpPr>
        <p:spPr bwMode="auto">
          <a:xfrm>
            <a:off x="228600" y="1066800"/>
            <a:ext cx="8763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2900" b="1" i="1" dirty="0">
                <a:solidFill>
                  <a:srgbClr val="C00000"/>
                </a:solidFill>
              </a:rPr>
              <a:t>Part </a:t>
            </a:r>
            <a:r>
              <a:rPr lang="en-US" sz="2900" b="1" i="1" dirty="0" smtClean="0">
                <a:solidFill>
                  <a:srgbClr val="C00000"/>
                </a:solidFill>
              </a:rPr>
              <a:t>One: </a:t>
            </a:r>
            <a:r>
              <a:rPr lang="en-US" sz="2900" b="1" i="1" dirty="0">
                <a:solidFill>
                  <a:srgbClr val="C00000"/>
                </a:solidFill>
              </a:rPr>
              <a:t>Personal Property – The Law of Gifts</a:t>
            </a:r>
            <a:endParaRPr lang="en-US" sz="2900" b="1" i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6600"/>
                </a:solidFill>
              </a:rPr>
              <a:t>The Wonderful World of GIFTS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endParaRPr lang="en-US" sz="600" b="1" dirty="0">
              <a:solidFill>
                <a:srgbClr val="0033CC"/>
              </a:solidFill>
            </a:endParaRPr>
          </a:p>
          <a:p>
            <a:pPr marL="457200" indent="-4572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0033CC"/>
                </a:solidFill>
              </a:rPr>
              <a:t>2. Gifts </a:t>
            </a:r>
            <a:r>
              <a:rPr lang="en-US" sz="2000" b="1" dirty="0" err="1">
                <a:solidFill>
                  <a:srgbClr val="0033CC"/>
                </a:solidFill>
              </a:rPr>
              <a:t>Causa</a:t>
            </a:r>
            <a:r>
              <a:rPr lang="en-US" sz="2000" b="1" dirty="0">
                <a:solidFill>
                  <a:srgbClr val="0033CC"/>
                </a:solidFill>
              </a:rPr>
              <a:t> Mortis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endParaRPr lang="en-US" sz="6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0033CC"/>
                </a:solidFill>
              </a:rPr>
              <a:t>	</a:t>
            </a:r>
            <a:r>
              <a:rPr lang="en-US" sz="1600" b="1" i="1" dirty="0">
                <a:solidFill>
                  <a:srgbClr val="FF0000"/>
                </a:solidFill>
              </a:rPr>
              <a:t>a. Gifts of Personal Property Only</a:t>
            </a:r>
            <a:endParaRPr lang="en-US" sz="16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500" b="1" dirty="0"/>
              <a:t>Only personal property may be transferred as a gift </a:t>
            </a:r>
            <a:r>
              <a:rPr lang="en-US" sz="1500" b="1" dirty="0" err="1"/>
              <a:t>causa</a:t>
            </a:r>
            <a:r>
              <a:rPr lang="en-US" sz="1500" b="1" dirty="0"/>
              <a:t> mortis.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0033CC"/>
                </a:solidFill>
              </a:rPr>
              <a:t>	</a:t>
            </a:r>
            <a:r>
              <a:rPr lang="en-US" sz="1600" b="1" i="1" dirty="0">
                <a:solidFill>
                  <a:srgbClr val="FF0000"/>
                </a:solidFill>
              </a:rPr>
              <a:t>b. Delivery and Acceptance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500" b="1" dirty="0"/>
              <a:t>Delivery and acceptance must be sufficient to vest dominion and 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1500" b="1" dirty="0"/>
              <a:t>	control in the </a:t>
            </a:r>
            <a:r>
              <a:rPr lang="en-US" sz="1500" b="1" dirty="0" err="1"/>
              <a:t>donee</a:t>
            </a:r>
            <a:r>
              <a:rPr lang="en-US" sz="1500" b="1" dirty="0"/>
              <a:t>.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700" b="1" dirty="0"/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500" b="1" dirty="0"/>
              <a:t>Delivery to an agent does not complete the gift, since death is 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1500" b="1" dirty="0"/>
              <a:t>	an event that terminates the agency.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1000" b="1" i="1" dirty="0">
                <a:solidFill>
                  <a:srgbClr val="0033CC"/>
                </a:solidFill>
              </a:rPr>
              <a:t>	</a:t>
            </a:r>
            <a:r>
              <a:rPr lang="en-US" sz="1600" b="1" i="1" dirty="0">
                <a:solidFill>
                  <a:srgbClr val="FF0000"/>
                </a:solidFill>
              </a:rPr>
              <a:t>c. Connection Between the Gift and the Donor's Fear of Death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600" b="1" i="1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/>
              <a:t>At the time of the gift, the donor must have an immediate 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1600" b="1" dirty="0"/>
              <a:t>	and present fear of death.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400" b="1" dirty="0"/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/>
              <a:t>However, the actual cause of the death need not necessarily 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1600" b="1" dirty="0"/>
              <a:t>	be the specific one the donor feared 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(i.e.• donor hospitalized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	for cancer, but dies of stroke). 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400" b="1" dirty="0"/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/>
              <a:t>A gift </a:t>
            </a:r>
            <a:r>
              <a:rPr lang="en-US" sz="1600" b="1" dirty="0" err="1"/>
              <a:t>causa</a:t>
            </a:r>
            <a:r>
              <a:rPr lang="en-US" sz="1600" b="1" dirty="0"/>
              <a:t> mortis is revocable and is automatically revoked 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1600" b="1" dirty="0"/>
              <a:t>	by the donor's recovery or by the </a:t>
            </a:r>
            <a:r>
              <a:rPr lang="en-US" sz="1600" b="1" dirty="0" err="1"/>
              <a:t>donee's</a:t>
            </a:r>
            <a:r>
              <a:rPr lang="en-US" sz="1600" b="1" dirty="0"/>
              <a:t> death.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buFontTx/>
              <a:buChar char="•"/>
              <a:defRPr/>
            </a:pPr>
            <a:endParaRPr lang="en-US" sz="1600" b="1" dirty="0">
              <a:solidFill>
                <a:srgbClr val="0033CC"/>
              </a:solidFill>
            </a:endParaRPr>
          </a:p>
        </p:txBody>
      </p:sp>
      <p:graphicFrame>
        <p:nvGraphicFramePr>
          <p:cNvPr id="43011" name="Object 9"/>
          <p:cNvGraphicFramePr>
            <a:graphicFrameLocks noChangeAspect="1"/>
          </p:cNvGraphicFramePr>
          <p:nvPr/>
        </p:nvGraphicFramePr>
        <p:xfrm>
          <a:off x="6781800" y="2057400"/>
          <a:ext cx="1843088" cy="1905000"/>
        </p:xfrm>
        <a:graphic>
          <a:graphicData uri="http://schemas.openxmlformats.org/presentationml/2006/ole">
            <p:oleObj spid="_x0000_s43011" name="PhotoStyler Image" r:id="rId4" imgW="2847619" imgH="2942857" progId="">
              <p:embed/>
            </p:oleObj>
          </a:graphicData>
        </a:graphic>
      </p:graphicFrame>
      <p:graphicFrame>
        <p:nvGraphicFramePr>
          <p:cNvPr id="43012" name="Object 10"/>
          <p:cNvGraphicFramePr>
            <a:graphicFrameLocks noChangeAspect="1"/>
          </p:cNvGraphicFramePr>
          <p:nvPr/>
        </p:nvGraphicFramePr>
        <p:xfrm>
          <a:off x="6705600" y="4267200"/>
          <a:ext cx="2139950" cy="2286000"/>
        </p:xfrm>
        <a:graphic>
          <a:graphicData uri="http://schemas.openxmlformats.org/presentationml/2006/ole">
            <p:oleObj spid="_x0000_s43012" name="PhotoStyler Image" r:id="rId5" imgW="3209524" imgH="3428571" progId="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28600" y="914400"/>
            <a:ext cx="8610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2900" b="1" i="1" dirty="0">
                <a:solidFill>
                  <a:srgbClr val="C00000"/>
                </a:solidFill>
              </a:rPr>
              <a:t>Part </a:t>
            </a:r>
            <a:r>
              <a:rPr lang="en-US" sz="2900" b="1" i="1" dirty="0" smtClean="0">
                <a:solidFill>
                  <a:srgbClr val="C00000"/>
                </a:solidFill>
              </a:rPr>
              <a:t>One: </a:t>
            </a:r>
            <a:r>
              <a:rPr lang="en-US" sz="2900" b="1" i="1" dirty="0">
                <a:solidFill>
                  <a:srgbClr val="C00000"/>
                </a:solidFill>
              </a:rPr>
              <a:t>Personal Property – The Law of Gifts</a:t>
            </a:r>
            <a:endParaRPr lang="en-US" sz="2400" b="1" i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6600"/>
                </a:solidFill>
              </a:rPr>
              <a:t>The Wonderful World of GIFTS</a:t>
            </a:r>
          </a:p>
          <a:p>
            <a:pPr marL="342900" indent="-342900" algn="just">
              <a:lnSpc>
                <a:spcPct val="75000"/>
              </a:lnSpc>
              <a:spcBef>
                <a:spcPct val="20000"/>
              </a:spcBef>
              <a:defRPr/>
            </a:pPr>
            <a:endParaRPr lang="en-US" sz="700" b="1" dirty="0">
              <a:solidFill>
                <a:srgbClr val="0033CC"/>
              </a:solidFill>
            </a:endParaRPr>
          </a:p>
          <a:p>
            <a:pPr marL="457200" indent="-4572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0033CC"/>
                </a:solidFill>
              </a:rPr>
              <a:t>3. Gifts Cancelled by Fraud</a:t>
            </a:r>
          </a:p>
          <a:p>
            <a:pPr marL="457200" indent="-457200" algn="just">
              <a:lnSpc>
                <a:spcPct val="75000"/>
              </a:lnSpc>
              <a:spcBef>
                <a:spcPct val="20000"/>
              </a:spcBef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marL="457200" indent="-457200" algn="just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C00000"/>
                </a:solidFill>
              </a:rPr>
              <a:t>	Generally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400" b="1" dirty="0">
              <a:solidFill>
                <a:srgbClr val="0033CC"/>
              </a:solidFill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b="1" dirty="0"/>
              <a:t>Fraud vitiates all contracts and generally is not presumed but must be proved by the party seeking to relieve himself from an obligation on that ground.</a:t>
            </a:r>
            <a:r>
              <a:rPr lang="en-US" sz="1000" b="1" dirty="0"/>
              <a:t>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10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b="1" dirty="0"/>
              <a:t>However, the burden is shifted and the transaction is presumed void when it is virtually certain that the parties did not deal on equal terms because of an abuse of a fiduciary relationship or an overmastering influence by one party.</a:t>
            </a:r>
            <a:r>
              <a:rPr lang="en-US" sz="1000" b="1" dirty="0"/>
              <a:t>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10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b="1" dirty="0"/>
              <a:t>In such situations, the "stronger party" must show that no deception was practiced,  that no undue influence was used, and that all was fair, open, voluntary, and well understood.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6"/>
          <p:cNvSpPr>
            <a:spLocks noChangeArrowheads="1"/>
          </p:cNvSpPr>
          <p:nvPr/>
        </p:nvSpPr>
        <p:spPr bwMode="auto">
          <a:xfrm>
            <a:off x="152400" y="1066800"/>
            <a:ext cx="8839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400" b="1">
                <a:solidFill>
                  <a:srgbClr val="C00000"/>
                </a:solidFill>
              </a:rPr>
              <a:t>A Venture into the Case Law of Gifts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600" b="1">
                <a:solidFill>
                  <a:srgbClr val="002060"/>
                </a:solidFill>
              </a:rPr>
              <a:t>The Case of Gruen v. Gruen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600" b="1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600" b="1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600" b="1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600" b="1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600" b="1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600" b="1"/>
              <a:t>        Victor Gruen                       Kemija Gruen                The Painting: Schloss Kammer II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600" b="1" i="1"/>
              <a:t>The Father, the Son, the Step Mother and the Painting!</a:t>
            </a:r>
          </a:p>
        </p:txBody>
      </p:sp>
      <p:pic>
        <p:nvPicPr>
          <p:cNvPr id="45060" name="Picture 8" descr="http://buildingsatire.com/wp-content/uploads/cache/2012/09/victor-gruen/-5747687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38400"/>
            <a:ext cx="2286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10" descr="http://www.klimt-gustav.com/images/top10/10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355850"/>
            <a:ext cx="3400425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12" descr="http://delhi4cats.files.wordpress.com/2010/02/wicked-stepmoth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2362200"/>
            <a:ext cx="22860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381000" y="13716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33CC"/>
                </a:solidFill>
              </a:rPr>
              <a:t>                             </a:t>
            </a:r>
            <a:r>
              <a:rPr lang="en-US" sz="3600" b="1" dirty="0">
                <a:solidFill>
                  <a:srgbClr val="CC0000"/>
                </a:solidFill>
              </a:rPr>
              <a:t>Final Thoughts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000066"/>
                </a:solidFill>
              </a:rPr>
              <a:t>Bonus Question of the Day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000066"/>
                </a:solidFill>
              </a:rPr>
              <a:t>For next time – Read </a:t>
            </a:r>
            <a:r>
              <a:rPr lang="en-US" sz="2400" b="1" dirty="0" smtClean="0">
                <a:solidFill>
                  <a:srgbClr val="000066"/>
                </a:solidFill>
              </a:rPr>
              <a:t>Assignments on </a:t>
            </a:r>
            <a:r>
              <a:rPr lang="en-US" sz="2400" b="1" dirty="0">
                <a:solidFill>
                  <a:srgbClr val="000066"/>
                </a:solidFill>
              </a:rPr>
              <a:t>the Webpage.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000066"/>
                </a:solidFill>
              </a:rPr>
              <a:t>	We are a hot bench.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000066"/>
                </a:solidFill>
              </a:rPr>
              <a:t>Questions???</a:t>
            </a:r>
          </a:p>
          <a:p>
            <a:pPr marL="342900" indent="-342900">
              <a:spcBef>
                <a:spcPct val="20000"/>
              </a:spcBef>
            </a:pP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1796260"/>
            <a:ext cx="7696200" cy="4278094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200" b="1" dirty="0" smtClean="0">
                <a:latin typeface="Arial" pitchFamily="34" charset="0"/>
              </a:rPr>
              <a:t>Last Time </a:t>
            </a:r>
            <a:r>
              <a:rPr lang="en-US" sz="3200" b="1" dirty="0">
                <a:latin typeface="Arial" pitchFamily="34" charset="0"/>
              </a:rPr>
              <a:t>– </a:t>
            </a:r>
            <a:r>
              <a:rPr lang="en-US" sz="3200" b="1" dirty="0" smtClean="0">
                <a:latin typeface="Arial" pitchFamily="34" charset="0"/>
              </a:rPr>
              <a:t>We Spoke </a:t>
            </a:r>
            <a:r>
              <a:rPr lang="en-US" sz="3200" b="1" dirty="0">
                <a:latin typeface="Arial" pitchFamily="34" charset="0"/>
              </a:rPr>
              <a:t>About</a:t>
            </a:r>
            <a:r>
              <a:rPr lang="en-US" sz="3200" b="1" dirty="0" smtClean="0">
                <a:latin typeface="Arial" pitchFamily="34" charset="0"/>
              </a:rPr>
              <a:t>:</a:t>
            </a:r>
          </a:p>
          <a:p>
            <a:pPr>
              <a:lnSpc>
                <a:spcPct val="80000"/>
              </a:lnSpc>
              <a:defRPr/>
            </a:pPr>
            <a:endParaRPr lang="en-US" sz="2000" b="1" dirty="0">
              <a:latin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sz="600" b="1" dirty="0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smtClean="0">
                <a:solidFill>
                  <a:srgbClr val="006600"/>
                </a:solidFill>
              </a:rPr>
              <a:t>Part One: A Continuation of Exercising Rights in Personal Property – Including:</a:t>
            </a:r>
            <a:endParaRPr lang="en-US" sz="2400" dirty="0" smtClean="0">
              <a:solidFill>
                <a:srgbClr val="0033CC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	- </a:t>
            </a:r>
            <a:r>
              <a:rPr lang="en-US" sz="2400" b="1" i="1" dirty="0" smtClean="0">
                <a:solidFill>
                  <a:srgbClr val="C00000"/>
                </a:solidFill>
              </a:rPr>
              <a:t>Liens and Security Interests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1" i="1" dirty="0" smtClean="0">
                <a:solidFill>
                  <a:srgbClr val="C00000"/>
                </a:solidFill>
              </a:rPr>
              <a:t>		for Personal </a:t>
            </a:r>
            <a:r>
              <a:rPr lang="en-US" sz="2400" b="1" i="1" dirty="0" smtClean="0">
                <a:solidFill>
                  <a:srgbClr val="C00000"/>
                </a:solidFill>
              </a:rPr>
              <a:t>Property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400" b="1" i="1" dirty="0" smtClean="0">
              <a:solidFill>
                <a:srgbClr val="C00000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400" b="1" i="1" dirty="0" smtClean="0">
              <a:solidFill>
                <a:srgbClr val="C00000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400" b="1" i="1" dirty="0" smtClean="0">
              <a:solidFill>
                <a:srgbClr val="C00000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400" b="1" i="1" dirty="0" smtClean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1796260"/>
            <a:ext cx="7696200" cy="3982629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200" b="1" dirty="0" smtClean="0">
                <a:latin typeface="Arial" pitchFamily="34" charset="0"/>
              </a:rPr>
              <a:t>Tonight – We will speak </a:t>
            </a:r>
            <a:r>
              <a:rPr lang="en-US" sz="3200" b="1" dirty="0">
                <a:latin typeface="Arial" pitchFamily="34" charset="0"/>
              </a:rPr>
              <a:t>a</a:t>
            </a:r>
            <a:r>
              <a:rPr lang="en-US" sz="3200" b="1" dirty="0" smtClean="0">
                <a:latin typeface="Arial" pitchFamily="34" charset="0"/>
              </a:rPr>
              <a:t>bout:</a:t>
            </a:r>
          </a:p>
          <a:p>
            <a:pPr>
              <a:lnSpc>
                <a:spcPct val="80000"/>
              </a:lnSpc>
              <a:defRPr/>
            </a:pPr>
            <a:endParaRPr lang="en-US" sz="2000" b="1" dirty="0">
              <a:latin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sz="600" b="1" dirty="0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6600"/>
                </a:solidFill>
              </a:rPr>
              <a:t>Part One</a:t>
            </a:r>
            <a:r>
              <a:rPr lang="en-US" sz="2400" b="1" dirty="0" smtClean="0">
                <a:solidFill>
                  <a:srgbClr val="006600"/>
                </a:solidFill>
              </a:rPr>
              <a:t>: Gifts</a:t>
            </a:r>
            <a:endParaRPr lang="en-US" sz="2400" b="1" dirty="0">
              <a:solidFill>
                <a:srgbClr val="006600"/>
              </a:solidFill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smtClean="0">
                <a:solidFill>
                  <a:srgbClr val="002060"/>
                </a:solidFill>
              </a:rPr>
              <a:t>Fundamental Principles</a:t>
            </a:r>
            <a:r>
              <a:rPr lang="en-US" sz="2000" b="1" i="1" dirty="0" smtClean="0">
                <a:solidFill>
                  <a:srgbClr val="002060"/>
                </a:solidFill>
              </a:rPr>
              <a:t>.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i="1" dirty="0" smtClean="0">
                <a:solidFill>
                  <a:srgbClr val="002060"/>
                </a:solidFill>
              </a:rPr>
              <a:t>Gift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Intervivos</a:t>
            </a:r>
            <a:endParaRPr lang="en-US" sz="2000" b="1" i="1" dirty="0" smtClean="0">
              <a:solidFill>
                <a:srgbClr val="002060"/>
              </a:solidFill>
            </a:endParaRPr>
          </a:p>
          <a:p>
            <a:pPr marL="1714500" lvl="3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i="1" dirty="0" smtClean="0">
                <a:solidFill>
                  <a:srgbClr val="C00000"/>
                </a:solidFill>
              </a:rPr>
              <a:t>Unconditional Gifts</a:t>
            </a:r>
          </a:p>
          <a:p>
            <a:pPr marL="1714500" lvl="3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i="1" dirty="0" smtClean="0">
                <a:solidFill>
                  <a:srgbClr val="C00000"/>
                </a:solidFill>
              </a:rPr>
              <a:t>Gifts in Consideration of Marriage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i="1" dirty="0" smtClean="0">
                <a:solidFill>
                  <a:srgbClr val="002060"/>
                </a:solidFill>
              </a:rPr>
              <a:t>Gift </a:t>
            </a:r>
            <a:r>
              <a:rPr lang="en-US" sz="2000" b="1" i="1" dirty="0" err="1" smtClean="0">
                <a:solidFill>
                  <a:srgbClr val="002060"/>
                </a:solidFill>
              </a:rPr>
              <a:t>Causa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smtClean="0">
                <a:solidFill>
                  <a:srgbClr val="002060"/>
                </a:solidFill>
              </a:rPr>
              <a:t>Mortis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endParaRPr lang="en-US" sz="2000" b="1" i="1" dirty="0" smtClean="0">
              <a:solidFill>
                <a:srgbClr val="002060"/>
              </a:solidFill>
            </a:endParaRP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endParaRPr lang="en-US" sz="2000" b="1" i="1" dirty="0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800" dirty="0" smtClean="0">
              <a:solidFill>
                <a:srgbClr val="00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8"/>
          <p:cNvSpPr>
            <a:spLocks noChangeArrowheads="1"/>
          </p:cNvSpPr>
          <p:nvPr/>
        </p:nvSpPr>
        <p:spPr bwMode="auto">
          <a:xfrm>
            <a:off x="228600" y="990600"/>
            <a:ext cx="868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ts val="0"/>
              </a:spcBef>
            </a:pPr>
            <a:endParaRPr lang="en-US" sz="4400" b="1" i="1" dirty="0" smtClean="0">
              <a:solidFill>
                <a:srgbClr val="002060"/>
              </a:solidFill>
            </a:endParaRPr>
          </a:p>
          <a:p>
            <a:pPr marL="342900" indent="-342900" algn="ctr">
              <a:spcBef>
                <a:spcPts val="0"/>
              </a:spcBef>
            </a:pPr>
            <a:r>
              <a:rPr lang="en-US" sz="4400" b="1" i="1" dirty="0" smtClean="0">
                <a:solidFill>
                  <a:srgbClr val="002060"/>
                </a:solidFill>
              </a:rPr>
              <a:t>Part One: </a:t>
            </a:r>
          </a:p>
          <a:p>
            <a:pPr marL="342900" indent="-342900" algn="ctr">
              <a:spcBef>
                <a:spcPts val="0"/>
              </a:spcBef>
            </a:pPr>
            <a:r>
              <a:rPr lang="en-US" sz="4400" b="1" i="1" dirty="0" smtClean="0">
                <a:solidFill>
                  <a:srgbClr val="002060"/>
                </a:solidFill>
              </a:rPr>
              <a:t>Gifts</a:t>
            </a:r>
          </a:p>
          <a:p>
            <a:pPr marL="342900" indent="-342900">
              <a:spcBef>
                <a:spcPts val="0"/>
              </a:spcBef>
            </a:pPr>
            <a:endParaRPr lang="en-US" sz="1000" b="1" i="1" dirty="0" smtClean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C3C1C-570D-4B79-AF05-5945A9E53E9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04800" y="990600"/>
            <a:ext cx="8610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900" b="1" i="1" dirty="0">
                <a:solidFill>
                  <a:srgbClr val="C00000"/>
                </a:solidFill>
              </a:rPr>
              <a:t>Part </a:t>
            </a:r>
            <a:r>
              <a:rPr lang="en-US" sz="2900" b="1" i="1" dirty="0" smtClean="0">
                <a:solidFill>
                  <a:srgbClr val="C00000"/>
                </a:solidFill>
              </a:rPr>
              <a:t>One: </a:t>
            </a:r>
            <a:r>
              <a:rPr lang="en-US" sz="2900" b="1" i="1" dirty="0">
                <a:solidFill>
                  <a:srgbClr val="C00000"/>
                </a:solidFill>
              </a:rPr>
              <a:t>Personal Property – The Law of Gifts</a:t>
            </a:r>
            <a:endParaRPr lang="en-US" sz="2900" b="1" i="1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b="1" dirty="0">
                <a:solidFill>
                  <a:srgbClr val="006600"/>
                </a:solidFill>
              </a:rPr>
              <a:t>The Wonderful World of GIFTS</a:t>
            </a:r>
          </a:p>
          <a:p>
            <a:pPr marL="342900" indent="-342900">
              <a:spcBef>
                <a:spcPct val="20000"/>
              </a:spcBef>
            </a:pPr>
            <a:endParaRPr lang="en-US" sz="1000" b="1" dirty="0">
              <a:solidFill>
                <a:srgbClr val="0033CC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GIFTS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</a:t>
            </a:r>
            <a:r>
              <a:rPr lang="en-US" sz="2000" b="1" dirty="0">
                <a:solidFill>
                  <a:srgbClr val="FF0000"/>
                </a:solidFill>
              </a:rPr>
              <a:t>Types of Gifts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	Gifts Inter </a:t>
            </a:r>
            <a:r>
              <a:rPr lang="en-US" sz="2000" b="1" dirty="0" err="1">
                <a:solidFill>
                  <a:srgbClr val="0033CC"/>
                </a:solidFill>
              </a:rPr>
              <a:t>Vivos</a:t>
            </a:r>
            <a:r>
              <a:rPr lang="en-US" sz="2000" b="1" dirty="0">
                <a:solidFill>
                  <a:srgbClr val="0033CC"/>
                </a:solidFill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		</a:t>
            </a:r>
            <a:r>
              <a:rPr lang="en-US" sz="2000" b="1" dirty="0"/>
              <a:t>(Gifts During Lifetime)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	Gifts </a:t>
            </a:r>
            <a:r>
              <a:rPr lang="en-US" sz="2000" b="1" dirty="0" err="1">
                <a:solidFill>
                  <a:srgbClr val="0033CC"/>
                </a:solidFill>
              </a:rPr>
              <a:t>Causa</a:t>
            </a:r>
            <a:r>
              <a:rPr lang="en-US" sz="2000" b="1" dirty="0">
                <a:solidFill>
                  <a:srgbClr val="0033CC"/>
                </a:solidFill>
              </a:rPr>
              <a:t> Mortis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			(Gifts in Contemplation of Death)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</a:t>
            </a:r>
            <a:r>
              <a:rPr lang="en-US" sz="2000" b="1" dirty="0">
                <a:solidFill>
                  <a:srgbClr val="FF0000"/>
                </a:solidFill>
              </a:rPr>
              <a:t>The Three Factors that make a Gift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	a. </a:t>
            </a:r>
            <a:r>
              <a:rPr lang="en-US" sz="2000" b="1" i="1" dirty="0">
                <a:solidFill>
                  <a:srgbClr val="0033CC"/>
                </a:solidFill>
              </a:rPr>
              <a:t>Donor's Intent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	b. </a:t>
            </a:r>
            <a:r>
              <a:rPr lang="en-US" sz="2000" b="1" i="1" dirty="0">
                <a:solidFill>
                  <a:srgbClr val="0033CC"/>
                </a:solidFill>
              </a:rPr>
              <a:t>Delivery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i="1" dirty="0">
                <a:solidFill>
                  <a:srgbClr val="0033CC"/>
                </a:solidFill>
              </a:rPr>
              <a:t>		c. Acceptance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b="1" dirty="0">
              <a:solidFill>
                <a:srgbClr val="0033CC"/>
              </a:solidFill>
            </a:endParaRPr>
          </a:p>
        </p:txBody>
      </p:sp>
      <p:pic>
        <p:nvPicPr>
          <p:cNvPr id="34821" name="Picture 8" descr="http://www.german-business-etiquette.com/img/5-gif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362200"/>
            <a:ext cx="26273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04800" y="990600"/>
            <a:ext cx="8610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i="1" dirty="0">
                <a:solidFill>
                  <a:srgbClr val="C00000"/>
                </a:solidFill>
              </a:rPr>
              <a:t>Part </a:t>
            </a:r>
            <a:r>
              <a:rPr lang="en-US" sz="2800" b="1" i="1" dirty="0" smtClean="0">
                <a:solidFill>
                  <a:srgbClr val="C00000"/>
                </a:solidFill>
              </a:rPr>
              <a:t>One: </a:t>
            </a:r>
            <a:r>
              <a:rPr lang="en-US" sz="2800" b="1" i="1" dirty="0">
                <a:solidFill>
                  <a:srgbClr val="C00000"/>
                </a:solidFill>
              </a:rPr>
              <a:t>Personal Property – The Law of Gifts</a:t>
            </a:r>
            <a:endParaRPr lang="en-US" sz="2800" b="1" i="1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000" b="1" dirty="0">
                <a:solidFill>
                  <a:srgbClr val="006600"/>
                </a:solidFill>
              </a:rPr>
              <a:t>The Wonderful World of GIFTS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0033CC"/>
                </a:solidFill>
              </a:rPr>
              <a:t>	GIFTS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	</a:t>
            </a:r>
            <a:r>
              <a:rPr lang="en-US" sz="2000" b="1" dirty="0">
                <a:solidFill>
                  <a:srgbClr val="C00000"/>
                </a:solidFill>
              </a:rPr>
              <a:t>Defined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	Our old friend </a:t>
            </a:r>
            <a:r>
              <a:rPr lang="en-US" sz="2000" b="1" dirty="0"/>
              <a:t>Black’s Law Dictionary</a:t>
            </a:r>
            <a:r>
              <a:rPr lang="en-US" sz="2000" b="1" dirty="0">
                <a:solidFill>
                  <a:srgbClr val="0033CC"/>
                </a:solidFill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solidFill>
                  <a:srgbClr val="0033CC"/>
                </a:solidFill>
              </a:rPr>
              <a:t>	defines a </a:t>
            </a:r>
            <a:r>
              <a:rPr lang="en-US" sz="2000" b="1" dirty="0">
                <a:solidFill>
                  <a:srgbClr val="FF0000"/>
                </a:solidFill>
              </a:rPr>
              <a:t>Gift</a:t>
            </a:r>
            <a:r>
              <a:rPr lang="en-US" sz="2000" b="1" dirty="0">
                <a:solidFill>
                  <a:srgbClr val="0033CC"/>
                </a:solidFill>
              </a:rPr>
              <a:t> as:</a:t>
            </a:r>
          </a:p>
          <a:p>
            <a:pPr marL="342900" indent="-342900">
              <a:spcBef>
                <a:spcPct val="20000"/>
              </a:spcBef>
            </a:pPr>
            <a:r>
              <a:rPr lang="en-US" sz="700" b="1" dirty="0">
                <a:solidFill>
                  <a:srgbClr val="0033CC"/>
                </a:solidFill>
              </a:rPr>
              <a:t>	</a:t>
            </a:r>
          </a:p>
          <a:p>
            <a:pPr marL="342900" indent="-342900">
              <a:spcBef>
                <a:spcPct val="20000"/>
              </a:spcBef>
            </a:pPr>
            <a:r>
              <a:rPr lang="en-US" sz="700" b="1" dirty="0">
                <a:solidFill>
                  <a:srgbClr val="0033CC"/>
                </a:solidFill>
              </a:rPr>
              <a:t>	</a:t>
            </a:r>
            <a:r>
              <a:rPr lang="en-US" sz="2800" b="1" dirty="0"/>
              <a:t>“A voluntary transfer of</a:t>
            </a:r>
            <a:r>
              <a:rPr lang="en-US" sz="2800" b="1" dirty="0">
                <a:solidFill>
                  <a:srgbClr val="0033CC"/>
                </a:solidFill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33CC"/>
                </a:solidFill>
              </a:rPr>
              <a:t>	  </a:t>
            </a:r>
            <a:r>
              <a:rPr lang="en-US" sz="2800" b="1" i="1" dirty="0">
                <a:solidFill>
                  <a:srgbClr val="FF0000"/>
                </a:solidFill>
              </a:rPr>
              <a:t>property</a:t>
            </a:r>
            <a:r>
              <a:rPr lang="en-US" sz="2800" b="1" dirty="0">
                <a:solidFill>
                  <a:srgbClr val="0033CC"/>
                </a:solidFill>
              </a:rPr>
              <a:t> </a:t>
            </a:r>
            <a:r>
              <a:rPr lang="en-US" sz="2800" b="1" dirty="0"/>
              <a:t>to another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/>
              <a:t>     made gratuitously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/>
              <a:t>	  and without consideration”</a:t>
            </a:r>
            <a:r>
              <a:rPr lang="en-US" sz="2800" b="1" i="1" dirty="0"/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 dirty="0">
              <a:solidFill>
                <a:srgbClr val="0033CC"/>
              </a:solidFill>
            </a:endParaRPr>
          </a:p>
        </p:txBody>
      </p:sp>
      <p:pic>
        <p:nvPicPr>
          <p:cNvPr id="35845" name="Picture 4" descr="GARNER, BRYAN A. (EDITOR) - Black's Law Dictionary. Eighth Edition. Hardcover. June 2004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743200"/>
            <a:ext cx="260826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28600" y="990600"/>
            <a:ext cx="868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900" b="1" i="1" dirty="0">
                <a:solidFill>
                  <a:srgbClr val="C00000"/>
                </a:solidFill>
              </a:rPr>
              <a:t>Part </a:t>
            </a:r>
            <a:r>
              <a:rPr lang="en-US" sz="2900" b="1" i="1" dirty="0" smtClean="0">
                <a:solidFill>
                  <a:srgbClr val="C00000"/>
                </a:solidFill>
              </a:rPr>
              <a:t>One: </a:t>
            </a:r>
            <a:r>
              <a:rPr lang="en-US" sz="2900" b="1" i="1" dirty="0">
                <a:solidFill>
                  <a:srgbClr val="C00000"/>
                </a:solidFill>
              </a:rPr>
              <a:t>Personal Property – The Law of Gifts</a:t>
            </a:r>
            <a:endParaRPr lang="en-US" sz="2900" b="1" i="1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6600"/>
                </a:solidFill>
              </a:rPr>
              <a:t>The Wonderful World of GIFTS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33CC"/>
                </a:solidFill>
              </a:rPr>
              <a:t>	</a:t>
            </a:r>
            <a:r>
              <a:rPr lang="en-US" sz="2400" b="1" dirty="0">
                <a:solidFill>
                  <a:srgbClr val="0033CC"/>
                </a:solidFill>
              </a:rPr>
              <a:t>GIFTS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0033CC"/>
                </a:solidFill>
              </a:rPr>
              <a:t>	     </a:t>
            </a:r>
            <a:r>
              <a:rPr lang="en-US" sz="2400" b="1" dirty="0"/>
              <a:t>When it comes to gifts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/>
              <a:t>         remember your dear </a:t>
            </a:r>
            <a:r>
              <a:rPr lang="en-US" sz="2400" b="1" dirty="0">
                <a:solidFill>
                  <a:srgbClr val="C00000"/>
                </a:solidFill>
              </a:rPr>
              <a:t>Aunt IDA</a:t>
            </a:r>
          </a:p>
          <a:p>
            <a:pPr marL="342900" indent="-342900">
              <a:spcBef>
                <a:spcPct val="20000"/>
              </a:spcBef>
            </a:pPr>
            <a:endParaRPr lang="en-US" sz="1000" b="1" dirty="0">
              <a:solidFill>
                <a:srgbClr val="0033CC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 dirty="0"/>
              <a:t>	The </a:t>
            </a:r>
            <a:r>
              <a:rPr lang="en-US" sz="2400" b="1" dirty="0">
                <a:solidFill>
                  <a:srgbClr val="C00000"/>
                </a:solidFill>
              </a:rPr>
              <a:t>Three Factors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/>
              <a:t>	    that make a Gift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0033CC"/>
                </a:solidFill>
              </a:rPr>
              <a:t>		a. </a:t>
            </a:r>
            <a:r>
              <a:rPr lang="en-US" sz="2400" b="1" i="1" dirty="0">
                <a:solidFill>
                  <a:srgbClr val="0033CC"/>
                </a:solidFill>
              </a:rPr>
              <a:t>Donor's Intent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0033CC"/>
                </a:solidFill>
              </a:rPr>
              <a:t>		b. </a:t>
            </a:r>
            <a:r>
              <a:rPr lang="en-US" sz="2400" b="1" i="1" dirty="0">
                <a:solidFill>
                  <a:srgbClr val="0033CC"/>
                </a:solidFill>
              </a:rPr>
              <a:t>Delivery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i="1" dirty="0">
                <a:solidFill>
                  <a:srgbClr val="0033CC"/>
                </a:solidFill>
              </a:rPr>
              <a:t>		c. Acceptance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1" dirty="0">
              <a:solidFill>
                <a:srgbClr val="0033CC"/>
              </a:solidFill>
            </a:endParaRPr>
          </a:p>
        </p:txBody>
      </p:sp>
      <p:pic>
        <p:nvPicPr>
          <p:cNvPr id="36869" name="Picture 6" descr="idamay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209800"/>
            <a:ext cx="334486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28600" y="990600"/>
            <a:ext cx="8610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900" b="1" i="1" dirty="0">
                <a:solidFill>
                  <a:srgbClr val="C00000"/>
                </a:solidFill>
              </a:rPr>
              <a:t>Part </a:t>
            </a:r>
            <a:r>
              <a:rPr lang="en-US" sz="2900" b="1" i="1" dirty="0" smtClean="0">
                <a:solidFill>
                  <a:srgbClr val="C00000"/>
                </a:solidFill>
              </a:rPr>
              <a:t>One: </a:t>
            </a:r>
            <a:r>
              <a:rPr lang="en-US" sz="2900" b="1" i="1" dirty="0">
                <a:solidFill>
                  <a:srgbClr val="C00000"/>
                </a:solidFill>
              </a:rPr>
              <a:t>Personal Property – The Law of Gifts</a:t>
            </a:r>
            <a:endParaRPr lang="en-US" sz="2900" b="1" i="1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6600"/>
                </a:solidFill>
              </a:rPr>
              <a:t>The Wonderful World of GIFTS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600" b="1" dirty="0">
                <a:solidFill>
                  <a:srgbClr val="0033CC"/>
                </a:solidFill>
              </a:rPr>
              <a:t>	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0033CC"/>
                </a:solidFill>
              </a:rPr>
              <a:t>1. Inter </a:t>
            </a:r>
            <a:r>
              <a:rPr lang="en-US" sz="2000" b="1" dirty="0" err="1">
                <a:solidFill>
                  <a:srgbClr val="0033CC"/>
                </a:solidFill>
              </a:rPr>
              <a:t>Vivos</a:t>
            </a:r>
            <a:r>
              <a:rPr lang="en-US" sz="2000" b="1" dirty="0">
                <a:solidFill>
                  <a:srgbClr val="0033CC"/>
                </a:solidFill>
              </a:rPr>
              <a:t> Gifts</a:t>
            </a:r>
            <a:endParaRPr lang="en-US" sz="300" b="1" dirty="0">
              <a:solidFill>
                <a:srgbClr val="0033CC"/>
              </a:solidFill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en-US" sz="300" b="1" dirty="0">
              <a:solidFill>
                <a:srgbClr val="0033CC"/>
              </a:solidFill>
            </a:endParaRPr>
          </a:p>
          <a:p>
            <a:pPr marL="342900" indent="-342900" algn="just">
              <a:spcBef>
                <a:spcPct val="20000"/>
              </a:spcBef>
              <a:defRPr/>
            </a:pPr>
            <a:endParaRPr lang="en-US" sz="300" b="1" dirty="0">
              <a:solidFill>
                <a:srgbClr val="0033CC"/>
              </a:solidFill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1600" b="1" dirty="0">
                <a:solidFill>
                  <a:srgbClr val="0033CC"/>
                </a:solidFill>
              </a:rPr>
              <a:t>	</a:t>
            </a:r>
            <a:r>
              <a:rPr lang="en-US" sz="2000" b="1" i="1" dirty="0">
                <a:solidFill>
                  <a:srgbClr val="FF0000"/>
                </a:solidFill>
              </a:rPr>
              <a:t>a. Donor's Intent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500" b="1" i="1" dirty="0">
              <a:solidFill>
                <a:srgbClr val="FF0000"/>
              </a:solidFill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The donor must intend to make an immediate gift.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Mere Delivery is NOT evidence of Intent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5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Intent must be proven by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“clear and convincing evidence”</a:t>
            </a:r>
            <a:r>
              <a:rPr lang="en-US" sz="2000" b="1" dirty="0"/>
              <a:t> if the gift is challenged.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Courts are suspicious of “claimed gifts”.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Facts determine if donor had requisite Intent, and the </a:t>
            </a:r>
            <a:r>
              <a:rPr lang="en-US" sz="2000" b="1" dirty="0" err="1"/>
              <a:t>donee</a:t>
            </a:r>
            <a:r>
              <a:rPr lang="en-US" sz="2000" b="1" dirty="0"/>
              <a:t> bears the burden of proof to show that such Intent </a:t>
            </a:r>
            <a:r>
              <a:rPr lang="en-US" sz="2000" b="1" dirty="0" err="1"/>
              <a:t>exisited</a:t>
            </a:r>
            <a:r>
              <a:rPr lang="en-US" sz="2000" b="1" dirty="0"/>
              <a:t>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600" b="1" dirty="0">
              <a:solidFill>
                <a:srgbClr val="00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28600" y="990600"/>
            <a:ext cx="868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900" b="1" i="1" dirty="0">
                <a:solidFill>
                  <a:srgbClr val="C00000"/>
                </a:solidFill>
              </a:rPr>
              <a:t>Part </a:t>
            </a:r>
            <a:r>
              <a:rPr lang="en-US" sz="2900" b="1" i="1" dirty="0" smtClean="0">
                <a:solidFill>
                  <a:srgbClr val="C00000"/>
                </a:solidFill>
              </a:rPr>
              <a:t>One: </a:t>
            </a:r>
            <a:r>
              <a:rPr lang="en-US" sz="2900" b="1" i="1" dirty="0">
                <a:solidFill>
                  <a:srgbClr val="C00000"/>
                </a:solidFill>
              </a:rPr>
              <a:t>Personal Property – The Law of Gifts</a:t>
            </a:r>
            <a:endParaRPr lang="en-US" sz="2900" b="1" i="1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6600"/>
                </a:solidFill>
              </a:rPr>
              <a:t>The Wonderful World of GIFTS</a:t>
            </a:r>
          </a:p>
          <a:p>
            <a:pPr marL="457200" indent="-457200" algn="just">
              <a:spcBef>
                <a:spcPct val="20000"/>
              </a:spcBef>
              <a:buFontTx/>
              <a:buAutoNum type="arabicPeriod"/>
              <a:defRPr/>
            </a:pPr>
            <a:r>
              <a:rPr lang="en-US" sz="2000" b="1" dirty="0">
                <a:solidFill>
                  <a:srgbClr val="0033CC"/>
                </a:solidFill>
              </a:rPr>
              <a:t>Inter </a:t>
            </a:r>
            <a:r>
              <a:rPr lang="en-US" sz="2000" b="1" dirty="0" err="1">
                <a:solidFill>
                  <a:srgbClr val="0033CC"/>
                </a:solidFill>
              </a:rPr>
              <a:t>Vivos</a:t>
            </a:r>
            <a:r>
              <a:rPr lang="en-US" sz="2000" b="1" dirty="0">
                <a:solidFill>
                  <a:srgbClr val="0033CC"/>
                </a:solidFill>
              </a:rPr>
              <a:t> Gifts (Continued)</a:t>
            </a:r>
          </a:p>
          <a:p>
            <a:pPr marL="514350" indent="-514350" algn="just">
              <a:spcBef>
                <a:spcPct val="20000"/>
              </a:spcBef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	</a:t>
            </a:r>
            <a:r>
              <a:rPr lang="en-US" sz="2000" b="1" i="1" dirty="0">
                <a:solidFill>
                  <a:srgbClr val="FF0000"/>
                </a:solidFill>
              </a:rPr>
              <a:t>b. Delivery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500" b="1" dirty="0">
              <a:solidFill>
                <a:srgbClr val="0033CC"/>
              </a:solidFill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The validity of an inter </a:t>
            </a:r>
            <a:r>
              <a:rPr lang="en-US" sz="2000" b="1" dirty="0" err="1"/>
              <a:t>vivos</a:t>
            </a:r>
            <a:r>
              <a:rPr lang="en-US" sz="2000" b="1" dirty="0"/>
              <a:t> gift depends on the property’s delivery to the </a:t>
            </a:r>
            <a:r>
              <a:rPr lang="en-US" sz="2000" b="1" dirty="0" err="1"/>
              <a:t>donee</a:t>
            </a:r>
            <a:r>
              <a:rPr lang="en-US" sz="2000" b="1" dirty="0"/>
              <a:t>.</a:t>
            </a:r>
            <a:endParaRPr lang="en-US" sz="5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5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A simple promise to give does not complete the gift.</a:t>
            </a:r>
            <a:endParaRPr lang="en-US" sz="500" b="1" dirty="0"/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500" b="1" dirty="0"/>
              <a:t> 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Delivery must be established by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"clear and convincing evidence".</a:t>
            </a:r>
            <a:endParaRPr lang="en-US" sz="5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en-US" sz="500" b="1" dirty="0"/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A declaration by a </a:t>
            </a:r>
            <a:r>
              <a:rPr lang="en-US" sz="2000" b="1" dirty="0" err="1"/>
              <a:t>bailor</a:t>
            </a:r>
            <a:r>
              <a:rPr lang="en-US" sz="2000" b="1" dirty="0"/>
              <a:t> to the </a:t>
            </a:r>
            <a:r>
              <a:rPr lang="en-US" sz="2000" b="1" dirty="0" err="1"/>
              <a:t>bailee</a:t>
            </a:r>
            <a:r>
              <a:rPr lang="en-US" sz="2000" b="1" dirty="0"/>
              <a:t> that the bailed article is a gift has the effect of immediately transferring title.</a:t>
            </a:r>
            <a:endParaRPr lang="en-US" sz="500" b="1" dirty="0"/>
          </a:p>
          <a:p>
            <a:pPr marL="342900" indent="-342900" algn="just">
              <a:spcBef>
                <a:spcPct val="20000"/>
              </a:spcBef>
              <a:defRPr/>
            </a:pPr>
            <a:endParaRPr lang="en-US" sz="5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/>
              <a:t>Thus, a note by decedent saying, "I am giving my diamond rings to X," was held to be a mere statement of present intent, insufficient to prove the act of delivery.</a:t>
            </a:r>
            <a:r>
              <a:rPr lang="en-US" sz="2000" dirty="0"/>
              <a:t> 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8E27D-F65B-4648-9240-3123EB80C20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2664</TotalTime>
  <Words>332</Words>
  <Application>Microsoft Office PowerPoint</Application>
  <PresentationFormat>On-screen Show (4:3)</PresentationFormat>
  <Paragraphs>253</Paragraphs>
  <Slides>16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Default Design</vt:lpstr>
      <vt:lpstr>PhotoStyler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T. Farley</dc:creator>
  <cp:lastModifiedBy>senateuser</cp:lastModifiedBy>
  <cp:revision>235</cp:revision>
  <dcterms:created xsi:type="dcterms:W3CDTF">2007-08-27T19:04:39Z</dcterms:created>
  <dcterms:modified xsi:type="dcterms:W3CDTF">2016-09-29T14:33:01Z</dcterms:modified>
</cp:coreProperties>
</file>