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9" r:id="rId6"/>
    <p:sldId id="428" r:id="rId7"/>
    <p:sldId id="426" r:id="rId8"/>
    <p:sldId id="425" r:id="rId9"/>
    <p:sldId id="431" r:id="rId10"/>
    <p:sldId id="430" r:id="rId11"/>
    <p:sldId id="424" r:id="rId12"/>
    <p:sldId id="276" r:id="rId13"/>
    <p:sldId id="423" r:id="rId14"/>
    <p:sldId id="277" r:id="rId15"/>
    <p:sldId id="278" r:id="rId16"/>
    <p:sldId id="432" r:id="rId17"/>
    <p:sldId id="316" r:id="rId18"/>
    <p:sldId id="407" r:id="rId19"/>
    <p:sldId id="433" r:id="rId20"/>
    <p:sldId id="315" r:id="rId21"/>
    <p:sldId id="435" r:id="rId22"/>
    <p:sldId id="436" r:id="rId23"/>
    <p:sldId id="437" r:id="rId24"/>
    <p:sldId id="438" r:id="rId25"/>
    <p:sldId id="439" r:id="rId26"/>
    <p:sldId id="379" r:id="rId27"/>
    <p:sldId id="380" r:id="rId28"/>
    <p:sldId id="440" r:id="rId29"/>
    <p:sldId id="383" r:id="rId30"/>
    <p:sldId id="358" r:id="rId31"/>
    <p:sldId id="357" r:id="rId32"/>
    <p:sldId id="384" r:id="rId33"/>
    <p:sldId id="385" r:id="rId34"/>
    <p:sldId id="401" r:id="rId35"/>
    <p:sldId id="402" r:id="rId36"/>
    <p:sldId id="441" r:id="rId37"/>
    <p:sldId id="442" r:id="rId38"/>
    <p:sldId id="408" r:id="rId39"/>
    <p:sldId id="443" r:id="rId40"/>
    <p:sldId id="444" r:id="rId41"/>
    <p:sldId id="445" r:id="rId42"/>
    <p:sldId id="446"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006600"/>
    <a:srgbClr val="000099"/>
    <a:srgbClr val="FF00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6" d="100"/>
          <a:sy n="66" d="100"/>
        </p:scale>
        <p:origin x="-4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10/9/2013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Six:</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2</a:t>
            </a:r>
            <a:r>
              <a:rPr lang="en-US" sz="2400" b="1" i="1" dirty="0" smtClean="0">
                <a:solidFill>
                  <a:schemeClr val="accent1">
                    <a:lumMod val="25000"/>
                  </a:schemeClr>
                </a:solidFill>
              </a:rPr>
              <a:t>. Transfer by Sale</a:t>
            </a:r>
            <a:endParaRPr lang="en-US" sz="2800" b="1" i="1" dirty="0" smtClean="0">
              <a:solidFill>
                <a:schemeClr val="accent1">
                  <a:lumMod val="25000"/>
                </a:schemeClr>
              </a:solidFill>
            </a:endParaRP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24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ct val="2000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ct val="20000"/>
              </a:spcBef>
              <a:defRPr/>
            </a:pPr>
            <a:r>
              <a:rPr lang="en-US" sz="1600" b="1" dirty="0">
                <a:solidFill>
                  <a:srgbClr val="FF0000"/>
                </a:solidFill>
              </a:rPr>
              <a:t>	</a:t>
            </a:r>
            <a:r>
              <a:rPr lang="en-US" sz="1600" b="1" dirty="0">
                <a:solidFill>
                  <a:srgbClr val="006600"/>
                </a:solidFill>
              </a:rPr>
              <a:t>    Confusion</a:t>
            </a:r>
          </a:p>
          <a:p>
            <a:pPr marL="342900" indent="-342900">
              <a:spcBef>
                <a:spcPct val="2000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ct val="20000"/>
              </a:spcBef>
              <a:buFontTx/>
              <a:buChar char="•"/>
              <a:defRPr/>
            </a:pPr>
            <a:endParaRPr lang="en-US" sz="300" b="1" dirty="0"/>
          </a:p>
          <a:p>
            <a:pPr marL="342900" indent="-342900">
              <a:spcBef>
                <a:spcPct val="20000"/>
              </a:spcBef>
              <a:defRPr/>
            </a:pPr>
            <a:r>
              <a:rPr lang="en-US" sz="1600" b="1" dirty="0"/>
              <a:t>		</a:t>
            </a:r>
            <a:r>
              <a:rPr lang="en-US" sz="1500" b="1" dirty="0"/>
              <a:t>If the property can be identified and returned, there is no confusion.</a:t>
            </a:r>
          </a:p>
          <a:p>
            <a:pPr marL="342900" indent="-342900">
              <a:spcBef>
                <a:spcPct val="20000"/>
              </a:spcBef>
              <a:defRPr/>
            </a:pPr>
            <a:r>
              <a:rPr lang="en-US" sz="800" b="1" dirty="0"/>
              <a:t>	</a:t>
            </a:r>
          </a:p>
          <a:p>
            <a:pPr marL="342900" indent="-342900">
              <a:spcBef>
                <a:spcPct val="20000"/>
              </a:spcBef>
              <a:defRPr/>
            </a:pPr>
            <a:r>
              <a:rPr lang="en-US" sz="700" b="1" i="1" dirty="0">
                <a:solidFill>
                  <a:srgbClr val="0033CC"/>
                </a:solidFill>
              </a:rPr>
              <a:t>	          </a:t>
            </a:r>
            <a:r>
              <a:rPr lang="en-US" sz="1600" b="1" i="1" dirty="0">
                <a:solidFill>
                  <a:srgbClr val="006600"/>
                </a:solidFill>
              </a:rPr>
              <a:t>Known Contributions</a:t>
            </a:r>
          </a:p>
          <a:p>
            <a:pPr marL="800100" lvl="1" indent="-342900">
              <a:spcBef>
                <a:spcPct val="20000"/>
              </a:spcBef>
              <a:defRPr/>
            </a:pPr>
            <a:r>
              <a:rPr lang="en-US" sz="1500" b="1" dirty="0"/>
              <a:t>	Where goods are of the same kind and quality, the parties are  tenants in common in</a:t>
            </a:r>
          </a:p>
          <a:p>
            <a:pPr marL="800100" lvl="1" indent="-342900">
              <a:spcBef>
                <a:spcPct val="20000"/>
              </a:spcBef>
              <a:defRPr/>
            </a:pPr>
            <a:r>
              <a:rPr lang="en-US" sz="1500" b="1" dirty="0"/>
              <a:t>	mass proportion to their respective interests, </a:t>
            </a:r>
            <a:r>
              <a:rPr lang="en-US" sz="1500" b="1" i="1" dirty="0"/>
              <a:t>regardless of whether the confusion</a:t>
            </a:r>
          </a:p>
          <a:p>
            <a:pPr marL="800100" lvl="1" indent="-342900">
              <a:spcBef>
                <a:spcPct val="20000"/>
              </a:spcBef>
              <a:defRPr/>
            </a:pPr>
            <a:r>
              <a:rPr lang="en-US" sz="1500" b="1" i="1" dirty="0"/>
              <a:t>	was fraudulent or willful.</a:t>
            </a:r>
            <a:endParaRPr lang="en-US" sz="200" b="1" i="1" dirty="0"/>
          </a:p>
          <a:p>
            <a:pPr marL="342900" indent="-342900">
              <a:spcBef>
                <a:spcPct val="20000"/>
              </a:spcBef>
              <a:defRPr/>
            </a:pPr>
            <a:r>
              <a:rPr lang="en-US" sz="200" b="1" i="1" dirty="0"/>
              <a:t> </a:t>
            </a:r>
          </a:p>
          <a:p>
            <a:pPr marL="342900" indent="-342900">
              <a:spcBef>
                <a:spcPct val="2000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ct val="20000"/>
              </a:spcBef>
              <a:buFontTx/>
              <a:buChar char="•"/>
              <a:defRPr/>
            </a:pPr>
            <a:r>
              <a:rPr lang="en-US" sz="1600" b="1" dirty="0"/>
              <a:t>Where wheat of the same grade belonging to different persons </a:t>
            </a:r>
          </a:p>
          <a:p>
            <a:pPr marL="342900" indent="-342900">
              <a:spcBef>
                <a:spcPct val="20000"/>
              </a:spcBef>
              <a:defRPr/>
            </a:pPr>
            <a:r>
              <a:rPr lang="en-US" sz="1600" b="1" dirty="0"/>
              <a:t>	is wrongfully mingled by one of them and ground into flour, </a:t>
            </a:r>
          </a:p>
          <a:p>
            <a:pPr marL="342900" indent="-342900">
              <a:spcBef>
                <a:spcPct val="2000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543800" y="5562600"/>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5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5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1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ct val="20000"/>
              </a:spcBef>
              <a:buFontTx/>
              <a:buChar char="•"/>
              <a:defRPr/>
            </a:pPr>
            <a:endParaRPr lang="en-US" sz="600" b="1" i="1" dirty="0">
              <a:solidFill>
                <a:srgbClr val="FF0000"/>
              </a:solidFill>
            </a:endParaRPr>
          </a:p>
          <a:p>
            <a:pPr marL="342900" indent="-342900">
              <a:lnSpc>
                <a:spcPct val="90000"/>
              </a:lnSpc>
              <a:spcBef>
                <a:spcPct val="2000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ct val="2000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ct val="20000"/>
              </a:spcBef>
              <a:defRPr/>
            </a:pPr>
            <a:endParaRPr lang="en-US" sz="400" b="1" dirty="0">
              <a:solidFill>
                <a:srgbClr val="0033CC"/>
              </a:solidFill>
            </a:endParaRPr>
          </a:p>
          <a:p>
            <a:pPr marL="342900" indent="-342900">
              <a:lnSpc>
                <a:spcPct val="90000"/>
              </a:lnSpc>
              <a:spcBef>
                <a:spcPct val="2000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24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0000"/>
              </a:lnSpc>
              <a:spcBef>
                <a:spcPct val="20000"/>
              </a:spcBef>
              <a:buFontTx/>
              <a:buChar char="•"/>
              <a:defRPr/>
            </a:pPr>
            <a:endParaRPr lang="en-US" sz="300" b="1" i="1" dirty="0" smtClean="0">
              <a:solidFill>
                <a:srgbClr val="FF0000"/>
              </a:solidFill>
            </a:endParaRPr>
          </a:p>
          <a:p>
            <a:pPr marL="342900" indent="-342900" algn="just">
              <a:lnSpc>
                <a:spcPct val="90000"/>
              </a:lnSpc>
              <a:spcBef>
                <a:spcPct val="2000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0000"/>
              </a:lnSpc>
              <a:spcBef>
                <a:spcPct val="2000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0000"/>
              </a:lnSpc>
              <a:spcBef>
                <a:spcPct val="2000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700" b="1" dirty="0" smtClean="0">
              <a:solidFill>
                <a:srgbClr val="0033CC"/>
              </a:solidFill>
            </a:endParaRPr>
          </a:p>
          <a:p>
            <a:pPr marL="342900" indent="-342900">
              <a:lnSpc>
                <a:spcPct val="90000"/>
              </a:lnSpc>
              <a:spcBef>
                <a:spcPct val="20000"/>
              </a:spcBef>
              <a:defRPr/>
            </a:pPr>
            <a:r>
              <a:rPr lang="en-US" sz="1600" b="1" dirty="0" smtClean="0">
                <a:solidFill>
                  <a:srgbClr val="006600"/>
                </a:solidFill>
              </a:rPr>
              <a:t>	Property with Value of Twenty Dollars or More and Instruments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ct val="20000"/>
              </a:spcBef>
              <a:buFontTx/>
              <a:buChar char="•"/>
              <a:defRPr/>
            </a:pPr>
            <a:endParaRPr lang="en-US" sz="500" b="1" dirty="0" smtClean="0">
              <a:solidFill>
                <a:srgbClr val="0033CC"/>
              </a:solidFill>
            </a:endParaRPr>
          </a:p>
          <a:p>
            <a:pPr marL="342900" indent="-342900" algn="just">
              <a:spcBef>
                <a:spcPct val="2000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What is a “Right” with Respect to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5000"/>
              </a:lnSpc>
              <a:spcBef>
                <a:spcPct val="20000"/>
              </a:spcBef>
              <a:defRPr/>
            </a:pPr>
            <a:r>
              <a:rPr lang="en-US" sz="2200" b="1" dirty="0" smtClean="0"/>
              <a:t>Black’s </a:t>
            </a:r>
            <a:r>
              <a:rPr lang="en-US" sz="2200" b="1" dirty="0"/>
              <a:t>Law Dictionary</a:t>
            </a:r>
            <a:r>
              <a:rPr lang="en-US" sz="2200" dirty="0">
                <a:solidFill>
                  <a:srgbClr val="002060"/>
                </a:solidFill>
              </a:rPr>
              <a:t> </a:t>
            </a:r>
            <a:r>
              <a:rPr lang="en-US" sz="2200" dirty="0"/>
              <a:t>defines the term </a:t>
            </a:r>
            <a:r>
              <a:rPr lang="en-US" sz="2200" b="1" i="1" dirty="0"/>
              <a:t>“Right” </a:t>
            </a:r>
            <a:r>
              <a:rPr lang="en-US" sz="2200" dirty="0"/>
              <a:t>as:</a:t>
            </a:r>
          </a:p>
          <a:p>
            <a:pPr marL="342900" indent="-342900">
              <a:defRPr/>
            </a:pPr>
            <a:endParaRPr lang="en-US" sz="1000" dirty="0" smtClean="0"/>
          </a:p>
          <a:p>
            <a:pPr marL="342900" indent="-342900">
              <a:defRPr/>
            </a:pPr>
            <a:endParaRPr lang="en-US" sz="1000" dirty="0"/>
          </a:p>
          <a:p>
            <a:pPr marL="800100" lvl="1" indent="-342900" algn="just">
              <a:buFontTx/>
              <a:buAutoNum type="arabicPeriod"/>
              <a:defRPr/>
            </a:pPr>
            <a:r>
              <a:rPr lang="en-US" sz="1600" b="1" dirty="0">
                <a:solidFill>
                  <a:schemeClr val="tx1">
                    <a:lumMod val="75000"/>
                    <a:lumOff val="25000"/>
                  </a:schemeClr>
                </a:solidFill>
              </a:rPr>
              <a:t>Powers of free action … a capacity residing in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one </a:t>
            </a:r>
            <a:r>
              <a:rPr lang="en-US" sz="1600" b="1" dirty="0">
                <a:solidFill>
                  <a:schemeClr val="tx1">
                    <a:lumMod val="75000"/>
                    <a:lumOff val="25000"/>
                  </a:schemeClr>
                </a:solidFill>
              </a:rPr>
              <a:t>man of controlling, </a:t>
            </a:r>
            <a:r>
              <a:rPr lang="en-US" sz="1600" b="1" dirty="0" smtClean="0">
                <a:solidFill>
                  <a:schemeClr val="tx1">
                    <a:lumMod val="75000"/>
                    <a:lumOff val="25000"/>
                  </a:schemeClr>
                </a:solidFill>
              </a:rPr>
              <a:t>with </a:t>
            </a:r>
            <a:r>
              <a:rPr lang="en-US" sz="1600" b="1" dirty="0">
                <a:solidFill>
                  <a:schemeClr val="tx1">
                    <a:lumMod val="75000"/>
                    <a:lumOff val="25000"/>
                  </a:schemeClr>
                </a:solidFill>
              </a:rPr>
              <a:t>the assent and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assistance </a:t>
            </a:r>
            <a:r>
              <a:rPr lang="en-US" sz="1600" b="1" dirty="0">
                <a:solidFill>
                  <a:schemeClr val="tx1">
                    <a:lumMod val="75000"/>
                    <a:lumOff val="25000"/>
                  </a:schemeClr>
                </a:solidFill>
              </a:rPr>
              <a:t>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buAutoNum type="arabicPeriod" startAt="2"/>
              <a:defRPr/>
            </a:pPr>
            <a:r>
              <a:rPr lang="en-US" sz="1600" b="1" dirty="0" smtClean="0">
                <a:solidFill>
                  <a:schemeClr val="tx1">
                    <a:lumMod val="75000"/>
                    <a:lumOff val="25000"/>
                  </a:schemeClr>
                </a:solidFill>
              </a:rPr>
              <a:t>A </a:t>
            </a:r>
            <a:r>
              <a:rPr lang="en-US" sz="1600" b="1" dirty="0">
                <a:solidFill>
                  <a:schemeClr val="tx1">
                    <a:lumMod val="75000"/>
                    <a:lumOff val="25000"/>
                  </a:schemeClr>
                </a:solidFill>
              </a:rPr>
              <a:t>power, privilege or immunity guaranteed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under </a:t>
            </a:r>
            <a:r>
              <a:rPr lang="en-US" sz="1600" b="1" dirty="0">
                <a:solidFill>
                  <a:schemeClr val="tx1">
                    <a:lumMod val="75000"/>
                    <a:lumOff val="25000"/>
                  </a:schemeClr>
                </a:solidFill>
              </a:rPr>
              <a:t>a constitution, </a:t>
            </a:r>
            <a:r>
              <a:rPr lang="en-US" sz="1600" b="1" dirty="0" smtClean="0">
                <a:solidFill>
                  <a:schemeClr val="tx1">
                    <a:lumMod val="75000"/>
                    <a:lumOff val="25000"/>
                  </a:schemeClr>
                </a:solidFill>
              </a:rPr>
              <a:t>statutes </a:t>
            </a:r>
            <a:r>
              <a:rPr lang="en-US" sz="1600" b="1" dirty="0">
                <a:solidFill>
                  <a:schemeClr val="tx1">
                    <a:lumMod val="75000"/>
                    <a:lumOff val="25000"/>
                  </a:schemeClr>
                </a:solidFill>
              </a:rPr>
              <a:t>or decisional law,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or </a:t>
            </a:r>
            <a:r>
              <a:rPr lang="en-US" sz="1600" b="1" dirty="0">
                <a:solidFill>
                  <a:schemeClr val="tx1">
                    <a:lumMod val="75000"/>
                    <a:lumOff val="25000"/>
                  </a:schemeClr>
                </a:solidFill>
              </a:rPr>
              <a:t>claimed as a result of long usage.</a:t>
            </a:r>
          </a:p>
          <a:p>
            <a:pPr marL="342900" indent="-342900">
              <a:buFontTx/>
              <a:buAutoNum type="arabicPeriod"/>
              <a:defRPr/>
            </a:pPr>
            <a:endParaRPr lang="en-US" dirty="0" smtClean="0">
              <a:solidFill>
                <a:srgbClr val="002060"/>
              </a:solidFill>
            </a:endParaRP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pic>
        <p:nvPicPr>
          <p:cNvPr id="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477000" y="2743200"/>
            <a:ext cx="1987550" cy="206148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0"/>
              </a:spcBef>
            </a:pPr>
            <a:r>
              <a:rPr lang="en-US" sz="2500" b="1" i="1" dirty="0" smtClean="0">
                <a:solidFill>
                  <a:srgbClr val="C00000"/>
                </a:solidFill>
              </a:rPr>
              <a:t>  B. Why are Property Rights Important?</a:t>
            </a:r>
          </a:p>
          <a:p>
            <a:pPr marL="342900" indent="-342900">
              <a:lnSpc>
                <a:spcPct val="90000"/>
              </a:lnSpc>
              <a:spcBef>
                <a:spcPts val="0"/>
              </a:spcBef>
            </a:pPr>
            <a:endParaRPr lang="en-US" sz="1000" b="1" i="1" dirty="0">
              <a:solidFill>
                <a:srgbClr val="C00000"/>
              </a:solidFill>
            </a:endParaRPr>
          </a:p>
          <a:p>
            <a:pPr>
              <a:lnSpc>
                <a:spcPct val="90000"/>
              </a:lnSpc>
              <a:spcBef>
                <a:spcPts val="0"/>
              </a:spcBef>
              <a:defRPr/>
            </a:pPr>
            <a:r>
              <a:rPr lang="en-US" sz="1600" b="1" dirty="0"/>
              <a:t>Viewing property as a collection of rights rather than a collection of things serves a dual purpose</a:t>
            </a:r>
            <a:r>
              <a:rPr lang="en-US" sz="1600" dirty="0"/>
              <a:t>.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6600"/>
                </a:solidFill>
              </a:rPr>
              <a:t>- FIRST:  The Value </a:t>
            </a:r>
            <a:r>
              <a:rPr lang="en-US" sz="1600" b="1" dirty="0">
                <a:solidFill>
                  <a:srgbClr val="006600"/>
                </a:solidFill>
              </a:rPr>
              <a:t>-</a:t>
            </a:r>
          </a:p>
          <a:p>
            <a:pPr>
              <a:lnSpc>
                <a:spcPct val="90000"/>
              </a:lnSpc>
              <a:spcBef>
                <a:spcPts val="0"/>
              </a:spcBef>
              <a:defRPr/>
            </a:pPr>
            <a:endParaRPr lang="en-US" sz="1000" dirty="0">
              <a:solidFill>
                <a:srgbClr val="002060"/>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The essential element </a:t>
            </a:r>
            <a:r>
              <a:rPr lang="en-US" dirty="0" smtClean="0">
                <a:solidFill>
                  <a:schemeClr val="tx1">
                    <a:lumMod val="75000"/>
                    <a:lumOff val="25000"/>
                  </a:schemeClr>
                </a:solidFill>
              </a:rPr>
              <a:t>which </a:t>
            </a:r>
            <a:r>
              <a:rPr lang="en-US" dirty="0">
                <a:solidFill>
                  <a:schemeClr val="tx1">
                    <a:lumMod val="75000"/>
                    <a:lumOff val="25000"/>
                  </a:schemeClr>
                </a:solidFill>
              </a:rPr>
              <a:t>gives property its value, </a:t>
            </a:r>
            <a:endParaRPr lang="en-US" dirty="0" smtClean="0">
              <a:solidFill>
                <a:schemeClr val="tx1">
                  <a:lumMod val="75000"/>
                  <a:lumOff val="25000"/>
                </a:schemeClr>
              </a:solidFill>
            </a:endParaRPr>
          </a:p>
          <a:p>
            <a:pPr lvl="1">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is </a:t>
            </a:r>
            <a:r>
              <a:rPr lang="en-US" dirty="0">
                <a:solidFill>
                  <a:schemeClr val="tx1">
                    <a:lumMod val="75000"/>
                    <a:lumOff val="25000"/>
                  </a:schemeClr>
                </a:solidFill>
              </a:rPr>
              <a:t>not the item itself, </a:t>
            </a:r>
            <a:r>
              <a:rPr lang="en-US" dirty="0" smtClean="0">
                <a:solidFill>
                  <a:schemeClr val="tx1">
                    <a:lumMod val="75000"/>
                    <a:lumOff val="25000"/>
                  </a:schemeClr>
                </a:solidFill>
              </a:rPr>
              <a:t>but </a:t>
            </a:r>
            <a:r>
              <a:rPr lang="en-US" dirty="0">
                <a:solidFill>
                  <a:schemeClr val="tx1">
                    <a:lumMod val="75000"/>
                    <a:lumOff val="25000"/>
                  </a:schemeClr>
                </a:solidFill>
              </a:rPr>
              <a:t>rather the ability to control the item.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2060"/>
                </a:solidFill>
              </a:rPr>
              <a:t>        This </a:t>
            </a:r>
            <a:r>
              <a:rPr lang="en-US" sz="1600" b="1" dirty="0">
                <a:solidFill>
                  <a:srgbClr val="002060"/>
                </a:solidFill>
              </a:rPr>
              <a:t>issue of control is reflected by an analysis of rights</a:t>
            </a:r>
            <a:r>
              <a:rPr lang="en-US" sz="1600" b="1" dirty="0" smtClean="0">
                <a:solidFill>
                  <a:srgbClr val="002060"/>
                </a:solidFill>
              </a:rPr>
              <a:t>.</a:t>
            </a:r>
          </a:p>
          <a:p>
            <a:pPr>
              <a:lnSpc>
                <a:spcPct val="90000"/>
              </a:lnSpc>
              <a:spcBef>
                <a:spcPts val="0"/>
              </a:spcBef>
              <a:defRPr/>
            </a:pPr>
            <a:endParaRPr lang="en-US" sz="1000" b="1" dirty="0" smtClean="0">
              <a:solidFill>
                <a:srgbClr val="002060"/>
              </a:solidFill>
            </a:endParaRPr>
          </a:p>
          <a:p>
            <a:pPr>
              <a:lnSpc>
                <a:spcPct val="90000"/>
              </a:lnSpc>
              <a:spcBef>
                <a:spcPts val="0"/>
              </a:spcBef>
              <a:defRPr/>
            </a:pPr>
            <a:r>
              <a:rPr lang="en-US" sz="1600" b="1" dirty="0" smtClean="0">
                <a:solidFill>
                  <a:srgbClr val="006600"/>
                </a:solidFill>
              </a:rPr>
              <a:t>- SECOND:  Allows the Inclusion of All Types of Property Interests</a:t>
            </a:r>
            <a:endParaRPr lang="en-US" sz="1600" dirty="0">
              <a:solidFill>
                <a:srgbClr val="0033CC"/>
              </a:solidFill>
            </a:endParaRPr>
          </a:p>
          <a:p>
            <a:pPr marL="342900" indent="-342900">
              <a:lnSpc>
                <a:spcPct val="90000"/>
              </a:lnSpc>
              <a:spcBef>
                <a:spcPts val="0"/>
              </a:spcBef>
              <a:buFontTx/>
              <a:buChar char="•"/>
              <a:defRPr/>
            </a:pPr>
            <a:endParaRPr lang="en-US" sz="1000" dirty="0">
              <a:solidFill>
                <a:srgbClr val="0033CC"/>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It is only through a perspective of rights,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that </a:t>
            </a:r>
            <a:r>
              <a:rPr lang="en-US" dirty="0">
                <a:solidFill>
                  <a:schemeClr val="tx1">
                    <a:lumMod val="75000"/>
                    <a:lumOff val="25000"/>
                  </a:schemeClr>
                </a:solidFill>
              </a:rPr>
              <a:t>we are able to broaden our concept of property,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to </a:t>
            </a:r>
            <a:r>
              <a:rPr lang="en-US" dirty="0">
                <a:solidFill>
                  <a:schemeClr val="tx1">
                    <a:lumMod val="75000"/>
                    <a:lumOff val="25000"/>
                  </a:schemeClr>
                </a:solidFill>
              </a:rPr>
              <a:t>include many of the more abstract property</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interests </a:t>
            </a:r>
            <a:r>
              <a:rPr lang="en-US" dirty="0">
                <a:solidFill>
                  <a:schemeClr val="tx1">
                    <a:lumMod val="75000"/>
                    <a:lumOff val="25000"/>
                  </a:schemeClr>
                </a:solidFill>
              </a:rPr>
              <a:t>of great value to modern society. </a:t>
            </a:r>
          </a:p>
          <a:p>
            <a:pPr>
              <a:lnSpc>
                <a:spcPct val="90000"/>
              </a:lnSpc>
              <a:spcBef>
                <a:spcPts val="0"/>
              </a:spcBef>
              <a:defRPr/>
            </a:pPr>
            <a:endParaRPr lang="en-US" sz="1000" dirty="0">
              <a:solidFill>
                <a:schemeClr val="tx1">
                  <a:lumMod val="75000"/>
                  <a:lumOff val="25000"/>
                </a:schemeClr>
              </a:solidFill>
            </a:endParaRPr>
          </a:p>
          <a:p>
            <a:pPr>
              <a:lnSpc>
                <a:spcPct val="90000"/>
              </a:lnSpc>
              <a:spcBef>
                <a:spcPts val="0"/>
              </a:spcBef>
              <a:defRPr/>
            </a:pPr>
            <a:r>
              <a:rPr lang="en-US" sz="1600" b="1" dirty="0">
                <a:solidFill>
                  <a:srgbClr val="002060"/>
                </a:solidFill>
              </a:rPr>
              <a:t>  </a:t>
            </a:r>
            <a:r>
              <a:rPr lang="en-US" sz="1600" b="1" dirty="0" smtClean="0">
                <a:solidFill>
                  <a:srgbClr val="002060"/>
                </a:solidFill>
              </a:rPr>
              <a:t>     Concepts </a:t>
            </a:r>
            <a:r>
              <a:rPr lang="en-US" sz="1600" b="1" dirty="0">
                <a:solidFill>
                  <a:srgbClr val="002060"/>
                </a:solidFill>
              </a:rPr>
              <a:t>such as intellectual property, future </a:t>
            </a:r>
            <a:r>
              <a:rPr lang="en-US" sz="1600" b="1" dirty="0" smtClean="0">
                <a:solidFill>
                  <a:srgbClr val="002060"/>
                </a:solidFill>
              </a:rPr>
              <a:t>interests, and  non possessory</a:t>
            </a:r>
          </a:p>
          <a:p>
            <a:pPr>
              <a:lnSpc>
                <a:spcPct val="90000"/>
              </a:lnSpc>
              <a:spcBef>
                <a:spcPts val="0"/>
              </a:spcBef>
              <a:defRPr/>
            </a:pPr>
            <a:r>
              <a:rPr lang="en-US" sz="1600" b="1" dirty="0">
                <a:solidFill>
                  <a:srgbClr val="002060"/>
                </a:solidFill>
              </a:rPr>
              <a:t> </a:t>
            </a:r>
            <a:r>
              <a:rPr lang="en-US" sz="1600" b="1" dirty="0" smtClean="0">
                <a:solidFill>
                  <a:srgbClr val="002060"/>
                </a:solidFill>
              </a:rPr>
              <a:t>      </a:t>
            </a:r>
            <a:r>
              <a:rPr lang="en-US" sz="1600" b="1" dirty="0">
                <a:solidFill>
                  <a:srgbClr val="002060"/>
                </a:solidFill>
              </a:rPr>
              <a:t>interests, do not </a:t>
            </a:r>
            <a:r>
              <a:rPr lang="en-US" sz="1600" b="1" dirty="0" smtClean="0">
                <a:solidFill>
                  <a:srgbClr val="002060"/>
                </a:solidFill>
              </a:rPr>
              <a:t>lend themselves </a:t>
            </a:r>
            <a:r>
              <a:rPr lang="en-US" sz="1600" b="1" dirty="0">
                <a:solidFill>
                  <a:srgbClr val="002060"/>
                </a:solidFill>
              </a:rPr>
              <a:t>to be easily considered as “tangible items</a:t>
            </a:r>
            <a:r>
              <a:rPr lang="en-US" sz="1600" b="1" dirty="0" smtClean="0">
                <a:solidFill>
                  <a:srgbClr val="002060"/>
                </a:solidFill>
              </a:rPr>
              <a:t>”, </a:t>
            </a:r>
          </a:p>
          <a:p>
            <a:pPr>
              <a:lnSpc>
                <a:spcPct val="90000"/>
              </a:lnSpc>
              <a:spcBef>
                <a:spcPts val="0"/>
              </a:spcBef>
              <a:defRPr/>
            </a:pPr>
            <a:r>
              <a:rPr lang="en-US" sz="1600" b="1" dirty="0">
                <a:solidFill>
                  <a:srgbClr val="002060"/>
                </a:solidFill>
              </a:rPr>
              <a:t> </a:t>
            </a:r>
            <a:r>
              <a:rPr lang="en-US" sz="1600" b="1" dirty="0" smtClean="0">
                <a:solidFill>
                  <a:srgbClr val="002060"/>
                </a:solidFill>
              </a:rPr>
              <a:t>      and </a:t>
            </a:r>
            <a:r>
              <a:rPr lang="en-US" sz="1600" b="1" dirty="0">
                <a:solidFill>
                  <a:srgbClr val="002060"/>
                </a:solidFill>
              </a:rPr>
              <a:t>as such, are property interests best </a:t>
            </a:r>
            <a:r>
              <a:rPr lang="en-US" sz="1600" b="1" dirty="0" smtClean="0">
                <a:solidFill>
                  <a:srgbClr val="002060"/>
                </a:solidFill>
              </a:rPr>
              <a:t>viewed through </a:t>
            </a:r>
            <a:r>
              <a:rPr lang="en-US" sz="1600" b="1" dirty="0">
                <a:solidFill>
                  <a:srgbClr val="002060"/>
                </a:solidFill>
              </a:rPr>
              <a:t>the context of rights. </a:t>
            </a:r>
          </a:p>
          <a:p>
            <a:pPr>
              <a:lnSpc>
                <a:spcPct val="85000"/>
              </a:lnSpc>
              <a:defRPr/>
            </a:pPr>
            <a:endParaRPr lang="en-US" sz="1000" dirty="0">
              <a:solidFill>
                <a:srgbClr val="002060"/>
              </a:solidFill>
            </a:endParaRPr>
          </a:p>
          <a:p>
            <a:pPr>
              <a:lnSpc>
                <a:spcPct val="85000"/>
              </a:lnSpc>
              <a:defRPr/>
            </a:pPr>
            <a:r>
              <a:rPr lang="en-US" sz="1600" b="1" dirty="0" smtClean="0">
                <a:solidFill>
                  <a:srgbClr val="002060"/>
                </a:solidFill>
              </a:rPr>
              <a:t>       Accordingly</a:t>
            </a:r>
            <a:r>
              <a:rPr lang="en-US" sz="1600" b="1" dirty="0">
                <a:solidFill>
                  <a:srgbClr val="002060"/>
                </a:solidFill>
              </a:rPr>
              <a:t>, by employing this “rights” perspective, a more inclusive and </a:t>
            </a:r>
            <a:r>
              <a:rPr lang="en-US" sz="1600" b="1" dirty="0" smtClean="0">
                <a:solidFill>
                  <a:srgbClr val="002060"/>
                </a:solidFill>
              </a:rPr>
              <a:t>accurate</a:t>
            </a:r>
          </a:p>
          <a:p>
            <a:pPr>
              <a:lnSpc>
                <a:spcPct val="85000"/>
              </a:lnSpc>
              <a:defRPr/>
            </a:pPr>
            <a:r>
              <a:rPr lang="en-US" sz="1600" b="1" dirty="0">
                <a:solidFill>
                  <a:srgbClr val="002060"/>
                </a:solidFill>
              </a:rPr>
              <a:t> </a:t>
            </a:r>
            <a:r>
              <a:rPr lang="en-US" sz="1600" b="1" dirty="0" smtClean="0">
                <a:solidFill>
                  <a:srgbClr val="002060"/>
                </a:solidFill>
              </a:rPr>
              <a:t>      picture </a:t>
            </a:r>
            <a:r>
              <a:rPr lang="en-US" sz="1600" b="1" dirty="0">
                <a:solidFill>
                  <a:srgbClr val="002060"/>
                </a:solidFill>
              </a:rPr>
              <a:t>of what property actually is, and means, can truly be had.</a:t>
            </a:r>
          </a:p>
          <a:p>
            <a:pPr>
              <a:defRPr/>
            </a:pPr>
            <a:r>
              <a:rPr lang="en-US" sz="2000" b="1" dirty="0" smtClean="0">
                <a:solidFill>
                  <a:srgbClr val="002060"/>
                </a:solidFill>
              </a:rPr>
              <a:t> </a:t>
            </a:r>
            <a:endParaRPr lang="en-US" sz="2000" b="1" dirty="0">
              <a:solidFill>
                <a:srgbClr val="002060"/>
              </a:solidFill>
            </a:endParaRPr>
          </a:p>
          <a:p>
            <a:pPr marL="342900" indent="-342900">
              <a:spcBef>
                <a:spcPts val="0"/>
              </a:spcBef>
            </a:pP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D.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E.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1807</Words>
  <Application>Microsoft Office PowerPoint</Application>
  <PresentationFormat>On-screen Show (4:3)</PresentationFormat>
  <Paragraphs>834</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241</cp:revision>
  <dcterms:created xsi:type="dcterms:W3CDTF">2007-08-27T19:04:39Z</dcterms:created>
  <dcterms:modified xsi:type="dcterms:W3CDTF">2013-10-09T19:56:57Z</dcterms:modified>
</cp:coreProperties>
</file>