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466" r:id="rId3"/>
    <p:sldId id="467" r:id="rId4"/>
    <p:sldId id="380" r:id="rId5"/>
    <p:sldId id="422" r:id="rId6"/>
    <p:sldId id="423" r:id="rId7"/>
    <p:sldId id="425" r:id="rId8"/>
    <p:sldId id="464" r:id="rId9"/>
    <p:sldId id="426" r:id="rId10"/>
    <p:sldId id="427" r:id="rId11"/>
    <p:sldId id="275" r:id="rId12"/>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008000"/>
    <a:srgbClr val="0033CC"/>
    <a:srgbClr val="FF0000"/>
    <a:srgbClr val="CC0000"/>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66" d="100"/>
          <a:sy n="66" d="100"/>
        </p:scale>
        <p:origin x="-42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5</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6</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7</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8</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9</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10</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11</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smtClean="0">
                <a:solidFill>
                  <a:srgbClr val="FFFF00"/>
                </a:solidFill>
              </a:rPr>
              <a:t>Class Eight:</a:t>
            </a:r>
          </a:p>
          <a:p>
            <a:pPr eaLnBrk="1" hangingPunct="1"/>
            <a:r>
              <a:rPr lang="en-US" sz="2400" b="1" smtClean="0">
                <a:solidFill>
                  <a:srgbClr val="FFFF00"/>
                </a:solidFill>
              </a:rPr>
              <a:t>Personal Property III</a:t>
            </a:r>
          </a:p>
          <a:p>
            <a:pPr eaLnBrk="1" hangingPunct="1"/>
            <a:r>
              <a:rPr lang="en-US" sz="2000" b="1" smtClean="0">
                <a:solidFill>
                  <a:srgbClr val="FFFF00"/>
                </a:solidFill>
              </a:rPr>
              <a:t>Liens and Security Interests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buFontTx/>
              <a:buChar char="•"/>
            </a:pPr>
            <a:r>
              <a:rPr lang="en-US" sz="2400" b="1">
                <a:solidFill>
                  <a:srgbClr val="000099"/>
                </a:solidFill>
              </a:rPr>
              <a:t>Bonus Question of the Day</a:t>
            </a:r>
          </a:p>
          <a:p>
            <a:pPr marL="342900" indent="-342900">
              <a:spcBef>
                <a:spcPct val="20000"/>
              </a:spcBef>
              <a:buFontTx/>
              <a:buChar char="•"/>
            </a:pPr>
            <a:endParaRPr lang="en-US" sz="1000" b="1">
              <a:solidFill>
                <a:srgbClr val="000099"/>
              </a:solidFill>
            </a:endParaRPr>
          </a:p>
          <a:p>
            <a:pPr marL="342900" indent="-342900">
              <a:spcBef>
                <a:spcPct val="20000"/>
              </a:spcBef>
            </a:pPr>
            <a:r>
              <a:rPr lang="en-US" sz="2400" b="1">
                <a:solidFill>
                  <a:srgbClr val="000099"/>
                </a:solidFill>
              </a:rPr>
              <a:t>	For next time – Read Assignments on the website</a:t>
            </a:r>
          </a:p>
          <a:p>
            <a:pPr marL="342900" indent="-342900">
              <a:spcBef>
                <a:spcPct val="20000"/>
              </a:spcBef>
            </a:pPr>
            <a:r>
              <a:rPr lang="en-US" sz="2400" b="1">
                <a:solidFill>
                  <a:srgbClr val="000099"/>
                </a:solidFill>
              </a:rPr>
              <a:t>	for Intellectual Property and Criminal Law</a:t>
            </a:r>
          </a:p>
          <a:p>
            <a:pPr marL="342900" indent="-342900">
              <a:spcBef>
                <a:spcPct val="20000"/>
              </a:spcBef>
              <a:buFontTx/>
              <a:buChar char="•"/>
            </a:pPr>
            <a:endParaRPr lang="en-US" sz="1000" b="1">
              <a:solidFill>
                <a:srgbClr val="000099"/>
              </a:solidFill>
            </a:endParaRPr>
          </a:p>
          <a:p>
            <a:pPr marL="342900" indent="-342900">
              <a:spcBef>
                <a:spcPct val="20000"/>
              </a:spcBef>
              <a:buFontTx/>
              <a:buChar char="•"/>
            </a:pPr>
            <a:r>
              <a:rPr lang="en-US" sz="2400" b="1">
                <a:solidFill>
                  <a:srgbClr val="000099"/>
                </a:solidFill>
              </a:rPr>
              <a:t>Questions???</a:t>
            </a:r>
          </a:p>
          <a:p>
            <a:pPr marL="342900" indent="-342900">
              <a:spcBef>
                <a:spcPct val="20000"/>
              </a:spcBef>
              <a:buFontTx/>
              <a:buChar char="•"/>
            </a:pPr>
            <a:endParaRPr lang="en-US" sz="2400" b="1">
              <a:solidFill>
                <a:srgbClr val="000099"/>
              </a:solidFill>
            </a:endParaRPr>
          </a:p>
          <a:p>
            <a:pPr marL="342900" indent="-342900">
              <a:spcBef>
                <a:spcPct val="20000"/>
              </a:spcBef>
              <a:buFontTx/>
              <a:buChar char="•"/>
            </a:pPr>
            <a:r>
              <a:rPr lang="en-US" sz="2400" b="1">
                <a:solidFill>
                  <a:srgbClr val="000099"/>
                </a:solidFill>
              </a:rPr>
              <a:t>Have a Wonderful Week</a:t>
            </a:r>
          </a:p>
          <a:p>
            <a:pPr marL="342900" indent="-342900">
              <a:spcBef>
                <a:spcPct val="20000"/>
              </a:spcBef>
            </a:pPr>
            <a:endParaRPr lang="en-US" sz="240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11</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4192588"/>
          </a:xfrm>
          <a:prstGeom prst="rect">
            <a:avLst/>
          </a:prstGeom>
          <a:solidFill>
            <a:schemeClr val="accent3"/>
          </a:solidFill>
        </p:spPr>
        <p:txBody>
          <a:bodyPr>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Introduction to Personal Property</a:t>
            </a:r>
          </a:p>
          <a:p>
            <a:pPr marL="800100" lvl="1" indent="-342900">
              <a:spcBef>
                <a:spcPct val="20000"/>
              </a:spcBef>
              <a:buFontTx/>
              <a:buChar char="•"/>
              <a:defRPr/>
            </a:pPr>
            <a:r>
              <a:rPr lang="en-US" sz="2000" b="1" dirty="0">
                <a:solidFill>
                  <a:srgbClr val="002060"/>
                </a:solidFill>
              </a:rPr>
              <a:t>An introductory discussion on </a:t>
            </a:r>
            <a:r>
              <a:rPr lang="en-US" sz="2000" b="1" i="1" dirty="0">
                <a:solidFill>
                  <a:srgbClr val="002060"/>
                </a:solidFill>
              </a:rPr>
              <a:t>Personal Property.</a:t>
            </a:r>
          </a:p>
          <a:p>
            <a:pPr marL="342900" indent="-342900">
              <a:spcBef>
                <a:spcPct val="20000"/>
              </a:spcBef>
              <a:buFontTx/>
              <a:buChar char="•"/>
              <a:defRPr/>
            </a:pPr>
            <a:endParaRPr lang="en-US" sz="800" dirty="0">
              <a:solidFill>
                <a:srgbClr val="0033CC"/>
              </a:solidFill>
            </a:endParaRPr>
          </a:p>
          <a:p>
            <a:pPr marL="342900" indent="-342900">
              <a:spcBef>
                <a:spcPct val="20000"/>
              </a:spcBef>
              <a:buFont typeface="Arial" pitchFamily="34" charset="0"/>
              <a:buChar char="•"/>
              <a:defRPr/>
            </a:pPr>
            <a:r>
              <a:rPr lang="en-US" sz="2400" b="1" dirty="0">
                <a:solidFill>
                  <a:srgbClr val="006600"/>
                </a:solidFill>
              </a:rPr>
              <a:t>Part Two: Exercising Rights in Personal Property</a:t>
            </a:r>
          </a:p>
          <a:p>
            <a:pPr marL="800100" lvl="1" indent="-342900">
              <a:spcBef>
                <a:spcPct val="20000"/>
              </a:spcBef>
              <a:buFontTx/>
              <a:buChar char="•"/>
              <a:defRPr/>
            </a:pPr>
            <a:r>
              <a:rPr lang="en-US" sz="2000" b="1" i="1" dirty="0">
                <a:solidFill>
                  <a:srgbClr val="002060"/>
                </a:solidFill>
              </a:rPr>
              <a:t>Acquiring and Losing Title: the Rights, Ownership, and Possession of Personal Property; and</a:t>
            </a:r>
          </a:p>
          <a:p>
            <a:pPr marL="342900" indent="-342900">
              <a:spcBef>
                <a:spcPct val="20000"/>
              </a:spcBef>
              <a:buFontTx/>
              <a:buChar char="•"/>
              <a:defRPr/>
            </a:pPr>
            <a:endParaRPr lang="en-US" sz="800" dirty="0">
              <a:solidFill>
                <a:srgbClr val="0033CC"/>
              </a:solidFill>
            </a:endParaRPr>
          </a:p>
          <a:p>
            <a:pPr marL="342900" indent="-342900">
              <a:spcBef>
                <a:spcPct val="20000"/>
              </a:spcBef>
              <a:buFont typeface="Arial" pitchFamily="34" charset="0"/>
              <a:buChar char="•"/>
              <a:defRPr/>
            </a:pPr>
            <a:r>
              <a:rPr lang="en-US" sz="2400" b="1" dirty="0">
                <a:solidFill>
                  <a:srgbClr val="006600"/>
                </a:solidFill>
              </a:rPr>
              <a:t>Part Three: Personal Property – The Law of Gifts</a:t>
            </a:r>
          </a:p>
          <a:p>
            <a:pPr marL="800100" lvl="1" indent="-342900">
              <a:spcBef>
                <a:spcPct val="20000"/>
              </a:spcBef>
              <a:buFontTx/>
              <a:buChar char="•"/>
              <a:defRPr/>
            </a:pPr>
            <a:r>
              <a:rPr lang="en-US" sz="2000" b="1" i="1" dirty="0">
                <a:solidFill>
                  <a:srgbClr val="002060"/>
                </a:solidFill>
              </a:rPr>
              <a:t>A very significant area of property law – Gifts - IDA.</a:t>
            </a:r>
          </a:p>
          <a:p>
            <a:pPr marL="1257300" lvl="2" indent="-342900">
              <a:spcBef>
                <a:spcPct val="20000"/>
              </a:spcBef>
              <a:buFontTx/>
              <a:buChar char="•"/>
              <a:defRPr/>
            </a:pPr>
            <a:r>
              <a:rPr lang="en-US" sz="1600" b="1" i="1" dirty="0">
                <a:solidFill>
                  <a:srgbClr val="C00000"/>
                </a:solidFill>
              </a:rPr>
              <a:t>Gifts </a:t>
            </a:r>
            <a:r>
              <a:rPr lang="en-US" sz="1600" b="1" i="1" dirty="0" err="1">
                <a:solidFill>
                  <a:srgbClr val="C00000"/>
                </a:solidFill>
              </a:rPr>
              <a:t>Intervivos</a:t>
            </a:r>
            <a:r>
              <a:rPr lang="en-US" sz="1600" b="1" i="1" dirty="0">
                <a:solidFill>
                  <a:srgbClr val="C00000"/>
                </a:solidFill>
              </a:rPr>
              <a:t> </a:t>
            </a:r>
          </a:p>
          <a:p>
            <a:pPr marL="1257300" lvl="2" indent="-342900">
              <a:spcBef>
                <a:spcPct val="20000"/>
              </a:spcBef>
              <a:buFontTx/>
              <a:buChar char="•"/>
              <a:defRPr/>
            </a:pPr>
            <a:r>
              <a:rPr lang="en-US" sz="1600" b="1" i="1" dirty="0">
                <a:solidFill>
                  <a:srgbClr val="C00000"/>
                </a:solidFill>
              </a:rPr>
              <a:t>Gifts </a:t>
            </a:r>
            <a:r>
              <a:rPr lang="en-US" sz="1600" b="1" i="1" dirty="0" err="1">
                <a:solidFill>
                  <a:srgbClr val="C00000"/>
                </a:solidFill>
              </a:rPr>
              <a:t>Causa</a:t>
            </a:r>
            <a:r>
              <a:rPr lang="en-US" sz="1600" b="1" i="1" dirty="0">
                <a:solidFill>
                  <a:srgbClr val="C00000"/>
                </a:solidFill>
              </a:rPr>
              <a:t> Mortis</a:t>
            </a: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685800" y="1905000"/>
            <a:ext cx="7696200" cy="2351088"/>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Interests</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a:solidFill>
                  <a:srgbClr val="C00000"/>
                </a:solidFill>
              </a:rPr>
              <a:t>Part One: 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err="1">
                <a:solidFill>
                  <a:schemeClr val="accent1">
                    <a:lumMod val="50000"/>
                  </a:schemeClr>
                </a:solidFill>
              </a:rPr>
              <a:t>lienholder</a:t>
            </a:r>
            <a:r>
              <a:rPr lang="en-US" sz="1600" b="1" i="1" dirty="0">
                <a:solidFill>
                  <a:schemeClr val="accent1">
                    <a:lumMod val="50000"/>
                  </a:schemeClr>
                </a:solidFill>
              </a:rPr>
              <a:t> releases a portion of the chattels held as security</a:t>
            </a:r>
            <a:r>
              <a:rPr lang="en-US" sz="1600" b="1" i="1" dirty="0"/>
              <a:t>.  Where a doubt exists as to whether the </a:t>
            </a:r>
            <a:r>
              <a:rPr lang="en-US" sz="1600" b="1" i="1" dirty="0" err="1"/>
              <a:t>lienholder</a:t>
            </a:r>
            <a:r>
              <a:rPr lang="en-US" sz="1600" b="1" i="1" dirty="0"/>
              <a:t> 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3612</TotalTime>
  <Words>210</Words>
  <Application>Microsoft Office PowerPoint</Application>
  <PresentationFormat>On-screen Show (4:3)</PresentationFormat>
  <Paragraphs>173</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senateuser</cp:lastModifiedBy>
  <cp:revision>170</cp:revision>
  <dcterms:created xsi:type="dcterms:W3CDTF">2007-08-27T19:04:39Z</dcterms:created>
  <dcterms:modified xsi:type="dcterms:W3CDTF">2013-10-09T19:54:12Z</dcterms:modified>
</cp:coreProperties>
</file>